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62" r:id="rId6"/>
    <p:sldId id="258" r:id="rId7"/>
    <p:sldId id="1730" r:id="rId8"/>
    <p:sldId id="264" r:id="rId9"/>
    <p:sldId id="265" r:id="rId10"/>
    <p:sldId id="1731" r:id="rId11"/>
    <p:sldId id="173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54F"/>
    <a:srgbClr val="000612"/>
    <a:srgbClr val="00B7CE"/>
    <a:srgbClr val="FFD400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890" t="890" r="890" b="890"/>
          <a:stretch>
            <a:fillRect/>
          </a:stretch>
        </p:blipFill>
        <p:spPr>
          <a:xfrm>
            <a:off x="0" y="0"/>
            <a:ext cx="5067300" cy="68580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446171" y="3888020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446171" y="2630089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171" y="496992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6171" y="5266192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352675" y="3023418"/>
            <a:ext cx="65028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955" y="0"/>
            <a:ext cx="2996045" cy="688230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466398" y="207726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2467514" y="307421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0000" rIns="9000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5" y="1277938"/>
            <a:ext cx="10850563" cy="475932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l="37850" t="691" b="691"/>
          <a:stretch>
            <a:fillRect/>
          </a:stretch>
        </p:blipFill>
        <p:spPr>
          <a:xfrm rot="16200000">
            <a:off x="3257309" y="-2076691"/>
            <a:ext cx="5677382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106652" y="2091256"/>
            <a:ext cx="4482645" cy="1243498"/>
          </a:xfrm>
        </p:spPr>
        <p:txBody>
          <a:bodyPr lIns="90000"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106652" y="3578982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106652" y="3894616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cxnSp>
        <p:nvCxnSpPr>
          <p:cNvPr id="1130" name="直接连接符 1129"/>
          <p:cNvCxnSpPr/>
          <p:nvPr userDrawn="1"/>
        </p:nvCxnSpPr>
        <p:spPr>
          <a:xfrm>
            <a:off x="5106652" y="3445683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>
            <a:off x="5106652" y="4338786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4446171" y="2630089"/>
            <a:ext cx="5357061" cy="125793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Report to the analysis of dataset 18</a:t>
            </a:r>
            <a:endParaRPr lang="en-GB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</a:pPr>
            <a:r>
              <a:rPr lang="en-GB" altLang="en-US" dirty="0"/>
              <a:t>Anusha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Ben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Chu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Juwu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Jinzhuang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endParaRPr lang="en-GB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69925" y="1123950"/>
            <a:ext cx="1150294" cy="115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LOGO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76355" y="496817"/>
            <a:ext cx="2744133" cy="2633335"/>
            <a:chOff x="9050425" y="750888"/>
            <a:chExt cx="2470063" cy="2016125"/>
          </a:xfrm>
        </p:grpSpPr>
        <p:sp>
          <p:nvSpPr>
            <p:cNvPr id="14" name="Freeform 5"/>
            <p:cNvSpPr/>
            <p:nvPr/>
          </p:nvSpPr>
          <p:spPr bwMode="auto">
            <a:xfrm>
              <a:off x="9072563" y="750888"/>
              <a:ext cx="2447925" cy="2016125"/>
            </a:xfrm>
            <a:custGeom>
              <a:avLst/>
              <a:gdLst>
                <a:gd name="T0" fmla="*/ 854 w 1542"/>
                <a:gd name="T1" fmla="*/ 1270 h 1270"/>
                <a:gd name="T2" fmla="*/ 271 w 1542"/>
                <a:gd name="T3" fmla="*/ 766 h 1270"/>
                <a:gd name="T4" fmla="*/ 0 w 1542"/>
                <a:gd name="T5" fmla="*/ 0 h 1270"/>
                <a:gd name="T6" fmla="*/ 1542 w 1542"/>
                <a:gd name="T7" fmla="*/ 499 h 1270"/>
                <a:gd name="T8" fmla="*/ 854 w 154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1270">
                  <a:moveTo>
                    <a:pt x="854" y="1270"/>
                  </a:moveTo>
                  <a:lnTo>
                    <a:pt x="271" y="766"/>
                  </a:lnTo>
                  <a:lnTo>
                    <a:pt x="0" y="0"/>
                  </a:lnTo>
                  <a:lnTo>
                    <a:pt x="1542" y="499"/>
                  </a:lnTo>
                  <a:lnTo>
                    <a:pt x="854" y="1270"/>
                  </a:lnTo>
                  <a:close/>
                </a:path>
              </a:pathLst>
            </a:custGeom>
            <a:solidFill>
              <a:srgbClr val="FFD400">
                <a:alpha val="6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072563" y="1454190"/>
              <a:ext cx="1982257" cy="43091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sz="16600" baseline="-25000" dirty="0">
                  <a:solidFill>
                    <a:schemeClr val="tx2"/>
                  </a:solidFill>
                  <a:latin typeface="Impact" panose="020B0806030902050204" pitchFamily="34" charset="0"/>
                </a:rPr>
                <a:t>RUESME</a:t>
              </a:r>
              <a:endParaRPr lang="zh-CN" altLang="en-US" sz="16600" baseline="-250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072563" y="1225082"/>
              <a:ext cx="1205340" cy="171958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baseline="-25000" dirty="0">
                  <a:solidFill>
                    <a:schemeClr val="accent2"/>
                  </a:solidFill>
                  <a:latin typeface="+mj-ea"/>
                  <a:ea typeface="+mj-ea"/>
                </a:rPr>
                <a:t>PERSONAL</a:t>
              </a:r>
              <a:endParaRPr lang="en-US" altLang="zh-CN" sz="16600" b="1" baseline="-25000" noProof="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50425" y="1943643"/>
              <a:ext cx="909550" cy="254943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baseline="-25000" dirty="0">
                  <a:solidFill>
                    <a:schemeClr val="tx2"/>
                  </a:solidFill>
                  <a:latin typeface="Impact" panose="020B0806030902050204" pitchFamily="34" charset="0"/>
                </a:rPr>
                <a:t>2018</a:t>
              </a:r>
              <a:endParaRPr lang="en-US" altLang="zh-CN" sz="16600" b="1" baseline="-25000" noProof="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67934"/>
            <a:ext cx="10807254" cy="4042558"/>
            <a:chOff x="0" y="1567934"/>
            <a:chExt cx="10807254" cy="4042558"/>
          </a:xfrm>
        </p:grpSpPr>
        <p:sp>
          <p:nvSpPr>
            <p:cNvPr id="3" name="ïś1ïḍé"/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2"/>
              <a:stretch>
                <a:fillRect t="-29798" b="-294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" name="iṥlíḍe"/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ïṩḷíḋè"/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3200" dirty="0">
                  <a:solidFill>
                    <a:schemeClr val="bg1"/>
                  </a:solidFill>
                </a:rPr>
                <a:t>CONTENTS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iṥľïḓè"/>
            <p:cNvSpPr/>
            <p:nvPr/>
          </p:nvSpPr>
          <p:spPr>
            <a:xfrm>
              <a:off x="6492083" y="4950429"/>
              <a:ext cx="540000" cy="540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7" name="ïşľíḍè"/>
            <p:cNvGrpSpPr/>
            <p:nvPr/>
          </p:nvGrpSpPr>
          <p:grpSpPr>
            <a:xfrm>
              <a:off x="7131000" y="4877948"/>
              <a:ext cx="3676254" cy="732544"/>
              <a:chOff x="7189746" y="4435627"/>
              <a:chExt cx="3676254" cy="732544"/>
            </a:xfrm>
          </p:grpSpPr>
          <p:sp>
            <p:nvSpPr>
              <p:cNvPr id="25" name="íśḷiďê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en-US" b="1" dirty="0"/>
                  <a:t>extended and further tasks</a:t>
                </a:r>
                <a:endParaRPr lang="en-GB" altLang="en-US" b="1" dirty="0"/>
              </a:p>
            </p:txBody>
          </p:sp>
          <p:sp>
            <p:nvSpPr>
              <p:cNvPr id="26" name="iśḷîḍè"/>
              <p:cNvSpPr txBox="1"/>
              <p:nvPr/>
            </p:nvSpPr>
            <p:spPr>
              <a:xfrm>
                <a:off x="7189746" y="476887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 fontScale="9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based on what we’ve got, can we modify the analysis</a:t>
                </a:r>
                <a:endParaRPr lang="en-GB" altLang="en-US" sz="1100" dirty="0"/>
              </a:p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can we get more results in using different methods</a:t>
                </a:r>
                <a:endParaRPr lang="en-GB" altLang="en-US" sz="1100" dirty="0"/>
              </a:p>
            </p:txBody>
          </p:sp>
        </p:grpSp>
        <p:sp>
          <p:nvSpPr>
            <p:cNvPr id="8" name="ïṣḷîdè"/>
            <p:cNvSpPr/>
            <p:nvPr/>
          </p:nvSpPr>
          <p:spPr>
            <a:xfrm>
              <a:off x="6492083" y="4122925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iSḻïďê"/>
            <p:cNvGrpSpPr/>
            <p:nvPr/>
          </p:nvGrpSpPr>
          <p:grpSpPr>
            <a:xfrm>
              <a:off x="7131000" y="4050444"/>
              <a:ext cx="3676254" cy="798584"/>
              <a:chOff x="7189746" y="4435627"/>
              <a:chExt cx="3676254" cy="798584"/>
            </a:xfrm>
          </p:grpSpPr>
          <p:sp>
            <p:nvSpPr>
              <p:cNvPr id="23" name="íŝ1iḍê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zh-CN" b="1" dirty="0"/>
                  <a:t>what conclusions we draw</a:t>
                </a:r>
                <a:endParaRPr lang="en-GB" altLang="zh-CN" b="1" dirty="0"/>
              </a:p>
            </p:txBody>
          </p:sp>
          <p:sp>
            <p:nvSpPr>
              <p:cNvPr id="24" name="iSľïḍè"/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 fontScale="9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does the result fit our hypothesis</a:t>
                </a:r>
                <a:endParaRPr lang="en-GB" altLang="en-US" sz="1100" dirty="0"/>
              </a:p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what does the results show</a:t>
                </a:r>
                <a:endParaRPr lang="en-GB" altLang="en-US" sz="1100" dirty="0"/>
              </a:p>
            </p:txBody>
          </p:sp>
        </p:grpSp>
        <p:sp>
          <p:nvSpPr>
            <p:cNvPr id="10" name="ïşľîḑe"/>
            <p:cNvSpPr/>
            <p:nvPr/>
          </p:nvSpPr>
          <p:spPr>
            <a:xfrm>
              <a:off x="6492083" y="3295421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1" name="išlîḑè"/>
            <p:cNvGrpSpPr/>
            <p:nvPr/>
          </p:nvGrpSpPr>
          <p:grpSpPr>
            <a:xfrm>
              <a:off x="7131000" y="3222940"/>
              <a:ext cx="3676254" cy="766072"/>
              <a:chOff x="7189746" y="4435627"/>
              <a:chExt cx="3676254" cy="766072"/>
            </a:xfrm>
          </p:grpSpPr>
          <p:sp>
            <p:nvSpPr>
              <p:cNvPr id="21" name="ïşḷíḋe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zh-CN" b="1" dirty="0"/>
                  <a:t>what we do</a:t>
                </a:r>
                <a:endParaRPr lang="en-GB" altLang="zh-CN" b="1" dirty="0"/>
              </a:p>
            </p:txBody>
          </p:sp>
          <p:sp>
            <p:nvSpPr>
              <p:cNvPr id="22" name="íSḻíḑé"/>
              <p:cNvSpPr txBox="1"/>
              <p:nvPr/>
            </p:nvSpPr>
            <p:spPr>
              <a:xfrm>
                <a:off x="7189746" y="480240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/>
              <a:lstStyle/>
              <a:p>
                <a:pPr fontAlgn="auto">
                  <a:lnSpc>
                    <a:spcPct val="100000"/>
                  </a:lnSpc>
                </a:pPr>
                <a:r>
                  <a:rPr lang="en-GB" altLang="en-US" sz="1000" dirty="0"/>
                  <a:t>which </a:t>
                </a:r>
                <a:r>
                  <a:rPr lang="en-GB" altLang="en-US" sz="1000" dirty="0"/>
                  <a:t>model we use</a:t>
                </a:r>
                <a:endParaRPr lang="en-GB" altLang="en-US" sz="1000" dirty="0"/>
              </a:p>
              <a:p>
                <a:pPr fontAlgn="auto">
                  <a:lnSpc>
                    <a:spcPct val="100000"/>
                  </a:lnSpc>
                </a:pPr>
                <a:r>
                  <a:rPr lang="en-GB" altLang="en-US" sz="1000" dirty="0"/>
                  <a:t>what figures and </a:t>
                </a:r>
                <a:endParaRPr lang="en-GB" altLang="en-US" sz="1000" dirty="0"/>
              </a:p>
              <a:p>
                <a:pPr fontAlgn="auto">
                  <a:lnSpc>
                    <a:spcPct val="100000"/>
                  </a:lnSpc>
                </a:pPr>
                <a:r>
                  <a:rPr lang="en-GB" altLang="en-US" sz="1000" dirty="0"/>
                  <a:t>summaries we get</a:t>
                </a:r>
                <a:endParaRPr lang="en-GB" altLang="en-US" sz="1000" dirty="0"/>
              </a:p>
            </p:txBody>
          </p:sp>
        </p:grpSp>
        <p:sp>
          <p:nvSpPr>
            <p:cNvPr id="12" name="îṥľïḑe"/>
            <p:cNvSpPr/>
            <p:nvPr/>
          </p:nvSpPr>
          <p:spPr>
            <a:xfrm>
              <a:off x="6492083" y="246791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îšḻíḋé"/>
            <p:cNvGrpSpPr/>
            <p:nvPr/>
          </p:nvGrpSpPr>
          <p:grpSpPr>
            <a:xfrm>
              <a:off x="7131000" y="2395437"/>
              <a:ext cx="3676254" cy="798584"/>
              <a:chOff x="7189746" y="4435627"/>
              <a:chExt cx="3676254" cy="798584"/>
            </a:xfrm>
          </p:grpSpPr>
          <p:sp>
            <p:nvSpPr>
              <p:cNvPr id="19" name="íśḻïdê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zh-CN" b="1" dirty="0"/>
                  <a:t>what we want</a:t>
                </a:r>
                <a:endParaRPr lang="en-GB" altLang="zh-CN" b="1" dirty="0"/>
              </a:p>
            </p:txBody>
          </p:sp>
          <p:sp>
            <p:nvSpPr>
              <p:cNvPr id="20" name="íśḻíďè"/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the aim that we are interested in</a:t>
                </a:r>
                <a:endParaRPr lang="en-GB" altLang="en-US" sz="1100" dirty="0"/>
              </a:p>
            </p:txBody>
          </p:sp>
        </p:grpSp>
        <p:sp>
          <p:nvSpPr>
            <p:cNvPr id="14" name="ïS1îḑe"/>
            <p:cNvSpPr/>
            <p:nvPr/>
          </p:nvSpPr>
          <p:spPr>
            <a:xfrm>
              <a:off x="6492083" y="16404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5" name="îṡľîďè"/>
            <p:cNvGrpSpPr/>
            <p:nvPr/>
          </p:nvGrpSpPr>
          <p:grpSpPr>
            <a:xfrm>
              <a:off x="7131000" y="1567934"/>
              <a:ext cx="3676254" cy="798584"/>
              <a:chOff x="7189746" y="4435627"/>
              <a:chExt cx="3676254" cy="798584"/>
            </a:xfrm>
          </p:grpSpPr>
          <p:sp>
            <p:nvSpPr>
              <p:cNvPr id="17" name="îšľïďè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en-US" b="1" dirty="0"/>
                  <a:t>what is the dataset</a:t>
                </a:r>
                <a:endParaRPr lang="en-GB" altLang="en-US" b="1" dirty="0"/>
              </a:p>
            </p:txBody>
          </p:sp>
          <p:sp>
            <p:nvSpPr>
              <p:cNvPr id="18" name="ïṣļïḍê"/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the characteristics what it concerns</a:t>
                </a:r>
                <a:endParaRPr lang="en-GB" altLang="en-US" sz="1100" dirty="0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description of the dataset</a:t>
            </a:r>
            <a:endParaRPr lang="en-GB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altLang="en-US"/>
              <a:t>Do you like dogs and cats?</a:t>
            </a:r>
            <a:endParaRPr lang="en-GB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5225" y="264132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description of data set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17305" y="6068695"/>
            <a:ext cx="2498725" cy="17716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4efafc8-a25c-40e5-a9e9-4eba311d4a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290" y="1155434"/>
            <a:ext cx="5140994" cy="4975197"/>
            <a:chOff x="673100" y="1162419"/>
            <a:chExt cx="5140994" cy="4975197"/>
          </a:xfrm>
        </p:grpSpPr>
        <p:grpSp>
          <p:nvGrpSpPr>
            <p:cNvPr id="6" name="íṥlîḓê"/>
            <p:cNvGrpSpPr/>
            <p:nvPr/>
          </p:nvGrpSpPr>
          <p:grpSpPr>
            <a:xfrm>
              <a:off x="786000" y="1988999"/>
              <a:ext cx="3954462" cy="2186576"/>
              <a:chOff x="503602" y="2132856"/>
              <a:chExt cx="5859098" cy="3239723"/>
            </a:xfrm>
          </p:grpSpPr>
          <p:grpSp>
            <p:nvGrpSpPr>
              <p:cNvPr id="34" name="işlïḍê"/>
              <p:cNvGrpSpPr/>
              <p:nvPr/>
            </p:nvGrpSpPr>
            <p:grpSpPr>
              <a:xfrm>
                <a:off x="503602" y="5249660"/>
                <a:ext cx="5859098" cy="122919"/>
                <a:chOff x="-1348120" y="5777968"/>
                <a:chExt cx="9361040" cy="187524"/>
              </a:xfrm>
            </p:grpSpPr>
            <p:sp>
              <p:nvSpPr>
                <p:cNvPr id="42" name="ïś1idè"/>
                <p:cNvSpPr/>
                <p:nvPr/>
              </p:nvSpPr>
              <p:spPr>
                <a:xfrm flipV="1">
                  <a:off x="-1348120" y="5928916"/>
                  <a:ext cx="9361040" cy="36576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  <p:sp>
              <p:nvSpPr>
                <p:cNvPr id="43" name="işlídè"/>
                <p:cNvSpPr/>
                <p:nvPr/>
              </p:nvSpPr>
              <p:spPr>
                <a:xfrm>
                  <a:off x="-1348120" y="5777968"/>
                  <a:ext cx="9361040" cy="15109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</p:grpSp>
          <p:grpSp>
            <p:nvGrpSpPr>
              <p:cNvPr id="35" name="iSḷïḋê"/>
              <p:cNvGrpSpPr/>
              <p:nvPr/>
            </p:nvGrpSpPr>
            <p:grpSpPr>
              <a:xfrm>
                <a:off x="1002671" y="2132856"/>
                <a:ext cx="4860960" cy="3080807"/>
                <a:chOff x="-375492" y="1139528"/>
                <a:chExt cx="7415785" cy="4700016"/>
              </a:xfrm>
            </p:grpSpPr>
            <p:grpSp>
              <p:nvGrpSpPr>
                <p:cNvPr id="37" name="îsļiḋê"/>
                <p:cNvGrpSpPr/>
                <p:nvPr/>
              </p:nvGrpSpPr>
              <p:grpSpPr>
                <a:xfrm>
                  <a:off x="-375492" y="1139528"/>
                  <a:ext cx="7415785" cy="4700016"/>
                  <a:chOff x="-375492" y="1139528"/>
                  <a:chExt cx="7415785" cy="4700016"/>
                </a:xfrm>
              </p:grpSpPr>
              <p:sp>
                <p:nvSpPr>
                  <p:cNvPr id="39" name="îṩľîḓè"/>
                  <p:cNvSpPr/>
                  <p:nvPr/>
                </p:nvSpPr>
                <p:spPr>
                  <a:xfrm>
                    <a:off x="-375492" y="1139528"/>
                    <a:ext cx="7415784" cy="4700016"/>
                  </a:xfrm>
                  <a:custGeom>
                    <a:avLst/>
                    <a:gdLst>
                      <a:gd name="connsiteX0" fmla="*/ 224028 w 7415784"/>
                      <a:gd name="connsiteY0" fmla="*/ 269748 h 4700016"/>
                      <a:gd name="connsiteX1" fmla="*/ 224028 w 7415784"/>
                      <a:gd name="connsiteY1" fmla="*/ 4430268 h 4700016"/>
                      <a:gd name="connsiteX2" fmla="*/ 7191756 w 7415784"/>
                      <a:gd name="connsiteY2" fmla="*/ 4430268 h 4700016"/>
                      <a:gd name="connsiteX3" fmla="*/ 7191756 w 7415784"/>
                      <a:gd name="connsiteY3" fmla="*/ 269748 h 4700016"/>
                      <a:gd name="connsiteX4" fmla="*/ 266867 w 7415784"/>
                      <a:gd name="connsiteY4" fmla="*/ 0 h 4700016"/>
                      <a:gd name="connsiteX5" fmla="*/ 7148917 w 7415784"/>
                      <a:gd name="connsiteY5" fmla="*/ 0 h 4700016"/>
                      <a:gd name="connsiteX6" fmla="*/ 7415784 w 7415784"/>
                      <a:gd name="connsiteY6" fmla="*/ 266867 h 4700016"/>
                      <a:gd name="connsiteX7" fmla="*/ 7415784 w 7415784"/>
                      <a:gd name="connsiteY7" fmla="*/ 4433149 h 4700016"/>
                      <a:gd name="connsiteX8" fmla="*/ 7148917 w 7415784"/>
                      <a:gd name="connsiteY8" fmla="*/ 4700016 h 4700016"/>
                      <a:gd name="connsiteX9" fmla="*/ 266867 w 7415784"/>
                      <a:gd name="connsiteY9" fmla="*/ 4700016 h 4700016"/>
                      <a:gd name="connsiteX10" fmla="*/ 0 w 7415784"/>
                      <a:gd name="connsiteY10" fmla="*/ 4433149 h 4700016"/>
                      <a:gd name="connsiteX11" fmla="*/ 0 w 7415784"/>
                      <a:gd name="connsiteY11" fmla="*/ 266867 h 4700016"/>
                      <a:gd name="connsiteX12" fmla="*/ 266867 w 7415784"/>
                      <a:gd name="connsiteY12" fmla="*/ 0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15784" h="4700016">
                        <a:moveTo>
                          <a:pt x="224028" y="269748"/>
                        </a:moveTo>
                        <a:lnTo>
                          <a:pt x="224028" y="4430268"/>
                        </a:lnTo>
                        <a:lnTo>
                          <a:pt x="7191756" y="4430268"/>
                        </a:lnTo>
                        <a:lnTo>
                          <a:pt x="7191756" y="269748"/>
                        </a:lnTo>
                        <a:close/>
                        <a:moveTo>
                          <a:pt x="266867" y="0"/>
                        </a:moveTo>
                        <a:lnTo>
                          <a:pt x="7148917" y="0"/>
                        </a:lnTo>
                        <a:cubicBezTo>
                          <a:pt x="7296304" y="0"/>
                          <a:pt x="7415784" y="119480"/>
                          <a:pt x="7415784" y="266867"/>
                        </a:cubicBezTo>
                        <a:lnTo>
                          <a:pt x="7415784" y="4433149"/>
                        </a:lnTo>
                        <a:cubicBezTo>
                          <a:pt x="7415784" y="4580536"/>
                          <a:pt x="7296304" y="4700016"/>
                          <a:pt x="7148917" y="4700016"/>
                        </a:cubicBezTo>
                        <a:lnTo>
                          <a:pt x="266867" y="4700016"/>
                        </a:lnTo>
                        <a:cubicBezTo>
                          <a:pt x="119480" y="4700016"/>
                          <a:pt x="0" y="4580536"/>
                          <a:pt x="0" y="4433149"/>
                        </a:cubicBezTo>
                        <a:lnTo>
                          <a:pt x="0" y="266867"/>
                        </a:lnTo>
                        <a:cubicBezTo>
                          <a:pt x="0" y="119480"/>
                          <a:pt x="119480" y="0"/>
                          <a:pt x="26686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/>
                  </a:p>
                </p:txBody>
              </p:sp>
              <p:sp>
                <p:nvSpPr>
                  <p:cNvPr id="40" name="ïṣļîḍe"/>
                  <p:cNvSpPr/>
                  <p:nvPr/>
                </p:nvSpPr>
                <p:spPr>
                  <a:xfrm>
                    <a:off x="-358011" y="1160080"/>
                    <a:ext cx="7380820" cy="4658913"/>
                  </a:xfrm>
                  <a:custGeom>
                    <a:avLst/>
                    <a:gdLst>
                      <a:gd name="connsiteX0" fmla="*/ 252028 w 7380820"/>
                      <a:gd name="connsiteY0" fmla="*/ 295230 h 4658912"/>
                      <a:gd name="connsiteX1" fmla="*/ 252028 w 7380820"/>
                      <a:gd name="connsiteY1" fmla="*/ 4363682 h 4658912"/>
                      <a:gd name="connsiteX2" fmla="*/ 7128792 w 7380820"/>
                      <a:gd name="connsiteY2" fmla="*/ 4363682 h 4658912"/>
                      <a:gd name="connsiteX3" fmla="*/ 7128792 w 7380820"/>
                      <a:gd name="connsiteY3" fmla="*/ 295230 h 4658912"/>
                      <a:gd name="connsiteX4" fmla="*/ 264533 w 7380820"/>
                      <a:gd name="connsiteY4" fmla="*/ 0 h 4658912"/>
                      <a:gd name="connsiteX5" fmla="*/ 7116287 w 7380820"/>
                      <a:gd name="connsiteY5" fmla="*/ 0 h 4658912"/>
                      <a:gd name="connsiteX6" fmla="*/ 7380820 w 7380820"/>
                      <a:gd name="connsiteY6" fmla="*/ 264533 h 4658912"/>
                      <a:gd name="connsiteX7" fmla="*/ 7380820 w 7380820"/>
                      <a:gd name="connsiteY7" fmla="*/ 4394379 h 4658912"/>
                      <a:gd name="connsiteX8" fmla="*/ 7116287 w 7380820"/>
                      <a:gd name="connsiteY8" fmla="*/ 4658912 h 4658912"/>
                      <a:gd name="connsiteX9" fmla="*/ 264533 w 7380820"/>
                      <a:gd name="connsiteY9" fmla="*/ 4658912 h 4658912"/>
                      <a:gd name="connsiteX10" fmla="*/ 0 w 7380820"/>
                      <a:gd name="connsiteY10" fmla="*/ 4394379 h 4658912"/>
                      <a:gd name="connsiteX11" fmla="*/ 0 w 7380820"/>
                      <a:gd name="connsiteY11" fmla="*/ 264533 h 4658912"/>
                      <a:gd name="connsiteX12" fmla="*/ 264533 w 7380820"/>
                      <a:gd name="connsiteY12" fmla="*/ 0 h 46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380820" h="4658912">
                        <a:moveTo>
                          <a:pt x="252028" y="295230"/>
                        </a:moveTo>
                        <a:lnTo>
                          <a:pt x="252028" y="4363682"/>
                        </a:lnTo>
                        <a:lnTo>
                          <a:pt x="7128792" y="4363682"/>
                        </a:lnTo>
                        <a:lnTo>
                          <a:pt x="7128792" y="295230"/>
                        </a:lnTo>
                        <a:close/>
                        <a:moveTo>
                          <a:pt x="264533" y="0"/>
                        </a:moveTo>
                        <a:lnTo>
                          <a:pt x="7116287" y="0"/>
                        </a:lnTo>
                        <a:cubicBezTo>
                          <a:pt x="7262385" y="0"/>
                          <a:pt x="7380820" y="118435"/>
                          <a:pt x="7380820" y="264533"/>
                        </a:cubicBezTo>
                        <a:lnTo>
                          <a:pt x="7380820" y="4394379"/>
                        </a:lnTo>
                        <a:cubicBezTo>
                          <a:pt x="7380820" y="4540477"/>
                          <a:pt x="7262385" y="4658912"/>
                          <a:pt x="7116287" y="4658912"/>
                        </a:cubicBezTo>
                        <a:lnTo>
                          <a:pt x="264533" y="4658912"/>
                        </a:lnTo>
                        <a:cubicBezTo>
                          <a:pt x="118435" y="4658912"/>
                          <a:pt x="0" y="4540477"/>
                          <a:pt x="0" y="4394379"/>
                        </a:cubicBezTo>
                        <a:lnTo>
                          <a:pt x="0" y="264533"/>
                        </a:lnTo>
                        <a:cubicBezTo>
                          <a:pt x="0" y="118435"/>
                          <a:pt x="118435" y="0"/>
                          <a:pt x="26453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 dirty="0"/>
                  </a:p>
                </p:txBody>
              </p:sp>
              <p:sp>
                <p:nvSpPr>
                  <p:cNvPr id="41" name="îṣľiḋè" hidden="1"/>
                  <p:cNvSpPr/>
                  <p:nvPr/>
                </p:nvSpPr>
                <p:spPr>
                  <a:xfrm>
                    <a:off x="4509683" y="1139528"/>
                    <a:ext cx="2530610" cy="4700016"/>
                  </a:xfrm>
                  <a:custGeom>
                    <a:avLst/>
                    <a:gdLst>
                      <a:gd name="connsiteX0" fmla="*/ 0 w 2530610"/>
                      <a:gd name="connsiteY0" fmla="*/ 0 h 4700016"/>
                      <a:gd name="connsiteX1" fmla="*/ 2263743 w 2530610"/>
                      <a:gd name="connsiteY1" fmla="*/ 0 h 4700016"/>
                      <a:gd name="connsiteX2" fmla="*/ 2530610 w 2530610"/>
                      <a:gd name="connsiteY2" fmla="*/ 266867 h 4700016"/>
                      <a:gd name="connsiteX3" fmla="*/ 2530610 w 2530610"/>
                      <a:gd name="connsiteY3" fmla="*/ 4433149 h 4700016"/>
                      <a:gd name="connsiteX4" fmla="*/ 2263743 w 2530610"/>
                      <a:gd name="connsiteY4" fmla="*/ 4700016 h 4700016"/>
                      <a:gd name="connsiteX5" fmla="*/ 1961175 w 2530610"/>
                      <a:gd name="connsiteY5" fmla="*/ 4700016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30610" h="4700016">
                        <a:moveTo>
                          <a:pt x="0" y="0"/>
                        </a:moveTo>
                        <a:lnTo>
                          <a:pt x="2263743" y="0"/>
                        </a:lnTo>
                        <a:cubicBezTo>
                          <a:pt x="2411130" y="0"/>
                          <a:pt x="2530610" y="119480"/>
                          <a:pt x="2530610" y="266867"/>
                        </a:cubicBezTo>
                        <a:lnTo>
                          <a:pt x="2530610" y="4433149"/>
                        </a:lnTo>
                        <a:cubicBezTo>
                          <a:pt x="2530610" y="4580536"/>
                          <a:pt x="2411130" y="4700016"/>
                          <a:pt x="2263743" y="4700016"/>
                        </a:cubicBezTo>
                        <a:lnTo>
                          <a:pt x="1961175" y="47000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 dirty="0"/>
                  </a:p>
                </p:txBody>
              </p:sp>
            </p:grpSp>
            <p:sp>
              <p:nvSpPr>
                <p:cNvPr id="38" name="îṡľiḓé"/>
                <p:cNvSpPr/>
                <p:nvPr/>
              </p:nvSpPr>
              <p:spPr>
                <a:xfrm>
                  <a:off x="3260392" y="1241052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</p:grpSp>
        </p:grpSp>
        <p:sp>
          <p:nvSpPr>
            <p:cNvPr id="7" name="íṡḻïḋe"/>
            <p:cNvSpPr/>
            <p:nvPr/>
          </p:nvSpPr>
          <p:spPr bwMode="auto">
            <a:xfrm>
              <a:off x="786000" y="4265474"/>
              <a:ext cx="3954462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îṩlïḑè"/>
            <p:cNvSpPr txBox="1"/>
            <p:nvPr/>
          </p:nvSpPr>
          <p:spPr bwMode="auto">
            <a:xfrm>
              <a:off x="673100" y="4375008"/>
              <a:ext cx="418521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GB" altLang="en-US" sz="2000" b="1" dirty="0"/>
                <a:t>Data set 18</a:t>
              </a:r>
              <a:endParaRPr lang="en-GB" altLang="en-US" sz="2000" b="1" dirty="0"/>
            </a:p>
          </p:txBody>
        </p:sp>
        <p:sp>
          <p:nvSpPr>
            <p:cNvPr id="10" name="ïSḷïḓê"/>
            <p:cNvSpPr/>
            <p:nvPr/>
          </p:nvSpPr>
          <p:spPr>
            <a:xfrm flipH="1">
              <a:off x="5064000" y="1162419"/>
              <a:ext cx="750094" cy="4975197"/>
            </a:xfrm>
            <a:prstGeom prst="rightBrace">
              <a:avLst>
                <a:gd name="adj1" fmla="val 52800"/>
                <a:gd name="adj2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262380" y="2266315"/>
            <a:ext cx="2999740" cy="1510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10000"/>
              </a:lnSpc>
            </a:pPr>
            <a:r>
              <a:rPr lang="en-GB" altLang="zh-CN" sz="1400"/>
              <a:t>Datasets 18 comes from the </a:t>
            </a:r>
            <a:r>
              <a:rPr lang="en-GB" altLang="zh-CN" sz="1400">
                <a:solidFill>
                  <a:schemeClr val="accent1">
                    <a:lumMod val="75000"/>
                  </a:schemeClr>
                </a:solidFill>
              </a:rPr>
              <a:t>Dallas animal shelter</a:t>
            </a:r>
            <a:r>
              <a:rPr lang="en-GB" altLang="zh-CN" sz="1400"/>
              <a:t>. It contains a variety of information relating to each animal admitted to the shelter. It contains many variables recorded by animal admission: </a:t>
            </a:r>
            <a:endParaRPr lang="en-GB" altLang="zh-CN" sz="1400"/>
          </a:p>
        </p:txBody>
      </p:sp>
      <p:sp>
        <p:nvSpPr>
          <p:cNvPr id="45" name="ïṩḷïdê"/>
          <p:cNvSpPr txBox="1"/>
          <p:nvPr/>
        </p:nvSpPr>
        <p:spPr bwMode="auto">
          <a:xfrm>
            <a:off x="7191375" y="203073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Month and Year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íšľíḍê"/>
          <p:cNvSpPr/>
          <p:nvPr/>
        </p:nvSpPr>
        <p:spPr bwMode="auto">
          <a:xfrm>
            <a:off x="6109335" y="2066925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8" name="išḷiḍè"/>
          <p:cNvSpPr/>
          <p:nvPr/>
        </p:nvSpPr>
        <p:spPr>
          <a:xfrm>
            <a:off x="6269355" y="2222500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357905" y="2733045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ïṩḷïdê"/>
          <p:cNvSpPr txBox="1"/>
          <p:nvPr/>
        </p:nvSpPr>
        <p:spPr bwMode="auto">
          <a:xfrm>
            <a:off x="7192010" y="289433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Intake_type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íšľíḍê"/>
          <p:cNvSpPr/>
          <p:nvPr/>
        </p:nvSpPr>
        <p:spPr bwMode="auto">
          <a:xfrm>
            <a:off x="6109970" y="2901950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3" name="išḷiḍè"/>
          <p:cNvSpPr/>
          <p:nvPr/>
        </p:nvSpPr>
        <p:spPr>
          <a:xfrm>
            <a:off x="6271895" y="3057525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7357905" y="3523620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ïṩḷïdê"/>
          <p:cNvSpPr txBox="1"/>
          <p:nvPr/>
        </p:nvSpPr>
        <p:spPr bwMode="auto">
          <a:xfrm>
            <a:off x="7193915" y="374904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Outcome_type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íšľíḍê"/>
          <p:cNvSpPr/>
          <p:nvPr/>
        </p:nvSpPr>
        <p:spPr bwMode="auto">
          <a:xfrm>
            <a:off x="6111875" y="3733165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6" name="išḷiḍè"/>
          <p:cNvSpPr/>
          <p:nvPr/>
        </p:nvSpPr>
        <p:spPr>
          <a:xfrm>
            <a:off x="6289040" y="3888740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7357905" y="4349120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ïṩḷïdê"/>
          <p:cNvSpPr txBox="1"/>
          <p:nvPr/>
        </p:nvSpPr>
        <p:spPr bwMode="auto">
          <a:xfrm>
            <a:off x="7184390" y="4554855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Chip_Status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íšľíḍê"/>
          <p:cNvSpPr/>
          <p:nvPr/>
        </p:nvSpPr>
        <p:spPr bwMode="auto">
          <a:xfrm>
            <a:off x="6102350" y="4554855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1" name="išḷiḍè"/>
          <p:cNvSpPr/>
          <p:nvPr/>
        </p:nvSpPr>
        <p:spPr>
          <a:xfrm>
            <a:off x="6271895" y="4710430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7357905" y="5182875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ïṩḷïdê"/>
          <p:cNvSpPr txBox="1"/>
          <p:nvPr/>
        </p:nvSpPr>
        <p:spPr bwMode="auto">
          <a:xfrm>
            <a:off x="7184390" y="537083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Time_at_Shelter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íšľíḍê"/>
          <p:cNvSpPr/>
          <p:nvPr/>
        </p:nvSpPr>
        <p:spPr bwMode="auto">
          <a:xfrm>
            <a:off x="6102350" y="5370830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6" name="išḷiḍè"/>
          <p:cNvSpPr/>
          <p:nvPr/>
        </p:nvSpPr>
        <p:spPr>
          <a:xfrm>
            <a:off x="6269990" y="5526405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7348380" y="6108705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ïṩḷïdê"/>
          <p:cNvSpPr txBox="1"/>
          <p:nvPr/>
        </p:nvSpPr>
        <p:spPr bwMode="auto">
          <a:xfrm>
            <a:off x="7193915" y="984885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nimal_type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íšľíḍê"/>
          <p:cNvSpPr/>
          <p:nvPr/>
        </p:nvSpPr>
        <p:spPr bwMode="auto">
          <a:xfrm>
            <a:off x="6111875" y="1078230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6" name="išḷiḍè"/>
          <p:cNvSpPr/>
          <p:nvPr/>
        </p:nvSpPr>
        <p:spPr>
          <a:xfrm>
            <a:off x="6269990" y="1233805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7357905" y="1901830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íṩḻiḋe"/>
          <p:cNvSpPr/>
          <p:nvPr/>
        </p:nvSpPr>
        <p:spPr bwMode="auto">
          <a:xfrm>
            <a:off x="7191375" y="2295525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Month the animal was admitted, recorded numerically.</a:t>
            </a:r>
            <a:endParaRPr lang="en-GB" altLang="en-US" sz="1000" dirty="0"/>
          </a:p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Year the animal was admitted to the shelter.</a:t>
            </a:r>
            <a:endParaRPr lang="en-GB" altLang="en-US" sz="1000" dirty="0"/>
          </a:p>
        </p:txBody>
      </p:sp>
      <p:sp>
        <p:nvSpPr>
          <p:cNvPr id="145" name="íṩḻiḋe"/>
          <p:cNvSpPr/>
          <p:nvPr/>
        </p:nvSpPr>
        <p:spPr bwMode="auto">
          <a:xfrm>
            <a:off x="7192010" y="313944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Reason for the animal being admitted ot the shelter.</a:t>
            </a:r>
            <a:endParaRPr lang="en-GB" altLang="en-US" sz="1000" dirty="0"/>
          </a:p>
        </p:txBody>
      </p:sp>
      <p:sp>
        <p:nvSpPr>
          <p:cNvPr id="146" name="íṩḻiḋe"/>
          <p:cNvSpPr/>
          <p:nvPr/>
        </p:nvSpPr>
        <p:spPr bwMode="auto">
          <a:xfrm>
            <a:off x="7193915" y="399034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Final outcome for the admitted animal</a:t>
            </a:r>
            <a:endParaRPr lang="en-GB" altLang="en-US" sz="1000" dirty="0"/>
          </a:p>
        </p:txBody>
      </p:sp>
      <p:sp>
        <p:nvSpPr>
          <p:cNvPr id="147" name="íṩḻiḋe"/>
          <p:cNvSpPr/>
          <p:nvPr/>
        </p:nvSpPr>
        <p:spPr bwMode="auto">
          <a:xfrm>
            <a:off x="7184390" y="481203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Did the animal have a microchip with owner information</a:t>
            </a:r>
            <a:endParaRPr lang="en-GB" altLang="en-US" sz="1000" dirty="0"/>
          </a:p>
        </p:txBody>
      </p:sp>
      <p:sp>
        <p:nvSpPr>
          <p:cNvPr id="148" name="íṩḻiḋe"/>
          <p:cNvSpPr/>
          <p:nvPr/>
        </p:nvSpPr>
        <p:spPr bwMode="auto">
          <a:xfrm>
            <a:off x="7184390" y="556133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Days spent at the shelter between being admitted and final outcome</a:t>
            </a:r>
            <a:endParaRPr lang="en-GB" altLang="en-US" sz="10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altLang="en-US" sz="1000" dirty="0"/>
          </a:p>
        </p:txBody>
      </p:sp>
      <p:sp>
        <p:nvSpPr>
          <p:cNvPr id="149" name="íṩḻiḋe"/>
          <p:cNvSpPr/>
          <p:nvPr/>
        </p:nvSpPr>
        <p:spPr bwMode="auto">
          <a:xfrm>
            <a:off x="7193915" y="1287780"/>
            <a:ext cx="4326255" cy="15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The type of animal admitted to the shelter.</a:t>
            </a:r>
            <a:endParaRPr lang="en-GB" altLang="en-US" sz="1000" dirty="0"/>
          </a:p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Use the function of factor() and find that there are.</a:t>
            </a:r>
            <a:endParaRPr lang="en-GB" altLang="en-US" sz="1000" dirty="0"/>
          </a:p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five catogories named BIRD CAT DOG LIVESTOCK WILDLIFE.</a:t>
            </a:r>
            <a:endParaRPr lang="en-GB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îŝḻïḋé"/>
          <p:cNvSpPr/>
          <p:nvPr/>
        </p:nvSpPr>
        <p:spPr>
          <a:xfrm>
            <a:off x="0" y="5058410"/>
            <a:ext cx="12192000" cy="880745"/>
          </a:xfrm>
          <a:prstGeom prst="rect">
            <a:avLst/>
          </a:prstGeom>
          <a:solidFill>
            <a:srgbClr val="1035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-5079"/>
            <a:ext cx="10850563" cy="1028699"/>
          </a:xfrm>
        </p:spPr>
        <p:txBody>
          <a:bodyPr/>
          <a:lstStyle/>
          <a:p>
            <a:r>
              <a:rPr lang="en-GB" altLang="en-US" dirty="0"/>
              <a:t>The glimpse of the data set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8b4e7ec-d689-4b3e-822f-4dba46daaa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379038"/>
            <a:ext cx="12192000" cy="4419600"/>
            <a:chOff x="0" y="1379038"/>
            <a:chExt cx="12192000" cy="4419600"/>
          </a:xfrm>
        </p:grpSpPr>
        <p:sp>
          <p:nvSpPr>
            <p:cNvPr id="6" name="îŝḻïḋé"/>
            <p:cNvSpPr/>
            <p:nvPr/>
          </p:nvSpPr>
          <p:spPr>
            <a:xfrm>
              <a:off x="0" y="1379038"/>
              <a:ext cx="12192000" cy="34512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ṥ1îdè"/>
            <p:cNvSpPr/>
            <p:nvPr/>
          </p:nvSpPr>
          <p:spPr>
            <a:xfrm>
              <a:off x="2727062" y="2093171"/>
              <a:ext cx="1109889" cy="1989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í$1ïḑe"/>
            <p:cNvSpPr/>
            <p:nvPr/>
          </p:nvSpPr>
          <p:spPr>
            <a:xfrm>
              <a:off x="10394949" y="2093171"/>
              <a:ext cx="1123951" cy="198956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íṩ1ïdè"/>
            <p:cNvSpPr txBox="1"/>
            <p:nvPr/>
          </p:nvSpPr>
          <p:spPr>
            <a:xfrm>
              <a:off x="2673985" y="5209358"/>
              <a:ext cx="6844030" cy="58928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From the glimpse we know the type of dfferent variables and can overview the table.</a:t>
              </a:r>
              <a:endPara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25425" y="1856105"/>
            <a:ext cx="61137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Rows: 1,135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Columns: 7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animal_type     &lt;chr&gt; "DOG", "DOG", "DOG", "DO~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month           &lt;dbl&gt; 8, 7, 1, 6, 4, 7, 1, 1, 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year            &lt;dbl&gt; 2017, 2017, 2017, 2017, 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intake_type     &lt;chr&gt; "STRAY", "STRAY", "CONFI~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outcome_type    &lt;chr&gt; "RETURNED TO OWNER", "EU~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chip_status     &lt;chr&gt; "SCAN NO CHIP", "SCAN NO~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time_at_shelter &lt;dbl&gt; 2, 10, 13, 7, 5, 3, 5, 6~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81445" y="1778635"/>
            <a:ext cx="9525" cy="255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648450" y="1748790"/>
            <a:ext cx="514540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</a:rPr>
              <a:t># A tibble: 6 x 7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  animal_type month  year intake_type outcome_type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  &lt;chr&gt;       &lt;dbl&gt; &lt;dbl&gt; &lt;chr&gt;       &lt;chr&gt;   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1 DOG             8  2017 STRAY       RETURNED TO~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2 DOG             7  2017 STRAY       EUTHANIZED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3 DOG             1  2017 CONFISCATED ADOPTION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4 DOG             6  2017 OWNER SURR~ ADOPTION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5 DOG             4  2017 STRAY       ADOPTION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6 DOG             7  2017 STRAY       RETURNED TO~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# ... with 2 more variables: chip_status &lt;chr&gt;,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#   time_at_shelter &lt;dbl&gt;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Some example plots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0" name="图片 39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171575"/>
            <a:ext cx="5189855" cy="4183380"/>
          </a:xfrm>
          <a:prstGeom prst="rect">
            <a:avLst/>
          </a:prstGeom>
        </p:spPr>
      </p:pic>
      <p:pic>
        <p:nvPicPr>
          <p:cNvPr id="41" name="图片 40" descr="R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71575"/>
            <a:ext cx="5189855" cy="418274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0" y="5514975"/>
            <a:ext cx="12200890" cy="37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12495" y="5497195"/>
            <a:ext cx="425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The general realisation of outcome_type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44920" y="5497830"/>
            <a:ext cx="525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The counts of animals grouped by time_at_shelter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289" y="1"/>
            <a:ext cx="10850563" cy="1028699"/>
          </a:xfrm>
        </p:spPr>
        <p:txBody>
          <a:bodyPr/>
          <a:lstStyle/>
          <a:p>
            <a:r>
              <a:rPr lang="en-GB" altLang="en-US" dirty="0"/>
              <a:t>First step: Possion Model-1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27025" y="1303655"/>
            <a:ext cx="4950460" cy="2356485"/>
          </a:xfrm>
          <a:prstGeom prst="round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27025" y="3785870"/>
            <a:ext cx="4951095" cy="2244725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饼形 34"/>
          <p:cNvSpPr/>
          <p:nvPr/>
        </p:nvSpPr>
        <p:spPr>
          <a:xfrm>
            <a:off x="457200" y="1998345"/>
            <a:ext cx="966470" cy="967105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6780" y="2026285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 sz="2400" b="1">
                <a:latin typeface="+mj-ea"/>
                <a:ea typeface="+mj-ea"/>
              </a:rPr>
              <a:t>01</a:t>
            </a:r>
            <a:endParaRPr lang="en-GB" altLang="zh-CN" sz="2400" b="1">
              <a:latin typeface="+mj-ea"/>
              <a:ea typeface="+mj-ea"/>
            </a:endParaRPr>
          </a:p>
        </p:txBody>
      </p:sp>
      <p:sp>
        <p:nvSpPr>
          <p:cNvPr id="40" name="饼形 39"/>
          <p:cNvSpPr/>
          <p:nvPr/>
        </p:nvSpPr>
        <p:spPr>
          <a:xfrm>
            <a:off x="457200" y="4424680"/>
            <a:ext cx="966470" cy="967105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6780" y="4452620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 sz="2400" b="1">
                <a:latin typeface="+mj-ea"/>
                <a:ea typeface="+mj-ea"/>
              </a:rPr>
              <a:t>02</a:t>
            </a:r>
            <a:endParaRPr lang="en-GB" altLang="zh-CN" sz="2400" b="1"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65580" y="1635125"/>
            <a:ext cx="3603625" cy="1694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By analysing the dataset, we found that what we want is the counts of time_at_shelter, and the most fitted model is Possion model, so we choose it.</a:t>
            </a:r>
            <a:endParaRPr lang="en-GB" altLang="zh-CN">
              <a:latin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65580" y="4074160"/>
            <a:ext cx="3603625" cy="1694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What is possion model?</a:t>
            </a:r>
            <a:endParaRPr lang="en-GB" altLang="zh-CN">
              <a:latin typeface="+mn-ea"/>
            </a:endParaRPr>
          </a:p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It is a kind of Generalised Linear Models.</a:t>
            </a:r>
            <a:endParaRPr lang="en-GB" altLang="zh-CN">
              <a:latin typeface="+mn-ea"/>
            </a:endParaRPr>
          </a:p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Poisson regression is often used for modeling count data. </a:t>
            </a:r>
            <a:endParaRPr lang="en-GB" altLang="zh-CN">
              <a:latin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466080" y="1328420"/>
            <a:ext cx="1397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10" y="1328420"/>
            <a:ext cx="6294120" cy="40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本框 45"/>
          <p:cNvSpPr txBox="1"/>
          <p:nvPr/>
        </p:nvSpPr>
        <p:spPr>
          <a:xfrm>
            <a:off x="6436995" y="5631815"/>
            <a:ext cx="4755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latin typeface="+mn-ea"/>
              </a:rPr>
              <a:t>Table 1: The coefficients of Possion Model</a:t>
            </a:r>
            <a:endParaRPr lang="en-GB" altLang="zh-CN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First step: Possion Model-2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4816475" y="1192530"/>
            <a:ext cx="1397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955665" y="4321175"/>
            <a:ext cx="4988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latin typeface="+mn-ea"/>
              </a:rPr>
              <a:t>Table 2: The coefficients of Possion Model-2</a:t>
            </a:r>
            <a:endParaRPr lang="en-GB" altLang="zh-CN">
              <a:latin typeface="+mn-ea"/>
            </a:endParaRPr>
          </a:p>
        </p:txBody>
      </p:sp>
      <p:sp>
        <p:nvSpPr>
          <p:cNvPr id="5" name="剪去同侧角的矩形 4"/>
          <p:cNvSpPr/>
          <p:nvPr/>
        </p:nvSpPr>
        <p:spPr>
          <a:xfrm>
            <a:off x="521335" y="1437640"/>
            <a:ext cx="3998595" cy="4286885"/>
          </a:xfrm>
          <a:prstGeom prst="snip2Same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3430" y="2335530"/>
            <a:ext cx="36391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 sz="2400"/>
              <a:t>On upper analysis we draw the original model, but obviously there are many factors which are not significant enough, so we chould discard them and get a modified one.</a:t>
            </a:r>
            <a:endParaRPr lang="en-GB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152390" y="4960620"/>
            <a:ext cx="6797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/>
              <a:t>Now we get the exact and useful model, but does this model explains the dataset deliberatedly and explicitly? We found there are still many problems left to be solved .</a:t>
            </a:r>
            <a:endParaRPr lang="en-GB" altLang="zh-CN"/>
          </a:p>
        </p:txBody>
      </p:sp>
      <p:sp>
        <p:nvSpPr>
          <p:cNvPr id="12" name="圆角矩形 11"/>
          <p:cNvSpPr/>
          <p:nvPr/>
        </p:nvSpPr>
        <p:spPr>
          <a:xfrm>
            <a:off x="5093970" y="4832985"/>
            <a:ext cx="6754495" cy="1148715"/>
          </a:xfrm>
          <a:prstGeom prst="round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70" y="1192530"/>
            <a:ext cx="6753225" cy="31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daeb538-ba05-44f8-84fd-3560b95d1044"/>
</p:tagLst>
</file>

<file path=ppt/tags/tag2.xml><?xml version="1.0" encoding="utf-8"?>
<p:tagLst xmlns:p="http://schemas.openxmlformats.org/presentationml/2006/main">
  <p:tag name="ISLIDE.DIAGRAM" val="e4efafc8-a25c-40e5-a9e9-4eba311d4a23"/>
</p:tagLst>
</file>

<file path=ppt/tags/tag3.xml><?xml version="1.0" encoding="utf-8"?>
<p:tagLst xmlns:p="http://schemas.openxmlformats.org/presentationml/2006/main">
  <p:tag name="ISLIDE.DIAGRAM" val="88b4e7ec-d689-4b3e-822f-4dba46daaa11"/>
</p:tagLst>
</file>

<file path=ppt/tags/tag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deffc669-4b84-4f0a-92d7-0c4c44bb447c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3125</Words>
  <Application>WPS 演示</Application>
  <PresentationFormat>宽屏</PresentationFormat>
  <Paragraphs>159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Segoe UI Light</vt:lpstr>
      <vt:lpstr>微软雅黑</vt:lpstr>
      <vt:lpstr>Impact</vt:lpstr>
      <vt:lpstr>Arial Unicode MS</vt:lpstr>
      <vt:lpstr>Calibri</vt:lpstr>
      <vt:lpstr>主题5</vt:lpstr>
      <vt:lpstr>OfficePLUS</vt:lpstr>
      <vt:lpstr>Report to the analysis of dataset 18</vt:lpstr>
      <vt:lpstr>PowerPoint 演示文稿</vt:lpstr>
      <vt:lpstr>The description of the dataset</vt:lpstr>
      <vt:lpstr>The description of data set</vt:lpstr>
      <vt:lpstr>The glimpse of the data set</vt:lpstr>
      <vt:lpstr>Some example plots</vt:lpstr>
      <vt:lpstr>First step: Possion Model-1</vt:lpstr>
      <vt:lpstr>First step: Possion Model-2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cheng</cp:lastModifiedBy>
  <cp:revision>24</cp:revision>
  <cp:lastPrinted>2017-08-20T16:00:00Z</cp:lastPrinted>
  <dcterms:created xsi:type="dcterms:W3CDTF">2017-08-20T16:00:00Z</dcterms:created>
  <dcterms:modified xsi:type="dcterms:W3CDTF">2021-07-23T16:54:31Z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deffc669-4b84-4f0a-92d7-0c4c44bb447c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2018-11-16T07:34:34.9765504Z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CBCF389C76964FA2ADDA74B63C2AB121</vt:lpwstr>
  </property>
  <property fmtid="{D5CDD505-2E9C-101B-9397-08002B2CF9AE}" pid="12" name="KSOProductBuildVer">
    <vt:lpwstr>2052-11.1.0.10667</vt:lpwstr>
  </property>
</Properties>
</file>