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2"/>
  </p:sldMasterIdLst>
  <p:notesMasterIdLst>
    <p:notesMasterId r:id="rId19"/>
  </p:notesMasterIdLst>
  <p:sldIdLst>
    <p:sldId id="256" r:id="rId3"/>
    <p:sldId id="262" r:id="rId4"/>
    <p:sldId id="258" r:id="rId5"/>
    <p:sldId id="1730" r:id="rId6"/>
    <p:sldId id="264" r:id="rId7"/>
    <p:sldId id="265" r:id="rId8"/>
    <p:sldId id="1738" r:id="rId9"/>
    <p:sldId id="1731" r:id="rId10"/>
    <p:sldId id="1732" r:id="rId11"/>
    <p:sldId id="1733" r:id="rId12"/>
    <p:sldId id="1734" r:id="rId13"/>
    <p:sldId id="1735" r:id="rId14"/>
    <p:sldId id="1736" r:id="rId15"/>
    <p:sldId id="1692" r:id="rId16"/>
    <p:sldId id="1737" r:id="rId17"/>
    <p:sldId id="1739"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54F"/>
    <a:srgbClr val="000612"/>
    <a:srgbClr val="00B7CE"/>
    <a:srgbClr val="FFD400"/>
    <a:srgbClr val="CC4A4A"/>
    <a:srgbClr val="F68A00"/>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0" autoAdjust="0"/>
  </p:normalViewPr>
  <p:slideViewPr>
    <p:cSldViewPr snapToGrid="0">
      <p:cViewPr varScale="1">
        <p:scale>
          <a:sx n="85" d="100"/>
          <a:sy n="85" d="100"/>
        </p:scale>
        <p:origin x="590" y="7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2021/7/24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890" t="890" r="890" b="890"/>
          <a:stretch>
            <a:fillRect/>
          </a:stretch>
        </p:blipFill>
        <p:spPr>
          <a:xfrm>
            <a:off x="0" y="0"/>
            <a:ext cx="5067300" cy="6858000"/>
          </a:xfrm>
          <a:prstGeom prst="rect">
            <a:avLst/>
          </a:prstGeom>
        </p:spPr>
      </p:pic>
      <p:sp>
        <p:nvSpPr>
          <p:cNvPr id="8" name="副标题 2"/>
          <p:cNvSpPr>
            <a:spLocks noGrp="1"/>
          </p:cNvSpPr>
          <p:nvPr>
            <p:ph type="subTitle" idx="1"/>
          </p:nvPr>
        </p:nvSpPr>
        <p:spPr>
          <a:xfrm>
            <a:off x="4446171" y="3888020"/>
            <a:ext cx="5357061"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标题 1"/>
          <p:cNvSpPr>
            <a:spLocks noGrp="1"/>
          </p:cNvSpPr>
          <p:nvPr>
            <p:ph type="ctrTitle"/>
          </p:nvPr>
        </p:nvSpPr>
        <p:spPr>
          <a:xfrm>
            <a:off x="4446171" y="2630089"/>
            <a:ext cx="5357061" cy="1257932"/>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0" name="文本占位符 13"/>
          <p:cNvSpPr>
            <a:spLocks noGrp="1"/>
          </p:cNvSpPr>
          <p:nvPr>
            <p:ph type="body" sz="quarter" idx="10" hasCustomPrompt="1"/>
          </p:nvPr>
        </p:nvSpPr>
        <p:spPr>
          <a:xfrm>
            <a:off x="4446171" y="4969921"/>
            <a:ext cx="535706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1" name="文本占位符 13"/>
          <p:cNvSpPr>
            <a:spLocks noGrp="1"/>
          </p:cNvSpPr>
          <p:nvPr>
            <p:ph type="body" sz="quarter" idx="11" hasCustomPrompt="1"/>
          </p:nvPr>
        </p:nvSpPr>
        <p:spPr>
          <a:xfrm>
            <a:off x="4446171" y="5266192"/>
            <a:ext cx="535706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cxnSp>
        <p:nvCxnSpPr>
          <p:cNvPr id="3" name="直接连接符 2"/>
          <p:cNvCxnSpPr/>
          <p:nvPr userDrawn="1"/>
        </p:nvCxnSpPr>
        <p:spPr>
          <a:xfrm>
            <a:off x="2352675" y="3023418"/>
            <a:ext cx="650288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userDrawn="1"/>
        </p:nvPicPr>
        <p:blipFill>
          <a:blip r:embed="rId2"/>
          <a:stretch>
            <a:fillRect/>
          </a:stretch>
        </p:blipFill>
        <p:spPr>
          <a:xfrm>
            <a:off x="9195955" y="0"/>
            <a:ext cx="2996045" cy="6882306"/>
          </a:xfrm>
          <a:prstGeom prst="rect">
            <a:avLst/>
          </a:prstGeom>
        </p:spPr>
      </p:pic>
      <p:sp>
        <p:nvSpPr>
          <p:cNvPr id="7" name="标题 1"/>
          <p:cNvSpPr>
            <a:spLocks noGrp="1"/>
          </p:cNvSpPr>
          <p:nvPr>
            <p:ph type="title"/>
          </p:nvPr>
        </p:nvSpPr>
        <p:spPr>
          <a:xfrm>
            <a:off x="2466398" y="20772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8" name="文本占位符 2"/>
          <p:cNvSpPr>
            <a:spLocks noGrp="1"/>
          </p:cNvSpPr>
          <p:nvPr>
            <p:ph type="body" idx="1"/>
          </p:nvPr>
        </p:nvSpPr>
        <p:spPr>
          <a:xfrm>
            <a:off x="2467514" y="3074218"/>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lIns="90000" rIns="90000"/>
          <a:lstStyle/>
          <a:p>
            <a:r>
              <a:rPr lang="en-US" altLang="zh-CN" dirty="0"/>
              <a:t>Click to edit Master title style</a:t>
            </a:r>
            <a:endParaRPr lang="zh-CN" altLang="en-US" dirty="0"/>
          </a:p>
        </p:txBody>
      </p:sp>
      <p:sp>
        <p:nvSpPr>
          <p:cNvPr id="4" name="内容占位符 3"/>
          <p:cNvSpPr>
            <a:spLocks noGrp="1"/>
          </p:cNvSpPr>
          <p:nvPr>
            <p:ph sz="quarter" idx="13"/>
          </p:nvPr>
        </p:nvSpPr>
        <p:spPr>
          <a:xfrm>
            <a:off x="669925" y="1277938"/>
            <a:ext cx="10850563" cy="4759325"/>
          </a:xfrm>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日期占位符 2"/>
          <p:cNvSpPr>
            <a:spLocks noGrp="1"/>
          </p:cNvSpPr>
          <p:nvPr>
            <p:ph type="dt" sz="half" idx="14"/>
          </p:nvPr>
        </p:nvSpPr>
        <p:spPr/>
        <p:txBody>
          <a:bodyPr/>
          <a:lstStyle/>
          <a:p>
            <a:fld id="{6489D9C7-5DC6-4263-87FF-7C99F6FB63C3}" type="datetime1">
              <a:rPr lang="zh-CN" altLang="en-US" smtClean="0"/>
              <a:t>2021/7/24</a:t>
            </a:fld>
            <a:endParaRPr lang="zh-CN" altLang="en-US"/>
          </a:p>
        </p:txBody>
      </p:sp>
      <p:sp>
        <p:nvSpPr>
          <p:cNvPr id="5" name="页脚占位符 4"/>
          <p:cNvSpPr>
            <a:spLocks noGrp="1"/>
          </p:cNvSpPr>
          <p:nvPr>
            <p:ph type="ftr" sz="quarter" idx="15"/>
          </p:nvPr>
        </p:nvSpPr>
        <p:spPr/>
        <p:txBody>
          <a:bodyPr/>
          <a:lstStyle/>
          <a:p>
            <a:r>
              <a:rPr lang="en-US" altLang="zh-CN"/>
              <a:t>www.islide.cc</a:t>
            </a:r>
            <a:endParaRPr lang="zh-CN" altLang="en-US" dirty="0"/>
          </a:p>
        </p:txBody>
      </p:sp>
      <p:sp>
        <p:nvSpPr>
          <p:cNvPr id="9" name="灯片编号占位符 8"/>
          <p:cNvSpPr>
            <a:spLocks noGrp="1"/>
          </p:cNvSpPr>
          <p:nvPr>
            <p:ph type="sldNum" sz="quarter" idx="16"/>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t>2021/7/24</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2021/7/24</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a:srcRect l="37850" t="691" b="691"/>
          <a:stretch>
            <a:fillRect/>
          </a:stretch>
        </p:blipFill>
        <p:spPr>
          <a:xfrm rot="16200000">
            <a:off x="3257309" y="-2076691"/>
            <a:ext cx="5677382" cy="12192000"/>
          </a:xfrm>
          <a:prstGeom prst="rect">
            <a:avLst/>
          </a:prstGeom>
        </p:spPr>
      </p:pic>
      <p:sp>
        <p:nvSpPr>
          <p:cNvPr id="13" name="标题 1"/>
          <p:cNvSpPr>
            <a:spLocks noGrp="1"/>
          </p:cNvSpPr>
          <p:nvPr userDrawn="1">
            <p:ph type="ctrTitle" hasCustomPrompt="1"/>
          </p:nvPr>
        </p:nvSpPr>
        <p:spPr>
          <a:xfrm>
            <a:off x="5106652" y="2091256"/>
            <a:ext cx="4482645" cy="1243498"/>
          </a:xfrm>
        </p:spPr>
        <p:txBody>
          <a:bodyPr lIns="90000" rIns="90000"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5106652" y="3578982"/>
            <a:ext cx="4482645" cy="310871"/>
          </a:xfrm>
        </p:spPr>
        <p:txBody>
          <a:bodyPr vert="horz" lIns="90000" tIns="45720" rIns="9000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5106652" y="3894616"/>
            <a:ext cx="4482645" cy="310871"/>
          </a:xfrm>
        </p:spPr>
        <p:txBody>
          <a:bodyPr vert="horz" lIns="90000" tIns="45720" rIns="9000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cxnSp>
        <p:nvCxnSpPr>
          <p:cNvPr id="1130" name="直接连接符 1129"/>
          <p:cNvCxnSpPr/>
          <p:nvPr userDrawn="1"/>
        </p:nvCxnSpPr>
        <p:spPr>
          <a:xfrm>
            <a:off x="5106652" y="3445683"/>
            <a:ext cx="44826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nvCxnSpPr>
        <p:spPr>
          <a:xfrm>
            <a:off x="5106652" y="4338786"/>
            <a:ext cx="44826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2021/7/24</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3.jpe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p:txBody>
          <a:bodyPr/>
          <a:lstStyle/>
          <a:p>
            <a:r>
              <a:rPr lang="en-US" altLang="zh-CN" dirty="0"/>
              <a:t>Group 18</a:t>
            </a:r>
          </a:p>
        </p:txBody>
      </p:sp>
      <p:sp>
        <p:nvSpPr>
          <p:cNvPr id="18" name="标题 17"/>
          <p:cNvSpPr>
            <a:spLocks noGrp="1"/>
          </p:cNvSpPr>
          <p:nvPr>
            <p:ph type="ctrTitle"/>
          </p:nvPr>
        </p:nvSpPr>
        <p:spPr>
          <a:xfrm>
            <a:off x="4446171" y="2630089"/>
            <a:ext cx="5357061" cy="1257932"/>
          </a:xfrm>
        </p:spPr>
        <p:txBody>
          <a:bodyPr>
            <a:normAutofit fontScale="90000"/>
          </a:bodyPr>
          <a:lstStyle/>
          <a:p>
            <a:r>
              <a:rPr lang="en-GB" altLang="en-US" dirty="0"/>
              <a:t>Report to the analysis of dataset 18</a:t>
            </a:r>
          </a:p>
        </p:txBody>
      </p:sp>
      <p:sp>
        <p:nvSpPr>
          <p:cNvPr id="15" name="文本占位符 5"/>
          <p:cNvSpPr>
            <a:spLocks noGrp="1"/>
          </p:cNvSpPr>
          <p:nvPr>
            <p:ph type="body" sz="quarter" idx="10"/>
          </p:nvPr>
        </p:nvSpPr>
        <p:spPr/>
        <p:txBody>
          <a:bodyPr/>
          <a:lstStyle/>
          <a:p>
            <a:pPr fontAlgn="auto">
              <a:spcBef>
                <a:spcPts val="0"/>
              </a:spcBef>
            </a:pPr>
            <a:r>
              <a:rPr lang="en-GB" altLang="en-US" dirty="0"/>
              <a:t>Anusha</a:t>
            </a:r>
          </a:p>
          <a:p>
            <a:pPr fontAlgn="auto">
              <a:spcBef>
                <a:spcPts val="0"/>
              </a:spcBef>
            </a:pPr>
            <a:r>
              <a:rPr lang="en-GB" altLang="en-US" dirty="0"/>
              <a:t>Ben</a:t>
            </a:r>
          </a:p>
          <a:p>
            <a:pPr fontAlgn="auto">
              <a:spcBef>
                <a:spcPts val="0"/>
              </a:spcBef>
            </a:pPr>
            <a:r>
              <a:rPr lang="en-GB" altLang="en-US" dirty="0"/>
              <a:t>Chu</a:t>
            </a:r>
          </a:p>
          <a:p>
            <a:pPr fontAlgn="auto">
              <a:spcBef>
                <a:spcPts val="0"/>
              </a:spcBef>
            </a:pPr>
            <a:r>
              <a:rPr lang="en-GB" altLang="en-US" dirty="0"/>
              <a:t>Juwu</a:t>
            </a:r>
          </a:p>
          <a:p>
            <a:pPr fontAlgn="auto">
              <a:spcBef>
                <a:spcPts val="0"/>
              </a:spcBef>
            </a:pPr>
            <a:r>
              <a:rPr lang="en-GB" altLang="en-US" dirty="0"/>
              <a:t>Jinzhuang</a:t>
            </a:r>
          </a:p>
          <a:p>
            <a:pPr fontAlgn="auto">
              <a:spcBef>
                <a:spcPts val="0"/>
              </a:spcBef>
            </a:pPr>
            <a:endParaRPr lang="en-GB" altLang="en-US" dirty="0"/>
          </a:p>
        </p:txBody>
      </p:sp>
      <p:grpSp>
        <p:nvGrpSpPr>
          <p:cNvPr id="2" name="组合 1"/>
          <p:cNvGrpSpPr/>
          <p:nvPr/>
        </p:nvGrpSpPr>
        <p:grpSpPr>
          <a:xfrm>
            <a:off x="8776355" y="496817"/>
            <a:ext cx="2744133" cy="2633335"/>
            <a:chOff x="9050425" y="750888"/>
            <a:chExt cx="2470063" cy="2016125"/>
          </a:xfrm>
        </p:grpSpPr>
        <p:sp>
          <p:nvSpPr>
            <p:cNvPr id="14" name="Freeform 5"/>
            <p:cNvSpPr/>
            <p:nvPr/>
          </p:nvSpPr>
          <p:spPr bwMode="auto">
            <a:xfrm>
              <a:off x="9072563" y="750888"/>
              <a:ext cx="2447925" cy="2016125"/>
            </a:xfrm>
            <a:custGeom>
              <a:avLst/>
              <a:gdLst>
                <a:gd name="T0" fmla="*/ 854 w 1542"/>
                <a:gd name="T1" fmla="*/ 1270 h 1270"/>
                <a:gd name="T2" fmla="*/ 271 w 1542"/>
                <a:gd name="T3" fmla="*/ 766 h 1270"/>
                <a:gd name="T4" fmla="*/ 0 w 1542"/>
                <a:gd name="T5" fmla="*/ 0 h 1270"/>
                <a:gd name="T6" fmla="*/ 1542 w 1542"/>
                <a:gd name="T7" fmla="*/ 499 h 1270"/>
                <a:gd name="T8" fmla="*/ 854 w 1542"/>
                <a:gd name="T9" fmla="*/ 1270 h 1270"/>
              </a:gdLst>
              <a:ahLst/>
              <a:cxnLst>
                <a:cxn ang="0">
                  <a:pos x="T0" y="T1"/>
                </a:cxn>
                <a:cxn ang="0">
                  <a:pos x="T2" y="T3"/>
                </a:cxn>
                <a:cxn ang="0">
                  <a:pos x="T4" y="T5"/>
                </a:cxn>
                <a:cxn ang="0">
                  <a:pos x="T6" y="T7"/>
                </a:cxn>
                <a:cxn ang="0">
                  <a:pos x="T8" y="T9"/>
                </a:cxn>
              </a:cxnLst>
              <a:rect l="0" t="0" r="r" b="b"/>
              <a:pathLst>
                <a:path w="1542" h="1270">
                  <a:moveTo>
                    <a:pt x="854" y="1270"/>
                  </a:moveTo>
                  <a:lnTo>
                    <a:pt x="271" y="766"/>
                  </a:lnTo>
                  <a:lnTo>
                    <a:pt x="0" y="0"/>
                  </a:lnTo>
                  <a:lnTo>
                    <a:pt x="1542" y="499"/>
                  </a:lnTo>
                  <a:lnTo>
                    <a:pt x="854" y="1270"/>
                  </a:lnTo>
                  <a:close/>
                </a:path>
              </a:pathLst>
            </a:custGeom>
            <a:solidFill>
              <a:srgbClr val="FFD400">
                <a:alpha val="63000"/>
              </a:srgbClr>
            </a:solidFill>
            <a:ln>
              <a:noFill/>
            </a:ln>
          </p:spPr>
          <p:txBody>
            <a:bodyPr vert="horz" wrap="square" lIns="91440" tIns="45720" rIns="91440" bIns="45720" numCol="1" anchor="t" anchorCtr="0" compatLnSpc="1"/>
            <a:lstStyle/>
            <a:p>
              <a:endParaRPr lang="zh-CN" altLang="en-US"/>
            </a:p>
          </p:txBody>
        </p:sp>
        <p:sp>
          <p:nvSpPr>
            <p:cNvPr id="17" name="文本框 16"/>
            <p:cNvSpPr txBox="1"/>
            <p:nvPr/>
          </p:nvSpPr>
          <p:spPr>
            <a:xfrm>
              <a:off x="9072562" y="1454190"/>
              <a:ext cx="2342267" cy="430912"/>
            </a:xfrm>
            <a:prstGeom prst="rect">
              <a:avLst/>
            </a:prstGeom>
            <a:noFill/>
          </p:spPr>
          <p:txBody>
            <a:bodyPr wrap="none" rtlCol="0">
              <a:prstTxWarp prst="textPlain">
                <a:avLst/>
              </a:prstTxWarp>
              <a:spAutoFit/>
            </a:bodyPr>
            <a:lstStyle/>
            <a:p>
              <a:pPr algn="r"/>
              <a:r>
                <a:rPr lang="en-US" altLang="zh-CN" sz="16600" baseline="-25000" dirty="0">
                  <a:solidFill>
                    <a:schemeClr val="tx2"/>
                  </a:solidFill>
                  <a:latin typeface="Impact" panose="020B0806030902050204" pitchFamily="34" charset="0"/>
                </a:rPr>
                <a:t>Data Analysis Skill</a:t>
              </a:r>
              <a:endParaRPr lang="zh-CN" altLang="en-US" sz="16600" baseline="-25000" dirty="0">
                <a:solidFill>
                  <a:schemeClr val="tx2"/>
                </a:solidFill>
                <a:latin typeface="Impact" panose="020B0806030902050204" pitchFamily="34" charset="0"/>
              </a:endParaRPr>
            </a:p>
          </p:txBody>
        </p:sp>
        <p:sp>
          <p:nvSpPr>
            <p:cNvPr id="20" name="矩形 19"/>
            <p:cNvSpPr/>
            <p:nvPr/>
          </p:nvSpPr>
          <p:spPr>
            <a:xfrm>
              <a:off x="9072564" y="1268619"/>
              <a:ext cx="478245" cy="185571"/>
            </a:xfrm>
            <a:prstGeom prst="rect">
              <a:avLst/>
            </a:prstGeom>
            <a:noFill/>
          </p:spPr>
          <p:txBody>
            <a:bodyPr wrap="none" numCol="1" rtlCol="0">
              <a:prstTxWarp prst="textPlain">
                <a:avLst/>
              </a:prstTxWarp>
              <a:spAutoFit/>
            </a:bodyPr>
            <a:lstStyle/>
            <a:p>
              <a:pPr lvl="0" algn="r"/>
              <a:r>
                <a:rPr lang="en-US" altLang="zh-CN" sz="16600" b="1" baseline="-25000" dirty="0">
                  <a:solidFill>
                    <a:schemeClr val="accent2"/>
                  </a:solidFill>
                  <a:latin typeface="+mj-ea"/>
                  <a:ea typeface="+mj-ea"/>
                </a:rPr>
                <a:t>MSc</a:t>
              </a:r>
              <a:endParaRPr lang="en-US" altLang="zh-CN" sz="16600" b="1" baseline="-25000" noProof="0" dirty="0">
                <a:solidFill>
                  <a:schemeClr val="accent2"/>
                </a:solidFill>
                <a:latin typeface="+mj-ea"/>
                <a:ea typeface="+mj-ea"/>
              </a:endParaRPr>
            </a:p>
          </p:txBody>
        </p:sp>
        <p:sp>
          <p:nvSpPr>
            <p:cNvPr id="23" name="矩形 22"/>
            <p:cNvSpPr/>
            <p:nvPr/>
          </p:nvSpPr>
          <p:spPr>
            <a:xfrm>
              <a:off x="9050425" y="1943643"/>
              <a:ext cx="909550" cy="254943"/>
            </a:xfrm>
            <a:prstGeom prst="rect">
              <a:avLst/>
            </a:prstGeom>
            <a:noFill/>
          </p:spPr>
          <p:txBody>
            <a:bodyPr wrap="none" numCol="1" rtlCol="0">
              <a:prstTxWarp prst="textPlain">
                <a:avLst/>
              </a:prstTxWarp>
              <a:spAutoFit/>
            </a:bodyPr>
            <a:lstStyle/>
            <a:p>
              <a:pPr lvl="0" algn="r"/>
              <a:r>
                <a:rPr lang="en-US" altLang="zh-CN" sz="16600" b="1" baseline="-25000" dirty="0">
                  <a:solidFill>
                    <a:schemeClr val="tx2"/>
                  </a:solidFill>
                  <a:latin typeface="Impact" panose="020B0806030902050204" pitchFamily="34" charset="0"/>
                </a:rPr>
                <a:t>2021</a:t>
              </a:r>
              <a:endParaRPr lang="en-US" altLang="zh-CN" sz="16600" b="1" baseline="-25000" noProof="0" dirty="0">
                <a:solidFill>
                  <a:schemeClr val="tx2"/>
                </a:solidFill>
                <a:latin typeface="Impact" panose="020B0806030902050204" pitchFamily="34" charset="0"/>
              </a:endParaRPr>
            </a:p>
          </p:txBody>
        </p:sp>
      </p:grpSp>
      <p:pic>
        <p:nvPicPr>
          <p:cNvPr id="1026" name="Picture 2" descr="格拉斯哥大学的校徽- 知乎">
            <a:extLst>
              <a:ext uri="{FF2B5EF4-FFF2-40B4-BE49-F238E27FC236}">
                <a16:creationId xmlns:a16="http://schemas.microsoft.com/office/drawing/2014/main" id="{06CF4681-7641-40D0-9039-12A2A38F70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414" b="9496"/>
          <a:stretch/>
        </p:blipFill>
        <p:spPr bwMode="auto">
          <a:xfrm>
            <a:off x="9180203" y="3541548"/>
            <a:ext cx="2788520" cy="2413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8CC4F-3C53-471D-A464-76FE0038A403}"/>
              </a:ext>
            </a:extLst>
          </p:cNvPr>
          <p:cNvSpPr>
            <a:spLocks noGrp="1"/>
          </p:cNvSpPr>
          <p:nvPr>
            <p:ph type="title"/>
          </p:nvPr>
        </p:nvSpPr>
        <p:spPr>
          <a:xfrm>
            <a:off x="548716" y="958265"/>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p>
            <a:pPr algn="ctr"/>
            <a:r>
              <a:rPr lang="en-GB" altLang="zh-CN" sz="2600">
                <a:solidFill>
                  <a:schemeClr val="bg1"/>
                </a:solidFill>
              </a:rPr>
              <a:t>Scattered Fitting Plot</a:t>
            </a:r>
            <a:endParaRPr lang="zh-CN" altLang="en-US" sz="2600">
              <a:solidFill>
                <a:schemeClr val="bg1"/>
              </a:solidFill>
            </a:endParaRPr>
          </a:p>
        </p:txBody>
      </p:sp>
      <p:pic>
        <p:nvPicPr>
          <p:cNvPr id="13" name="图片 12" descr="图表, 散点图&#10;&#10;描述已自动生成">
            <a:extLst>
              <a:ext uri="{FF2B5EF4-FFF2-40B4-BE49-F238E27FC236}">
                <a16:creationId xmlns:a16="http://schemas.microsoft.com/office/drawing/2014/main" id="{74462448-2D10-4C50-B68F-9A373C1ACEB1}"/>
              </a:ext>
            </a:extLst>
          </p:cNvPr>
          <p:cNvPicPr>
            <a:picLocks noChangeAspect="1"/>
          </p:cNvPicPr>
          <p:nvPr/>
        </p:nvPicPr>
        <p:blipFill>
          <a:blip r:embed="rId2"/>
          <a:stretch>
            <a:fillRect/>
          </a:stretch>
        </p:blipFill>
        <p:spPr>
          <a:xfrm>
            <a:off x="3590365" y="426431"/>
            <a:ext cx="7188199" cy="4438712"/>
          </a:xfrm>
          <a:prstGeom prst="rect">
            <a:avLst/>
          </a:prstGeom>
        </p:spPr>
      </p:pic>
      <p:sp>
        <p:nvSpPr>
          <p:cNvPr id="4" name="灯片编号占位符 3">
            <a:extLst>
              <a:ext uri="{FF2B5EF4-FFF2-40B4-BE49-F238E27FC236}">
                <a16:creationId xmlns:a16="http://schemas.microsoft.com/office/drawing/2014/main" id="{F76AF7B0-EAC3-46A2-8515-D895E9554DAA}"/>
              </a:ext>
            </a:extLst>
          </p:cNvPr>
          <p:cNvSpPr>
            <a:spLocks noGrp="1"/>
          </p:cNvSpPr>
          <p:nvPr>
            <p:ph type="sldNum" sz="quarter" idx="12"/>
          </p:nvPr>
        </p:nvSpPr>
        <p:spPr>
          <a:xfrm>
            <a:off x="9679020" y="6356350"/>
            <a:ext cx="1674779" cy="365125"/>
          </a:xfrm>
        </p:spPr>
        <p:txBody>
          <a:bodyPr>
            <a:normAutofit/>
          </a:bodyPr>
          <a:lstStyle/>
          <a:p>
            <a:pPr>
              <a:spcAft>
                <a:spcPts val="600"/>
              </a:spcAft>
            </a:pPr>
            <a:fld id="{5DD3DB80-B894-403A-B48E-6FDC1A72010E}" type="slidenum">
              <a:rPr lang="zh-CN" altLang="en-US" smtClean="0"/>
              <a:pPr>
                <a:spcAft>
                  <a:spcPts val="600"/>
                </a:spcAft>
              </a:pPr>
              <a:t>10</a:t>
            </a:fld>
            <a:endParaRPr lang="zh-CN" altLang="en-US"/>
          </a:p>
        </p:txBody>
      </p:sp>
      <p:sp>
        <p:nvSpPr>
          <p:cNvPr id="12" name="AutoShape 2">
            <a:extLst>
              <a:ext uri="{FF2B5EF4-FFF2-40B4-BE49-F238E27FC236}">
                <a16:creationId xmlns:a16="http://schemas.microsoft.com/office/drawing/2014/main" id="{14762B3C-02A9-4D80-8B9C-C93233DB90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C3912B4A-C0C7-400F-9064-E5A129BFE91A}"/>
              </a:ext>
            </a:extLst>
          </p:cNvPr>
          <p:cNvSpPr/>
          <p:nvPr/>
        </p:nvSpPr>
        <p:spPr>
          <a:xfrm rot="21127629">
            <a:off x="4903665" y="3013805"/>
            <a:ext cx="6417141" cy="923330"/>
          </a:xfrm>
          <a:prstGeom prst="rect">
            <a:avLst/>
          </a:prstGeom>
          <a:noFill/>
        </p:spPr>
        <p:txBody>
          <a:bodyPr wrap="square" lIns="91440" tIns="45720" rIns="91440" bIns="45720">
            <a:spAutoFit/>
          </a:bodyPr>
          <a:lstStyle/>
          <a:p>
            <a:pPr algn="ctr"/>
            <a:r>
              <a:rPr lang="en-GB" altLang="zh-CN"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Overdispersion</a:t>
            </a:r>
            <a:endParaRPr lang="zh-CN" alt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16" name="圆角矩形 11">
            <a:extLst>
              <a:ext uri="{FF2B5EF4-FFF2-40B4-BE49-F238E27FC236}">
                <a16:creationId xmlns:a16="http://schemas.microsoft.com/office/drawing/2014/main" id="{7DE0E144-F717-4948-BC15-86539FFF2AA7}"/>
              </a:ext>
            </a:extLst>
          </p:cNvPr>
          <p:cNvSpPr/>
          <p:nvPr/>
        </p:nvSpPr>
        <p:spPr>
          <a:xfrm>
            <a:off x="2011317" y="4948976"/>
            <a:ext cx="7864566" cy="1031222"/>
          </a:xfrm>
          <a:prstGeom prst="roundRect">
            <a:avLst/>
          </a:prstGeom>
          <a:solidFill>
            <a:schemeClr val="accent6">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26E315A0-B8E5-4863-90FF-A933FFCC330F}"/>
              </a:ext>
            </a:extLst>
          </p:cNvPr>
          <p:cNvSpPr txBox="1"/>
          <p:nvPr/>
        </p:nvSpPr>
        <p:spPr>
          <a:xfrm>
            <a:off x="2480172" y="5146768"/>
            <a:ext cx="7536455" cy="646331"/>
          </a:xfrm>
          <a:prstGeom prst="rect">
            <a:avLst/>
          </a:prstGeom>
          <a:noFill/>
        </p:spPr>
        <p:txBody>
          <a:bodyPr wrap="square" rtlCol="0">
            <a:spAutoFit/>
          </a:bodyPr>
          <a:lstStyle/>
          <a:p>
            <a:r>
              <a:rPr lang="en-US" altLang="zh-CN" dirty="0"/>
              <a:t>The model after feature selection did not pass the chi-square test, indicating that the data is over-dispersed.</a:t>
            </a:r>
            <a:endParaRPr lang="zh-CN" altLang="en-US" dirty="0"/>
          </a:p>
        </p:txBody>
      </p:sp>
    </p:spTree>
    <p:extLst>
      <p:ext uri="{BB962C8B-B14F-4D97-AF65-F5344CB8AC3E}">
        <p14:creationId xmlns:p14="http://schemas.microsoft.com/office/powerpoint/2010/main" val="111872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9FEE854-03F8-4DC3-A7A3-4B58274C576B}"/>
              </a:ext>
            </a:extLst>
          </p:cNvPr>
          <p:cNvSpPr>
            <a:spLocks noGrp="1"/>
          </p:cNvSpPr>
          <p:nvPr>
            <p:ph type="title"/>
          </p:nvPr>
        </p:nvSpPr>
        <p:spPr>
          <a:xfrm>
            <a:off x="1028700" y="1900518"/>
            <a:ext cx="2628900" cy="2614005"/>
          </a:xfrm>
          <a:noFill/>
        </p:spPr>
        <p:txBody>
          <a:bodyPr anchor="ctr">
            <a:noAutofit/>
          </a:bodyPr>
          <a:lstStyle/>
          <a:p>
            <a:pPr algn="ctr"/>
            <a:r>
              <a:rPr lang="en-US" altLang="zh-CN" sz="1400" dirty="0">
                <a:solidFill>
                  <a:srgbClr val="FFFFFF"/>
                </a:solidFill>
              </a:rPr>
              <a:t>The first two plots below are normal probability plots, and we are using them here to spot any points that don’t follow the straight line. We can also plot the deviance (or Pearson) residuals against the linear predictor to look for non-linearity in the relationship between the fitted values and the residuals as shown in the third panel below. There is no obvious pattern here.</a:t>
            </a:r>
            <a:endParaRPr lang="zh-CN" altLang="en-US" sz="1400" dirty="0">
              <a:solidFill>
                <a:srgbClr val="FFFFFF"/>
              </a:solidFill>
            </a:endParaRPr>
          </a:p>
        </p:txBody>
      </p:sp>
      <p:pic>
        <p:nvPicPr>
          <p:cNvPr id="5" name="图片 4">
            <a:extLst>
              <a:ext uri="{FF2B5EF4-FFF2-40B4-BE49-F238E27FC236}">
                <a16:creationId xmlns:a16="http://schemas.microsoft.com/office/drawing/2014/main" id="{7FF1B41A-65F6-4035-8B7A-5FE9D1E42BC7}"/>
              </a:ext>
            </a:extLst>
          </p:cNvPr>
          <p:cNvPicPr>
            <a:picLocks noChangeAspect="1"/>
          </p:cNvPicPr>
          <p:nvPr/>
        </p:nvPicPr>
        <p:blipFill>
          <a:blip r:embed="rId2"/>
          <a:stretch>
            <a:fillRect/>
          </a:stretch>
        </p:blipFill>
        <p:spPr>
          <a:xfrm>
            <a:off x="4777316" y="1334294"/>
            <a:ext cx="6780700" cy="4187082"/>
          </a:xfrm>
          <a:prstGeom prst="rect">
            <a:avLst/>
          </a:prstGeom>
        </p:spPr>
      </p:pic>
      <p:sp>
        <p:nvSpPr>
          <p:cNvPr id="4" name="灯片编号占位符 3">
            <a:extLst>
              <a:ext uri="{FF2B5EF4-FFF2-40B4-BE49-F238E27FC236}">
                <a16:creationId xmlns:a16="http://schemas.microsoft.com/office/drawing/2014/main" id="{0C3378B7-73A7-4973-AC23-59F4432BFDC1}"/>
              </a:ext>
            </a:extLst>
          </p:cNvPr>
          <p:cNvSpPr>
            <a:spLocks noGrp="1"/>
          </p:cNvSpPr>
          <p:nvPr>
            <p:ph type="sldNum" sz="quarter" idx="12"/>
          </p:nvPr>
        </p:nvSpPr>
        <p:spPr>
          <a:xfrm>
            <a:off x="11034184" y="6356350"/>
            <a:ext cx="514349" cy="365125"/>
          </a:xfrm>
        </p:spPr>
        <p:txBody>
          <a:bodyPr>
            <a:normAutofit/>
          </a:bodyPr>
          <a:lstStyle/>
          <a:p>
            <a:pPr>
              <a:spcAft>
                <a:spcPts val="600"/>
              </a:spcAft>
            </a:pPr>
            <a:fld id="{5DD3DB80-B894-403A-B48E-6FDC1A72010E}" type="slidenum">
              <a:rPr lang="zh-CN" altLang="en-US">
                <a:solidFill>
                  <a:schemeClr val="tx1">
                    <a:alpha val="80000"/>
                  </a:schemeClr>
                </a:solidFill>
              </a:rPr>
              <a:pPr>
                <a:spcAft>
                  <a:spcPts val="600"/>
                </a:spcAft>
              </a:pPr>
              <a:t>11</a:t>
            </a:fld>
            <a:endParaRPr lang="zh-CN" altLang="en-US">
              <a:solidFill>
                <a:schemeClr val="tx1">
                  <a:alpha val="80000"/>
                </a:schemeClr>
              </a:solidFill>
            </a:endParaRPr>
          </a:p>
        </p:txBody>
      </p:sp>
    </p:spTree>
    <p:extLst>
      <p:ext uri="{BB962C8B-B14F-4D97-AF65-F5344CB8AC3E}">
        <p14:creationId xmlns:p14="http://schemas.microsoft.com/office/powerpoint/2010/main" val="339094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3C71693-2C93-4135-941E-1A8BF4AB923C}"/>
              </a:ext>
            </a:extLst>
          </p:cNvPr>
          <p:cNvSpPr>
            <a:spLocks noGrp="1"/>
          </p:cNvSpPr>
          <p:nvPr>
            <p:ph type="sldNum" sz="quarter" idx="12"/>
          </p:nvPr>
        </p:nvSpPr>
        <p:spPr/>
        <p:txBody>
          <a:bodyPr/>
          <a:lstStyle/>
          <a:p>
            <a:fld id="{5DD3DB80-B894-403A-B48E-6FDC1A72010E}" type="slidenum">
              <a:rPr lang="zh-CN" altLang="en-US" smtClean="0"/>
              <a:t>12</a:t>
            </a:fld>
            <a:endParaRPr lang="zh-CN" altLang="en-US"/>
          </a:p>
        </p:txBody>
      </p:sp>
      <p:sp>
        <p:nvSpPr>
          <p:cNvPr id="5" name="标题 1">
            <a:extLst>
              <a:ext uri="{FF2B5EF4-FFF2-40B4-BE49-F238E27FC236}">
                <a16:creationId xmlns:a16="http://schemas.microsoft.com/office/drawing/2014/main" id="{42933F1E-924B-4D21-9A5D-DB2FD79E6F0F}"/>
              </a:ext>
            </a:extLst>
          </p:cNvPr>
          <p:cNvSpPr>
            <a:spLocks noGrp="1"/>
          </p:cNvSpPr>
          <p:nvPr>
            <p:ph type="title"/>
          </p:nvPr>
        </p:nvSpPr>
        <p:spPr>
          <a:xfrm>
            <a:off x="669924" y="22742"/>
            <a:ext cx="10850563" cy="1028699"/>
          </a:xfrm>
        </p:spPr>
        <p:txBody>
          <a:bodyPr/>
          <a:lstStyle/>
          <a:p>
            <a:r>
              <a:rPr lang="en-GB" altLang="en-US" dirty="0"/>
              <a:t>Second step: Quasi-Poisson model and Negative Binomial Model </a:t>
            </a:r>
          </a:p>
        </p:txBody>
      </p:sp>
      <p:sp>
        <p:nvSpPr>
          <p:cNvPr id="6" name="灯片编号占位符 3">
            <a:extLst>
              <a:ext uri="{FF2B5EF4-FFF2-40B4-BE49-F238E27FC236}">
                <a16:creationId xmlns:a16="http://schemas.microsoft.com/office/drawing/2014/main" id="{F1E17DF4-D64F-441D-986E-775432BF0EC8}"/>
              </a:ext>
            </a:extLst>
          </p:cNvPr>
          <p:cNvSpPr txBox="1">
            <a:spLocks/>
          </p:cNvSpPr>
          <p:nvPr/>
        </p:nvSpPr>
        <p:spPr>
          <a:xfrm>
            <a:off x="8610599" y="6240463"/>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12</a:t>
            </a:fld>
            <a:endParaRPr lang="zh-CN" altLang="en-US" dirty="0"/>
          </a:p>
        </p:txBody>
      </p:sp>
      <p:sp>
        <p:nvSpPr>
          <p:cNvPr id="7" name="圆角矩形 32">
            <a:extLst>
              <a:ext uri="{FF2B5EF4-FFF2-40B4-BE49-F238E27FC236}">
                <a16:creationId xmlns:a16="http://schemas.microsoft.com/office/drawing/2014/main" id="{E334F7AD-6765-41A6-BDFC-59FA22997AB4}"/>
              </a:ext>
            </a:extLst>
          </p:cNvPr>
          <p:cNvSpPr/>
          <p:nvPr/>
        </p:nvSpPr>
        <p:spPr>
          <a:xfrm>
            <a:off x="327660" y="1054413"/>
            <a:ext cx="4950460" cy="2356485"/>
          </a:xfrm>
          <a:prstGeom prst="roundRect">
            <a:avLst/>
          </a:prstGeom>
          <a:solidFill>
            <a:schemeClr val="accent6">
              <a:alpha val="23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圆角矩形 33">
            <a:extLst>
              <a:ext uri="{FF2B5EF4-FFF2-40B4-BE49-F238E27FC236}">
                <a16:creationId xmlns:a16="http://schemas.microsoft.com/office/drawing/2014/main" id="{C9DF73C3-8E3B-40F5-AC7B-BAD6B311DC53}"/>
              </a:ext>
            </a:extLst>
          </p:cNvPr>
          <p:cNvSpPr/>
          <p:nvPr/>
        </p:nvSpPr>
        <p:spPr>
          <a:xfrm>
            <a:off x="389480" y="3681409"/>
            <a:ext cx="4951095" cy="2244725"/>
          </a:xfrm>
          <a:prstGeom prst="round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饼形 34">
            <a:extLst>
              <a:ext uri="{FF2B5EF4-FFF2-40B4-BE49-F238E27FC236}">
                <a16:creationId xmlns:a16="http://schemas.microsoft.com/office/drawing/2014/main" id="{687E145A-B6AA-440A-A985-75C24CFD0561}"/>
              </a:ext>
            </a:extLst>
          </p:cNvPr>
          <p:cNvSpPr/>
          <p:nvPr/>
        </p:nvSpPr>
        <p:spPr>
          <a:xfrm>
            <a:off x="491603" y="1705543"/>
            <a:ext cx="966470" cy="967105"/>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B720A60-2A2F-4832-8CC7-D97265F62FF7}"/>
              </a:ext>
            </a:extLst>
          </p:cNvPr>
          <p:cNvSpPr txBox="1"/>
          <p:nvPr/>
        </p:nvSpPr>
        <p:spPr>
          <a:xfrm>
            <a:off x="965760" y="1691641"/>
            <a:ext cx="558800" cy="460375"/>
          </a:xfrm>
          <a:prstGeom prst="rect">
            <a:avLst/>
          </a:prstGeom>
          <a:noFill/>
        </p:spPr>
        <p:txBody>
          <a:bodyPr wrap="none" rtlCol="0">
            <a:spAutoFit/>
          </a:bodyPr>
          <a:lstStyle/>
          <a:p>
            <a:r>
              <a:rPr lang="en-GB" altLang="zh-CN" sz="2400" b="1" dirty="0">
                <a:latin typeface="+mj-ea"/>
                <a:ea typeface="+mj-ea"/>
              </a:rPr>
              <a:t>01</a:t>
            </a:r>
          </a:p>
        </p:txBody>
      </p:sp>
      <p:sp>
        <p:nvSpPr>
          <p:cNvPr id="11" name="饼形 39">
            <a:extLst>
              <a:ext uri="{FF2B5EF4-FFF2-40B4-BE49-F238E27FC236}">
                <a16:creationId xmlns:a16="http://schemas.microsoft.com/office/drawing/2014/main" id="{E2589EEB-078F-4CED-9D24-F144CD1B9E4D}"/>
              </a:ext>
            </a:extLst>
          </p:cNvPr>
          <p:cNvSpPr/>
          <p:nvPr/>
        </p:nvSpPr>
        <p:spPr>
          <a:xfrm>
            <a:off x="482525" y="4199254"/>
            <a:ext cx="966470" cy="967105"/>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62967420-0392-44C2-9162-64C915161019}"/>
              </a:ext>
            </a:extLst>
          </p:cNvPr>
          <p:cNvSpPr txBox="1"/>
          <p:nvPr/>
        </p:nvSpPr>
        <p:spPr>
          <a:xfrm>
            <a:off x="942900" y="4222431"/>
            <a:ext cx="558800" cy="460375"/>
          </a:xfrm>
          <a:prstGeom prst="rect">
            <a:avLst/>
          </a:prstGeom>
          <a:noFill/>
        </p:spPr>
        <p:txBody>
          <a:bodyPr wrap="none" rtlCol="0">
            <a:spAutoFit/>
          </a:bodyPr>
          <a:lstStyle/>
          <a:p>
            <a:r>
              <a:rPr lang="en-GB" altLang="zh-CN" sz="2400" b="1" dirty="0">
                <a:latin typeface="+mj-ea"/>
                <a:ea typeface="+mj-ea"/>
              </a:rPr>
              <a:t>02</a:t>
            </a:r>
          </a:p>
        </p:txBody>
      </p:sp>
      <p:sp>
        <p:nvSpPr>
          <p:cNvPr id="13" name="文本框 12">
            <a:extLst>
              <a:ext uri="{FF2B5EF4-FFF2-40B4-BE49-F238E27FC236}">
                <a16:creationId xmlns:a16="http://schemas.microsoft.com/office/drawing/2014/main" id="{9AC844EC-CABA-4BB5-B690-AE2C59152581}"/>
              </a:ext>
            </a:extLst>
          </p:cNvPr>
          <p:cNvSpPr txBox="1"/>
          <p:nvPr/>
        </p:nvSpPr>
        <p:spPr>
          <a:xfrm>
            <a:off x="1524560" y="1240332"/>
            <a:ext cx="3603625" cy="1984646"/>
          </a:xfrm>
          <a:prstGeom prst="rect">
            <a:avLst/>
          </a:prstGeom>
          <a:noFill/>
        </p:spPr>
        <p:txBody>
          <a:bodyPr wrap="square" rtlCol="0">
            <a:spAutoFit/>
          </a:bodyPr>
          <a:lstStyle/>
          <a:p>
            <a:pPr fontAlgn="auto">
              <a:lnSpc>
                <a:spcPts val="2500"/>
              </a:lnSpc>
            </a:pPr>
            <a:r>
              <a:rPr lang="en-US" altLang="zh-CN" sz="1600" dirty="0">
                <a:latin typeface="+mn-ea"/>
              </a:rPr>
              <a:t>For the Poisson distribution, when the data is overdispersion, in addition to using family="</a:t>
            </a:r>
            <a:r>
              <a:rPr lang="en-US" altLang="zh-CN" sz="1600" dirty="0" err="1">
                <a:latin typeface="+mn-ea"/>
              </a:rPr>
              <a:t>quasipoisson</a:t>
            </a:r>
            <a:r>
              <a:rPr lang="en-US" altLang="zh-CN" sz="1600" dirty="0">
                <a:latin typeface="+mn-ea"/>
              </a:rPr>
              <a:t>", we can also replace the family="</a:t>
            </a:r>
            <a:r>
              <a:rPr lang="en-US" altLang="zh-CN" sz="1600" dirty="0" err="1">
                <a:latin typeface="+mn-ea"/>
              </a:rPr>
              <a:t>poisson</a:t>
            </a:r>
            <a:r>
              <a:rPr lang="en-US" altLang="zh-CN" sz="1600" dirty="0">
                <a:latin typeface="+mn-ea"/>
              </a:rPr>
              <a:t>"" method part for fitting.</a:t>
            </a:r>
            <a:endParaRPr lang="en-GB" altLang="zh-CN" sz="1600" dirty="0">
              <a:latin typeface="+mn-ea"/>
            </a:endParaRPr>
          </a:p>
        </p:txBody>
      </p:sp>
      <p:sp>
        <p:nvSpPr>
          <p:cNvPr id="14" name="文本框 13">
            <a:extLst>
              <a:ext uri="{FF2B5EF4-FFF2-40B4-BE49-F238E27FC236}">
                <a16:creationId xmlns:a16="http://schemas.microsoft.com/office/drawing/2014/main" id="{4F35F433-10D0-4901-A38E-DF433F2AE0BC}"/>
              </a:ext>
            </a:extLst>
          </p:cNvPr>
          <p:cNvSpPr txBox="1"/>
          <p:nvPr/>
        </p:nvSpPr>
        <p:spPr>
          <a:xfrm>
            <a:off x="1448995" y="3651148"/>
            <a:ext cx="3603625" cy="2305246"/>
          </a:xfrm>
          <a:prstGeom prst="rect">
            <a:avLst/>
          </a:prstGeom>
          <a:noFill/>
        </p:spPr>
        <p:txBody>
          <a:bodyPr wrap="square" rtlCol="0">
            <a:spAutoFit/>
          </a:bodyPr>
          <a:lstStyle/>
          <a:p>
            <a:pPr fontAlgn="auto">
              <a:lnSpc>
                <a:spcPts val="2500"/>
              </a:lnSpc>
            </a:pPr>
            <a:r>
              <a:rPr lang="en-US" altLang="zh-CN" sz="1600" dirty="0">
                <a:latin typeface="+mn-ea"/>
              </a:rPr>
              <a:t>In addition to using the Quasi-Poisson model, we can also use the Negative Binomial Model. Because they belong to the general linear model, they are often used in the general counting model.</a:t>
            </a:r>
            <a:endParaRPr lang="en-GB" altLang="zh-CN" sz="1600" dirty="0">
              <a:latin typeface="+mn-ea"/>
            </a:endParaRPr>
          </a:p>
        </p:txBody>
      </p:sp>
      <p:cxnSp>
        <p:nvCxnSpPr>
          <p:cNvPr id="15" name="直接连接符 14">
            <a:extLst>
              <a:ext uri="{FF2B5EF4-FFF2-40B4-BE49-F238E27FC236}">
                <a16:creationId xmlns:a16="http://schemas.microsoft.com/office/drawing/2014/main" id="{28BBAD08-24CB-4889-A96B-49F18A85FF8F}"/>
              </a:ext>
            </a:extLst>
          </p:cNvPr>
          <p:cNvCxnSpPr>
            <a:cxnSpLocks/>
          </p:cNvCxnSpPr>
          <p:nvPr/>
        </p:nvCxnSpPr>
        <p:spPr>
          <a:xfrm flipH="1">
            <a:off x="5480050" y="920243"/>
            <a:ext cx="15015" cy="509828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81384FA-1E8B-4D96-B934-E6999158CB51}"/>
              </a:ext>
            </a:extLst>
          </p:cNvPr>
          <p:cNvSpPr txBox="1"/>
          <p:nvPr/>
        </p:nvSpPr>
        <p:spPr>
          <a:xfrm>
            <a:off x="6366733" y="3300109"/>
            <a:ext cx="6228490" cy="338554"/>
          </a:xfrm>
          <a:prstGeom prst="rect">
            <a:avLst/>
          </a:prstGeom>
          <a:noFill/>
        </p:spPr>
        <p:txBody>
          <a:bodyPr wrap="square" rtlCol="0">
            <a:spAutoFit/>
          </a:bodyPr>
          <a:lstStyle/>
          <a:p>
            <a:r>
              <a:rPr lang="en-GB" altLang="zh-CN" sz="1600" dirty="0">
                <a:latin typeface="+mj-lt"/>
              </a:rPr>
              <a:t>Table 3: The coefficients of </a:t>
            </a:r>
            <a:r>
              <a:rPr lang="en-GB" altLang="en-US" sz="1600" dirty="0">
                <a:latin typeface="+mj-lt"/>
              </a:rPr>
              <a:t>Quasi-</a:t>
            </a:r>
            <a:r>
              <a:rPr lang="en-GB" altLang="zh-CN" sz="1600" dirty="0">
                <a:latin typeface="+mj-lt"/>
              </a:rPr>
              <a:t>Poisson Model</a:t>
            </a:r>
          </a:p>
        </p:txBody>
      </p:sp>
      <p:pic>
        <p:nvPicPr>
          <p:cNvPr id="19" name="图片 18">
            <a:extLst>
              <a:ext uri="{FF2B5EF4-FFF2-40B4-BE49-F238E27FC236}">
                <a16:creationId xmlns:a16="http://schemas.microsoft.com/office/drawing/2014/main" id="{B8497CE2-D947-4D06-9EC3-921EB18FC281}"/>
              </a:ext>
            </a:extLst>
          </p:cNvPr>
          <p:cNvPicPr>
            <a:picLocks noChangeAspect="1"/>
          </p:cNvPicPr>
          <p:nvPr/>
        </p:nvPicPr>
        <p:blipFill>
          <a:blip r:embed="rId2"/>
          <a:stretch>
            <a:fillRect/>
          </a:stretch>
        </p:blipFill>
        <p:spPr>
          <a:xfrm>
            <a:off x="5721910" y="1087986"/>
            <a:ext cx="6086475" cy="2190750"/>
          </a:xfrm>
          <a:prstGeom prst="rect">
            <a:avLst/>
          </a:prstGeom>
        </p:spPr>
      </p:pic>
      <p:pic>
        <p:nvPicPr>
          <p:cNvPr id="21" name="图片 20">
            <a:extLst>
              <a:ext uri="{FF2B5EF4-FFF2-40B4-BE49-F238E27FC236}">
                <a16:creationId xmlns:a16="http://schemas.microsoft.com/office/drawing/2014/main" id="{AE23FAFF-4C0F-48A7-9126-82748A2E1E88}"/>
              </a:ext>
            </a:extLst>
          </p:cNvPr>
          <p:cNvPicPr>
            <a:picLocks noChangeAspect="1"/>
          </p:cNvPicPr>
          <p:nvPr/>
        </p:nvPicPr>
        <p:blipFill>
          <a:blip r:embed="rId3"/>
          <a:stretch>
            <a:fillRect/>
          </a:stretch>
        </p:blipFill>
        <p:spPr>
          <a:xfrm>
            <a:off x="5696995" y="3681409"/>
            <a:ext cx="6105525" cy="2219325"/>
          </a:xfrm>
          <a:prstGeom prst="rect">
            <a:avLst/>
          </a:prstGeom>
        </p:spPr>
      </p:pic>
      <p:sp>
        <p:nvSpPr>
          <p:cNvPr id="25" name="文本框 24">
            <a:extLst>
              <a:ext uri="{FF2B5EF4-FFF2-40B4-BE49-F238E27FC236}">
                <a16:creationId xmlns:a16="http://schemas.microsoft.com/office/drawing/2014/main" id="{A54862EA-AFA2-486C-98AD-7769E6E064D0}"/>
              </a:ext>
            </a:extLst>
          </p:cNvPr>
          <p:cNvSpPr txBox="1"/>
          <p:nvPr/>
        </p:nvSpPr>
        <p:spPr>
          <a:xfrm>
            <a:off x="6366733" y="5895966"/>
            <a:ext cx="6228490" cy="338554"/>
          </a:xfrm>
          <a:prstGeom prst="rect">
            <a:avLst/>
          </a:prstGeom>
          <a:noFill/>
        </p:spPr>
        <p:txBody>
          <a:bodyPr wrap="square" rtlCol="0">
            <a:spAutoFit/>
          </a:bodyPr>
          <a:lstStyle/>
          <a:p>
            <a:r>
              <a:rPr lang="en-GB" altLang="zh-CN" sz="1600" dirty="0">
                <a:latin typeface="+mj-lt"/>
              </a:rPr>
              <a:t>Table 4: The coefficients of </a:t>
            </a:r>
            <a:r>
              <a:rPr lang="en-GB" altLang="en-US" sz="1600" dirty="0">
                <a:latin typeface="+mj-lt"/>
              </a:rPr>
              <a:t>Negative Binomial Model</a:t>
            </a:r>
            <a:endParaRPr lang="en-GB" altLang="zh-CN" sz="1600" dirty="0">
              <a:latin typeface="+mj-lt"/>
            </a:endParaRPr>
          </a:p>
        </p:txBody>
      </p:sp>
    </p:spTree>
    <p:extLst>
      <p:ext uri="{BB962C8B-B14F-4D97-AF65-F5344CB8AC3E}">
        <p14:creationId xmlns:p14="http://schemas.microsoft.com/office/powerpoint/2010/main" val="254074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CECE976-091B-44E5-A00C-3B05BDDD5B8A}"/>
              </a:ext>
            </a:extLst>
          </p:cNvPr>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5" name="标题 1">
            <a:extLst>
              <a:ext uri="{FF2B5EF4-FFF2-40B4-BE49-F238E27FC236}">
                <a16:creationId xmlns:a16="http://schemas.microsoft.com/office/drawing/2014/main" id="{37EA06D2-6A3E-4F24-823A-A0BB593B3C4B}"/>
              </a:ext>
            </a:extLst>
          </p:cNvPr>
          <p:cNvSpPr>
            <a:spLocks noGrp="1"/>
          </p:cNvSpPr>
          <p:nvPr>
            <p:ph type="title"/>
          </p:nvPr>
        </p:nvSpPr>
        <p:spPr>
          <a:xfrm>
            <a:off x="669924" y="1"/>
            <a:ext cx="10850563" cy="1028699"/>
          </a:xfrm>
        </p:spPr>
        <p:txBody>
          <a:bodyPr/>
          <a:lstStyle/>
          <a:p>
            <a:r>
              <a:rPr lang="en-US" altLang="zh-CN" dirty="0"/>
              <a:t>Third step:</a:t>
            </a:r>
            <a:r>
              <a:rPr lang="en-GB" altLang="zh-CN" dirty="0"/>
              <a:t>Model Comparisons &amp; Model Selection</a:t>
            </a:r>
            <a:r>
              <a:rPr lang="zh-CN" altLang="en-US" dirty="0"/>
              <a:t> </a:t>
            </a:r>
          </a:p>
        </p:txBody>
      </p:sp>
      <p:sp>
        <p:nvSpPr>
          <p:cNvPr id="7" name="灯片编号占位符 3">
            <a:extLst>
              <a:ext uri="{FF2B5EF4-FFF2-40B4-BE49-F238E27FC236}">
                <a16:creationId xmlns:a16="http://schemas.microsoft.com/office/drawing/2014/main" id="{02FCAA08-8FB5-4CDC-BCCE-44D7A6901CBB}"/>
              </a:ext>
            </a:extLst>
          </p:cNvPr>
          <p:cNvSpPr txBox="1">
            <a:spLocks/>
          </p:cNvSpPr>
          <p:nvPr/>
        </p:nvSpPr>
        <p:spPr>
          <a:xfrm>
            <a:off x="8610599" y="6240463"/>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13</a:t>
            </a:fld>
            <a:endParaRPr lang="zh-CN" altLang="en-US"/>
          </a:p>
        </p:txBody>
      </p:sp>
      <p:grpSp>
        <p:nvGrpSpPr>
          <p:cNvPr id="8" name="58a19e4d-3ceb-45fe-811f-2d64888e435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9178A98-529A-4357-AE07-3C647EC16894}"/>
              </a:ext>
            </a:extLst>
          </p:cNvPr>
          <p:cNvGrpSpPr>
            <a:grpSpLocks noChangeAspect="1"/>
          </p:cNvGrpSpPr>
          <p:nvPr>
            <p:custDataLst>
              <p:tags r:id="rId1"/>
            </p:custDataLst>
          </p:nvPr>
        </p:nvGrpSpPr>
        <p:grpSpPr>
          <a:xfrm>
            <a:off x="799027" y="1758993"/>
            <a:ext cx="10215707" cy="4719749"/>
            <a:chOff x="4680744" y="1764000"/>
            <a:chExt cx="10215707" cy="4719749"/>
          </a:xfrm>
        </p:grpSpPr>
        <p:grpSp>
          <p:nvGrpSpPr>
            <p:cNvPr id="9" name="îsḻiḋè">
              <a:extLst>
                <a:ext uri="{FF2B5EF4-FFF2-40B4-BE49-F238E27FC236}">
                  <a16:creationId xmlns:a16="http://schemas.microsoft.com/office/drawing/2014/main" id="{0938BFCB-B700-4559-8408-8BB7AED18C78}"/>
                </a:ext>
              </a:extLst>
            </p:cNvPr>
            <p:cNvGrpSpPr>
              <a:grpSpLocks noChangeAspect="1"/>
            </p:cNvGrpSpPr>
            <p:nvPr/>
          </p:nvGrpSpPr>
          <p:grpSpPr bwMode="auto">
            <a:xfrm>
              <a:off x="4680744" y="1764000"/>
              <a:ext cx="2830513" cy="3724282"/>
              <a:chOff x="2953" y="987"/>
              <a:chExt cx="1783" cy="2346"/>
            </a:xfrm>
          </p:grpSpPr>
          <p:sp>
            <p:nvSpPr>
              <p:cNvPr id="17" name="ïŝ1íďê">
                <a:extLst>
                  <a:ext uri="{FF2B5EF4-FFF2-40B4-BE49-F238E27FC236}">
                    <a16:creationId xmlns:a16="http://schemas.microsoft.com/office/drawing/2014/main" id="{8C39AD72-EEBB-4887-B356-413D9D409CC2}"/>
                  </a:ext>
                </a:extLst>
              </p:cNvPr>
              <p:cNvSpPr/>
              <p:nvPr/>
            </p:nvSpPr>
            <p:spPr bwMode="auto">
              <a:xfrm>
                <a:off x="4508" y="1862"/>
                <a:ext cx="202" cy="175"/>
              </a:xfrm>
              <a:custGeom>
                <a:avLst/>
                <a:gdLst>
                  <a:gd name="T0" fmla="*/ 0 w 23"/>
                  <a:gd name="T1" fmla="*/ 20 h 20"/>
                  <a:gd name="T2" fmla="*/ 23 w 23"/>
                  <a:gd name="T3" fmla="*/ 20 h 20"/>
                  <a:gd name="T4" fmla="*/ 19 w 23"/>
                  <a:gd name="T5" fmla="*/ 0 h 20"/>
                  <a:gd name="T6" fmla="*/ 0 w 23"/>
                  <a:gd name="T7" fmla="*/ 20 h 20"/>
                </a:gdLst>
                <a:ahLst/>
                <a:cxnLst>
                  <a:cxn ang="0">
                    <a:pos x="T0" y="T1"/>
                  </a:cxn>
                  <a:cxn ang="0">
                    <a:pos x="T2" y="T3"/>
                  </a:cxn>
                  <a:cxn ang="0">
                    <a:pos x="T4" y="T5"/>
                  </a:cxn>
                  <a:cxn ang="0">
                    <a:pos x="T6" y="T7"/>
                  </a:cxn>
                </a:cxnLst>
                <a:rect l="0" t="0" r="r" b="b"/>
                <a:pathLst>
                  <a:path w="23" h="20">
                    <a:moveTo>
                      <a:pt x="0" y="20"/>
                    </a:moveTo>
                    <a:cubicBezTo>
                      <a:pt x="23" y="20"/>
                      <a:pt x="23" y="20"/>
                      <a:pt x="23" y="20"/>
                    </a:cubicBezTo>
                    <a:cubicBezTo>
                      <a:pt x="22" y="13"/>
                      <a:pt x="21" y="6"/>
                      <a:pt x="19" y="0"/>
                    </a:cubicBezTo>
                    <a:cubicBezTo>
                      <a:pt x="15" y="8"/>
                      <a:pt x="8" y="15"/>
                      <a:pt x="0" y="2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îšḻïḓê">
                <a:extLst>
                  <a:ext uri="{FF2B5EF4-FFF2-40B4-BE49-F238E27FC236}">
                    <a16:creationId xmlns:a16="http://schemas.microsoft.com/office/drawing/2014/main" id="{A42AAAF9-4E6D-4E0E-9D12-45B178215ED3}"/>
                  </a:ext>
                </a:extLst>
              </p:cNvPr>
              <p:cNvSpPr/>
              <p:nvPr/>
            </p:nvSpPr>
            <p:spPr bwMode="auto">
              <a:xfrm>
                <a:off x="2953" y="1600"/>
                <a:ext cx="817" cy="1313"/>
              </a:xfrm>
              <a:custGeom>
                <a:avLst/>
                <a:gdLst>
                  <a:gd name="T0" fmla="*/ 17 w 93"/>
                  <a:gd name="T1" fmla="*/ 0 h 150"/>
                  <a:gd name="T2" fmla="*/ 0 w 93"/>
                  <a:gd name="T3" fmla="*/ 55 h 150"/>
                  <a:gd name="T4" fmla="*/ 71 w 93"/>
                  <a:gd name="T5" fmla="*/ 150 h 150"/>
                  <a:gd name="T6" fmla="*/ 93 w 93"/>
                  <a:gd name="T7" fmla="*/ 54 h 150"/>
                  <a:gd name="T8" fmla="*/ 17 w 93"/>
                  <a:gd name="T9" fmla="*/ 0 h 150"/>
                </a:gdLst>
                <a:ahLst/>
                <a:cxnLst>
                  <a:cxn ang="0">
                    <a:pos x="T0" y="T1"/>
                  </a:cxn>
                  <a:cxn ang="0">
                    <a:pos x="T2" y="T3"/>
                  </a:cxn>
                  <a:cxn ang="0">
                    <a:pos x="T4" y="T5"/>
                  </a:cxn>
                  <a:cxn ang="0">
                    <a:pos x="T6" y="T7"/>
                  </a:cxn>
                  <a:cxn ang="0">
                    <a:pos x="T8" y="T9"/>
                  </a:cxn>
                </a:cxnLst>
                <a:rect l="0" t="0" r="r" b="b"/>
                <a:pathLst>
                  <a:path w="93" h="150">
                    <a:moveTo>
                      <a:pt x="17" y="0"/>
                    </a:moveTo>
                    <a:cubicBezTo>
                      <a:pt x="6" y="16"/>
                      <a:pt x="0" y="35"/>
                      <a:pt x="0" y="55"/>
                    </a:cubicBezTo>
                    <a:cubicBezTo>
                      <a:pt x="0" y="100"/>
                      <a:pt x="30" y="137"/>
                      <a:pt x="71" y="150"/>
                    </a:cubicBezTo>
                    <a:cubicBezTo>
                      <a:pt x="93" y="54"/>
                      <a:pt x="93" y="54"/>
                      <a:pt x="93" y="54"/>
                    </a:cubicBezTo>
                    <a:lnTo>
                      <a:pt x="17"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iṡḻíḍe">
                <a:extLst>
                  <a:ext uri="{FF2B5EF4-FFF2-40B4-BE49-F238E27FC236}">
                    <a16:creationId xmlns:a16="http://schemas.microsoft.com/office/drawing/2014/main" id="{D6DFEBD7-3559-4A37-A4A8-396E75E4FF5A}"/>
                  </a:ext>
                </a:extLst>
              </p:cNvPr>
              <p:cNvSpPr/>
              <p:nvPr/>
            </p:nvSpPr>
            <p:spPr bwMode="auto">
              <a:xfrm>
                <a:off x="3137" y="1232"/>
                <a:ext cx="694" cy="796"/>
              </a:xfrm>
              <a:custGeom>
                <a:avLst/>
                <a:gdLst>
                  <a:gd name="T0" fmla="*/ 79 w 79"/>
                  <a:gd name="T1" fmla="*/ 91 h 91"/>
                  <a:gd name="T2" fmla="*/ 49 w 79"/>
                  <a:gd name="T3" fmla="*/ 35 h 91"/>
                  <a:gd name="T4" fmla="*/ 59 w 79"/>
                  <a:gd name="T5" fmla="*/ 0 h 91"/>
                  <a:gd name="T6" fmla="*/ 0 w 79"/>
                  <a:gd name="T7" fmla="*/ 36 h 91"/>
                  <a:gd name="T8" fmla="*/ 78 w 79"/>
                  <a:gd name="T9" fmla="*/ 91 h 91"/>
                  <a:gd name="T10" fmla="*/ 79 w 79"/>
                  <a:gd name="T11" fmla="*/ 91 h 91"/>
                </a:gdLst>
                <a:ahLst/>
                <a:cxnLst>
                  <a:cxn ang="0">
                    <a:pos x="T0" y="T1"/>
                  </a:cxn>
                  <a:cxn ang="0">
                    <a:pos x="T2" y="T3"/>
                  </a:cxn>
                  <a:cxn ang="0">
                    <a:pos x="T4" y="T5"/>
                  </a:cxn>
                  <a:cxn ang="0">
                    <a:pos x="T6" y="T7"/>
                  </a:cxn>
                  <a:cxn ang="0">
                    <a:pos x="T8" y="T9"/>
                  </a:cxn>
                  <a:cxn ang="0">
                    <a:pos x="T10" y="T11"/>
                  </a:cxn>
                </a:cxnLst>
                <a:rect l="0" t="0" r="r" b="b"/>
                <a:pathLst>
                  <a:path w="79" h="91">
                    <a:moveTo>
                      <a:pt x="79" y="91"/>
                    </a:moveTo>
                    <a:cubicBezTo>
                      <a:pt x="61" y="79"/>
                      <a:pt x="49" y="58"/>
                      <a:pt x="49" y="35"/>
                    </a:cubicBezTo>
                    <a:cubicBezTo>
                      <a:pt x="49" y="22"/>
                      <a:pt x="53" y="10"/>
                      <a:pt x="59" y="0"/>
                    </a:cubicBezTo>
                    <a:cubicBezTo>
                      <a:pt x="35" y="5"/>
                      <a:pt x="15" y="18"/>
                      <a:pt x="0" y="36"/>
                    </a:cubicBezTo>
                    <a:cubicBezTo>
                      <a:pt x="78" y="91"/>
                      <a:pt x="78" y="91"/>
                      <a:pt x="78" y="91"/>
                    </a:cubicBezTo>
                    <a:lnTo>
                      <a:pt x="79" y="91"/>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ŝḷîḍè">
                <a:extLst>
                  <a:ext uri="{FF2B5EF4-FFF2-40B4-BE49-F238E27FC236}">
                    <a16:creationId xmlns:a16="http://schemas.microsoft.com/office/drawing/2014/main" id="{ADFF7E2F-2BFB-4875-81C4-09F2266A6ED4}"/>
                  </a:ext>
                </a:extLst>
              </p:cNvPr>
              <p:cNvSpPr/>
              <p:nvPr/>
            </p:nvSpPr>
            <p:spPr bwMode="auto">
              <a:xfrm>
                <a:off x="3638" y="2098"/>
                <a:ext cx="395" cy="850"/>
              </a:xfrm>
              <a:custGeom>
                <a:avLst/>
                <a:gdLst>
                  <a:gd name="T0" fmla="*/ 45 w 45"/>
                  <a:gd name="T1" fmla="*/ 2 h 97"/>
                  <a:gd name="T2" fmla="*/ 37 w 45"/>
                  <a:gd name="T3" fmla="*/ 0 h 97"/>
                  <a:gd name="T4" fmla="*/ 22 w 45"/>
                  <a:gd name="T5" fmla="*/ 0 h 97"/>
                  <a:gd name="T6" fmla="*/ 0 w 45"/>
                  <a:gd name="T7" fmla="*/ 95 h 97"/>
                  <a:gd name="T8" fmla="*/ 22 w 45"/>
                  <a:gd name="T9" fmla="*/ 97 h 97"/>
                  <a:gd name="T10" fmla="*/ 38 w 45"/>
                  <a:gd name="T11" fmla="*/ 96 h 97"/>
                  <a:gd name="T12" fmla="*/ 38 w 45"/>
                  <a:gd name="T13" fmla="*/ 34 h 97"/>
                  <a:gd name="T14" fmla="*/ 45 w 45"/>
                  <a:gd name="T15" fmla="*/ 18 h 97"/>
                  <a:gd name="T16" fmla="*/ 45 w 45"/>
                  <a:gd name="T17"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97">
                    <a:moveTo>
                      <a:pt x="45" y="2"/>
                    </a:moveTo>
                    <a:cubicBezTo>
                      <a:pt x="42" y="1"/>
                      <a:pt x="39" y="1"/>
                      <a:pt x="37" y="0"/>
                    </a:cubicBezTo>
                    <a:cubicBezTo>
                      <a:pt x="22" y="0"/>
                      <a:pt x="22" y="0"/>
                      <a:pt x="22" y="0"/>
                    </a:cubicBezTo>
                    <a:cubicBezTo>
                      <a:pt x="0" y="95"/>
                      <a:pt x="0" y="95"/>
                      <a:pt x="0" y="95"/>
                    </a:cubicBezTo>
                    <a:cubicBezTo>
                      <a:pt x="7" y="96"/>
                      <a:pt x="14" y="97"/>
                      <a:pt x="22" y="97"/>
                    </a:cubicBezTo>
                    <a:cubicBezTo>
                      <a:pt x="27" y="97"/>
                      <a:pt x="33" y="97"/>
                      <a:pt x="38" y="96"/>
                    </a:cubicBezTo>
                    <a:cubicBezTo>
                      <a:pt x="38" y="34"/>
                      <a:pt x="38" y="34"/>
                      <a:pt x="38" y="34"/>
                    </a:cubicBezTo>
                    <a:cubicBezTo>
                      <a:pt x="38" y="28"/>
                      <a:pt x="40" y="22"/>
                      <a:pt x="45" y="18"/>
                    </a:cubicBezTo>
                    <a:lnTo>
                      <a:pt x="45" y="2"/>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iś1ïďe">
                <a:extLst>
                  <a:ext uri="{FF2B5EF4-FFF2-40B4-BE49-F238E27FC236}">
                    <a16:creationId xmlns:a16="http://schemas.microsoft.com/office/drawing/2014/main" id="{6BE81D7E-CC52-4FFA-B112-B5D2551CA9D5}"/>
                  </a:ext>
                </a:extLst>
              </p:cNvPr>
              <p:cNvSpPr/>
              <p:nvPr/>
            </p:nvSpPr>
            <p:spPr bwMode="auto">
              <a:xfrm>
                <a:off x="4314" y="2098"/>
                <a:ext cx="396" cy="666"/>
              </a:xfrm>
              <a:custGeom>
                <a:avLst/>
                <a:gdLst>
                  <a:gd name="T0" fmla="*/ 0 w 45"/>
                  <a:gd name="T1" fmla="*/ 2 h 76"/>
                  <a:gd name="T2" fmla="*/ 0 w 45"/>
                  <a:gd name="T3" fmla="*/ 18 h 76"/>
                  <a:gd name="T4" fmla="*/ 6 w 45"/>
                  <a:gd name="T5" fmla="*/ 34 h 76"/>
                  <a:gd name="T6" fmla="*/ 6 w 45"/>
                  <a:gd name="T7" fmla="*/ 76 h 76"/>
                  <a:gd name="T8" fmla="*/ 45 w 45"/>
                  <a:gd name="T9" fmla="*/ 0 h 76"/>
                  <a:gd name="T10" fmla="*/ 8 w 45"/>
                  <a:gd name="T11" fmla="*/ 0 h 76"/>
                  <a:gd name="T12" fmla="*/ 0 w 45"/>
                  <a:gd name="T13" fmla="*/ 2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0" y="2"/>
                    </a:moveTo>
                    <a:cubicBezTo>
                      <a:pt x="0" y="18"/>
                      <a:pt x="0" y="18"/>
                      <a:pt x="0" y="18"/>
                    </a:cubicBezTo>
                    <a:cubicBezTo>
                      <a:pt x="4" y="22"/>
                      <a:pt x="6" y="28"/>
                      <a:pt x="6" y="34"/>
                    </a:cubicBezTo>
                    <a:cubicBezTo>
                      <a:pt x="6" y="76"/>
                      <a:pt x="6" y="76"/>
                      <a:pt x="6" y="76"/>
                    </a:cubicBezTo>
                    <a:cubicBezTo>
                      <a:pt x="29" y="58"/>
                      <a:pt x="44" y="31"/>
                      <a:pt x="45" y="0"/>
                    </a:cubicBezTo>
                    <a:cubicBezTo>
                      <a:pt x="8" y="0"/>
                      <a:pt x="8" y="0"/>
                      <a:pt x="8" y="0"/>
                    </a:cubicBezTo>
                    <a:cubicBezTo>
                      <a:pt x="5" y="1"/>
                      <a:pt x="2" y="1"/>
                      <a:pt x="0" y="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îṥľíḑê">
                <a:extLst>
                  <a:ext uri="{FF2B5EF4-FFF2-40B4-BE49-F238E27FC236}">
                    <a16:creationId xmlns:a16="http://schemas.microsoft.com/office/drawing/2014/main" id="{EAAFD251-6622-443B-9506-7CE722D29C83}"/>
                  </a:ext>
                </a:extLst>
              </p:cNvPr>
              <p:cNvSpPr/>
              <p:nvPr/>
            </p:nvSpPr>
            <p:spPr bwMode="auto">
              <a:xfrm>
                <a:off x="3612" y="987"/>
                <a:ext cx="1124" cy="2346"/>
              </a:xfrm>
              <a:custGeom>
                <a:avLst/>
                <a:gdLst>
                  <a:gd name="T0" fmla="*/ 75 w 128"/>
                  <a:gd name="T1" fmla="*/ 147 h 268"/>
                  <a:gd name="T2" fmla="*/ 75 w 128"/>
                  <a:gd name="T3" fmla="*/ 125 h 268"/>
                  <a:gd name="T4" fmla="*/ 128 w 128"/>
                  <a:gd name="T5" fmla="*/ 63 h 268"/>
                  <a:gd name="T6" fmla="*/ 64 w 128"/>
                  <a:gd name="T7" fmla="*/ 0 h 268"/>
                  <a:gd name="T8" fmla="*/ 0 w 128"/>
                  <a:gd name="T9" fmla="*/ 63 h 268"/>
                  <a:gd name="T10" fmla="*/ 52 w 128"/>
                  <a:gd name="T11" fmla="*/ 125 h 268"/>
                  <a:gd name="T12" fmla="*/ 52 w 128"/>
                  <a:gd name="T13" fmla="*/ 147 h 268"/>
                  <a:gd name="T14" fmla="*/ 46 w 128"/>
                  <a:gd name="T15" fmla="*/ 161 h 268"/>
                  <a:gd name="T16" fmla="*/ 46 w 128"/>
                  <a:gd name="T17" fmla="*/ 250 h 268"/>
                  <a:gd name="T18" fmla="*/ 64 w 128"/>
                  <a:gd name="T19" fmla="*/ 268 h 268"/>
                  <a:gd name="T20" fmla="*/ 82 w 128"/>
                  <a:gd name="T21" fmla="*/ 250 h 268"/>
                  <a:gd name="T22" fmla="*/ 82 w 128"/>
                  <a:gd name="T23" fmla="*/ 161 h 268"/>
                  <a:gd name="T24" fmla="*/ 75 w 128"/>
                  <a:gd name="T25" fmla="*/ 147 h 268"/>
                  <a:gd name="T26" fmla="*/ 13 w 128"/>
                  <a:gd name="T27" fmla="*/ 63 h 268"/>
                  <a:gd name="T28" fmla="*/ 64 w 128"/>
                  <a:gd name="T29" fmla="*/ 14 h 268"/>
                  <a:gd name="T30" fmla="*/ 114 w 128"/>
                  <a:gd name="T31" fmla="*/ 63 h 268"/>
                  <a:gd name="T32" fmla="*/ 64 w 128"/>
                  <a:gd name="T33" fmla="*/ 113 h 268"/>
                  <a:gd name="T34" fmla="*/ 13 w 128"/>
                  <a:gd name="T35" fmla="*/ 63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268">
                    <a:moveTo>
                      <a:pt x="75" y="147"/>
                    </a:moveTo>
                    <a:cubicBezTo>
                      <a:pt x="75" y="125"/>
                      <a:pt x="75" y="125"/>
                      <a:pt x="75" y="125"/>
                    </a:cubicBezTo>
                    <a:cubicBezTo>
                      <a:pt x="105" y="120"/>
                      <a:pt x="128" y="94"/>
                      <a:pt x="128" y="63"/>
                    </a:cubicBezTo>
                    <a:cubicBezTo>
                      <a:pt x="128" y="28"/>
                      <a:pt x="99" y="0"/>
                      <a:pt x="64" y="0"/>
                    </a:cubicBezTo>
                    <a:cubicBezTo>
                      <a:pt x="28" y="0"/>
                      <a:pt x="0" y="28"/>
                      <a:pt x="0" y="63"/>
                    </a:cubicBezTo>
                    <a:cubicBezTo>
                      <a:pt x="0" y="94"/>
                      <a:pt x="22" y="120"/>
                      <a:pt x="52" y="125"/>
                    </a:cubicBezTo>
                    <a:cubicBezTo>
                      <a:pt x="52" y="147"/>
                      <a:pt x="52" y="147"/>
                      <a:pt x="52" y="147"/>
                    </a:cubicBezTo>
                    <a:cubicBezTo>
                      <a:pt x="48" y="151"/>
                      <a:pt x="46" y="156"/>
                      <a:pt x="46" y="161"/>
                    </a:cubicBezTo>
                    <a:cubicBezTo>
                      <a:pt x="46" y="250"/>
                      <a:pt x="46" y="250"/>
                      <a:pt x="46" y="250"/>
                    </a:cubicBezTo>
                    <a:cubicBezTo>
                      <a:pt x="46" y="259"/>
                      <a:pt x="54" y="268"/>
                      <a:pt x="64" y="268"/>
                    </a:cubicBezTo>
                    <a:cubicBezTo>
                      <a:pt x="74" y="268"/>
                      <a:pt x="82" y="259"/>
                      <a:pt x="82" y="250"/>
                    </a:cubicBezTo>
                    <a:cubicBezTo>
                      <a:pt x="82" y="161"/>
                      <a:pt x="82" y="161"/>
                      <a:pt x="82" y="161"/>
                    </a:cubicBezTo>
                    <a:cubicBezTo>
                      <a:pt x="82" y="156"/>
                      <a:pt x="79" y="151"/>
                      <a:pt x="75" y="147"/>
                    </a:cubicBezTo>
                    <a:close/>
                    <a:moveTo>
                      <a:pt x="13" y="63"/>
                    </a:moveTo>
                    <a:cubicBezTo>
                      <a:pt x="13" y="36"/>
                      <a:pt x="36" y="14"/>
                      <a:pt x="64" y="14"/>
                    </a:cubicBezTo>
                    <a:cubicBezTo>
                      <a:pt x="92" y="14"/>
                      <a:pt x="114" y="36"/>
                      <a:pt x="114" y="63"/>
                    </a:cubicBezTo>
                    <a:cubicBezTo>
                      <a:pt x="114" y="91"/>
                      <a:pt x="92" y="113"/>
                      <a:pt x="64" y="113"/>
                    </a:cubicBezTo>
                    <a:cubicBezTo>
                      <a:pt x="36" y="113"/>
                      <a:pt x="13" y="91"/>
                      <a:pt x="13" y="6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ïṡḷiḋê">
                <a:extLst>
                  <a:ext uri="{FF2B5EF4-FFF2-40B4-BE49-F238E27FC236}">
                    <a16:creationId xmlns:a16="http://schemas.microsoft.com/office/drawing/2014/main" id="{216E7EFB-9428-4267-A89D-05FECBC993B9}"/>
                  </a:ext>
                </a:extLst>
              </p:cNvPr>
              <p:cNvSpPr/>
              <p:nvPr/>
            </p:nvSpPr>
            <p:spPr bwMode="auto">
              <a:xfrm>
                <a:off x="3945" y="1451"/>
                <a:ext cx="79" cy="140"/>
              </a:xfrm>
              <a:prstGeom prst="ellipse">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Sḻïḍê">
                <a:extLst>
                  <a:ext uri="{FF2B5EF4-FFF2-40B4-BE49-F238E27FC236}">
                    <a16:creationId xmlns:a16="http://schemas.microsoft.com/office/drawing/2014/main" id="{F8B5A099-8BD2-4B9F-BF8C-DCB223FDDAF0}"/>
                  </a:ext>
                </a:extLst>
              </p:cNvPr>
              <p:cNvSpPr/>
              <p:nvPr/>
            </p:nvSpPr>
            <p:spPr bwMode="auto">
              <a:xfrm>
                <a:off x="4227" y="1608"/>
                <a:ext cx="79" cy="140"/>
              </a:xfrm>
              <a:custGeom>
                <a:avLst/>
                <a:gdLst>
                  <a:gd name="T0" fmla="*/ 4 w 9"/>
                  <a:gd name="T1" fmla="*/ 0 h 16"/>
                  <a:gd name="T2" fmla="*/ 0 w 9"/>
                  <a:gd name="T3" fmla="*/ 8 h 16"/>
                  <a:gd name="T4" fmla="*/ 4 w 9"/>
                  <a:gd name="T5" fmla="*/ 16 h 16"/>
                  <a:gd name="T6" fmla="*/ 9 w 9"/>
                  <a:gd name="T7" fmla="*/ 8 h 16"/>
                  <a:gd name="T8" fmla="*/ 4 w 9"/>
                  <a:gd name="T9" fmla="*/ 0 h 16"/>
                </a:gdLst>
                <a:ahLst/>
                <a:cxnLst>
                  <a:cxn ang="0">
                    <a:pos x="T0" y="T1"/>
                  </a:cxn>
                  <a:cxn ang="0">
                    <a:pos x="T2" y="T3"/>
                  </a:cxn>
                  <a:cxn ang="0">
                    <a:pos x="T4" y="T5"/>
                  </a:cxn>
                  <a:cxn ang="0">
                    <a:pos x="T6" y="T7"/>
                  </a:cxn>
                  <a:cxn ang="0">
                    <a:pos x="T8" y="T9"/>
                  </a:cxn>
                </a:cxnLst>
                <a:rect l="0" t="0" r="r" b="b"/>
                <a:pathLst>
                  <a:path w="9" h="16">
                    <a:moveTo>
                      <a:pt x="4" y="0"/>
                    </a:moveTo>
                    <a:cubicBezTo>
                      <a:pt x="1" y="0"/>
                      <a:pt x="0" y="4"/>
                      <a:pt x="0" y="8"/>
                    </a:cubicBezTo>
                    <a:cubicBezTo>
                      <a:pt x="0" y="13"/>
                      <a:pt x="2" y="16"/>
                      <a:pt x="4" y="16"/>
                    </a:cubicBezTo>
                    <a:cubicBezTo>
                      <a:pt x="7" y="16"/>
                      <a:pt x="9" y="13"/>
                      <a:pt x="9" y="8"/>
                    </a:cubicBezTo>
                    <a:cubicBezTo>
                      <a:pt x="9" y="4"/>
                      <a:pt x="8" y="0"/>
                      <a:pt x="4" y="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ï$ļïḓê">
                <a:extLst>
                  <a:ext uri="{FF2B5EF4-FFF2-40B4-BE49-F238E27FC236}">
                    <a16:creationId xmlns:a16="http://schemas.microsoft.com/office/drawing/2014/main" id="{FE94B604-217E-4774-B5F1-F7C71FB8E153}"/>
                  </a:ext>
                </a:extLst>
              </p:cNvPr>
              <p:cNvSpPr/>
              <p:nvPr/>
            </p:nvSpPr>
            <p:spPr bwMode="auto">
              <a:xfrm>
                <a:off x="3770" y="1223"/>
                <a:ext cx="799" cy="709"/>
              </a:xfrm>
              <a:custGeom>
                <a:avLst/>
                <a:gdLst>
                  <a:gd name="T0" fmla="*/ 19 w 91"/>
                  <a:gd name="T1" fmla="*/ 0 h 81"/>
                  <a:gd name="T2" fmla="*/ 0 w 91"/>
                  <a:gd name="T3" fmla="*/ 36 h 81"/>
                  <a:gd name="T4" fmla="*/ 46 w 91"/>
                  <a:gd name="T5" fmla="*/ 81 h 81"/>
                  <a:gd name="T6" fmla="*/ 91 w 91"/>
                  <a:gd name="T7" fmla="*/ 45 h 81"/>
                  <a:gd name="T8" fmla="*/ 19 w 91"/>
                  <a:gd name="T9" fmla="*/ 0 h 81"/>
                  <a:gd name="T10" fmla="*/ 13 w 91"/>
                  <a:gd name="T11" fmla="*/ 34 h 81"/>
                  <a:gd name="T12" fmla="*/ 25 w 91"/>
                  <a:gd name="T13" fmla="*/ 21 h 81"/>
                  <a:gd name="T14" fmla="*/ 37 w 91"/>
                  <a:gd name="T15" fmla="*/ 34 h 81"/>
                  <a:gd name="T16" fmla="*/ 25 w 91"/>
                  <a:gd name="T17" fmla="*/ 48 h 81"/>
                  <a:gd name="T18" fmla="*/ 13 w 91"/>
                  <a:gd name="T19" fmla="*/ 34 h 81"/>
                  <a:gd name="T20" fmla="*/ 25 w 91"/>
                  <a:gd name="T21" fmla="*/ 66 h 81"/>
                  <a:gd name="T22" fmla="*/ 50 w 91"/>
                  <a:gd name="T23" fmla="*/ 21 h 81"/>
                  <a:gd name="T24" fmla="*/ 56 w 91"/>
                  <a:gd name="T25" fmla="*/ 21 h 81"/>
                  <a:gd name="T26" fmla="*/ 31 w 91"/>
                  <a:gd name="T27" fmla="*/ 66 h 81"/>
                  <a:gd name="T28" fmla="*/ 25 w 91"/>
                  <a:gd name="T29" fmla="*/ 66 h 81"/>
                  <a:gd name="T30" fmla="*/ 56 w 91"/>
                  <a:gd name="T31" fmla="*/ 66 h 81"/>
                  <a:gd name="T32" fmla="*/ 44 w 91"/>
                  <a:gd name="T33" fmla="*/ 53 h 81"/>
                  <a:gd name="T34" fmla="*/ 57 w 91"/>
                  <a:gd name="T35" fmla="*/ 39 h 81"/>
                  <a:gd name="T36" fmla="*/ 68 w 91"/>
                  <a:gd name="T37" fmla="*/ 52 h 81"/>
                  <a:gd name="T38" fmla="*/ 56 w 91"/>
                  <a:gd name="T39"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81">
                    <a:moveTo>
                      <a:pt x="19" y="0"/>
                    </a:moveTo>
                    <a:cubicBezTo>
                      <a:pt x="7" y="8"/>
                      <a:pt x="0" y="21"/>
                      <a:pt x="0" y="36"/>
                    </a:cubicBezTo>
                    <a:cubicBezTo>
                      <a:pt x="0" y="61"/>
                      <a:pt x="20" y="81"/>
                      <a:pt x="46" y="81"/>
                    </a:cubicBezTo>
                    <a:cubicBezTo>
                      <a:pt x="68" y="81"/>
                      <a:pt x="87" y="66"/>
                      <a:pt x="91" y="45"/>
                    </a:cubicBezTo>
                    <a:cubicBezTo>
                      <a:pt x="75" y="20"/>
                      <a:pt x="49" y="3"/>
                      <a:pt x="19" y="0"/>
                    </a:cubicBezTo>
                    <a:close/>
                    <a:moveTo>
                      <a:pt x="13" y="34"/>
                    </a:moveTo>
                    <a:cubicBezTo>
                      <a:pt x="13" y="27"/>
                      <a:pt x="18" y="21"/>
                      <a:pt x="25" y="21"/>
                    </a:cubicBezTo>
                    <a:cubicBezTo>
                      <a:pt x="33" y="21"/>
                      <a:pt x="37" y="26"/>
                      <a:pt x="37" y="34"/>
                    </a:cubicBezTo>
                    <a:cubicBezTo>
                      <a:pt x="37" y="43"/>
                      <a:pt x="31" y="48"/>
                      <a:pt x="25" y="48"/>
                    </a:cubicBezTo>
                    <a:cubicBezTo>
                      <a:pt x="18" y="48"/>
                      <a:pt x="13" y="43"/>
                      <a:pt x="13" y="34"/>
                    </a:cubicBezTo>
                    <a:close/>
                    <a:moveTo>
                      <a:pt x="25" y="66"/>
                    </a:moveTo>
                    <a:cubicBezTo>
                      <a:pt x="50" y="21"/>
                      <a:pt x="50" y="21"/>
                      <a:pt x="50" y="21"/>
                    </a:cubicBezTo>
                    <a:cubicBezTo>
                      <a:pt x="56" y="21"/>
                      <a:pt x="56" y="21"/>
                      <a:pt x="56" y="21"/>
                    </a:cubicBezTo>
                    <a:cubicBezTo>
                      <a:pt x="31" y="66"/>
                      <a:pt x="31" y="66"/>
                      <a:pt x="31" y="66"/>
                    </a:cubicBezTo>
                    <a:lnTo>
                      <a:pt x="25" y="66"/>
                    </a:lnTo>
                    <a:close/>
                    <a:moveTo>
                      <a:pt x="56" y="66"/>
                    </a:moveTo>
                    <a:cubicBezTo>
                      <a:pt x="50" y="66"/>
                      <a:pt x="44" y="61"/>
                      <a:pt x="44" y="53"/>
                    </a:cubicBezTo>
                    <a:cubicBezTo>
                      <a:pt x="44" y="45"/>
                      <a:pt x="49" y="39"/>
                      <a:pt x="57" y="39"/>
                    </a:cubicBezTo>
                    <a:cubicBezTo>
                      <a:pt x="64" y="39"/>
                      <a:pt x="68" y="44"/>
                      <a:pt x="68" y="52"/>
                    </a:cubicBezTo>
                    <a:cubicBezTo>
                      <a:pt x="68" y="61"/>
                      <a:pt x="63" y="66"/>
                      <a:pt x="56" y="6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3" name="îṥḷiḑe">
              <a:extLst>
                <a:ext uri="{FF2B5EF4-FFF2-40B4-BE49-F238E27FC236}">
                  <a16:creationId xmlns:a16="http://schemas.microsoft.com/office/drawing/2014/main" id="{18DC21E3-2ACC-44E6-ADAA-DD6A1C3EA6D1}"/>
                </a:ext>
              </a:extLst>
            </p:cNvPr>
            <p:cNvSpPr txBox="1"/>
            <p:nvPr/>
          </p:nvSpPr>
          <p:spPr>
            <a:xfrm>
              <a:off x="7665199" y="1921060"/>
              <a:ext cx="7231252" cy="4562689"/>
            </a:xfrm>
            <a:prstGeom prst="rect">
              <a:avLst/>
            </a:prstGeom>
            <a:noFill/>
          </p:spPr>
          <p:txBody>
            <a:bodyPr wrap="square" lIns="90000" tIns="46800" rIns="90000" bIns="46800" anchor="t" anchorCtr="0">
              <a:normAutofit/>
            </a:bodyPr>
            <a:lstStyle/>
            <a:p>
              <a:pPr marL="171450" indent="-171450">
                <a:lnSpc>
                  <a:spcPct val="150000"/>
                </a:lnSpc>
                <a:buFont typeface="Arial" panose="020B0604020202020204" pitchFamily="34" charset="0"/>
                <a:buChar char="•"/>
              </a:pPr>
              <a:r>
                <a:rPr lang="en-US" altLang="zh-CN" sz="1400" dirty="0"/>
                <a:t>Let’s compare </a:t>
              </a:r>
              <a:r>
                <a:rPr lang="en-US" altLang="zh-CN" sz="1400" b="1" dirty="0"/>
                <a:t>the deviances</a:t>
              </a:r>
              <a:r>
                <a:rPr lang="en-US" altLang="zh-CN" sz="1400" dirty="0"/>
                <a:t> and </a:t>
              </a:r>
              <a:r>
                <a:rPr lang="en-US" altLang="zh-CN" sz="1400" b="1" dirty="0"/>
                <a:t>AIC scores </a:t>
              </a:r>
              <a:r>
                <a:rPr lang="en-US" altLang="zh-CN" sz="1400" dirty="0"/>
                <a:t>of the Quasi-Poisson and Negative Binomial models.</a:t>
              </a:r>
            </a:p>
            <a:p>
              <a:pPr marL="171450" indent="-171450">
                <a:lnSpc>
                  <a:spcPct val="150000"/>
                </a:lnSpc>
                <a:buFont typeface="Arial" panose="020B0604020202020204" pitchFamily="34" charset="0"/>
                <a:buChar char="•"/>
              </a:pPr>
              <a:endParaRPr lang="en-US" altLang="zh-CN" sz="1400" dirty="0"/>
            </a:p>
            <a:p>
              <a:pPr marL="171450" indent="-171450">
                <a:lnSpc>
                  <a:spcPct val="150000"/>
                </a:lnSpc>
                <a:buFont typeface="Arial" panose="020B0604020202020204" pitchFamily="34" charset="0"/>
                <a:buChar char="•"/>
              </a:pPr>
              <a:endParaRPr lang="en-US" altLang="zh-CN" sz="1400" dirty="0"/>
            </a:p>
            <a:p>
              <a:pPr marL="171450" indent="-171450">
                <a:lnSpc>
                  <a:spcPct val="150000"/>
                </a:lnSpc>
                <a:buFont typeface="Arial" panose="020B0604020202020204" pitchFamily="34" charset="0"/>
                <a:buChar char="•"/>
              </a:pPr>
              <a:endParaRPr lang="en-US" altLang="zh-CN" sz="1400" dirty="0"/>
            </a:p>
            <a:p>
              <a:pPr marL="171450" indent="-171450">
                <a:lnSpc>
                  <a:spcPct val="150000"/>
                </a:lnSpc>
                <a:buFont typeface="Arial" panose="020B0604020202020204" pitchFamily="34" charset="0"/>
                <a:buChar char="•"/>
              </a:pPr>
              <a:r>
                <a:rPr lang="en-US" altLang="zh-CN" sz="1400" dirty="0"/>
                <a:t>Based on the comparison between the Negative Binomial model and the Quasi-Poisson model, we can see that because the Quasi-Poisson model cannot calculate AIC, and the deviation comparison we find that the deviation of the Negative Binomial model is smaller than the Quasi-Poisson model, so we prefer to use the Negative Binomial model to predict the number of animals in animal shelters at a future point in time.</a:t>
              </a:r>
            </a:p>
          </p:txBody>
        </p:sp>
      </p:grpSp>
      <p:pic>
        <p:nvPicPr>
          <p:cNvPr id="28" name="图片 27">
            <a:extLst>
              <a:ext uri="{FF2B5EF4-FFF2-40B4-BE49-F238E27FC236}">
                <a16:creationId xmlns:a16="http://schemas.microsoft.com/office/drawing/2014/main" id="{C4BE9B52-5452-4411-BCA5-B5F652BEA15F}"/>
              </a:ext>
            </a:extLst>
          </p:cNvPr>
          <p:cNvPicPr>
            <a:picLocks noChangeAspect="1"/>
          </p:cNvPicPr>
          <p:nvPr/>
        </p:nvPicPr>
        <p:blipFill>
          <a:blip r:embed="rId3"/>
          <a:stretch>
            <a:fillRect/>
          </a:stretch>
        </p:blipFill>
        <p:spPr>
          <a:xfrm>
            <a:off x="4021653" y="2696414"/>
            <a:ext cx="4714875" cy="666750"/>
          </a:xfrm>
          <a:prstGeom prst="rect">
            <a:avLst/>
          </a:prstGeom>
        </p:spPr>
      </p:pic>
    </p:spTree>
    <p:extLst>
      <p:ext uri="{BB962C8B-B14F-4D97-AF65-F5344CB8AC3E}">
        <p14:creationId xmlns:p14="http://schemas.microsoft.com/office/powerpoint/2010/main" val="75924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Model Equations &amp; </a:t>
            </a:r>
            <a:r>
              <a:rPr lang="en-US" altLang="zh-CN" dirty="0"/>
              <a:t>Conclusion</a:t>
            </a:r>
            <a:endParaRPr lang="zh-CN" altLang="en-US" dirty="0"/>
          </a:p>
        </p:txBody>
      </p:sp>
      <p:sp>
        <p:nvSpPr>
          <p:cNvPr id="3" name="文本占位符 2"/>
          <p:cNvSpPr>
            <a:spLocks noGrp="1"/>
          </p:cNvSpPr>
          <p:nvPr>
            <p:ph type="body" idx="1"/>
          </p:nvPr>
        </p:nvSpPr>
        <p:spPr/>
        <p:txBody>
          <a:bodyPr/>
          <a:lstStyle/>
          <a:p>
            <a:pPr lvl="0"/>
            <a:endParaRPr lang="zh-CN" altLang="en-US" dirty="0"/>
          </a:p>
        </p:txBody>
      </p:sp>
      <p:sp>
        <p:nvSpPr>
          <p:cNvPr id="4" name="文本框 3"/>
          <p:cNvSpPr txBox="1"/>
          <p:nvPr/>
        </p:nvSpPr>
        <p:spPr>
          <a:xfrm>
            <a:off x="1165225" y="264132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C564B-49C8-495E-8D1F-A87F54B4DE11}"/>
              </a:ext>
            </a:extLst>
          </p:cNvPr>
          <p:cNvSpPr>
            <a:spLocks noGrp="1"/>
          </p:cNvSpPr>
          <p:nvPr>
            <p:ph type="title"/>
          </p:nvPr>
        </p:nvSpPr>
        <p:spPr>
          <a:xfrm>
            <a:off x="461122" y="-27456"/>
            <a:ext cx="10844212" cy="1028699"/>
          </a:xfrm>
        </p:spPr>
        <p:txBody>
          <a:bodyPr/>
          <a:lstStyle/>
          <a:p>
            <a:r>
              <a:rPr lang="en-GB" altLang="zh-CN" dirty="0"/>
              <a:t>Model Equations</a:t>
            </a:r>
            <a:endParaRPr lang="zh-CN" altLang="en-US" dirty="0"/>
          </a:p>
        </p:txBody>
      </p:sp>
      <p:sp>
        <p:nvSpPr>
          <p:cNvPr id="4" name="灯片编号占位符 3">
            <a:extLst>
              <a:ext uri="{FF2B5EF4-FFF2-40B4-BE49-F238E27FC236}">
                <a16:creationId xmlns:a16="http://schemas.microsoft.com/office/drawing/2014/main" id="{1596DEA4-BC15-437D-90E6-B492682D7261}"/>
              </a:ext>
            </a:extLst>
          </p:cNvPr>
          <p:cNvSpPr>
            <a:spLocks noGrp="1"/>
          </p:cNvSpPr>
          <p:nvPr>
            <p:ph type="sldNum" sz="quarter" idx="12"/>
          </p:nvPr>
        </p:nvSpPr>
        <p:spPr/>
        <p:txBody>
          <a:bodyPr/>
          <a:lstStyle/>
          <a:p>
            <a:fld id="{5DD3DB80-B894-403A-B48E-6FDC1A72010E}" type="slidenum">
              <a:rPr lang="zh-CN" altLang="en-US" smtClean="0"/>
              <a:t>15</a:t>
            </a:fld>
            <a:endParaRPr lang="zh-CN" altLang="en-US"/>
          </a:p>
        </p:txBody>
      </p:sp>
      <p:sp>
        <p:nvSpPr>
          <p:cNvPr id="5" name="文本框 4">
            <a:extLst>
              <a:ext uri="{FF2B5EF4-FFF2-40B4-BE49-F238E27FC236}">
                <a16:creationId xmlns:a16="http://schemas.microsoft.com/office/drawing/2014/main" id="{789BCBB6-1739-4BF6-BB0B-5A61FA9595E5}"/>
              </a:ext>
            </a:extLst>
          </p:cNvPr>
          <p:cNvSpPr txBox="1"/>
          <p:nvPr/>
        </p:nvSpPr>
        <p:spPr>
          <a:xfrm>
            <a:off x="669924" y="1504951"/>
            <a:ext cx="2959101" cy="2862322"/>
          </a:xfrm>
          <a:prstGeom prst="rect">
            <a:avLst/>
          </a:prstGeom>
          <a:noFill/>
        </p:spPr>
        <p:txBody>
          <a:bodyPr wrap="square" rtlCol="0">
            <a:spAutoFit/>
          </a:bodyPr>
          <a:lstStyle/>
          <a:p>
            <a:r>
              <a:rPr lang="en-US" altLang="zh-CN" dirty="0"/>
              <a:t>Based on the above analysis, we decided to use the Negative Binomial regression model to predict the number of animals in the animal shelter at each time period. The general mathematical formula of the model will be given below:</a:t>
            </a:r>
            <a:endParaRPr lang="zh-CN" altLang="en-US" dirty="0"/>
          </a:p>
        </p:txBody>
      </p:sp>
      <p:sp>
        <p:nvSpPr>
          <p:cNvPr id="9" name="剪去同侧角的矩形 4">
            <a:extLst>
              <a:ext uri="{FF2B5EF4-FFF2-40B4-BE49-F238E27FC236}">
                <a16:creationId xmlns:a16="http://schemas.microsoft.com/office/drawing/2014/main" id="{3B47C861-0DBD-40FC-AC1F-4B834DA71D3E}"/>
              </a:ext>
            </a:extLst>
          </p:cNvPr>
          <p:cNvSpPr/>
          <p:nvPr/>
        </p:nvSpPr>
        <p:spPr>
          <a:xfrm>
            <a:off x="340439" y="1303635"/>
            <a:ext cx="3288586" cy="3063638"/>
          </a:xfrm>
          <a:prstGeom prst="snip2SameRect">
            <a:avLst/>
          </a:prstGeom>
          <a:solidFill>
            <a:schemeClr val="accent2">
              <a:lumMod val="60000"/>
              <a:lumOff val="4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ED54DF64-75CE-4A1D-956A-B056E17D33C8}"/>
              </a:ext>
            </a:extLst>
          </p:cNvPr>
          <p:cNvCxnSpPr>
            <a:cxnSpLocks/>
          </p:cNvCxnSpPr>
          <p:nvPr/>
        </p:nvCxnSpPr>
        <p:spPr>
          <a:xfrm flipH="1">
            <a:off x="3819288" y="822319"/>
            <a:ext cx="1" cy="5344005"/>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15928006-CD32-42F6-BF44-E93FE21A47B6}"/>
              </a:ext>
            </a:extLst>
          </p:cNvPr>
          <p:cNvPicPr>
            <a:picLocks noChangeAspect="1"/>
          </p:cNvPicPr>
          <p:nvPr/>
        </p:nvPicPr>
        <p:blipFill>
          <a:blip r:embed="rId2"/>
          <a:stretch>
            <a:fillRect/>
          </a:stretch>
        </p:blipFill>
        <p:spPr>
          <a:xfrm>
            <a:off x="4054437" y="633008"/>
            <a:ext cx="7250897" cy="5607455"/>
          </a:xfrm>
          <a:prstGeom prst="rect">
            <a:avLst/>
          </a:prstGeom>
        </p:spPr>
      </p:pic>
    </p:spTree>
    <p:extLst>
      <p:ext uri="{BB962C8B-B14F-4D97-AF65-F5344CB8AC3E}">
        <p14:creationId xmlns:p14="http://schemas.microsoft.com/office/powerpoint/2010/main" val="321026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F6EDF-5B5C-4EF9-8D23-CDDFE06B1512}"/>
              </a:ext>
            </a:extLst>
          </p:cNvPr>
          <p:cNvSpPr>
            <a:spLocks noGrp="1"/>
          </p:cNvSpPr>
          <p:nvPr>
            <p:ph type="title"/>
          </p:nvPr>
        </p:nvSpPr>
        <p:spPr/>
        <p:txBody>
          <a:bodyPr/>
          <a:lstStyle/>
          <a:p>
            <a:r>
              <a:rPr lang="en-US" altLang="zh-CN" dirty="0"/>
              <a:t>Conclusion</a:t>
            </a:r>
            <a:endParaRPr lang="zh-CN" altLang="en-US" dirty="0"/>
          </a:p>
        </p:txBody>
      </p:sp>
      <p:sp>
        <p:nvSpPr>
          <p:cNvPr id="3" name="页脚占位符 2">
            <a:extLst>
              <a:ext uri="{FF2B5EF4-FFF2-40B4-BE49-F238E27FC236}">
                <a16:creationId xmlns:a16="http://schemas.microsoft.com/office/drawing/2014/main" id="{D97C7ADB-32CC-4213-805D-F0A7780583D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5ABB807-EA30-480B-8B9F-958BB1895BA0}"/>
              </a:ext>
            </a:extLst>
          </p:cNvPr>
          <p:cNvSpPr>
            <a:spLocks noGrp="1"/>
          </p:cNvSpPr>
          <p:nvPr>
            <p:ph type="sldNum" sz="quarter" idx="12"/>
          </p:nvPr>
        </p:nvSpPr>
        <p:spPr/>
        <p:txBody>
          <a:bodyPr/>
          <a:lstStyle/>
          <a:p>
            <a:fld id="{5DD3DB80-B894-403A-B48E-6FDC1A72010E}" type="slidenum">
              <a:rPr lang="zh-CN" altLang="en-US" smtClean="0"/>
              <a:t>16</a:t>
            </a:fld>
            <a:endParaRPr lang="zh-CN" altLang="en-US"/>
          </a:p>
        </p:txBody>
      </p:sp>
    </p:spTree>
    <p:extLst>
      <p:ext uri="{BB962C8B-B14F-4D97-AF65-F5344CB8AC3E}">
        <p14:creationId xmlns:p14="http://schemas.microsoft.com/office/powerpoint/2010/main" val="82485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daeb538-ba05-44f8-84fd-3560b95d10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567934"/>
            <a:ext cx="10807254" cy="4042558"/>
            <a:chOff x="0" y="1567934"/>
            <a:chExt cx="10807254" cy="4042558"/>
          </a:xfrm>
        </p:grpSpPr>
        <p:sp>
          <p:nvSpPr>
            <p:cNvPr id="3" name="ïś1ïḍé"/>
            <p:cNvSpPr/>
            <p:nvPr/>
          </p:nvSpPr>
          <p:spPr>
            <a:xfrm>
              <a:off x="0" y="1705743"/>
              <a:ext cx="4576718" cy="1916489"/>
            </a:xfrm>
            <a:prstGeom prst="rect">
              <a:avLst/>
            </a:prstGeom>
            <a:blipFill>
              <a:blip r:embed="rId3"/>
              <a:stretch>
                <a:fillRect t="-29798" b="-29407"/>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iṥlíḍe"/>
            <p:cNvSpPr/>
            <p:nvPr/>
          </p:nvSpPr>
          <p:spPr>
            <a:xfrm>
              <a:off x="669925" y="1705743"/>
              <a:ext cx="3906793" cy="1916489"/>
            </a:xfrm>
            <a:prstGeom prst="rect">
              <a:avLst/>
            </a:prstGeom>
            <a:solidFill>
              <a:schemeClr val="tx1">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ïṩḷíḋè"/>
            <p:cNvSpPr txBox="1"/>
            <p:nvPr/>
          </p:nvSpPr>
          <p:spPr>
            <a:xfrm>
              <a:off x="2191718" y="2045039"/>
              <a:ext cx="2385000" cy="1237896"/>
            </a:xfrm>
            <a:prstGeom prst="rect">
              <a:avLst/>
            </a:prstGeom>
            <a:noFill/>
          </p:spPr>
          <p:txBody>
            <a:bodyPr wrap="none" lIns="90000" tIns="46800" rIns="90000" bIns="46800" anchor="ctr" anchorCtr="0">
              <a:normAutofit/>
            </a:bodyPr>
            <a:lstStyle/>
            <a:p>
              <a:pPr algn="r"/>
              <a:r>
                <a:rPr lang="en-US" altLang="zh-CN" sz="3200" dirty="0">
                  <a:solidFill>
                    <a:schemeClr val="bg1"/>
                  </a:solidFill>
                </a:rPr>
                <a:t>CONTENTS</a:t>
              </a:r>
            </a:p>
          </p:txBody>
        </p:sp>
        <p:sp>
          <p:nvSpPr>
            <p:cNvPr id="6" name="iṥľïḓè"/>
            <p:cNvSpPr/>
            <p:nvPr/>
          </p:nvSpPr>
          <p:spPr>
            <a:xfrm>
              <a:off x="6492083" y="4950429"/>
              <a:ext cx="540000" cy="540000"/>
            </a:xfrm>
            <a:prstGeom prst="ellipse">
              <a:avLst/>
            </a:prstGeom>
            <a:solidFill>
              <a:schemeClr val="accent5">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05</a:t>
              </a:r>
            </a:p>
          </p:txBody>
        </p:sp>
        <p:grpSp>
          <p:nvGrpSpPr>
            <p:cNvPr id="7" name="ïşľíḍè"/>
            <p:cNvGrpSpPr/>
            <p:nvPr/>
          </p:nvGrpSpPr>
          <p:grpSpPr>
            <a:xfrm>
              <a:off x="7131000" y="4877948"/>
              <a:ext cx="3676254" cy="732544"/>
              <a:chOff x="7189746" y="4435627"/>
              <a:chExt cx="3676254" cy="732544"/>
            </a:xfrm>
          </p:grpSpPr>
          <p:sp>
            <p:nvSpPr>
              <p:cNvPr id="25" name="íśḷiďê"/>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en-US" b="1" dirty="0"/>
                  <a:t>extended and further tasks</a:t>
                </a:r>
              </a:p>
            </p:txBody>
          </p:sp>
          <p:sp>
            <p:nvSpPr>
              <p:cNvPr id="26" name="iśḷîḍè"/>
              <p:cNvSpPr txBox="1"/>
              <p:nvPr/>
            </p:nvSpPr>
            <p:spPr>
              <a:xfrm>
                <a:off x="7189746" y="4768879"/>
                <a:ext cx="3676254" cy="399292"/>
              </a:xfrm>
              <a:prstGeom prst="rect">
                <a:avLst/>
              </a:prstGeom>
              <a:noFill/>
            </p:spPr>
            <p:txBody>
              <a:bodyPr wrap="none" lIns="90000" tIns="46800" rIns="90000" bIns="46800" anchor="t" anchorCtr="0">
                <a:normAutofit fontScale="90000" lnSpcReduction="20000"/>
              </a:bodyPr>
              <a:lstStyle/>
              <a:p>
                <a:pPr>
                  <a:lnSpc>
                    <a:spcPct val="120000"/>
                  </a:lnSpc>
                </a:pPr>
                <a:r>
                  <a:rPr lang="en-GB" altLang="en-US" sz="1100" dirty="0"/>
                  <a:t>based on what we’ve got, can we modify the analysis</a:t>
                </a:r>
              </a:p>
              <a:p>
                <a:pPr>
                  <a:lnSpc>
                    <a:spcPct val="120000"/>
                  </a:lnSpc>
                </a:pPr>
                <a:r>
                  <a:rPr lang="en-GB" altLang="en-US" sz="1100" dirty="0"/>
                  <a:t>can we get more results in using different methods</a:t>
                </a:r>
              </a:p>
            </p:txBody>
          </p:sp>
        </p:grpSp>
        <p:sp>
          <p:nvSpPr>
            <p:cNvPr id="8" name="ïṣḷîdè"/>
            <p:cNvSpPr/>
            <p:nvPr/>
          </p:nvSpPr>
          <p:spPr>
            <a:xfrm>
              <a:off x="6492083" y="4122925"/>
              <a:ext cx="540000" cy="540000"/>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04</a:t>
              </a:r>
            </a:p>
          </p:txBody>
        </p:sp>
        <p:grpSp>
          <p:nvGrpSpPr>
            <p:cNvPr id="9" name="iSḻïďê"/>
            <p:cNvGrpSpPr/>
            <p:nvPr/>
          </p:nvGrpSpPr>
          <p:grpSpPr>
            <a:xfrm>
              <a:off x="7131000" y="4050444"/>
              <a:ext cx="3676254" cy="798584"/>
              <a:chOff x="7189746" y="4435627"/>
              <a:chExt cx="3676254" cy="798584"/>
            </a:xfrm>
          </p:grpSpPr>
          <p:sp>
            <p:nvSpPr>
              <p:cNvPr id="23" name="íŝ1iḍê"/>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zh-CN" b="1" dirty="0"/>
                  <a:t>what conclusions we draw</a:t>
                </a:r>
              </a:p>
            </p:txBody>
          </p:sp>
          <p:sp>
            <p:nvSpPr>
              <p:cNvPr id="24" name="iSľïḍè"/>
              <p:cNvSpPr txBox="1"/>
              <p:nvPr/>
            </p:nvSpPr>
            <p:spPr>
              <a:xfrm>
                <a:off x="7189746" y="4834919"/>
                <a:ext cx="3676254" cy="399292"/>
              </a:xfrm>
              <a:prstGeom prst="rect">
                <a:avLst/>
              </a:prstGeom>
              <a:noFill/>
            </p:spPr>
            <p:txBody>
              <a:bodyPr wrap="none" lIns="90000" tIns="46800" rIns="90000" bIns="46800" anchor="t" anchorCtr="0">
                <a:normAutofit fontScale="90000" lnSpcReduction="20000"/>
              </a:bodyPr>
              <a:lstStyle/>
              <a:p>
                <a:pPr>
                  <a:lnSpc>
                    <a:spcPct val="120000"/>
                  </a:lnSpc>
                </a:pPr>
                <a:r>
                  <a:rPr lang="en-GB" altLang="en-US" sz="1100" dirty="0"/>
                  <a:t>does the result fit our hypothesis</a:t>
                </a:r>
              </a:p>
              <a:p>
                <a:pPr>
                  <a:lnSpc>
                    <a:spcPct val="120000"/>
                  </a:lnSpc>
                </a:pPr>
                <a:r>
                  <a:rPr lang="en-GB" altLang="en-US" sz="1100" dirty="0"/>
                  <a:t>what does the results show</a:t>
                </a:r>
              </a:p>
            </p:txBody>
          </p:sp>
        </p:grpSp>
        <p:sp>
          <p:nvSpPr>
            <p:cNvPr id="10" name="ïşľîḑe"/>
            <p:cNvSpPr/>
            <p:nvPr/>
          </p:nvSpPr>
          <p:spPr>
            <a:xfrm>
              <a:off x="6492083" y="3295421"/>
              <a:ext cx="540000" cy="540000"/>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03</a:t>
              </a:r>
            </a:p>
          </p:txBody>
        </p:sp>
        <p:grpSp>
          <p:nvGrpSpPr>
            <p:cNvPr id="11" name="išlîḑè"/>
            <p:cNvGrpSpPr/>
            <p:nvPr/>
          </p:nvGrpSpPr>
          <p:grpSpPr>
            <a:xfrm>
              <a:off x="7131000" y="3222940"/>
              <a:ext cx="3676254" cy="766072"/>
              <a:chOff x="7189746" y="4435627"/>
              <a:chExt cx="3676254" cy="766072"/>
            </a:xfrm>
          </p:grpSpPr>
          <p:sp>
            <p:nvSpPr>
              <p:cNvPr id="21" name="ïşḷíḋe"/>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zh-CN" b="1" dirty="0"/>
                  <a:t>what we do</a:t>
                </a:r>
              </a:p>
            </p:txBody>
          </p:sp>
          <p:sp>
            <p:nvSpPr>
              <p:cNvPr id="22" name="íSḻíḑé"/>
              <p:cNvSpPr txBox="1"/>
              <p:nvPr/>
            </p:nvSpPr>
            <p:spPr>
              <a:xfrm>
                <a:off x="7189746" y="4802407"/>
                <a:ext cx="3676254" cy="399292"/>
              </a:xfrm>
              <a:prstGeom prst="rect">
                <a:avLst/>
              </a:prstGeom>
              <a:noFill/>
            </p:spPr>
            <p:txBody>
              <a:bodyPr wrap="none" lIns="90000" tIns="46800" rIns="90000" bIns="46800" anchor="t" anchorCtr="0"/>
              <a:lstStyle/>
              <a:p>
                <a:pPr fontAlgn="auto">
                  <a:lnSpc>
                    <a:spcPct val="100000"/>
                  </a:lnSpc>
                </a:pPr>
                <a:r>
                  <a:rPr lang="en-GB" altLang="en-US" sz="1000" dirty="0"/>
                  <a:t>which model we use</a:t>
                </a:r>
              </a:p>
              <a:p>
                <a:pPr fontAlgn="auto">
                  <a:lnSpc>
                    <a:spcPct val="100000"/>
                  </a:lnSpc>
                </a:pPr>
                <a:r>
                  <a:rPr lang="en-GB" altLang="en-US" sz="1000" dirty="0"/>
                  <a:t>what figures and </a:t>
                </a:r>
              </a:p>
              <a:p>
                <a:pPr fontAlgn="auto">
                  <a:lnSpc>
                    <a:spcPct val="100000"/>
                  </a:lnSpc>
                </a:pPr>
                <a:r>
                  <a:rPr lang="en-GB" altLang="en-US" sz="1000" dirty="0"/>
                  <a:t>summaries we get</a:t>
                </a:r>
              </a:p>
            </p:txBody>
          </p:sp>
        </p:grpSp>
        <p:sp>
          <p:nvSpPr>
            <p:cNvPr id="12" name="îṥľïḑe"/>
            <p:cNvSpPr/>
            <p:nvPr/>
          </p:nvSpPr>
          <p:spPr>
            <a:xfrm>
              <a:off x="6492083" y="2467918"/>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02</a:t>
              </a:r>
            </a:p>
          </p:txBody>
        </p:sp>
        <p:grpSp>
          <p:nvGrpSpPr>
            <p:cNvPr id="13" name="îšḻíḋé"/>
            <p:cNvGrpSpPr/>
            <p:nvPr/>
          </p:nvGrpSpPr>
          <p:grpSpPr>
            <a:xfrm>
              <a:off x="7131000" y="2395437"/>
              <a:ext cx="3676254" cy="798584"/>
              <a:chOff x="7189746" y="4435627"/>
              <a:chExt cx="3676254" cy="798584"/>
            </a:xfrm>
          </p:grpSpPr>
          <p:sp>
            <p:nvSpPr>
              <p:cNvPr id="19" name="íśḻïdê"/>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zh-CN" b="1" dirty="0"/>
                  <a:t>what we want</a:t>
                </a:r>
              </a:p>
            </p:txBody>
          </p:sp>
          <p:sp>
            <p:nvSpPr>
              <p:cNvPr id="20" name="íśḻíďè"/>
              <p:cNvSpPr txBox="1"/>
              <p:nvPr/>
            </p:nvSpPr>
            <p:spPr>
              <a:xfrm>
                <a:off x="7189746" y="4834919"/>
                <a:ext cx="3676254" cy="399292"/>
              </a:xfrm>
              <a:prstGeom prst="rect">
                <a:avLst/>
              </a:prstGeom>
              <a:noFill/>
            </p:spPr>
            <p:txBody>
              <a:bodyPr wrap="none" lIns="90000" tIns="46800" rIns="90000" bIns="46800" anchor="t" anchorCtr="0">
                <a:normAutofit/>
              </a:bodyPr>
              <a:lstStyle/>
              <a:p>
                <a:pPr>
                  <a:lnSpc>
                    <a:spcPct val="120000"/>
                  </a:lnSpc>
                </a:pPr>
                <a:r>
                  <a:rPr lang="en-GB" altLang="en-US" sz="1100" dirty="0"/>
                  <a:t>the aim that we are interested in</a:t>
                </a:r>
              </a:p>
            </p:txBody>
          </p:sp>
        </p:grpSp>
        <p:sp>
          <p:nvSpPr>
            <p:cNvPr id="14" name="ïS1îḑe"/>
            <p:cNvSpPr/>
            <p:nvPr/>
          </p:nvSpPr>
          <p:spPr>
            <a:xfrm>
              <a:off x="6492083" y="1640415"/>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01</a:t>
              </a:r>
            </a:p>
          </p:txBody>
        </p:sp>
        <p:grpSp>
          <p:nvGrpSpPr>
            <p:cNvPr id="15" name="îṡľîďè"/>
            <p:cNvGrpSpPr/>
            <p:nvPr/>
          </p:nvGrpSpPr>
          <p:grpSpPr>
            <a:xfrm>
              <a:off x="7131000" y="1567934"/>
              <a:ext cx="3676254" cy="798584"/>
              <a:chOff x="7189746" y="4435627"/>
              <a:chExt cx="3676254" cy="798584"/>
            </a:xfrm>
          </p:grpSpPr>
          <p:sp>
            <p:nvSpPr>
              <p:cNvPr id="17" name="îšľïďè"/>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en-US" b="1" dirty="0"/>
                  <a:t>what is the dataset</a:t>
                </a:r>
              </a:p>
            </p:txBody>
          </p:sp>
          <p:sp>
            <p:nvSpPr>
              <p:cNvPr id="18" name="ïṣļïḍê"/>
              <p:cNvSpPr txBox="1"/>
              <p:nvPr/>
            </p:nvSpPr>
            <p:spPr>
              <a:xfrm>
                <a:off x="7189746" y="4834919"/>
                <a:ext cx="3676254" cy="399292"/>
              </a:xfrm>
              <a:prstGeom prst="rect">
                <a:avLst/>
              </a:prstGeom>
              <a:noFill/>
            </p:spPr>
            <p:txBody>
              <a:bodyPr wrap="none" lIns="90000" tIns="46800" rIns="90000" bIns="46800" anchor="t" anchorCtr="0">
                <a:normAutofit/>
              </a:bodyPr>
              <a:lstStyle/>
              <a:p>
                <a:pPr>
                  <a:lnSpc>
                    <a:spcPct val="120000"/>
                  </a:lnSpc>
                </a:pPr>
                <a:r>
                  <a:rPr lang="en-GB" altLang="en-US" sz="1100" dirty="0"/>
                  <a:t>the characteristics what it concerns</a:t>
                </a:r>
              </a:p>
            </p:txBody>
          </p:sp>
        </p:grpSp>
        <p:cxnSp>
          <p:nvCxnSpPr>
            <p:cNvPr id="16" name="直接连接符 15"/>
            <p:cNvCxnSpPr/>
            <p:nvPr/>
          </p:nvCxnSpPr>
          <p:spPr>
            <a:xfrm>
              <a:off x="6186000" y="1768233"/>
              <a:ext cx="0" cy="3708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a:t>The description of the dataset</a:t>
            </a:r>
            <a:endParaRPr lang="en-GB" altLang="en-US" dirty="0"/>
          </a:p>
        </p:txBody>
      </p:sp>
      <p:sp>
        <p:nvSpPr>
          <p:cNvPr id="3" name="文本占位符 2"/>
          <p:cNvSpPr>
            <a:spLocks noGrp="1"/>
          </p:cNvSpPr>
          <p:nvPr>
            <p:ph type="body" idx="1"/>
          </p:nvPr>
        </p:nvSpPr>
        <p:spPr/>
        <p:txBody>
          <a:bodyPr/>
          <a:lstStyle/>
          <a:p>
            <a:pPr lvl="0"/>
            <a:r>
              <a:rPr lang="en-GB" altLang="en-US"/>
              <a:t>Do you like dogs and cats?</a:t>
            </a:r>
            <a:endParaRPr lang="en-GB" altLang="en-US" dirty="0"/>
          </a:p>
        </p:txBody>
      </p:sp>
      <p:sp>
        <p:nvSpPr>
          <p:cNvPr id="4" name="文本框 3"/>
          <p:cNvSpPr txBox="1"/>
          <p:nvPr/>
        </p:nvSpPr>
        <p:spPr>
          <a:xfrm>
            <a:off x="1165225" y="264132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The description of data set</a:t>
            </a:r>
          </a:p>
        </p:txBody>
      </p:sp>
      <p:sp>
        <p:nvSpPr>
          <p:cNvPr id="4" name="灯片编号占位符 3"/>
          <p:cNvSpPr>
            <a:spLocks noGrp="1"/>
          </p:cNvSpPr>
          <p:nvPr>
            <p:ph type="sldNum" sz="quarter" idx="12"/>
          </p:nvPr>
        </p:nvSpPr>
        <p:spPr>
          <a:xfrm>
            <a:off x="8917305" y="6068695"/>
            <a:ext cx="2498725" cy="177165"/>
          </a:xfrm>
        </p:spPr>
        <p:txBody>
          <a:bodyPr/>
          <a:lstStyle/>
          <a:p>
            <a:fld id="{5DD3DB80-B894-403A-B48E-6FDC1A72010E}" type="slidenum">
              <a:rPr lang="zh-CN" altLang="en-US" smtClean="0"/>
              <a:t>4</a:t>
            </a:fld>
            <a:endParaRPr lang="zh-CN" altLang="en-US"/>
          </a:p>
        </p:txBody>
      </p:sp>
      <p:grpSp>
        <p:nvGrpSpPr>
          <p:cNvPr id="5" name="e4efafc8-a25c-40e5-a9e9-4eba311d4a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290" y="1155434"/>
            <a:ext cx="5140994" cy="4975197"/>
            <a:chOff x="673100" y="1162419"/>
            <a:chExt cx="5140994" cy="4975197"/>
          </a:xfrm>
        </p:grpSpPr>
        <p:grpSp>
          <p:nvGrpSpPr>
            <p:cNvPr id="6" name="íṥlîḓê"/>
            <p:cNvGrpSpPr/>
            <p:nvPr/>
          </p:nvGrpSpPr>
          <p:grpSpPr>
            <a:xfrm>
              <a:off x="786000" y="1988999"/>
              <a:ext cx="3954462" cy="2186576"/>
              <a:chOff x="503602" y="2132856"/>
              <a:chExt cx="5859098" cy="3239723"/>
            </a:xfrm>
          </p:grpSpPr>
          <p:grpSp>
            <p:nvGrpSpPr>
              <p:cNvPr id="34" name="işlïḍê"/>
              <p:cNvGrpSpPr/>
              <p:nvPr/>
            </p:nvGrpSpPr>
            <p:grpSpPr>
              <a:xfrm>
                <a:off x="503602" y="5249660"/>
                <a:ext cx="5859098" cy="122919"/>
                <a:chOff x="-1348120" y="5777968"/>
                <a:chExt cx="9361040" cy="187524"/>
              </a:xfrm>
            </p:grpSpPr>
            <p:sp>
              <p:nvSpPr>
                <p:cNvPr id="42" name="ïś1idè"/>
                <p:cNvSpPr/>
                <p:nvPr/>
              </p:nvSpPr>
              <p:spPr>
                <a:xfrm flipV="1">
                  <a:off x="-1348120" y="5928916"/>
                  <a:ext cx="9361040" cy="36576"/>
                </a:xfrm>
                <a:prstGeom prst="trapezoid">
                  <a:avLst>
                    <a:gd name="adj" fmla="val 814192"/>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a:p>
              </p:txBody>
            </p:sp>
            <p:sp>
              <p:nvSpPr>
                <p:cNvPr id="43" name="işlídè"/>
                <p:cNvSpPr/>
                <p:nvPr/>
              </p:nvSpPr>
              <p:spPr>
                <a:xfrm>
                  <a:off x="-1348120" y="5777968"/>
                  <a:ext cx="9361040" cy="151090"/>
                </a:xfrm>
                <a:prstGeom prst="rect">
                  <a:avLst/>
                </a:prstGeom>
                <a:solidFill>
                  <a:srgbClr val="DDDD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a:p>
              </p:txBody>
            </p:sp>
          </p:grpSp>
          <p:grpSp>
            <p:nvGrpSpPr>
              <p:cNvPr id="35" name="iSḷïḋê"/>
              <p:cNvGrpSpPr/>
              <p:nvPr/>
            </p:nvGrpSpPr>
            <p:grpSpPr>
              <a:xfrm>
                <a:off x="1002671" y="2132856"/>
                <a:ext cx="4860960" cy="3080807"/>
                <a:chOff x="-375492" y="1139528"/>
                <a:chExt cx="7415785" cy="4700016"/>
              </a:xfrm>
            </p:grpSpPr>
            <p:grpSp>
              <p:nvGrpSpPr>
                <p:cNvPr id="37" name="îsļiḋê"/>
                <p:cNvGrpSpPr/>
                <p:nvPr/>
              </p:nvGrpSpPr>
              <p:grpSpPr>
                <a:xfrm>
                  <a:off x="-375492" y="1139528"/>
                  <a:ext cx="7415785" cy="4700016"/>
                  <a:chOff x="-375492" y="1139528"/>
                  <a:chExt cx="7415785" cy="4700016"/>
                </a:xfrm>
              </p:grpSpPr>
              <p:sp>
                <p:nvSpPr>
                  <p:cNvPr id="39" name="îṩľîḓè"/>
                  <p:cNvSpPr/>
                  <p:nvPr/>
                </p:nvSpPr>
                <p:spPr>
                  <a:xfrm>
                    <a:off x="-375492" y="1139528"/>
                    <a:ext cx="7415784" cy="4700016"/>
                  </a:xfrm>
                  <a:custGeom>
                    <a:avLst/>
                    <a:gdLst>
                      <a:gd name="connsiteX0" fmla="*/ 224028 w 7415784"/>
                      <a:gd name="connsiteY0" fmla="*/ 269748 h 4700016"/>
                      <a:gd name="connsiteX1" fmla="*/ 224028 w 7415784"/>
                      <a:gd name="connsiteY1" fmla="*/ 4430268 h 4700016"/>
                      <a:gd name="connsiteX2" fmla="*/ 7191756 w 7415784"/>
                      <a:gd name="connsiteY2" fmla="*/ 4430268 h 4700016"/>
                      <a:gd name="connsiteX3" fmla="*/ 7191756 w 7415784"/>
                      <a:gd name="connsiteY3" fmla="*/ 269748 h 4700016"/>
                      <a:gd name="connsiteX4" fmla="*/ 266867 w 7415784"/>
                      <a:gd name="connsiteY4" fmla="*/ 0 h 4700016"/>
                      <a:gd name="connsiteX5" fmla="*/ 7148917 w 7415784"/>
                      <a:gd name="connsiteY5" fmla="*/ 0 h 4700016"/>
                      <a:gd name="connsiteX6" fmla="*/ 7415784 w 7415784"/>
                      <a:gd name="connsiteY6" fmla="*/ 266867 h 4700016"/>
                      <a:gd name="connsiteX7" fmla="*/ 7415784 w 7415784"/>
                      <a:gd name="connsiteY7" fmla="*/ 4433149 h 4700016"/>
                      <a:gd name="connsiteX8" fmla="*/ 7148917 w 7415784"/>
                      <a:gd name="connsiteY8" fmla="*/ 4700016 h 4700016"/>
                      <a:gd name="connsiteX9" fmla="*/ 266867 w 7415784"/>
                      <a:gd name="connsiteY9" fmla="*/ 4700016 h 4700016"/>
                      <a:gd name="connsiteX10" fmla="*/ 0 w 7415784"/>
                      <a:gd name="connsiteY10" fmla="*/ 4433149 h 4700016"/>
                      <a:gd name="connsiteX11" fmla="*/ 0 w 7415784"/>
                      <a:gd name="connsiteY11" fmla="*/ 266867 h 4700016"/>
                      <a:gd name="connsiteX12" fmla="*/ 266867 w 7415784"/>
                      <a:gd name="connsiteY12" fmla="*/ 0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5784" h="4700016">
                        <a:moveTo>
                          <a:pt x="224028" y="269748"/>
                        </a:moveTo>
                        <a:lnTo>
                          <a:pt x="224028" y="4430268"/>
                        </a:lnTo>
                        <a:lnTo>
                          <a:pt x="7191756" y="4430268"/>
                        </a:lnTo>
                        <a:lnTo>
                          <a:pt x="7191756" y="269748"/>
                        </a:lnTo>
                        <a:close/>
                        <a:moveTo>
                          <a:pt x="266867" y="0"/>
                        </a:moveTo>
                        <a:lnTo>
                          <a:pt x="7148917" y="0"/>
                        </a:lnTo>
                        <a:cubicBezTo>
                          <a:pt x="7296304" y="0"/>
                          <a:pt x="7415784" y="119480"/>
                          <a:pt x="7415784" y="266867"/>
                        </a:cubicBezTo>
                        <a:lnTo>
                          <a:pt x="7415784" y="4433149"/>
                        </a:lnTo>
                        <a:cubicBezTo>
                          <a:pt x="7415784" y="4580536"/>
                          <a:pt x="7296304" y="4700016"/>
                          <a:pt x="7148917" y="4700016"/>
                        </a:cubicBezTo>
                        <a:lnTo>
                          <a:pt x="266867" y="4700016"/>
                        </a:lnTo>
                        <a:cubicBezTo>
                          <a:pt x="119480" y="4700016"/>
                          <a:pt x="0" y="4580536"/>
                          <a:pt x="0" y="4433149"/>
                        </a:cubicBezTo>
                        <a:lnTo>
                          <a:pt x="0" y="266867"/>
                        </a:lnTo>
                        <a:cubicBezTo>
                          <a:pt x="0" y="119480"/>
                          <a:pt x="119480" y="0"/>
                          <a:pt x="266867" y="0"/>
                        </a:cubicBezTo>
                        <a:close/>
                      </a:path>
                    </a:pathLst>
                  </a:cu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a:p>
                </p:txBody>
              </p:sp>
              <p:sp>
                <p:nvSpPr>
                  <p:cNvPr id="40" name="ïṣļîḍe"/>
                  <p:cNvSpPr/>
                  <p:nvPr/>
                </p:nvSpPr>
                <p:spPr>
                  <a:xfrm>
                    <a:off x="-358011" y="1160080"/>
                    <a:ext cx="7380820" cy="4658913"/>
                  </a:xfrm>
                  <a:custGeom>
                    <a:avLst/>
                    <a:gdLst>
                      <a:gd name="connsiteX0" fmla="*/ 252028 w 7380820"/>
                      <a:gd name="connsiteY0" fmla="*/ 295230 h 4658912"/>
                      <a:gd name="connsiteX1" fmla="*/ 252028 w 7380820"/>
                      <a:gd name="connsiteY1" fmla="*/ 4363682 h 4658912"/>
                      <a:gd name="connsiteX2" fmla="*/ 7128792 w 7380820"/>
                      <a:gd name="connsiteY2" fmla="*/ 4363682 h 4658912"/>
                      <a:gd name="connsiteX3" fmla="*/ 7128792 w 7380820"/>
                      <a:gd name="connsiteY3" fmla="*/ 295230 h 4658912"/>
                      <a:gd name="connsiteX4" fmla="*/ 264533 w 7380820"/>
                      <a:gd name="connsiteY4" fmla="*/ 0 h 4658912"/>
                      <a:gd name="connsiteX5" fmla="*/ 7116287 w 7380820"/>
                      <a:gd name="connsiteY5" fmla="*/ 0 h 4658912"/>
                      <a:gd name="connsiteX6" fmla="*/ 7380820 w 7380820"/>
                      <a:gd name="connsiteY6" fmla="*/ 264533 h 4658912"/>
                      <a:gd name="connsiteX7" fmla="*/ 7380820 w 7380820"/>
                      <a:gd name="connsiteY7" fmla="*/ 4394379 h 4658912"/>
                      <a:gd name="connsiteX8" fmla="*/ 7116287 w 7380820"/>
                      <a:gd name="connsiteY8" fmla="*/ 4658912 h 4658912"/>
                      <a:gd name="connsiteX9" fmla="*/ 264533 w 7380820"/>
                      <a:gd name="connsiteY9" fmla="*/ 4658912 h 4658912"/>
                      <a:gd name="connsiteX10" fmla="*/ 0 w 7380820"/>
                      <a:gd name="connsiteY10" fmla="*/ 4394379 h 4658912"/>
                      <a:gd name="connsiteX11" fmla="*/ 0 w 7380820"/>
                      <a:gd name="connsiteY11" fmla="*/ 264533 h 4658912"/>
                      <a:gd name="connsiteX12" fmla="*/ 264533 w 7380820"/>
                      <a:gd name="connsiteY12" fmla="*/ 0 h 46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80820" h="4658912">
                        <a:moveTo>
                          <a:pt x="252028" y="295230"/>
                        </a:moveTo>
                        <a:lnTo>
                          <a:pt x="252028" y="4363682"/>
                        </a:lnTo>
                        <a:lnTo>
                          <a:pt x="7128792" y="4363682"/>
                        </a:lnTo>
                        <a:lnTo>
                          <a:pt x="7128792" y="295230"/>
                        </a:lnTo>
                        <a:close/>
                        <a:moveTo>
                          <a:pt x="264533" y="0"/>
                        </a:moveTo>
                        <a:lnTo>
                          <a:pt x="7116287" y="0"/>
                        </a:lnTo>
                        <a:cubicBezTo>
                          <a:pt x="7262385" y="0"/>
                          <a:pt x="7380820" y="118435"/>
                          <a:pt x="7380820" y="264533"/>
                        </a:cubicBezTo>
                        <a:lnTo>
                          <a:pt x="7380820" y="4394379"/>
                        </a:lnTo>
                        <a:cubicBezTo>
                          <a:pt x="7380820" y="4540477"/>
                          <a:pt x="7262385" y="4658912"/>
                          <a:pt x="7116287" y="4658912"/>
                        </a:cubicBezTo>
                        <a:lnTo>
                          <a:pt x="264533" y="4658912"/>
                        </a:lnTo>
                        <a:cubicBezTo>
                          <a:pt x="118435" y="4658912"/>
                          <a:pt x="0" y="4540477"/>
                          <a:pt x="0" y="4394379"/>
                        </a:cubicBezTo>
                        <a:lnTo>
                          <a:pt x="0" y="264533"/>
                        </a:lnTo>
                        <a:cubicBezTo>
                          <a:pt x="0" y="118435"/>
                          <a:pt x="118435" y="0"/>
                          <a:pt x="264533" y="0"/>
                        </a:cubicBezTo>
                        <a:close/>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dirty="0"/>
                  </a:p>
                </p:txBody>
              </p:sp>
              <p:sp>
                <p:nvSpPr>
                  <p:cNvPr id="41" name="îṣľiḋè" hidden="1"/>
                  <p:cNvSpPr/>
                  <p:nvPr/>
                </p:nvSpPr>
                <p:spPr>
                  <a:xfrm>
                    <a:off x="4509683" y="1139528"/>
                    <a:ext cx="2530610" cy="4700016"/>
                  </a:xfrm>
                  <a:custGeom>
                    <a:avLst/>
                    <a:gdLst>
                      <a:gd name="connsiteX0" fmla="*/ 0 w 2530610"/>
                      <a:gd name="connsiteY0" fmla="*/ 0 h 4700016"/>
                      <a:gd name="connsiteX1" fmla="*/ 2263743 w 2530610"/>
                      <a:gd name="connsiteY1" fmla="*/ 0 h 4700016"/>
                      <a:gd name="connsiteX2" fmla="*/ 2530610 w 2530610"/>
                      <a:gd name="connsiteY2" fmla="*/ 266867 h 4700016"/>
                      <a:gd name="connsiteX3" fmla="*/ 2530610 w 2530610"/>
                      <a:gd name="connsiteY3" fmla="*/ 4433149 h 4700016"/>
                      <a:gd name="connsiteX4" fmla="*/ 2263743 w 2530610"/>
                      <a:gd name="connsiteY4" fmla="*/ 4700016 h 4700016"/>
                      <a:gd name="connsiteX5" fmla="*/ 1961175 w 2530610"/>
                      <a:gd name="connsiteY5" fmla="*/ 4700016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0610" h="4700016">
                        <a:moveTo>
                          <a:pt x="0" y="0"/>
                        </a:moveTo>
                        <a:lnTo>
                          <a:pt x="2263743" y="0"/>
                        </a:lnTo>
                        <a:cubicBezTo>
                          <a:pt x="2411130" y="0"/>
                          <a:pt x="2530610" y="119480"/>
                          <a:pt x="2530610" y="266867"/>
                        </a:cubicBezTo>
                        <a:lnTo>
                          <a:pt x="2530610" y="4433149"/>
                        </a:lnTo>
                        <a:cubicBezTo>
                          <a:pt x="2530610" y="4580536"/>
                          <a:pt x="2411130" y="4700016"/>
                          <a:pt x="2263743" y="4700016"/>
                        </a:cubicBezTo>
                        <a:lnTo>
                          <a:pt x="1961175" y="4700016"/>
                        </a:lnTo>
                        <a:close/>
                      </a:path>
                    </a:pathLst>
                  </a:custGeom>
                  <a:gradFill>
                    <a:gsLst>
                      <a:gs pos="0">
                        <a:srgbClr val="FFFFFF">
                          <a:alpha val="30000"/>
                        </a:srgbClr>
                      </a:gs>
                      <a:gs pos="100000">
                        <a:srgbClr val="FFFFFF">
                          <a:alpha val="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dirty="0"/>
                  </a:p>
                </p:txBody>
              </p:sp>
            </p:grpSp>
            <p:sp>
              <p:nvSpPr>
                <p:cNvPr id="38" name="îṡľiḓé"/>
                <p:cNvSpPr/>
                <p:nvPr/>
              </p:nvSpPr>
              <p:spPr>
                <a:xfrm>
                  <a:off x="3260392" y="1241052"/>
                  <a:ext cx="144016" cy="144016"/>
                </a:xfrm>
                <a:prstGeom prst="ellipse">
                  <a:avLst/>
                </a:prstGeom>
                <a:gradFill flip="none" rotWithShape="1">
                  <a:gsLst>
                    <a:gs pos="17000">
                      <a:schemeClr val="tx1"/>
                    </a:gs>
                    <a:gs pos="34000">
                      <a:srgbClr val="000000">
                        <a:lumMod val="84000"/>
                        <a:lumOff val="16000"/>
                      </a:srgbClr>
                    </a:gs>
                    <a:gs pos="100000">
                      <a:schemeClr val="bg1">
                        <a:lumMod val="50000"/>
                        <a:lumOff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a:p>
              </p:txBody>
            </p:sp>
          </p:grpSp>
        </p:grpSp>
        <p:sp>
          <p:nvSpPr>
            <p:cNvPr id="7" name="íṡḻïḋe"/>
            <p:cNvSpPr/>
            <p:nvPr/>
          </p:nvSpPr>
          <p:spPr bwMode="auto">
            <a:xfrm>
              <a:off x="786000" y="4265474"/>
              <a:ext cx="3954462" cy="45719"/>
            </a:xfrm>
            <a:prstGeom prst="ellipse">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8" name="îṩlïḑè"/>
            <p:cNvSpPr txBox="1"/>
            <p:nvPr/>
          </p:nvSpPr>
          <p:spPr bwMode="auto">
            <a:xfrm>
              <a:off x="673100" y="4375008"/>
              <a:ext cx="418521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GB" altLang="en-US" sz="2000" b="1" dirty="0"/>
                <a:t>Data set 18</a:t>
              </a:r>
            </a:p>
          </p:txBody>
        </p:sp>
        <p:sp>
          <p:nvSpPr>
            <p:cNvPr id="10" name="ïSḷïḓê"/>
            <p:cNvSpPr/>
            <p:nvPr/>
          </p:nvSpPr>
          <p:spPr>
            <a:xfrm flipH="1">
              <a:off x="5064000" y="1162419"/>
              <a:ext cx="750094" cy="4975197"/>
            </a:xfrm>
            <a:prstGeom prst="rightBrace">
              <a:avLst>
                <a:gd name="adj1" fmla="val 52800"/>
                <a:gd name="adj2" fmla="val 50000"/>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dirty="0"/>
            </a:p>
          </p:txBody>
        </p:sp>
      </p:grpSp>
      <p:sp>
        <p:nvSpPr>
          <p:cNvPr id="44" name="文本框 43"/>
          <p:cNvSpPr txBox="1"/>
          <p:nvPr/>
        </p:nvSpPr>
        <p:spPr>
          <a:xfrm>
            <a:off x="1262380" y="2266315"/>
            <a:ext cx="2999740" cy="1510665"/>
          </a:xfrm>
          <a:prstGeom prst="rect">
            <a:avLst/>
          </a:prstGeom>
          <a:noFill/>
        </p:spPr>
        <p:txBody>
          <a:bodyPr wrap="square" rtlCol="0">
            <a:spAutoFit/>
          </a:bodyPr>
          <a:lstStyle/>
          <a:p>
            <a:pPr fontAlgn="auto">
              <a:lnSpc>
                <a:spcPct val="110000"/>
              </a:lnSpc>
            </a:pPr>
            <a:r>
              <a:rPr lang="en-GB" altLang="zh-CN" sz="1400"/>
              <a:t>Datasets 18 comes from the </a:t>
            </a:r>
            <a:r>
              <a:rPr lang="en-GB" altLang="zh-CN" sz="1400">
                <a:solidFill>
                  <a:schemeClr val="accent1">
                    <a:lumMod val="75000"/>
                  </a:schemeClr>
                </a:solidFill>
              </a:rPr>
              <a:t>Dallas animal shelter</a:t>
            </a:r>
            <a:r>
              <a:rPr lang="en-GB" altLang="zh-CN" sz="1400"/>
              <a:t>. It contains a variety of information relating to each animal admitted to the shelter. It contains many variables recorded by animal admission: </a:t>
            </a:r>
          </a:p>
        </p:txBody>
      </p:sp>
      <p:sp>
        <p:nvSpPr>
          <p:cNvPr id="45" name="ïṩḷïdê"/>
          <p:cNvSpPr txBox="1"/>
          <p:nvPr/>
        </p:nvSpPr>
        <p:spPr bwMode="auto">
          <a:xfrm>
            <a:off x="7191375" y="2030730"/>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Month and Year</a:t>
            </a:r>
          </a:p>
        </p:txBody>
      </p:sp>
      <p:sp>
        <p:nvSpPr>
          <p:cNvPr id="47" name="íšľíḍê"/>
          <p:cNvSpPr/>
          <p:nvPr/>
        </p:nvSpPr>
        <p:spPr bwMode="auto">
          <a:xfrm>
            <a:off x="6109335" y="2066925"/>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48" name="išḷiḍè"/>
          <p:cNvSpPr/>
          <p:nvPr/>
        </p:nvSpPr>
        <p:spPr>
          <a:xfrm>
            <a:off x="6269355" y="2222500"/>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49" name="直接连接符 48"/>
          <p:cNvCxnSpPr/>
          <p:nvPr/>
        </p:nvCxnSpPr>
        <p:spPr>
          <a:xfrm>
            <a:off x="7357905" y="2733045"/>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0" name="ïṩḷïdê"/>
          <p:cNvSpPr txBox="1"/>
          <p:nvPr/>
        </p:nvSpPr>
        <p:spPr bwMode="auto">
          <a:xfrm>
            <a:off x="7192010" y="2894330"/>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Intake_type</a:t>
            </a:r>
          </a:p>
        </p:txBody>
      </p:sp>
      <p:sp>
        <p:nvSpPr>
          <p:cNvPr id="52" name="íšľíḍê"/>
          <p:cNvSpPr/>
          <p:nvPr/>
        </p:nvSpPr>
        <p:spPr bwMode="auto">
          <a:xfrm>
            <a:off x="6109970" y="2901950"/>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53" name="išḷiḍè"/>
          <p:cNvSpPr/>
          <p:nvPr/>
        </p:nvSpPr>
        <p:spPr>
          <a:xfrm>
            <a:off x="6271895" y="3057525"/>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54" name="直接连接符 53"/>
          <p:cNvCxnSpPr/>
          <p:nvPr/>
        </p:nvCxnSpPr>
        <p:spPr>
          <a:xfrm>
            <a:off x="7357905" y="3523620"/>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3" name="ïṩḷïdê"/>
          <p:cNvSpPr txBox="1"/>
          <p:nvPr/>
        </p:nvSpPr>
        <p:spPr bwMode="auto">
          <a:xfrm>
            <a:off x="7193915" y="3749040"/>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Outcome_type</a:t>
            </a:r>
          </a:p>
        </p:txBody>
      </p:sp>
      <p:sp>
        <p:nvSpPr>
          <p:cNvPr id="105" name="íšľíḍê"/>
          <p:cNvSpPr/>
          <p:nvPr/>
        </p:nvSpPr>
        <p:spPr bwMode="auto">
          <a:xfrm>
            <a:off x="6111875" y="3733165"/>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106" name="išḷiḍè"/>
          <p:cNvSpPr/>
          <p:nvPr/>
        </p:nvSpPr>
        <p:spPr>
          <a:xfrm>
            <a:off x="6289040" y="3888740"/>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107" name="直接连接符 106"/>
          <p:cNvCxnSpPr/>
          <p:nvPr/>
        </p:nvCxnSpPr>
        <p:spPr>
          <a:xfrm>
            <a:off x="7357905" y="4349120"/>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8" name="ïṩḷïdê"/>
          <p:cNvSpPr txBox="1"/>
          <p:nvPr/>
        </p:nvSpPr>
        <p:spPr bwMode="auto">
          <a:xfrm>
            <a:off x="7184390" y="4554855"/>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Chip_Status</a:t>
            </a:r>
          </a:p>
        </p:txBody>
      </p:sp>
      <p:sp>
        <p:nvSpPr>
          <p:cNvPr id="110" name="íšľíḍê"/>
          <p:cNvSpPr/>
          <p:nvPr/>
        </p:nvSpPr>
        <p:spPr bwMode="auto">
          <a:xfrm>
            <a:off x="6102350" y="4554855"/>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111" name="išḷiḍè"/>
          <p:cNvSpPr/>
          <p:nvPr/>
        </p:nvSpPr>
        <p:spPr>
          <a:xfrm>
            <a:off x="6271895" y="4710430"/>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112" name="直接连接符 111"/>
          <p:cNvCxnSpPr/>
          <p:nvPr/>
        </p:nvCxnSpPr>
        <p:spPr>
          <a:xfrm>
            <a:off x="7357905" y="5182875"/>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3" name="ïṩḷïdê"/>
          <p:cNvSpPr txBox="1"/>
          <p:nvPr/>
        </p:nvSpPr>
        <p:spPr bwMode="auto">
          <a:xfrm>
            <a:off x="7184390" y="5370830"/>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Time_at_Shelter</a:t>
            </a:r>
          </a:p>
        </p:txBody>
      </p:sp>
      <p:sp>
        <p:nvSpPr>
          <p:cNvPr id="115" name="íšľíḍê"/>
          <p:cNvSpPr/>
          <p:nvPr/>
        </p:nvSpPr>
        <p:spPr bwMode="auto">
          <a:xfrm>
            <a:off x="6102350" y="5370830"/>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116" name="išḷiḍè"/>
          <p:cNvSpPr/>
          <p:nvPr/>
        </p:nvSpPr>
        <p:spPr>
          <a:xfrm>
            <a:off x="6269990" y="5526405"/>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117" name="直接连接符 116"/>
          <p:cNvCxnSpPr/>
          <p:nvPr/>
        </p:nvCxnSpPr>
        <p:spPr>
          <a:xfrm>
            <a:off x="7348380" y="6108705"/>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3" name="ïṩḷïdê"/>
          <p:cNvSpPr txBox="1"/>
          <p:nvPr/>
        </p:nvSpPr>
        <p:spPr bwMode="auto">
          <a:xfrm>
            <a:off x="7193915" y="984885"/>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A</a:t>
            </a:r>
            <a:r>
              <a:rPr lang="en-US" altLang="zh-CN" sz="1600" b="1" dirty="0">
                <a:solidFill>
                  <a:schemeClr val="accent1">
                    <a:lumMod val="75000"/>
                  </a:schemeClr>
                </a:solidFill>
              </a:rPr>
              <a:t>nimal_type</a:t>
            </a:r>
          </a:p>
        </p:txBody>
      </p:sp>
      <p:sp>
        <p:nvSpPr>
          <p:cNvPr id="135" name="íšľíḍê"/>
          <p:cNvSpPr/>
          <p:nvPr/>
        </p:nvSpPr>
        <p:spPr bwMode="auto">
          <a:xfrm>
            <a:off x="6111875" y="1078230"/>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136" name="išḷiḍè"/>
          <p:cNvSpPr/>
          <p:nvPr/>
        </p:nvSpPr>
        <p:spPr>
          <a:xfrm>
            <a:off x="6269990" y="1233805"/>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137" name="直接连接符 136"/>
          <p:cNvCxnSpPr/>
          <p:nvPr/>
        </p:nvCxnSpPr>
        <p:spPr>
          <a:xfrm>
            <a:off x="7357905" y="1901830"/>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44" name="íṩḻiḋe"/>
          <p:cNvSpPr/>
          <p:nvPr/>
        </p:nvSpPr>
        <p:spPr bwMode="auto">
          <a:xfrm>
            <a:off x="7191375" y="2295525"/>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fontAlgn="auto">
              <a:lnSpc>
                <a:spcPct val="100000"/>
              </a:lnSpc>
              <a:buFont typeface="Arial" panose="020B0604020202020204" pitchFamily="34" charset="0"/>
              <a:buChar char="•"/>
            </a:pPr>
            <a:r>
              <a:rPr lang="en-GB" altLang="en-US" sz="1000" dirty="0"/>
              <a:t>Month the animal was admitted, recorded numerically.</a:t>
            </a:r>
          </a:p>
          <a:p>
            <a:pPr marL="171450" indent="-171450" fontAlgn="auto">
              <a:lnSpc>
                <a:spcPct val="100000"/>
              </a:lnSpc>
              <a:buFont typeface="Arial" panose="020B0604020202020204" pitchFamily="34" charset="0"/>
              <a:buChar char="•"/>
            </a:pPr>
            <a:r>
              <a:rPr lang="en-GB" altLang="en-US" sz="1000" dirty="0"/>
              <a:t>Year the animal was admitted to the shelter.</a:t>
            </a:r>
          </a:p>
        </p:txBody>
      </p:sp>
      <p:sp>
        <p:nvSpPr>
          <p:cNvPr id="145" name="íṩḻiḋe"/>
          <p:cNvSpPr/>
          <p:nvPr/>
        </p:nvSpPr>
        <p:spPr bwMode="auto">
          <a:xfrm>
            <a:off x="7192010" y="3139440"/>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GB" altLang="en-US" sz="1000" dirty="0"/>
              <a:t>Reason for the animal being admitted ot the shelter.</a:t>
            </a:r>
          </a:p>
        </p:txBody>
      </p:sp>
      <p:sp>
        <p:nvSpPr>
          <p:cNvPr id="146" name="íṩḻiḋe"/>
          <p:cNvSpPr/>
          <p:nvPr/>
        </p:nvSpPr>
        <p:spPr bwMode="auto">
          <a:xfrm>
            <a:off x="7193915" y="3990340"/>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GB" altLang="en-US" sz="1000" dirty="0"/>
              <a:t>Final outcome for the admitted animal</a:t>
            </a:r>
          </a:p>
        </p:txBody>
      </p:sp>
      <p:sp>
        <p:nvSpPr>
          <p:cNvPr id="147" name="íṩḻiḋe"/>
          <p:cNvSpPr/>
          <p:nvPr/>
        </p:nvSpPr>
        <p:spPr bwMode="auto">
          <a:xfrm>
            <a:off x="7184390" y="4812030"/>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GB" altLang="en-US" sz="1000" dirty="0"/>
              <a:t>Did the animal have a microchip with owner information</a:t>
            </a:r>
          </a:p>
        </p:txBody>
      </p:sp>
      <p:sp>
        <p:nvSpPr>
          <p:cNvPr id="148" name="íṩḻiḋe"/>
          <p:cNvSpPr/>
          <p:nvPr/>
        </p:nvSpPr>
        <p:spPr bwMode="auto">
          <a:xfrm>
            <a:off x="7184390" y="5561330"/>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GB" altLang="en-US" sz="1000" dirty="0"/>
              <a:t>Days spent at the shelter between being admitted and final outcome</a:t>
            </a:r>
          </a:p>
          <a:p>
            <a:pPr indent="0">
              <a:lnSpc>
                <a:spcPct val="150000"/>
              </a:lnSpc>
              <a:buFont typeface="Arial" panose="020B0604020202020204" pitchFamily="34" charset="0"/>
              <a:buNone/>
            </a:pPr>
            <a:endParaRPr lang="en-GB" altLang="en-US" sz="1000" dirty="0"/>
          </a:p>
        </p:txBody>
      </p:sp>
      <p:sp>
        <p:nvSpPr>
          <p:cNvPr id="149" name="íṩḻiḋe"/>
          <p:cNvSpPr/>
          <p:nvPr/>
        </p:nvSpPr>
        <p:spPr bwMode="auto">
          <a:xfrm>
            <a:off x="7193915" y="1287780"/>
            <a:ext cx="4326255" cy="15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fontAlgn="auto">
              <a:lnSpc>
                <a:spcPct val="100000"/>
              </a:lnSpc>
              <a:buFont typeface="Arial" panose="020B0604020202020204" pitchFamily="34" charset="0"/>
              <a:buChar char="•"/>
            </a:pPr>
            <a:r>
              <a:rPr lang="en-GB" altLang="en-US" sz="1000" dirty="0"/>
              <a:t>The type of animal admitted to the shelter.</a:t>
            </a:r>
          </a:p>
          <a:p>
            <a:pPr marL="171450" indent="-171450" fontAlgn="auto">
              <a:lnSpc>
                <a:spcPct val="100000"/>
              </a:lnSpc>
              <a:buFont typeface="Arial" panose="020B0604020202020204" pitchFamily="34" charset="0"/>
              <a:buChar char="•"/>
            </a:pPr>
            <a:r>
              <a:rPr lang="en-GB" altLang="en-US" sz="1000" dirty="0"/>
              <a:t>Use the function of factor() and find that there are.</a:t>
            </a:r>
          </a:p>
          <a:p>
            <a:pPr marL="171450" indent="-171450" fontAlgn="auto">
              <a:lnSpc>
                <a:spcPct val="100000"/>
              </a:lnSpc>
              <a:buFont typeface="Arial" panose="020B0604020202020204" pitchFamily="34" charset="0"/>
              <a:buChar char="•"/>
            </a:pPr>
            <a:r>
              <a:rPr lang="en-GB" altLang="en-US" sz="1000" dirty="0"/>
              <a:t>five catogories named BIRD CAT DOG LIVESTOCK WILDLIFE.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îŝḻïḋé"/>
          <p:cNvSpPr/>
          <p:nvPr/>
        </p:nvSpPr>
        <p:spPr>
          <a:xfrm>
            <a:off x="0" y="5058410"/>
            <a:ext cx="12192000" cy="880745"/>
          </a:xfrm>
          <a:prstGeom prst="rect">
            <a:avLst/>
          </a:prstGeom>
          <a:solidFill>
            <a:srgbClr val="10354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endParaRPr>
          </a:p>
        </p:txBody>
      </p:sp>
      <p:sp>
        <p:nvSpPr>
          <p:cNvPr id="2" name="标题 1"/>
          <p:cNvSpPr>
            <a:spLocks noGrp="1"/>
          </p:cNvSpPr>
          <p:nvPr>
            <p:ph type="title"/>
          </p:nvPr>
        </p:nvSpPr>
        <p:spPr>
          <a:xfrm>
            <a:off x="660399" y="-5079"/>
            <a:ext cx="10850563" cy="1028699"/>
          </a:xfrm>
        </p:spPr>
        <p:txBody>
          <a:bodyPr/>
          <a:lstStyle/>
          <a:p>
            <a:r>
              <a:rPr lang="en-GB" altLang="en-US" dirty="0"/>
              <a:t>The glimpse of the data set</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grpSp>
        <p:nvGrpSpPr>
          <p:cNvPr id="5" name="88b4e7ec-d689-4b3e-822f-4dba46daaa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379038"/>
            <a:ext cx="12192000" cy="4419600"/>
            <a:chOff x="0" y="1379038"/>
            <a:chExt cx="12192000" cy="4419600"/>
          </a:xfrm>
        </p:grpSpPr>
        <p:sp>
          <p:nvSpPr>
            <p:cNvPr id="6" name="îŝḻïḋé"/>
            <p:cNvSpPr/>
            <p:nvPr/>
          </p:nvSpPr>
          <p:spPr>
            <a:xfrm>
              <a:off x="0" y="1379038"/>
              <a:ext cx="12192000" cy="3451225"/>
            </a:xfrm>
            <a:prstGeom prst="rect">
              <a:avLst/>
            </a:prstGeom>
            <a:solidFill>
              <a:schemeClr val="tx1">
                <a:lumMod val="50000"/>
                <a:lumOff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endParaRPr>
            </a:p>
          </p:txBody>
        </p:sp>
        <p:sp>
          <p:nvSpPr>
            <p:cNvPr id="8" name="íṥ1îdè"/>
            <p:cNvSpPr/>
            <p:nvPr/>
          </p:nvSpPr>
          <p:spPr>
            <a:xfrm>
              <a:off x="2727062" y="2093171"/>
              <a:ext cx="1109889" cy="1989628"/>
            </a:xfrm>
            <a:prstGeom prst="rect">
              <a:avLst/>
            </a:prstGeom>
            <a:solidFill>
              <a:schemeClr val="tx1">
                <a:lumMod val="50000"/>
                <a:lumOff val="5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endParaRPr>
            </a:p>
          </p:txBody>
        </p:sp>
        <p:sp>
          <p:nvSpPr>
            <p:cNvPr id="19" name="í$1ïḑe"/>
            <p:cNvSpPr/>
            <p:nvPr/>
          </p:nvSpPr>
          <p:spPr>
            <a:xfrm>
              <a:off x="10394949" y="2093171"/>
              <a:ext cx="1123951" cy="1989563"/>
            </a:xfrm>
            <a:prstGeom prst="rect">
              <a:avLst/>
            </a:prstGeom>
            <a:solidFill>
              <a:schemeClr val="tx1">
                <a:lumMod val="50000"/>
                <a:lumOff val="5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endParaRPr>
            </a:p>
          </p:txBody>
        </p:sp>
        <p:sp>
          <p:nvSpPr>
            <p:cNvPr id="26" name="íṩ1ïdè"/>
            <p:cNvSpPr txBox="1"/>
            <p:nvPr/>
          </p:nvSpPr>
          <p:spPr>
            <a:xfrm>
              <a:off x="2673985" y="5209358"/>
              <a:ext cx="6844030" cy="589280"/>
            </a:xfrm>
            <a:prstGeom prst="rect">
              <a:avLst/>
            </a:prstGeom>
            <a:noFill/>
          </p:spPr>
          <p:txBody>
            <a:bodyPr wrap="square" lIns="91440" tIns="45720" rIns="91440" bIns="45720" anchor="ctr"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20000"/>
                </a:lnSpc>
                <a:spcBef>
                  <a:spcPts val="0"/>
                </a:spcBef>
                <a:spcAft>
                  <a:spcPts val="0"/>
                </a:spcAft>
                <a:buClrTx/>
                <a:buSzTx/>
                <a:buFontTx/>
                <a:buNone/>
                <a:defRPr/>
              </a:pPr>
              <a:r>
                <a:rPr kumimoji="0" lang="en-GB" altLang="en-US" sz="1400" b="0" i="0" u="none" strike="noStrike" kern="1200" cap="none" spc="0" normalizeH="0" baseline="0" noProof="0" dirty="0">
                  <a:ln>
                    <a:noFill/>
                  </a:ln>
                  <a:solidFill>
                    <a:schemeClr val="bg1"/>
                  </a:solidFill>
                  <a:effectLst/>
                  <a:uLnTx/>
                  <a:uFillTx/>
                </a:rPr>
                <a:t>From the glimpse we know the type of dfferent variables and can overview the table.</a:t>
              </a:r>
            </a:p>
          </p:txBody>
        </p:sp>
      </p:grpSp>
      <p:sp>
        <p:nvSpPr>
          <p:cNvPr id="36" name="文本框 35"/>
          <p:cNvSpPr txBox="1"/>
          <p:nvPr/>
        </p:nvSpPr>
        <p:spPr>
          <a:xfrm>
            <a:off x="225425" y="1856105"/>
            <a:ext cx="6113780" cy="2584450"/>
          </a:xfrm>
          <a:prstGeom prst="rect">
            <a:avLst/>
          </a:prstGeom>
          <a:noFill/>
        </p:spPr>
        <p:txBody>
          <a:bodyPr wrap="none" rtlCol="0">
            <a:spAutoFit/>
          </a:bodyPr>
          <a:lstStyle/>
          <a:p>
            <a:pPr algn="l"/>
            <a:r>
              <a:rPr lang="zh-CN" altLang="en-US">
                <a:solidFill>
                  <a:schemeClr val="bg1"/>
                </a:solidFill>
              </a:rPr>
              <a:t>Rows: 1,135</a:t>
            </a:r>
          </a:p>
          <a:p>
            <a:pPr algn="l"/>
            <a:r>
              <a:rPr lang="zh-CN" altLang="en-US">
                <a:solidFill>
                  <a:schemeClr val="bg1"/>
                </a:solidFill>
              </a:rPr>
              <a:t>Columns: 7</a:t>
            </a:r>
          </a:p>
          <a:p>
            <a:pPr algn="l"/>
            <a:r>
              <a:rPr lang="zh-CN" altLang="en-US">
                <a:solidFill>
                  <a:schemeClr val="bg1"/>
                </a:solidFill>
              </a:rPr>
              <a:t>$ animal_type     &lt;chr&gt; "DOG", "DOG", "DOG", "DO~</a:t>
            </a:r>
          </a:p>
          <a:p>
            <a:pPr algn="l"/>
            <a:r>
              <a:rPr lang="zh-CN" altLang="en-US">
                <a:solidFill>
                  <a:schemeClr val="bg1"/>
                </a:solidFill>
              </a:rPr>
              <a:t>$ month           &lt;dbl&gt; 8, 7, 1, 6, 4, 7, 1, 1, ~</a:t>
            </a:r>
          </a:p>
          <a:p>
            <a:pPr algn="l"/>
            <a:r>
              <a:rPr lang="zh-CN" altLang="en-US">
                <a:solidFill>
                  <a:schemeClr val="bg1"/>
                </a:solidFill>
              </a:rPr>
              <a:t>$ year            &lt;dbl&gt; 2017, 2017, 2017, 2017, ~</a:t>
            </a:r>
          </a:p>
          <a:p>
            <a:pPr algn="l"/>
            <a:r>
              <a:rPr lang="zh-CN" altLang="en-US">
                <a:solidFill>
                  <a:schemeClr val="bg1"/>
                </a:solidFill>
              </a:rPr>
              <a:t>$ intake_type     &lt;chr&gt; "STRAY", "STRAY", "CONFI~</a:t>
            </a:r>
          </a:p>
          <a:p>
            <a:pPr algn="l"/>
            <a:r>
              <a:rPr lang="zh-CN" altLang="en-US">
                <a:solidFill>
                  <a:schemeClr val="bg1"/>
                </a:solidFill>
              </a:rPr>
              <a:t>$ outcome_type    &lt;chr&gt; "RETURNED TO OWNER", "EU~</a:t>
            </a:r>
          </a:p>
          <a:p>
            <a:pPr algn="l"/>
            <a:r>
              <a:rPr lang="zh-CN" altLang="en-US">
                <a:solidFill>
                  <a:schemeClr val="bg1"/>
                </a:solidFill>
              </a:rPr>
              <a:t>$ chip_status     &lt;chr&gt; "SCAN NO CHIP", "SCAN NO~</a:t>
            </a:r>
          </a:p>
          <a:p>
            <a:pPr algn="l"/>
            <a:r>
              <a:rPr lang="zh-CN" altLang="en-US">
                <a:solidFill>
                  <a:schemeClr val="bg1"/>
                </a:solidFill>
              </a:rPr>
              <a:t>$ time_at_shelter &lt;dbl&gt; 2, 10, 13, 7, 5, 3, 5, 6~</a:t>
            </a:r>
          </a:p>
        </p:txBody>
      </p:sp>
      <p:cxnSp>
        <p:nvCxnSpPr>
          <p:cNvPr id="37" name="直接连接符 36"/>
          <p:cNvCxnSpPr/>
          <p:nvPr/>
        </p:nvCxnSpPr>
        <p:spPr>
          <a:xfrm>
            <a:off x="6481445" y="1778635"/>
            <a:ext cx="9525" cy="255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648450" y="1748790"/>
            <a:ext cx="5145405" cy="2799715"/>
          </a:xfrm>
          <a:prstGeom prst="rect">
            <a:avLst/>
          </a:prstGeom>
          <a:noFill/>
        </p:spPr>
        <p:txBody>
          <a:bodyPr wrap="none" rtlCol="0">
            <a:spAutoFit/>
          </a:bodyPr>
          <a:lstStyle/>
          <a:p>
            <a:pPr algn="l"/>
            <a:r>
              <a:rPr lang="zh-CN" altLang="en-US" sz="1600">
                <a:solidFill>
                  <a:schemeClr val="bg1"/>
                </a:solidFill>
              </a:rPr>
              <a:t># A tibble: 6 x 7</a:t>
            </a:r>
          </a:p>
          <a:p>
            <a:pPr algn="l"/>
            <a:r>
              <a:rPr lang="zh-CN" altLang="en-US" sz="1600">
                <a:solidFill>
                  <a:schemeClr val="bg1"/>
                </a:solidFill>
              </a:rPr>
              <a:t>  animal_type month  year intake_type outcome_type</a:t>
            </a:r>
          </a:p>
          <a:p>
            <a:pPr algn="l"/>
            <a:r>
              <a:rPr lang="zh-CN" altLang="en-US" sz="1600">
                <a:solidFill>
                  <a:schemeClr val="bg1"/>
                </a:solidFill>
              </a:rPr>
              <a:t>  &lt;chr&gt;       &lt;dbl&gt; &lt;dbl&gt; &lt;chr&gt;       &lt;chr&gt;       </a:t>
            </a:r>
          </a:p>
          <a:p>
            <a:pPr algn="l"/>
            <a:r>
              <a:rPr lang="zh-CN" altLang="en-US" sz="1600">
                <a:solidFill>
                  <a:schemeClr val="bg1"/>
                </a:solidFill>
              </a:rPr>
              <a:t>1 DOG             8  2017 STRAY       RETURNED TO~</a:t>
            </a:r>
          </a:p>
          <a:p>
            <a:pPr algn="l"/>
            <a:r>
              <a:rPr lang="zh-CN" altLang="en-US" sz="1600">
                <a:solidFill>
                  <a:schemeClr val="bg1"/>
                </a:solidFill>
              </a:rPr>
              <a:t>2 DOG             7  2017 STRAY       EUTHANIZED  </a:t>
            </a:r>
          </a:p>
          <a:p>
            <a:pPr algn="l"/>
            <a:r>
              <a:rPr lang="zh-CN" altLang="en-US" sz="1600">
                <a:solidFill>
                  <a:schemeClr val="bg1"/>
                </a:solidFill>
              </a:rPr>
              <a:t>3 DOG             1  2017 CONFISCATED ADOPTION    </a:t>
            </a:r>
          </a:p>
          <a:p>
            <a:pPr algn="l"/>
            <a:r>
              <a:rPr lang="zh-CN" altLang="en-US" sz="1600">
                <a:solidFill>
                  <a:schemeClr val="bg1"/>
                </a:solidFill>
              </a:rPr>
              <a:t>4 DOG             6  2017 OWNER SURR~ ADOPTION    </a:t>
            </a:r>
          </a:p>
          <a:p>
            <a:pPr algn="l"/>
            <a:r>
              <a:rPr lang="zh-CN" altLang="en-US" sz="1600">
                <a:solidFill>
                  <a:schemeClr val="bg1"/>
                </a:solidFill>
              </a:rPr>
              <a:t>5 DOG             4  2017 STRAY       ADOPTION    </a:t>
            </a:r>
          </a:p>
          <a:p>
            <a:pPr algn="l"/>
            <a:r>
              <a:rPr lang="zh-CN" altLang="en-US" sz="1600">
                <a:solidFill>
                  <a:schemeClr val="bg1"/>
                </a:solidFill>
              </a:rPr>
              <a:t>6 DOG             7  2017 STRAY       RETURNED TO~</a:t>
            </a:r>
          </a:p>
          <a:p>
            <a:pPr algn="l"/>
            <a:r>
              <a:rPr lang="zh-CN" altLang="en-US" sz="1600">
                <a:solidFill>
                  <a:schemeClr val="bg1"/>
                </a:solidFill>
              </a:rPr>
              <a:t># ... with 2 more variables: chip_status &lt;chr&gt;,</a:t>
            </a:r>
          </a:p>
          <a:p>
            <a:pPr algn="l"/>
            <a:r>
              <a:rPr lang="zh-CN" altLang="en-US" sz="1600">
                <a:solidFill>
                  <a:schemeClr val="bg1"/>
                </a:solidFill>
              </a:rPr>
              <a:t>#   time_at_shelter &lt;dbl&gt;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Some example plots</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p:pic>
        <p:nvPicPr>
          <p:cNvPr id="40" name="图片 39" descr="2"/>
          <p:cNvPicPr>
            <a:picLocks noChangeAspect="1"/>
          </p:cNvPicPr>
          <p:nvPr/>
        </p:nvPicPr>
        <p:blipFill>
          <a:blip r:embed="rId2"/>
          <a:stretch>
            <a:fillRect/>
          </a:stretch>
        </p:blipFill>
        <p:spPr>
          <a:xfrm>
            <a:off x="6172200" y="1171575"/>
            <a:ext cx="5189855" cy="4183380"/>
          </a:xfrm>
          <a:prstGeom prst="rect">
            <a:avLst/>
          </a:prstGeom>
        </p:spPr>
      </p:pic>
      <p:pic>
        <p:nvPicPr>
          <p:cNvPr id="41" name="图片 40" descr="Rplot"/>
          <p:cNvPicPr>
            <a:picLocks noChangeAspect="1"/>
          </p:cNvPicPr>
          <p:nvPr/>
        </p:nvPicPr>
        <p:blipFill>
          <a:blip r:embed="rId3"/>
          <a:stretch>
            <a:fillRect/>
          </a:stretch>
        </p:blipFill>
        <p:spPr>
          <a:xfrm>
            <a:off x="314325" y="1171575"/>
            <a:ext cx="5189855" cy="4182745"/>
          </a:xfrm>
          <a:prstGeom prst="rect">
            <a:avLst/>
          </a:prstGeom>
        </p:spPr>
      </p:pic>
      <p:sp>
        <p:nvSpPr>
          <p:cNvPr id="42" name="矩形 41"/>
          <p:cNvSpPr/>
          <p:nvPr/>
        </p:nvSpPr>
        <p:spPr>
          <a:xfrm>
            <a:off x="0" y="5514975"/>
            <a:ext cx="12200890" cy="372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912495" y="5497195"/>
            <a:ext cx="4259580" cy="368300"/>
          </a:xfrm>
          <a:prstGeom prst="rect">
            <a:avLst/>
          </a:prstGeom>
          <a:noFill/>
        </p:spPr>
        <p:txBody>
          <a:bodyPr wrap="none" rtlCol="0">
            <a:spAutoFit/>
          </a:bodyPr>
          <a:lstStyle/>
          <a:p>
            <a:r>
              <a:rPr lang="en-GB" altLang="zh-CN">
                <a:solidFill>
                  <a:schemeClr val="bg1"/>
                </a:solidFill>
              </a:rPr>
              <a:t>The general realisation of outcome_type</a:t>
            </a:r>
          </a:p>
        </p:txBody>
      </p:sp>
      <p:sp>
        <p:nvSpPr>
          <p:cNvPr id="44" name="文本框 43"/>
          <p:cNvSpPr txBox="1"/>
          <p:nvPr/>
        </p:nvSpPr>
        <p:spPr>
          <a:xfrm>
            <a:off x="6344920" y="5497830"/>
            <a:ext cx="5250180" cy="368300"/>
          </a:xfrm>
          <a:prstGeom prst="rect">
            <a:avLst/>
          </a:prstGeom>
          <a:noFill/>
        </p:spPr>
        <p:txBody>
          <a:bodyPr wrap="none" rtlCol="0">
            <a:spAutoFit/>
          </a:bodyPr>
          <a:lstStyle/>
          <a:p>
            <a:r>
              <a:rPr lang="en-GB" altLang="zh-CN">
                <a:solidFill>
                  <a:schemeClr val="bg1"/>
                </a:solidFill>
              </a:rPr>
              <a:t>The counts of animals grouped by time_at_shelter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fitting analysis</a:t>
            </a:r>
            <a:endParaRPr lang="zh-CN" altLang="en-US" dirty="0"/>
          </a:p>
        </p:txBody>
      </p:sp>
      <p:sp>
        <p:nvSpPr>
          <p:cNvPr id="3" name="文本占位符 2"/>
          <p:cNvSpPr>
            <a:spLocks noGrp="1"/>
          </p:cNvSpPr>
          <p:nvPr>
            <p:ph type="body" idx="1"/>
          </p:nvPr>
        </p:nvSpPr>
        <p:spPr/>
        <p:txBody>
          <a:bodyPr/>
          <a:lstStyle/>
          <a:p>
            <a:pPr lvl="0"/>
            <a:r>
              <a:rPr lang="en-GB" altLang="zh-CN" dirty="0"/>
              <a:t>We will use </a:t>
            </a:r>
            <a:r>
              <a:rPr lang="en-GB" altLang="zh-CN" b="1" dirty="0"/>
              <a:t>General Poisson model</a:t>
            </a:r>
            <a:r>
              <a:rPr lang="en-GB" altLang="zh-CN" dirty="0"/>
              <a:t>, </a:t>
            </a:r>
            <a:r>
              <a:rPr lang="en-GB" altLang="zh-CN" b="1" dirty="0"/>
              <a:t>Quasi-Poisson model</a:t>
            </a:r>
            <a:r>
              <a:rPr lang="en-GB" altLang="zh-CN" dirty="0"/>
              <a:t> and </a:t>
            </a:r>
            <a:r>
              <a:rPr lang="en-GB" altLang="zh-CN" b="1" dirty="0"/>
              <a:t>Negative Binomial Distribution model</a:t>
            </a:r>
            <a:endParaRPr lang="zh-CN" altLang="en-US" b="1" dirty="0"/>
          </a:p>
        </p:txBody>
      </p:sp>
      <p:sp>
        <p:nvSpPr>
          <p:cNvPr id="4" name="文本框 3"/>
          <p:cNvSpPr txBox="1"/>
          <p:nvPr/>
        </p:nvSpPr>
        <p:spPr>
          <a:xfrm>
            <a:off x="1165225" y="264132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First step: Poisson Model with full features</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dirty="0"/>
          </a:p>
        </p:txBody>
      </p:sp>
      <p:sp>
        <p:nvSpPr>
          <p:cNvPr id="33" name="圆角矩形 32"/>
          <p:cNvSpPr/>
          <p:nvPr/>
        </p:nvSpPr>
        <p:spPr>
          <a:xfrm>
            <a:off x="327025" y="1303655"/>
            <a:ext cx="4950460" cy="2356485"/>
          </a:xfrm>
          <a:prstGeom prst="roundRect">
            <a:avLst/>
          </a:prstGeom>
          <a:solidFill>
            <a:schemeClr val="accent6">
              <a:alpha val="23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4" name="圆角矩形 33"/>
          <p:cNvSpPr/>
          <p:nvPr/>
        </p:nvSpPr>
        <p:spPr>
          <a:xfrm>
            <a:off x="327025" y="3785870"/>
            <a:ext cx="4951095" cy="2244725"/>
          </a:xfrm>
          <a:prstGeom prst="round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饼形 34"/>
          <p:cNvSpPr/>
          <p:nvPr/>
        </p:nvSpPr>
        <p:spPr>
          <a:xfrm>
            <a:off x="457200" y="1998345"/>
            <a:ext cx="966470" cy="967105"/>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文本框 36"/>
          <p:cNvSpPr txBox="1"/>
          <p:nvPr/>
        </p:nvSpPr>
        <p:spPr>
          <a:xfrm>
            <a:off x="906780" y="2026285"/>
            <a:ext cx="558800" cy="460375"/>
          </a:xfrm>
          <a:prstGeom prst="rect">
            <a:avLst/>
          </a:prstGeom>
          <a:noFill/>
        </p:spPr>
        <p:txBody>
          <a:bodyPr wrap="none" rtlCol="0">
            <a:spAutoFit/>
          </a:bodyPr>
          <a:lstStyle/>
          <a:p>
            <a:r>
              <a:rPr lang="en-GB" altLang="zh-CN" sz="2400" b="1">
                <a:latin typeface="+mj-ea"/>
                <a:ea typeface="+mj-ea"/>
              </a:rPr>
              <a:t>01</a:t>
            </a:r>
          </a:p>
        </p:txBody>
      </p:sp>
      <p:sp>
        <p:nvSpPr>
          <p:cNvPr id="40" name="饼形 39"/>
          <p:cNvSpPr/>
          <p:nvPr/>
        </p:nvSpPr>
        <p:spPr>
          <a:xfrm>
            <a:off x="457200" y="4424680"/>
            <a:ext cx="966470" cy="967105"/>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文本框 40"/>
          <p:cNvSpPr txBox="1"/>
          <p:nvPr/>
        </p:nvSpPr>
        <p:spPr>
          <a:xfrm>
            <a:off x="906780" y="4452620"/>
            <a:ext cx="558800" cy="460375"/>
          </a:xfrm>
          <a:prstGeom prst="rect">
            <a:avLst/>
          </a:prstGeom>
          <a:noFill/>
        </p:spPr>
        <p:txBody>
          <a:bodyPr wrap="none" rtlCol="0">
            <a:spAutoFit/>
          </a:bodyPr>
          <a:lstStyle/>
          <a:p>
            <a:r>
              <a:rPr lang="en-GB" altLang="zh-CN" sz="2400" b="1">
                <a:latin typeface="+mj-ea"/>
                <a:ea typeface="+mj-ea"/>
              </a:rPr>
              <a:t>02</a:t>
            </a:r>
          </a:p>
        </p:txBody>
      </p:sp>
      <p:sp>
        <p:nvSpPr>
          <p:cNvPr id="42" name="文本框 41"/>
          <p:cNvSpPr txBox="1"/>
          <p:nvPr/>
        </p:nvSpPr>
        <p:spPr>
          <a:xfrm>
            <a:off x="1465580" y="1635125"/>
            <a:ext cx="3603625" cy="1990738"/>
          </a:xfrm>
          <a:prstGeom prst="rect">
            <a:avLst/>
          </a:prstGeom>
          <a:noFill/>
        </p:spPr>
        <p:txBody>
          <a:bodyPr wrap="square" rtlCol="0">
            <a:spAutoFit/>
          </a:bodyPr>
          <a:lstStyle/>
          <a:p>
            <a:pPr fontAlgn="auto">
              <a:lnSpc>
                <a:spcPts val="2500"/>
              </a:lnSpc>
            </a:pPr>
            <a:r>
              <a:rPr lang="en-GB" altLang="zh-CN" dirty="0">
                <a:latin typeface="+mn-ea"/>
              </a:rPr>
              <a:t>By analysing the dataset, we found that what we want is the counts of </a:t>
            </a:r>
            <a:r>
              <a:rPr lang="en-GB" altLang="zh-CN" dirty="0" err="1">
                <a:latin typeface="+mn-ea"/>
              </a:rPr>
              <a:t>time_at_shelter</a:t>
            </a:r>
            <a:r>
              <a:rPr lang="en-GB" altLang="zh-CN" dirty="0">
                <a:latin typeface="+mn-ea"/>
              </a:rPr>
              <a:t>, and the most fitted model is </a:t>
            </a:r>
            <a:r>
              <a:rPr lang="en-GB" altLang="zh-CN" dirty="0" err="1">
                <a:latin typeface="+mn-ea"/>
              </a:rPr>
              <a:t>Poission</a:t>
            </a:r>
            <a:r>
              <a:rPr lang="en-GB" altLang="zh-CN" dirty="0">
                <a:latin typeface="+mn-ea"/>
              </a:rPr>
              <a:t> model, so we choose it.</a:t>
            </a:r>
          </a:p>
        </p:txBody>
      </p:sp>
      <p:sp>
        <p:nvSpPr>
          <p:cNvPr id="43" name="文本框 42"/>
          <p:cNvSpPr txBox="1"/>
          <p:nvPr/>
        </p:nvSpPr>
        <p:spPr>
          <a:xfrm>
            <a:off x="1465580" y="4074160"/>
            <a:ext cx="3603625" cy="1694180"/>
          </a:xfrm>
          <a:prstGeom prst="rect">
            <a:avLst/>
          </a:prstGeom>
          <a:noFill/>
        </p:spPr>
        <p:txBody>
          <a:bodyPr wrap="square" rtlCol="0">
            <a:spAutoFit/>
          </a:bodyPr>
          <a:lstStyle/>
          <a:p>
            <a:pPr fontAlgn="auto">
              <a:lnSpc>
                <a:spcPts val="2500"/>
              </a:lnSpc>
            </a:pPr>
            <a:r>
              <a:rPr lang="en-GB" altLang="zh-CN" dirty="0">
                <a:latin typeface="+mn-ea"/>
              </a:rPr>
              <a:t>What is Poisson model?</a:t>
            </a:r>
          </a:p>
          <a:p>
            <a:pPr fontAlgn="auto">
              <a:lnSpc>
                <a:spcPts val="2500"/>
              </a:lnSpc>
            </a:pPr>
            <a:r>
              <a:rPr lang="en-GB" altLang="zh-CN" dirty="0">
                <a:latin typeface="+mn-ea"/>
              </a:rPr>
              <a:t>It is a kind of Generalised Linear Models.</a:t>
            </a:r>
          </a:p>
          <a:p>
            <a:pPr fontAlgn="auto">
              <a:lnSpc>
                <a:spcPts val="2500"/>
              </a:lnSpc>
            </a:pPr>
            <a:r>
              <a:rPr lang="en-GB" altLang="zh-CN" dirty="0">
                <a:latin typeface="+mn-ea"/>
              </a:rPr>
              <a:t>Poisson regression is often used for modelling count data. </a:t>
            </a:r>
          </a:p>
        </p:txBody>
      </p:sp>
      <p:cxnSp>
        <p:nvCxnSpPr>
          <p:cNvPr id="44" name="直接连接符 43"/>
          <p:cNvCxnSpPr/>
          <p:nvPr/>
        </p:nvCxnSpPr>
        <p:spPr>
          <a:xfrm>
            <a:off x="5466080" y="1328420"/>
            <a:ext cx="13970" cy="469011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847603" y="5162374"/>
            <a:ext cx="6228490" cy="338554"/>
          </a:xfrm>
          <a:prstGeom prst="rect">
            <a:avLst/>
          </a:prstGeom>
          <a:noFill/>
        </p:spPr>
        <p:txBody>
          <a:bodyPr wrap="square" rtlCol="0">
            <a:spAutoFit/>
          </a:bodyPr>
          <a:lstStyle/>
          <a:p>
            <a:r>
              <a:rPr lang="en-GB" altLang="zh-CN" sz="1600" dirty="0">
                <a:latin typeface="+mj-lt"/>
              </a:rPr>
              <a:t>Table 1: The coefficients of Poisson Model </a:t>
            </a:r>
            <a:r>
              <a:rPr lang="en-US" altLang="zh-CN" sz="1600" dirty="0">
                <a:latin typeface="+mj-lt"/>
              </a:rPr>
              <a:t>with full features</a:t>
            </a:r>
            <a:endParaRPr lang="en-GB" altLang="zh-CN" sz="1600" dirty="0">
              <a:latin typeface="+mj-lt"/>
            </a:endParaRPr>
          </a:p>
        </p:txBody>
      </p:sp>
      <p:pic>
        <p:nvPicPr>
          <p:cNvPr id="7" name="图片 6" descr="表格&#10;&#10;描述已自动生成">
            <a:extLst>
              <a:ext uri="{FF2B5EF4-FFF2-40B4-BE49-F238E27FC236}">
                <a16:creationId xmlns:a16="http://schemas.microsoft.com/office/drawing/2014/main" id="{080EDC78-20CE-4C52-B9F5-137582AF4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039" y="1576742"/>
            <a:ext cx="6054501" cy="35152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First step: Poisson Model- features selected</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a:p>
        </p:txBody>
      </p:sp>
      <p:cxnSp>
        <p:nvCxnSpPr>
          <p:cNvPr id="44" name="直接连接符 43"/>
          <p:cNvCxnSpPr/>
          <p:nvPr/>
        </p:nvCxnSpPr>
        <p:spPr>
          <a:xfrm>
            <a:off x="4816475" y="1192530"/>
            <a:ext cx="13970" cy="469011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469056" y="3392527"/>
            <a:ext cx="5811463" cy="338554"/>
          </a:xfrm>
          <a:prstGeom prst="rect">
            <a:avLst/>
          </a:prstGeom>
          <a:noFill/>
        </p:spPr>
        <p:txBody>
          <a:bodyPr wrap="none" rtlCol="0">
            <a:spAutoFit/>
          </a:bodyPr>
          <a:lstStyle/>
          <a:p>
            <a:r>
              <a:rPr lang="en-GB" altLang="zh-CN" sz="1600" dirty="0">
                <a:latin typeface="+mj-lt"/>
              </a:rPr>
              <a:t>Table 2: The coefficients of Poisson Model – features selected</a:t>
            </a:r>
          </a:p>
        </p:txBody>
      </p:sp>
      <p:sp>
        <p:nvSpPr>
          <p:cNvPr id="5" name="剪去同侧角的矩形 4"/>
          <p:cNvSpPr/>
          <p:nvPr/>
        </p:nvSpPr>
        <p:spPr>
          <a:xfrm>
            <a:off x="521335" y="1437640"/>
            <a:ext cx="3998595" cy="4286885"/>
          </a:xfrm>
          <a:prstGeom prst="snip2SameRect">
            <a:avLst/>
          </a:prstGeom>
          <a:solidFill>
            <a:schemeClr val="accent6">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73430" y="2335530"/>
            <a:ext cx="3639185" cy="2862322"/>
          </a:xfrm>
          <a:prstGeom prst="rect">
            <a:avLst/>
          </a:prstGeom>
          <a:noFill/>
        </p:spPr>
        <p:txBody>
          <a:bodyPr wrap="square" rtlCol="0">
            <a:spAutoFit/>
          </a:bodyPr>
          <a:lstStyle/>
          <a:p>
            <a:r>
              <a:rPr lang="en-US" altLang="zh-CN" sz="2000" dirty="0"/>
              <a:t>By observing the above Poisson model summary, we find that the p-values of the </a:t>
            </a:r>
            <a:r>
              <a:rPr lang="en-US" altLang="zh-CN" sz="2000" b="1" dirty="0"/>
              <a:t>predictors namely</a:t>
            </a:r>
            <a:r>
              <a:rPr lang="en-US" altLang="zh-CN" sz="2000" dirty="0"/>
              <a:t>, </a:t>
            </a:r>
            <a:r>
              <a:rPr lang="en-US" altLang="zh-CN" sz="2000" b="1" dirty="0"/>
              <a:t>year</a:t>
            </a:r>
            <a:r>
              <a:rPr lang="en-US" altLang="zh-CN" sz="2000" dirty="0"/>
              <a:t>, </a:t>
            </a:r>
            <a:r>
              <a:rPr lang="en-US" altLang="zh-CN" sz="2000" b="1" dirty="0"/>
              <a:t>month</a:t>
            </a:r>
            <a:r>
              <a:rPr lang="en-US" altLang="zh-CN" sz="2000" dirty="0"/>
              <a:t> and </a:t>
            </a:r>
            <a:r>
              <a:rPr lang="en-US" altLang="zh-CN" sz="2000" b="1" dirty="0" err="1"/>
              <a:t>animal_type</a:t>
            </a:r>
            <a:r>
              <a:rPr lang="en-US" altLang="zh-CN" sz="2000" b="1" dirty="0"/>
              <a:t> </a:t>
            </a:r>
            <a:r>
              <a:rPr lang="en-US" altLang="zh-CN" sz="2000" dirty="0"/>
              <a:t>are much greater than 0.05, implying that they are highly insignificant. So, we shall now discard these three variables.</a:t>
            </a:r>
            <a:endParaRPr lang="en-GB" altLang="zh-CN" sz="2000" dirty="0"/>
          </a:p>
        </p:txBody>
      </p:sp>
      <p:sp>
        <p:nvSpPr>
          <p:cNvPr id="9" name="文本框 8"/>
          <p:cNvSpPr txBox="1"/>
          <p:nvPr/>
        </p:nvSpPr>
        <p:spPr>
          <a:xfrm>
            <a:off x="4975951" y="4172089"/>
            <a:ext cx="6797675" cy="1200329"/>
          </a:xfrm>
          <a:prstGeom prst="rect">
            <a:avLst/>
          </a:prstGeom>
          <a:noFill/>
        </p:spPr>
        <p:txBody>
          <a:bodyPr wrap="square" rtlCol="0">
            <a:spAutoFit/>
          </a:bodyPr>
          <a:lstStyle/>
          <a:p>
            <a:r>
              <a:rPr lang="en-US" altLang="zh-CN" dirty="0"/>
              <a:t>After removing the insignificant predictors, the p-values of all the other predictors seem to be good. We also find that for the Poisson model, D = 6111.3 and </a:t>
            </a:r>
            <a:r>
              <a:rPr lang="el-GR" altLang="zh-CN" dirty="0"/>
              <a:t>χ</a:t>
            </a:r>
            <a:r>
              <a:rPr lang="en-US" altLang="zh-CN" baseline="30000" dirty="0"/>
              <a:t>2</a:t>
            </a:r>
            <a:r>
              <a:rPr lang="en-US" altLang="zh-CN" dirty="0"/>
              <a:t>(1124) = 1203.108, indicating a poor fit if Poisson is the correct model for the response.</a:t>
            </a:r>
            <a:endParaRPr lang="en-GB" altLang="zh-CN" dirty="0"/>
          </a:p>
        </p:txBody>
      </p:sp>
      <p:sp>
        <p:nvSpPr>
          <p:cNvPr id="12" name="圆角矩形 11"/>
          <p:cNvSpPr/>
          <p:nvPr/>
        </p:nvSpPr>
        <p:spPr>
          <a:xfrm>
            <a:off x="4980692" y="4077637"/>
            <a:ext cx="6792934" cy="1389232"/>
          </a:xfrm>
          <a:prstGeom prst="roundRect">
            <a:avLst/>
          </a:prstGeom>
          <a:solidFill>
            <a:schemeClr val="accent6">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5EDC21FD-926B-4011-AC76-123BDE0AA11F}"/>
              </a:ext>
            </a:extLst>
          </p:cNvPr>
          <p:cNvPicPr>
            <a:picLocks noChangeAspect="1"/>
          </p:cNvPicPr>
          <p:nvPr/>
        </p:nvPicPr>
        <p:blipFill>
          <a:blip r:embed="rId2"/>
          <a:stretch>
            <a:fillRect/>
          </a:stretch>
        </p:blipFill>
        <p:spPr>
          <a:xfrm>
            <a:off x="5031740" y="1124959"/>
            <a:ext cx="6638925" cy="22193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deffc669-4b84-4f0a-92d7-0c4c44bb447c"/>
</p:tagLst>
</file>

<file path=ppt/tags/tag2.xml><?xml version="1.0" encoding="utf-8"?>
<p:tagLst xmlns:a="http://schemas.openxmlformats.org/drawingml/2006/main" xmlns:r="http://schemas.openxmlformats.org/officeDocument/2006/relationships" xmlns:p="http://schemas.openxmlformats.org/presentationml/2006/main">
  <p:tag name="ISLIDE.DIAGRAM" val="1daeb538-ba05-44f8-84fd-3560b95d1044"/>
</p:tagLst>
</file>

<file path=ppt/tags/tag3.xml><?xml version="1.0" encoding="utf-8"?>
<p:tagLst xmlns:a="http://schemas.openxmlformats.org/drawingml/2006/main" xmlns:r="http://schemas.openxmlformats.org/officeDocument/2006/relationships" xmlns:p="http://schemas.openxmlformats.org/presentationml/2006/main">
  <p:tag name="ISLIDE.DIAGRAM" val="e4efafc8-a25c-40e5-a9e9-4eba311d4a23"/>
</p:tagLst>
</file>

<file path=ppt/tags/tag4.xml><?xml version="1.0" encoding="utf-8"?>
<p:tagLst xmlns:a="http://schemas.openxmlformats.org/drawingml/2006/main" xmlns:r="http://schemas.openxmlformats.org/officeDocument/2006/relationships" xmlns:p="http://schemas.openxmlformats.org/presentationml/2006/main">
  <p:tag name="ISLIDE.DIAGRAM" val="88b4e7ec-d689-4b3e-822f-4dba46daaa11"/>
</p:tagLst>
</file>

<file path=ppt/tags/tag5.xml><?xml version="1.0" encoding="utf-8"?>
<p:tagLst xmlns:a="http://schemas.openxmlformats.org/drawingml/2006/main" xmlns:r="http://schemas.openxmlformats.org/officeDocument/2006/relationships" xmlns:p="http://schemas.openxmlformats.org/presentationml/2006/main">
  <p:tag name="ISLIDE.DIAGRAM" val="58a19e4d-3ceb-45fe-811f-2d64888e4354"/>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507</TotalTime>
  <Words>1100</Words>
  <Application>Microsoft Office PowerPoint</Application>
  <PresentationFormat>宽屏</PresentationFormat>
  <Paragraphs>128</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微软雅黑</vt:lpstr>
      <vt:lpstr>Arial</vt:lpstr>
      <vt:lpstr>Calibri</vt:lpstr>
      <vt:lpstr>Impact</vt:lpstr>
      <vt:lpstr>Segoe UI Light</vt:lpstr>
      <vt:lpstr>主题5</vt:lpstr>
      <vt:lpstr>OfficePLUS</vt:lpstr>
      <vt:lpstr>Report to the analysis of dataset 18</vt:lpstr>
      <vt:lpstr>PowerPoint 演示文稿</vt:lpstr>
      <vt:lpstr>The description of the dataset</vt:lpstr>
      <vt:lpstr>The description of data set</vt:lpstr>
      <vt:lpstr>The glimpse of the data set</vt:lpstr>
      <vt:lpstr>Some example plots</vt:lpstr>
      <vt:lpstr>Data fitting analysis</vt:lpstr>
      <vt:lpstr>First step: Poisson Model with full features</vt:lpstr>
      <vt:lpstr>First step: Poisson Model- features selected</vt:lpstr>
      <vt:lpstr>Scattered Fitting Plot</vt:lpstr>
      <vt:lpstr>The first two plots below are normal probability plots, and we are using them here to spot any points that don’t follow the straight line. We can also plot the deviance (or Pearson) residuals against the linear predictor to look for non-linearity in the relationship between the fitted values and the residuals as shown in the third panel below. There is no obvious pattern here.</vt:lpstr>
      <vt:lpstr>Second step: Quasi-Poisson model and Negative Binomial Model </vt:lpstr>
      <vt:lpstr>Third step:Model Comparisons &amp; Model Selection </vt:lpstr>
      <vt:lpstr>Model Equations &amp; Conclusion</vt:lpstr>
      <vt:lpstr>Model Equations</vt:lpstr>
      <vt:lpstr>Conclusion</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Juwu Pu (student)</cp:lastModifiedBy>
  <cp:revision>43</cp:revision>
  <cp:lastPrinted>2017-08-20T16:00:00Z</cp:lastPrinted>
  <dcterms:created xsi:type="dcterms:W3CDTF">2017-08-20T16:00:00Z</dcterms:created>
  <dcterms:modified xsi:type="dcterms:W3CDTF">2021-07-24T08:22:24Z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deffc669-4b84-4f0a-92d7-0c4c44bb447c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2018-11-16T07:34:34.9765504Z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CBCF389C76964FA2ADDA74B63C2AB121</vt:lpwstr>
  </property>
  <property fmtid="{D5CDD505-2E9C-101B-9397-08002B2CF9AE}" pid="12" name="KSOProductBuildVer">
    <vt:lpwstr>2052-11.1.0.10667</vt:lpwstr>
  </property>
</Properties>
</file>