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2"/>
  </p:sldMasterIdLst>
  <p:notesMasterIdLst>
    <p:notesMasterId r:id="rId22"/>
  </p:notesMasterIdLst>
  <p:sldIdLst>
    <p:sldId id="1748" r:id="rId3"/>
    <p:sldId id="1749" r:id="rId4"/>
    <p:sldId id="258" r:id="rId5"/>
    <p:sldId id="1730" r:id="rId6"/>
    <p:sldId id="264" r:id="rId7"/>
    <p:sldId id="265" r:id="rId8"/>
    <p:sldId id="1738" r:id="rId9"/>
    <p:sldId id="1731" r:id="rId10"/>
    <p:sldId id="1732" r:id="rId11"/>
    <p:sldId id="1733" r:id="rId12"/>
    <p:sldId id="1734" r:id="rId13"/>
    <p:sldId id="1735" r:id="rId14"/>
    <p:sldId id="1736" r:id="rId15"/>
    <p:sldId id="1692" r:id="rId16"/>
    <p:sldId id="1737" r:id="rId17"/>
    <p:sldId id="1751" r:id="rId18"/>
    <p:sldId id="1752" r:id="rId19"/>
    <p:sldId id="1753" r:id="rId20"/>
    <p:sldId id="1754"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54F"/>
    <a:srgbClr val="000612"/>
    <a:srgbClr val="00B7CE"/>
    <a:srgbClr val="FFD400"/>
    <a:srgbClr val="CC4A4A"/>
    <a:srgbClr val="F68A00"/>
    <a:srgbClr val="FEF3D2"/>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0" autoAdjust="0"/>
  </p:normalViewPr>
  <p:slideViewPr>
    <p:cSldViewPr snapToGrid="0">
      <p:cViewPr varScale="1">
        <p:scale>
          <a:sx n="85" d="100"/>
          <a:sy n="85" d="100"/>
        </p:scale>
        <p:origin x="590" y="7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2021/7/24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8.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890" t="890" r="890" b="890"/>
          <a:stretch>
            <a:fillRect/>
          </a:stretch>
        </p:blipFill>
        <p:spPr>
          <a:xfrm>
            <a:off x="0" y="0"/>
            <a:ext cx="5067300" cy="6858000"/>
          </a:xfrm>
          <a:prstGeom prst="rect">
            <a:avLst/>
          </a:prstGeom>
        </p:spPr>
      </p:pic>
      <p:sp>
        <p:nvSpPr>
          <p:cNvPr id="8" name="副标题 2"/>
          <p:cNvSpPr>
            <a:spLocks noGrp="1"/>
          </p:cNvSpPr>
          <p:nvPr>
            <p:ph type="subTitle" idx="1"/>
          </p:nvPr>
        </p:nvSpPr>
        <p:spPr>
          <a:xfrm>
            <a:off x="4446171" y="3888020"/>
            <a:ext cx="5357061"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标题 1"/>
          <p:cNvSpPr>
            <a:spLocks noGrp="1"/>
          </p:cNvSpPr>
          <p:nvPr>
            <p:ph type="ctrTitle"/>
          </p:nvPr>
        </p:nvSpPr>
        <p:spPr>
          <a:xfrm>
            <a:off x="4446171" y="2630089"/>
            <a:ext cx="5357061" cy="1257932"/>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0" name="文本占位符 13"/>
          <p:cNvSpPr>
            <a:spLocks noGrp="1"/>
          </p:cNvSpPr>
          <p:nvPr>
            <p:ph type="body" sz="quarter" idx="10" hasCustomPrompt="1"/>
          </p:nvPr>
        </p:nvSpPr>
        <p:spPr>
          <a:xfrm>
            <a:off x="4446171" y="4969921"/>
            <a:ext cx="535706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1" name="文本占位符 13"/>
          <p:cNvSpPr>
            <a:spLocks noGrp="1"/>
          </p:cNvSpPr>
          <p:nvPr>
            <p:ph type="body" sz="quarter" idx="11" hasCustomPrompt="1"/>
          </p:nvPr>
        </p:nvSpPr>
        <p:spPr>
          <a:xfrm>
            <a:off x="4446171" y="5266192"/>
            <a:ext cx="535706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cxnSp>
        <p:nvCxnSpPr>
          <p:cNvPr id="3" name="直接连接符 2"/>
          <p:cNvCxnSpPr/>
          <p:nvPr userDrawn="1"/>
        </p:nvCxnSpPr>
        <p:spPr>
          <a:xfrm>
            <a:off x="2352675" y="3023418"/>
            <a:ext cx="650288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userDrawn="1"/>
        </p:nvPicPr>
        <p:blipFill>
          <a:blip r:embed="rId2"/>
          <a:stretch>
            <a:fillRect/>
          </a:stretch>
        </p:blipFill>
        <p:spPr>
          <a:xfrm>
            <a:off x="9195955" y="0"/>
            <a:ext cx="2996045" cy="6882306"/>
          </a:xfrm>
          <a:prstGeom prst="rect">
            <a:avLst/>
          </a:prstGeom>
        </p:spPr>
      </p:pic>
      <p:sp>
        <p:nvSpPr>
          <p:cNvPr id="7" name="标题 1"/>
          <p:cNvSpPr>
            <a:spLocks noGrp="1"/>
          </p:cNvSpPr>
          <p:nvPr>
            <p:ph type="title"/>
          </p:nvPr>
        </p:nvSpPr>
        <p:spPr>
          <a:xfrm>
            <a:off x="2466398" y="20772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8" name="文本占位符 2"/>
          <p:cNvSpPr>
            <a:spLocks noGrp="1"/>
          </p:cNvSpPr>
          <p:nvPr>
            <p:ph type="body" idx="1"/>
          </p:nvPr>
        </p:nvSpPr>
        <p:spPr>
          <a:xfrm>
            <a:off x="2467514" y="3074218"/>
            <a:ext cx="5419185" cy="1015623"/>
          </a:xfr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lIns="90000" rIns="90000"/>
          <a:lstStyle/>
          <a:p>
            <a:r>
              <a:rPr lang="en-US" altLang="zh-CN" dirty="0"/>
              <a:t>Click to edit Master title style</a:t>
            </a:r>
            <a:endParaRPr lang="zh-CN" altLang="en-US" dirty="0"/>
          </a:p>
        </p:txBody>
      </p:sp>
      <p:sp>
        <p:nvSpPr>
          <p:cNvPr id="4" name="内容占位符 3"/>
          <p:cNvSpPr>
            <a:spLocks noGrp="1"/>
          </p:cNvSpPr>
          <p:nvPr>
            <p:ph sz="quarter" idx="13"/>
          </p:nvPr>
        </p:nvSpPr>
        <p:spPr>
          <a:xfrm>
            <a:off x="669925" y="1277938"/>
            <a:ext cx="10850563" cy="4759325"/>
          </a:xfrm>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日期占位符 2"/>
          <p:cNvSpPr>
            <a:spLocks noGrp="1"/>
          </p:cNvSpPr>
          <p:nvPr>
            <p:ph type="dt" sz="half" idx="14"/>
          </p:nvPr>
        </p:nvSpPr>
        <p:spPr/>
        <p:txBody>
          <a:bodyPr/>
          <a:lstStyle/>
          <a:p>
            <a:fld id="{6489D9C7-5DC6-4263-87FF-7C99F6FB63C3}" type="datetime1">
              <a:rPr lang="zh-CN" altLang="en-US" smtClean="0"/>
              <a:t>2021/7/24</a:t>
            </a:fld>
            <a:endParaRPr lang="zh-CN" altLang="en-US"/>
          </a:p>
        </p:txBody>
      </p:sp>
      <p:sp>
        <p:nvSpPr>
          <p:cNvPr id="5" name="页脚占位符 4"/>
          <p:cNvSpPr>
            <a:spLocks noGrp="1"/>
          </p:cNvSpPr>
          <p:nvPr>
            <p:ph type="ftr" sz="quarter" idx="15"/>
          </p:nvPr>
        </p:nvSpPr>
        <p:spPr/>
        <p:txBody>
          <a:bodyPr/>
          <a:lstStyle/>
          <a:p>
            <a:r>
              <a:rPr lang="en-US" altLang="zh-CN"/>
              <a:t>www.islide.cc</a:t>
            </a:r>
            <a:endParaRPr lang="zh-CN" altLang="en-US" dirty="0"/>
          </a:p>
        </p:txBody>
      </p:sp>
      <p:sp>
        <p:nvSpPr>
          <p:cNvPr id="9" name="灯片编号占位符 8"/>
          <p:cNvSpPr>
            <a:spLocks noGrp="1"/>
          </p:cNvSpPr>
          <p:nvPr>
            <p:ph type="sldNum" sz="quarter" idx="16"/>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t>2021/7/24</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2021/7/24</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a:srcRect l="37850" t="691" b="691"/>
          <a:stretch>
            <a:fillRect/>
          </a:stretch>
        </p:blipFill>
        <p:spPr>
          <a:xfrm rot="16200000">
            <a:off x="3257309" y="-2076691"/>
            <a:ext cx="5677382" cy="12192000"/>
          </a:xfrm>
          <a:prstGeom prst="rect">
            <a:avLst/>
          </a:prstGeom>
        </p:spPr>
      </p:pic>
      <p:sp>
        <p:nvSpPr>
          <p:cNvPr id="13" name="标题 1"/>
          <p:cNvSpPr>
            <a:spLocks noGrp="1"/>
          </p:cNvSpPr>
          <p:nvPr userDrawn="1">
            <p:ph type="ctrTitle" hasCustomPrompt="1"/>
          </p:nvPr>
        </p:nvSpPr>
        <p:spPr>
          <a:xfrm>
            <a:off x="5106652" y="2091256"/>
            <a:ext cx="4482645" cy="1243498"/>
          </a:xfrm>
        </p:spPr>
        <p:txBody>
          <a:bodyPr lIns="90000" rIns="90000"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5106652" y="3578982"/>
            <a:ext cx="4482645" cy="310871"/>
          </a:xfrm>
        </p:spPr>
        <p:txBody>
          <a:bodyPr vert="horz" lIns="90000" tIns="45720" rIns="9000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5106652" y="3894616"/>
            <a:ext cx="4482645" cy="310871"/>
          </a:xfrm>
        </p:spPr>
        <p:txBody>
          <a:bodyPr vert="horz" lIns="90000" tIns="45720" rIns="9000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cxnSp>
        <p:nvCxnSpPr>
          <p:cNvPr id="1130" name="直接连接符 1129"/>
          <p:cNvCxnSpPr/>
          <p:nvPr userDrawn="1"/>
        </p:nvCxnSpPr>
        <p:spPr>
          <a:xfrm>
            <a:off x="5106652" y="3445683"/>
            <a:ext cx="44826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nvCxnSpPr>
        <p:spPr>
          <a:xfrm>
            <a:off x="5106652" y="4338786"/>
            <a:ext cx="44826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2021/7/24</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4446171" y="3698155"/>
            <a:ext cx="5357061" cy="558799"/>
          </a:xfrm>
        </p:spPr>
        <p:txBody>
          <a:bodyPr/>
          <a:lstStyle/>
          <a:p>
            <a:r>
              <a:rPr lang="en-GB" altLang="en-US" dirty="0"/>
              <a:t>Group 18</a:t>
            </a:r>
          </a:p>
        </p:txBody>
      </p:sp>
      <p:sp>
        <p:nvSpPr>
          <p:cNvPr id="18" name="标题 17"/>
          <p:cNvSpPr>
            <a:spLocks noGrp="1"/>
          </p:cNvSpPr>
          <p:nvPr>
            <p:ph type="ctrTitle"/>
          </p:nvPr>
        </p:nvSpPr>
        <p:spPr>
          <a:xfrm>
            <a:off x="4446171" y="1758742"/>
            <a:ext cx="3287654" cy="1257932"/>
          </a:xfrm>
        </p:spPr>
        <p:txBody>
          <a:bodyPr>
            <a:normAutofit fontScale="90000"/>
          </a:bodyPr>
          <a:lstStyle/>
          <a:p>
            <a:pPr algn="l"/>
            <a:r>
              <a:rPr lang="en-US" altLang="zh-CN" i="0" dirty="0">
                <a:effectLst/>
                <a:latin typeface="Segoe UI" panose="020B0502040204020203" pitchFamily="34" charset="0"/>
              </a:rPr>
              <a:t>Analysis on Animal Shelter Data</a:t>
            </a:r>
          </a:p>
        </p:txBody>
      </p:sp>
      <p:sp>
        <p:nvSpPr>
          <p:cNvPr id="15" name="文本占位符 5"/>
          <p:cNvSpPr>
            <a:spLocks noGrp="1"/>
          </p:cNvSpPr>
          <p:nvPr>
            <p:ph type="body" sz="quarter" idx="10"/>
          </p:nvPr>
        </p:nvSpPr>
        <p:spPr>
          <a:xfrm>
            <a:off x="4446171" y="4780056"/>
            <a:ext cx="5357061" cy="296271"/>
          </a:xfrm>
        </p:spPr>
        <p:txBody>
          <a:bodyPr/>
          <a:lstStyle/>
          <a:p>
            <a:pPr algn="l"/>
            <a:r>
              <a:rPr lang="en-GB" altLang="zh-CN" b="0" i="0" dirty="0">
                <a:effectLst/>
                <a:latin typeface="Segoe UI" panose="020B0502040204020203" pitchFamily="34" charset="0"/>
              </a:rPr>
              <a:t>Anusha </a:t>
            </a:r>
            <a:r>
              <a:rPr lang="en-GB" altLang="zh-CN" b="0" i="0" dirty="0" err="1">
                <a:effectLst/>
                <a:latin typeface="Segoe UI" panose="020B0502040204020203" pitchFamily="34" charset="0"/>
              </a:rPr>
              <a:t>Punnackal</a:t>
            </a:r>
            <a:r>
              <a:rPr lang="en-GB" altLang="zh-CN" b="0" i="0" dirty="0">
                <a:effectLst/>
                <a:latin typeface="Segoe UI" panose="020B0502040204020203" pitchFamily="34" charset="0"/>
              </a:rPr>
              <a:t> </a:t>
            </a:r>
            <a:r>
              <a:rPr lang="en-GB" altLang="zh-CN" b="0" i="0" dirty="0" err="1">
                <a:effectLst/>
                <a:latin typeface="Segoe UI" panose="020B0502040204020203" pitchFamily="34" charset="0"/>
              </a:rPr>
              <a:t>Anilkumar</a:t>
            </a:r>
            <a:endParaRPr lang="en-GB" altLang="zh-CN" b="0" i="0" dirty="0">
              <a:effectLst/>
              <a:latin typeface="Segoe UI" panose="020B0502040204020203" pitchFamily="34" charset="0"/>
            </a:endParaRPr>
          </a:p>
          <a:p>
            <a:pPr fontAlgn="auto">
              <a:spcBef>
                <a:spcPts val="0"/>
              </a:spcBef>
            </a:pPr>
            <a:r>
              <a:rPr lang="en-GB" altLang="en-US" dirty="0"/>
              <a:t>Ben White</a:t>
            </a:r>
          </a:p>
          <a:p>
            <a:pPr fontAlgn="auto">
              <a:spcBef>
                <a:spcPts val="0"/>
              </a:spcBef>
            </a:pPr>
            <a:r>
              <a:rPr lang="en-GB" altLang="en-US" dirty="0"/>
              <a:t>Chu Zhang</a:t>
            </a:r>
          </a:p>
          <a:p>
            <a:pPr fontAlgn="auto">
              <a:spcBef>
                <a:spcPts val="0"/>
              </a:spcBef>
            </a:pPr>
            <a:r>
              <a:rPr lang="en-GB" altLang="en-US" dirty="0"/>
              <a:t>Juwu Pu</a:t>
            </a:r>
          </a:p>
          <a:p>
            <a:pPr fontAlgn="auto">
              <a:spcBef>
                <a:spcPts val="0"/>
              </a:spcBef>
            </a:pPr>
            <a:r>
              <a:rPr lang="en-GB" altLang="en-US" dirty="0"/>
              <a:t>Jinzhuang Cheng</a:t>
            </a:r>
          </a:p>
          <a:p>
            <a:pPr fontAlgn="auto">
              <a:spcBef>
                <a:spcPts val="0"/>
              </a:spcBef>
            </a:pPr>
            <a:endParaRPr lang="en-GB" altLang="en-US" dirty="0"/>
          </a:p>
        </p:txBody>
      </p:sp>
      <p:grpSp>
        <p:nvGrpSpPr>
          <p:cNvPr id="2" name="组合 1"/>
          <p:cNvGrpSpPr/>
          <p:nvPr/>
        </p:nvGrpSpPr>
        <p:grpSpPr>
          <a:xfrm>
            <a:off x="8776355" y="496817"/>
            <a:ext cx="2744133" cy="2633335"/>
            <a:chOff x="9050425" y="750888"/>
            <a:chExt cx="2470063" cy="2016125"/>
          </a:xfrm>
        </p:grpSpPr>
        <p:sp>
          <p:nvSpPr>
            <p:cNvPr id="14" name="Freeform 5"/>
            <p:cNvSpPr/>
            <p:nvPr/>
          </p:nvSpPr>
          <p:spPr bwMode="auto">
            <a:xfrm>
              <a:off x="9072563" y="750888"/>
              <a:ext cx="2447925" cy="2016125"/>
            </a:xfrm>
            <a:custGeom>
              <a:avLst/>
              <a:gdLst>
                <a:gd name="T0" fmla="*/ 854 w 1542"/>
                <a:gd name="T1" fmla="*/ 1270 h 1270"/>
                <a:gd name="T2" fmla="*/ 271 w 1542"/>
                <a:gd name="T3" fmla="*/ 766 h 1270"/>
                <a:gd name="T4" fmla="*/ 0 w 1542"/>
                <a:gd name="T5" fmla="*/ 0 h 1270"/>
                <a:gd name="T6" fmla="*/ 1542 w 1542"/>
                <a:gd name="T7" fmla="*/ 499 h 1270"/>
                <a:gd name="T8" fmla="*/ 854 w 1542"/>
                <a:gd name="T9" fmla="*/ 1270 h 1270"/>
              </a:gdLst>
              <a:ahLst/>
              <a:cxnLst>
                <a:cxn ang="0">
                  <a:pos x="T0" y="T1"/>
                </a:cxn>
                <a:cxn ang="0">
                  <a:pos x="T2" y="T3"/>
                </a:cxn>
                <a:cxn ang="0">
                  <a:pos x="T4" y="T5"/>
                </a:cxn>
                <a:cxn ang="0">
                  <a:pos x="T6" y="T7"/>
                </a:cxn>
                <a:cxn ang="0">
                  <a:pos x="T8" y="T9"/>
                </a:cxn>
              </a:cxnLst>
              <a:rect l="0" t="0" r="r" b="b"/>
              <a:pathLst>
                <a:path w="1542" h="1270">
                  <a:moveTo>
                    <a:pt x="854" y="1270"/>
                  </a:moveTo>
                  <a:lnTo>
                    <a:pt x="271" y="766"/>
                  </a:lnTo>
                  <a:lnTo>
                    <a:pt x="0" y="0"/>
                  </a:lnTo>
                  <a:lnTo>
                    <a:pt x="1542" y="499"/>
                  </a:lnTo>
                  <a:lnTo>
                    <a:pt x="854" y="1270"/>
                  </a:lnTo>
                  <a:close/>
                </a:path>
              </a:pathLst>
            </a:custGeom>
            <a:solidFill>
              <a:srgbClr val="FFD400">
                <a:alpha val="63000"/>
              </a:srgbClr>
            </a:solidFill>
            <a:ln>
              <a:noFill/>
            </a:ln>
          </p:spPr>
          <p:txBody>
            <a:bodyPr vert="horz" wrap="square" lIns="91440" tIns="45720" rIns="91440" bIns="45720" numCol="1" anchor="t" anchorCtr="0" compatLnSpc="1"/>
            <a:lstStyle/>
            <a:p>
              <a:endParaRPr lang="zh-CN" altLang="en-US"/>
            </a:p>
          </p:txBody>
        </p:sp>
        <p:sp>
          <p:nvSpPr>
            <p:cNvPr id="17" name="文本框 16"/>
            <p:cNvSpPr txBox="1"/>
            <p:nvPr/>
          </p:nvSpPr>
          <p:spPr>
            <a:xfrm>
              <a:off x="9072563" y="1454190"/>
              <a:ext cx="1982257" cy="430912"/>
            </a:xfrm>
            <a:prstGeom prst="rect">
              <a:avLst/>
            </a:prstGeom>
            <a:noFill/>
          </p:spPr>
          <p:txBody>
            <a:bodyPr wrap="none" rtlCol="0">
              <a:prstTxWarp prst="textPlain">
                <a:avLst/>
              </a:prstTxWarp>
              <a:spAutoFit/>
            </a:bodyPr>
            <a:lstStyle/>
            <a:p>
              <a:pPr algn="r"/>
              <a:r>
                <a:rPr lang="en-GB" altLang="en-US" sz="16600" baseline="-25000" dirty="0">
                  <a:solidFill>
                    <a:schemeClr val="tx2"/>
                  </a:solidFill>
                  <a:latin typeface="Impact" panose="020B0806030902050204" pitchFamily="34" charset="0"/>
                </a:rPr>
                <a:t>DA</a:t>
              </a:r>
            </a:p>
          </p:txBody>
        </p:sp>
        <p:sp>
          <p:nvSpPr>
            <p:cNvPr id="20" name="矩形 19"/>
            <p:cNvSpPr/>
            <p:nvPr/>
          </p:nvSpPr>
          <p:spPr>
            <a:xfrm>
              <a:off x="9072563" y="1225082"/>
              <a:ext cx="1205340" cy="171958"/>
            </a:xfrm>
            <a:prstGeom prst="rect">
              <a:avLst/>
            </a:prstGeom>
            <a:noFill/>
          </p:spPr>
          <p:txBody>
            <a:bodyPr wrap="none" numCol="1" rtlCol="0">
              <a:prstTxWarp prst="textPlain">
                <a:avLst/>
              </a:prstTxWarp>
              <a:spAutoFit/>
            </a:bodyPr>
            <a:lstStyle/>
            <a:p>
              <a:pPr lvl="0" algn="r"/>
              <a:r>
                <a:rPr lang="en-GB" altLang="en-US" sz="16600" b="1" baseline="-25000" noProof="0" dirty="0">
                  <a:solidFill>
                    <a:schemeClr val="accent2"/>
                  </a:solidFill>
                  <a:latin typeface="+mj-ea"/>
                  <a:ea typeface="+mj-ea"/>
                </a:rPr>
                <a:t>MSC</a:t>
              </a:r>
            </a:p>
          </p:txBody>
        </p:sp>
        <p:sp>
          <p:nvSpPr>
            <p:cNvPr id="23" name="矩形 22"/>
            <p:cNvSpPr/>
            <p:nvPr/>
          </p:nvSpPr>
          <p:spPr>
            <a:xfrm>
              <a:off x="9050425" y="1943643"/>
              <a:ext cx="909550" cy="254943"/>
            </a:xfrm>
            <a:prstGeom prst="rect">
              <a:avLst/>
            </a:prstGeom>
            <a:noFill/>
          </p:spPr>
          <p:txBody>
            <a:bodyPr wrap="none" numCol="1" rtlCol="0">
              <a:prstTxWarp prst="textPlain">
                <a:avLst/>
              </a:prstTxWarp>
              <a:spAutoFit/>
            </a:bodyPr>
            <a:lstStyle/>
            <a:p>
              <a:pPr lvl="0" algn="r"/>
              <a:r>
                <a:rPr lang="en-US" altLang="zh-CN" sz="16600" b="1" baseline="-25000" dirty="0">
                  <a:solidFill>
                    <a:schemeClr val="tx2"/>
                  </a:solidFill>
                  <a:latin typeface="Impact" panose="020B0806030902050204" pitchFamily="34" charset="0"/>
                </a:rPr>
                <a:t>20</a:t>
              </a:r>
              <a:r>
                <a:rPr lang="en-GB" altLang="en-US" sz="16600" b="1" baseline="-25000" dirty="0">
                  <a:solidFill>
                    <a:schemeClr val="tx2"/>
                  </a:solidFill>
                  <a:latin typeface="Impact" panose="020B0806030902050204" pitchFamily="34" charset="0"/>
                </a:rPr>
                <a:t>21</a:t>
              </a:r>
              <a:endParaRPr lang="en-GB" altLang="en-US" sz="16600" b="1" baseline="-25000" noProof="0" dirty="0">
                <a:solidFill>
                  <a:schemeClr val="tx2"/>
                </a:solidFill>
                <a:latin typeface="Impact" panose="020B0806030902050204" pitchFamily="34" charset="0"/>
              </a:endParaRPr>
            </a:p>
          </p:txBody>
        </p:sp>
      </p:grpSp>
      <p:sp>
        <p:nvSpPr>
          <p:cNvPr id="12" name="等腰三角形 11"/>
          <p:cNvSpPr/>
          <p:nvPr/>
        </p:nvSpPr>
        <p:spPr>
          <a:xfrm rot="19020000">
            <a:off x="918845" y="371475"/>
            <a:ext cx="1648460" cy="1418590"/>
          </a:xfrm>
          <a:prstGeom prst="triangle">
            <a:avLst/>
          </a:prstGeom>
          <a:solidFill>
            <a:srgbClr val="FF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University_of_Glasgow_Coat_of_Arms"/>
          <p:cNvPicPr>
            <a:picLocks noChangeAspect="1"/>
          </p:cNvPicPr>
          <p:nvPr/>
        </p:nvPicPr>
        <p:blipFill>
          <a:blip r:embed="rId3"/>
          <a:stretch>
            <a:fillRect/>
          </a:stretch>
        </p:blipFill>
        <p:spPr>
          <a:xfrm>
            <a:off x="9109075" y="3768725"/>
            <a:ext cx="1586230" cy="23723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48716" y="958265"/>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anchor="ctr">
            <a:normAutofit/>
          </a:bodyPr>
          <a:lstStyle/>
          <a:p>
            <a:pPr algn="ctr"/>
            <a:r>
              <a:rPr lang="en-GB" altLang="zh-CN" sz="2600">
                <a:solidFill>
                  <a:schemeClr val="bg1"/>
                </a:solidFill>
              </a:rPr>
              <a:t>Scattered Fitting Plot</a:t>
            </a:r>
            <a:endParaRPr lang="zh-CN" altLang="en-US" sz="2600">
              <a:solidFill>
                <a:schemeClr val="bg1"/>
              </a:solidFill>
            </a:endParaRPr>
          </a:p>
        </p:txBody>
      </p:sp>
      <p:pic>
        <p:nvPicPr>
          <p:cNvPr id="13" name="图片 12" descr="图表, 散点图&#10;&#10;描述已自动生成"/>
          <p:cNvPicPr>
            <a:picLocks noChangeAspect="1"/>
          </p:cNvPicPr>
          <p:nvPr/>
        </p:nvPicPr>
        <p:blipFill>
          <a:blip r:embed="rId2"/>
          <a:stretch>
            <a:fillRect/>
          </a:stretch>
        </p:blipFill>
        <p:spPr>
          <a:xfrm>
            <a:off x="3590365" y="426431"/>
            <a:ext cx="7188199" cy="4438712"/>
          </a:xfrm>
          <a:prstGeom prst="rect">
            <a:avLst/>
          </a:prstGeom>
        </p:spPr>
      </p:pic>
      <p:sp>
        <p:nvSpPr>
          <p:cNvPr id="4" name="灯片编号占位符 3"/>
          <p:cNvSpPr>
            <a:spLocks noGrp="1"/>
          </p:cNvSpPr>
          <p:nvPr>
            <p:ph type="sldNum" sz="quarter" idx="12"/>
          </p:nvPr>
        </p:nvSpPr>
        <p:spPr>
          <a:xfrm>
            <a:off x="9679020" y="6356350"/>
            <a:ext cx="1674779" cy="365125"/>
          </a:xfrm>
        </p:spPr>
        <p:txBody>
          <a:bodyPr>
            <a:normAutofit/>
          </a:bodyPr>
          <a:lstStyle/>
          <a:p>
            <a:pPr>
              <a:spcAft>
                <a:spcPts val="600"/>
              </a:spcAft>
            </a:pPr>
            <a:fld id="{5DD3DB80-B894-403A-B48E-6FDC1A72010E}" type="slidenum">
              <a:rPr lang="zh-CN" altLang="en-US" smtClean="0"/>
              <a:t>10</a:t>
            </a:fld>
            <a:endParaRPr lang="zh-CN" altLang="en-US"/>
          </a:p>
        </p:txBody>
      </p:sp>
      <p:sp>
        <p:nvSpPr>
          <p:cNvPr id="12"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矩形 13"/>
          <p:cNvSpPr/>
          <p:nvPr/>
        </p:nvSpPr>
        <p:spPr>
          <a:xfrm rot="21127629">
            <a:off x="4903665" y="3013805"/>
            <a:ext cx="6417141" cy="923330"/>
          </a:xfrm>
          <a:prstGeom prst="rect">
            <a:avLst/>
          </a:prstGeom>
          <a:noFill/>
        </p:spPr>
        <p:txBody>
          <a:bodyPr wrap="square" lIns="91440" tIns="45720" rIns="91440" bIns="45720">
            <a:spAutoFit/>
          </a:bodyPr>
          <a:lstStyle/>
          <a:p>
            <a:pPr algn="ctr"/>
            <a:r>
              <a:rPr lang="en-GB" altLang="zh-CN"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Overdispersion</a:t>
            </a:r>
            <a:endParaRPr lang="zh-CN" altLang="en-US" sz="54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16" name="圆角矩形 11"/>
          <p:cNvSpPr/>
          <p:nvPr/>
        </p:nvSpPr>
        <p:spPr>
          <a:xfrm>
            <a:off x="2011317" y="4948976"/>
            <a:ext cx="7864566" cy="1031222"/>
          </a:xfrm>
          <a:prstGeom prst="roundRect">
            <a:avLst/>
          </a:prstGeom>
          <a:solidFill>
            <a:schemeClr val="accent6">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2480172" y="5146768"/>
            <a:ext cx="7536455" cy="646331"/>
          </a:xfrm>
          <a:prstGeom prst="rect">
            <a:avLst/>
          </a:prstGeom>
          <a:noFill/>
        </p:spPr>
        <p:txBody>
          <a:bodyPr wrap="square" rtlCol="0">
            <a:spAutoFit/>
          </a:bodyPr>
          <a:lstStyle/>
          <a:p>
            <a:r>
              <a:rPr lang="en-US" altLang="zh-CN" dirty="0"/>
              <a:t>The model after feature selection did not pass the chi-square test, indicating that the data is over-dispersed.</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028700" y="1900518"/>
            <a:ext cx="2628900" cy="2614005"/>
          </a:xfrm>
          <a:noFill/>
        </p:spPr>
        <p:txBody>
          <a:bodyPr anchor="ctr">
            <a:noAutofit/>
          </a:bodyPr>
          <a:lstStyle/>
          <a:p>
            <a:pPr algn="ctr"/>
            <a:r>
              <a:rPr lang="en-US" altLang="zh-CN" sz="1400" dirty="0">
                <a:solidFill>
                  <a:srgbClr val="FFFFFF"/>
                </a:solidFill>
              </a:rPr>
              <a:t>The first two plots on the right are normal probability plots, and we are using them here to spot any points that don’t follow the straight line. We can also plot the deviance (or Pearson) residuals against the linear predictor to look for non-linearity in the relationship between the fitted values and the residuals as shown in the third-panel last. There is no obvious pattern here.</a:t>
            </a:r>
            <a:endParaRPr lang="zh-CN" altLang="en-US" sz="1400" dirty="0">
              <a:solidFill>
                <a:srgbClr val="FFFFFF"/>
              </a:solidFill>
            </a:endParaRPr>
          </a:p>
        </p:txBody>
      </p:sp>
      <p:pic>
        <p:nvPicPr>
          <p:cNvPr id="5" name="图片 4"/>
          <p:cNvPicPr>
            <a:picLocks noChangeAspect="1"/>
          </p:cNvPicPr>
          <p:nvPr/>
        </p:nvPicPr>
        <p:blipFill>
          <a:blip r:embed="rId2"/>
          <a:stretch>
            <a:fillRect/>
          </a:stretch>
        </p:blipFill>
        <p:spPr>
          <a:xfrm>
            <a:off x="4777316" y="1334294"/>
            <a:ext cx="6780700" cy="4187082"/>
          </a:xfrm>
          <a:prstGeom prst="rect">
            <a:avLst/>
          </a:prstGeom>
        </p:spPr>
      </p:pic>
      <p:sp>
        <p:nvSpPr>
          <p:cNvPr id="4" name="灯片编号占位符 3"/>
          <p:cNvSpPr>
            <a:spLocks noGrp="1"/>
          </p:cNvSpPr>
          <p:nvPr>
            <p:ph type="sldNum" sz="quarter" idx="12"/>
          </p:nvPr>
        </p:nvSpPr>
        <p:spPr>
          <a:xfrm>
            <a:off x="11034184" y="6356350"/>
            <a:ext cx="514349" cy="365125"/>
          </a:xfrm>
        </p:spPr>
        <p:txBody>
          <a:bodyPr>
            <a:normAutofit/>
          </a:bodyPr>
          <a:lstStyle/>
          <a:p>
            <a:pPr>
              <a:spcAft>
                <a:spcPts val="600"/>
              </a:spcAft>
            </a:pPr>
            <a:fld id="{5DD3DB80-B894-403A-B48E-6FDC1A72010E}" type="slidenum">
              <a:rPr lang="zh-CN" altLang="en-US">
                <a:solidFill>
                  <a:schemeClr val="tx1">
                    <a:alpha val="80000"/>
                  </a:schemeClr>
                </a:solidFill>
              </a:rPr>
              <a:t>11</a:t>
            </a:fld>
            <a:endParaRPr lang="zh-CN" altLang="en-US">
              <a:solidFill>
                <a:schemeClr val="tx1">
                  <a:alpha val="8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12</a:t>
            </a:fld>
            <a:endParaRPr lang="zh-CN" altLang="en-US"/>
          </a:p>
        </p:txBody>
      </p:sp>
      <p:sp>
        <p:nvSpPr>
          <p:cNvPr id="5" name="标题 1"/>
          <p:cNvSpPr>
            <a:spLocks noGrp="1"/>
          </p:cNvSpPr>
          <p:nvPr>
            <p:ph type="title"/>
          </p:nvPr>
        </p:nvSpPr>
        <p:spPr>
          <a:xfrm>
            <a:off x="669924" y="22742"/>
            <a:ext cx="10850563" cy="1028699"/>
          </a:xfrm>
        </p:spPr>
        <p:txBody>
          <a:bodyPr/>
          <a:lstStyle/>
          <a:p>
            <a:r>
              <a:rPr lang="en-GB" altLang="en-US" dirty="0"/>
              <a:t>Second step: Quasi-Poisson model and Negative Binomial Model </a:t>
            </a:r>
          </a:p>
        </p:txBody>
      </p:sp>
      <p:sp>
        <p:nvSpPr>
          <p:cNvPr id="6" name="灯片编号占位符 3"/>
          <p:cNvSpPr txBox="1"/>
          <p:nvPr/>
        </p:nvSpPr>
        <p:spPr>
          <a:xfrm>
            <a:off x="8610599" y="6240463"/>
            <a:ext cx="2909888"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t>12</a:t>
            </a:fld>
            <a:endParaRPr lang="zh-CN" altLang="en-US" dirty="0"/>
          </a:p>
        </p:txBody>
      </p:sp>
      <p:sp>
        <p:nvSpPr>
          <p:cNvPr id="7" name="圆角矩形 32"/>
          <p:cNvSpPr/>
          <p:nvPr/>
        </p:nvSpPr>
        <p:spPr>
          <a:xfrm>
            <a:off x="327660" y="1054413"/>
            <a:ext cx="4950460" cy="2356485"/>
          </a:xfrm>
          <a:prstGeom prst="roundRect">
            <a:avLst/>
          </a:prstGeom>
          <a:solidFill>
            <a:schemeClr val="accent6">
              <a:alpha val="23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圆角矩形 33"/>
          <p:cNvSpPr/>
          <p:nvPr/>
        </p:nvSpPr>
        <p:spPr>
          <a:xfrm>
            <a:off x="389480" y="3681409"/>
            <a:ext cx="4951095" cy="2244725"/>
          </a:xfrm>
          <a:prstGeom prst="roundRect">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饼形 34"/>
          <p:cNvSpPr/>
          <p:nvPr/>
        </p:nvSpPr>
        <p:spPr>
          <a:xfrm>
            <a:off x="491603" y="1705543"/>
            <a:ext cx="966470" cy="967105"/>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965760" y="1691641"/>
            <a:ext cx="558800" cy="460375"/>
          </a:xfrm>
          <a:prstGeom prst="rect">
            <a:avLst/>
          </a:prstGeom>
          <a:noFill/>
        </p:spPr>
        <p:txBody>
          <a:bodyPr wrap="none" rtlCol="0">
            <a:spAutoFit/>
          </a:bodyPr>
          <a:lstStyle/>
          <a:p>
            <a:r>
              <a:rPr lang="en-GB" altLang="zh-CN" sz="2400" b="1" dirty="0">
                <a:latin typeface="+mj-ea"/>
                <a:ea typeface="+mj-ea"/>
              </a:rPr>
              <a:t>01</a:t>
            </a:r>
          </a:p>
        </p:txBody>
      </p:sp>
      <p:sp>
        <p:nvSpPr>
          <p:cNvPr id="11" name="饼形 39"/>
          <p:cNvSpPr/>
          <p:nvPr/>
        </p:nvSpPr>
        <p:spPr>
          <a:xfrm>
            <a:off x="482525" y="4199254"/>
            <a:ext cx="966470" cy="967105"/>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nvSpPr>
        <p:spPr>
          <a:xfrm>
            <a:off x="942900" y="4222431"/>
            <a:ext cx="558800" cy="460375"/>
          </a:xfrm>
          <a:prstGeom prst="rect">
            <a:avLst/>
          </a:prstGeom>
          <a:noFill/>
        </p:spPr>
        <p:txBody>
          <a:bodyPr wrap="none" rtlCol="0">
            <a:spAutoFit/>
          </a:bodyPr>
          <a:lstStyle/>
          <a:p>
            <a:r>
              <a:rPr lang="en-GB" altLang="zh-CN" sz="2400" b="1" dirty="0">
                <a:latin typeface="+mj-ea"/>
                <a:ea typeface="+mj-ea"/>
              </a:rPr>
              <a:t>02</a:t>
            </a:r>
          </a:p>
        </p:txBody>
      </p:sp>
      <p:sp>
        <p:nvSpPr>
          <p:cNvPr id="13" name="文本框 12"/>
          <p:cNvSpPr txBox="1"/>
          <p:nvPr/>
        </p:nvSpPr>
        <p:spPr>
          <a:xfrm>
            <a:off x="1524560" y="1240332"/>
            <a:ext cx="3603625" cy="1984646"/>
          </a:xfrm>
          <a:prstGeom prst="rect">
            <a:avLst/>
          </a:prstGeom>
          <a:noFill/>
        </p:spPr>
        <p:txBody>
          <a:bodyPr wrap="square" rtlCol="0">
            <a:spAutoFit/>
          </a:bodyPr>
          <a:lstStyle/>
          <a:p>
            <a:pPr>
              <a:lnSpc>
                <a:spcPts val="2500"/>
              </a:lnSpc>
            </a:pPr>
            <a:r>
              <a:rPr lang="en-US" altLang="zh-CN" sz="1600" dirty="0">
                <a:latin typeface="+mn-ea"/>
              </a:rPr>
              <a:t>For the Poisson distribution, when the data is </a:t>
            </a:r>
            <a:r>
              <a:rPr lang="en-GB" altLang="zh-CN" sz="1600" dirty="0" err="1">
                <a:latin typeface="+mn-ea"/>
              </a:rPr>
              <a:t>overdispersed</a:t>
            </a:r>
            <a:endParaRPr lang="en-GB" altLang="zh-CN" sz="1600" dirty="0">
              <a:latin typeface="+mn-ea"/>
            </a:endParaRPr>
          </a:p>
          <a:p>
            <a:pPr fontAlgn="auto">
              <a:lnSpc>
                <a:spcPts val="2500"/>
              </a:lnSpc>
            </a:pPr>
            <a:r>
              <a:rPr lang="en-US" altLang="zh-CN" sz="1600" dirty="0">
                <a:latin typeface="+mn-ea"/>
              </a:rPr>
              <a:t>, in addition to using family="</a:t>
            </a:r>
            <a:r>
              <a:rPr lang="en-US" altLang="zh-CN" sz="1600" dirty="0" err="1">
                <a:latin typeface="+mn-ea"/>
              </a:rPr>
              <a:t>quasipoisson</a:t>
            </a:r>
            <a:r>
              <a:rPr lang="en-US" altLang="zh-CN" sz="1600" dirty="0">
                <a:latin typeface="+mn-ea"/>
              </a:rPr>
              <a:t>", we can also replace the family="</a:t>
            </a:r>
            <a:r>
              <a:rPr lang="en-US" altLang="zh-CN" sz="1600" dirty="0" err="1">
                <a:latin typeface="+mn-ea"/>
              </a:rPr>
              <a:t>poisson</a:t>
            </a:r>
            <a:r>
              <a:rPr lang="en-US" altLang="zh-CN" sz="1600" dirty="0">
                <a:latin typeface="+mn-ea"/>
              </a:rPr>
              <a:t>"" method part for fitting.</a:t>
            </a:r>
            <a:endParaRPr lang="en-GB" altLang="zh-CN" sz="1600" dirty="0">
              <a:latin typeface="+mn-ea"/>
            </a:endParaRPr>
          </a:p>
        </p:txBody>
      </p:sp>
      <p:sp>
        <p:nvSpPr>
          <p:cNvPr id="14" name="文本框 13"/>
          <p:cNvSpPr txBox="1"/>
          <p:nvPr/>
        </p:nvSpPr>
        <p:spPr>
          <a:xfrm>
            <a:off x="1448995" y="3651148"/>
            <a:ext cx="3603625" cy="2305246"/>
          </a:xfrm>
          <a:prstGeom prst="rect">
            <a:avLst/>
          </a:prstGeom>
          <a:noFill/>
        </p:spPr>
        <p:txBody>
          <a:bodyPr wrap="square" rtlCol="0">
            <a:spAutoFit/>
          </a:bodyPr>
          <a:lstStyle/>
          <a:p>
            <a:pPr fontAlgn="auto">
              <a:lnSpc>
                <a:spcPts val="2500"/>
              </a:lnSpc>
            </a:pPr>
            <a:r>
              <a:rPr lang="en-US" altLang="zh-CN" sz="1600" dirty="0">
                <a:latin typeface="+mn-ea"/>
              </a:rPr>
              <a:t>In addition to using the Quasi-Poisson model, we can also use the Negative Binomial Model. Because they belong to the general linear model, they are often used in the general counting model.</a:t>
            </a:r>
            <a:endParaRPr lang="en-GB" altLang="zh-CN" sz="1600" dirty="0">
              <a:latin typeface="+mn-ea"/>
            </a:endParaRPr>
          </a:p>
        </p:txBody>
      </p:sp>
      <p:cxnSp>
        <p:nvCxnSpPr>
          <p:cNvPr id="15" name="直接连接符 14"/>
          <p:cNvCxnSpPr/>
          <p:nvPr/>
        </p:nvCxnSpPr>
        <p:spPr>
          <a:xfrm flipH="1">
            <a:off x="5480050" y="920243"/>
            <a:ext cx="15015" cy="509828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366733" y="3300109"/>
            <a:ext cx="6228490" cy="338554"/>
          </a:xfrm>
          <a:prstGeom prst="rect">
            <a:avLst/>
          </a:prstGeom>
          <a:noFill/>
        </p:spPr>
        <p:txBody>
          <a:bodyPr wrap="square" rtlCol="0">
            <a:spAutoFit/>
          </a:bodyPr>
          <a:lstStyle/>
          <a:p>
            <a:r>
              <a:rPr lang="en-GB" altLang="zh-CN" sz="1600" dirty="0">
                <a:latin typeface="+mj-lt"/>
              </a:rPr>
              <a:t>Table 3: The coefficients of </a:t>
            </a:r>
            <a:r>
              <a:rPr lang="en-GB" altLang="en-US" sz="1600" dirty="0">
                <a:latin typeface="+mj-lt"/>
              </a:rPr>
              <a:t>Quasi-</a:t>
            </a:r>
            <a:r>
              <a:rPr lang="en-GB" altLang="zh-CN" sz="1600" dirty="0">
                <a:latin typeface="+mj-lt"/>
              </a:rPr>
              <a:t>Poisson Model</a:t>
            </a:r>
          </a:p>
        </p:txBody>
      </p:sp>
      <p:pic>
        <p:nvPicPr>
          <p:cNvPr id="19" name="图片 18"/>
          <p:cNvPicPr>
            <a:picLocks noChangeAspect="1"/>
          </p:cNvPicPr>
          <p:nvPr/>
        </p:nvPicPr>
        <p:blipFill>
          <a:blip r:embed="rId2"/>
          <a:stretch>
            <a:fillRect/>
          </a:stretch>
        </p:blipFill>
        <p:spPr>
          <a:xfrm>
            <a:off x="5721910" y="1087986"/>
            <a:ext cx="6086475" cy="2190750"/>
          </a:xfrm>
          <a:prstGeom prst="rect">
            <a:avLst/>
          </a:prstGeom>
        </p:spPr>
      </p:pic>
      <p:pic>
        <p:nvPicPr>
          <p:cNvPr id="21" name="图片 20"/>
          <p:cNvPicPr>
            <a:picLocks noChangeAspect="1"/>
          </p:cNvPicPr>
          <p:nvPr/>
        </p:nvPicPr>
        <p:blipFill>
          <a:blip r:embed="rId3"/>
          <a:stretch>
            <a:fillRect/>
          </a:stretch>
        </p:blipFill>
        <p:spPr>
          <a:xfrm>
            <a:off x="5696995" y="3681409"/>
            <a:ext cx="6105525" cy="2219325"/>
          </a:xfrm>
          <a:prstGeom prst="rect">
            <a:avLst/>
          </a:prstGeom>
        </p:spPr>
      </p:pic>
      <p:sp>
        <p:nvSpPr>
          <p:cNvPr id="25" name="文本框 24"/>
          <p:cNvSpPr txBox="1"/>
          <p:nvPr/>
        </p:nvSpPr>
        <p:spPr>
          <a:xfrm>
            <a:off x="6366733" y="5895966"/>
            <a:ext cx="6228490" cy="338554"/>
          </a:xfrm>
          <a:prstGeom prst="rect">
            <a:avLst/>
          </a:prstGeom>
          <a:noFill/>
        </p:spPr>
        <p:txBody>
          <a:bodyPr wrap="square" rtlCol="0">
            <a:spAutoFit/>
          </a:bodyPr>
          <a:lstStyle/>
          <a:p>
            <a:r>
              <a:rPr lang="en-GB" altLang="zh-CN" sz="1600" dirty="0">
                <a:latin typeface="+mj-lt"/>
              </a:rPr>
              <a:t>Table 4: The coefficients of </a:t>
            </a:r>
            <a:r>
              <a:rPr lang="en-GB" altLang="en-US" sz="1600" dirty="0">
                <a:latin typeface="+mj-lt"/>
              </a:rPr>
              <a:t>Negative Binomial Model</a:t>
            </a:r>
            <a:endParaRPr lang="en-GB" altLang="zh-CN" sz="16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a:p>
        </p:txBody>
      </p:sp>
      <p:sp>
        <p:nvSpPr>
          <p:cNvPr id="5" name="标题 1"/>
          <p:cNvSpPr>
            <a:spLocks noGrp="1"/>
          </p:cNvSpPr>
          <p:nvPr>
            <p:ph type="title"/>
          </p:nvPr>
        </p:nvSpPr>
        <p:spPr>
          <a:xfrm>
            <a:off x="669924" y="1"/>
            <a:ext cx="10850563" cy="1028699"/>
          </a:xfrm>
        </p:spPr>
        <p:txBody>
          <a:bodyPr/>
          <a:lstStyle/>
          <a:p>
            <a:r>
              <a:rPr lang="en-US" altLang="zh-CN" dirty="0"/>
              <a:t>Third step:</a:t>
            </a:r>
            <a:r>
              <a:rPr lang="en-GB" altLang="zh-CN" dirty="0"/>
              <a:t>Model Comparisons &amp; Model Selection</a:t>
            </a:r>
            <a:r>
              <a:rPr lang="zh-CN" altLang="en-US" dirty="0"/>
              <a:t> </a:t>
            </a:r>
          </a:p>
        </p:txBody>
      </p:sp>
      <p:sp>
        <p:nvSpPr>
          <p:cNvPr id="7" name="灯片编号占位符 3"/>
          <p:cNvSpPr txBox="1"/>
          <p:nvPr/>
        </p:nvSpPr>
        <p:spPr>
          <a:xfrm>
            <a:off x="8610599" y="6240463"/>
            <a:ext cx="2909888"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t>13</a:t>
            </a:fld>
            <a:endParaRPr lang="zh-CN" altLang="en-US"/>
          </a:p>
        </p:txBody>
      </p:sp>
      <p:grpSp>
        <p:nvGrpSpPr>
          <p:cNvPr id="8" name="58a19e4d-3ceb-45fe-811f-2d64888e435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99027" y="1758993"/>
            <a:ext cx="10215707" cy="4719749"/>
            <a:chOff x="4680744" y="1764000"/>
            <a:chExt cx="10215707" cy="4719749"/>
          </a:xfrm>
        </p:grpSpPr>
        <p:grpSp>
          <p:nvGrpSpPr>
            <p:cNvPr id="9" name="îsḻiḋè"/>
            <p:cNvGrpSpPr>
              <a:grpSpLocks noChangeAspect="1"/>
            </p:cNvGrpSpPr>
            <p:nvPr/>
          </p:nvGrpSpPr>
          <p:grpSpPr bwMode="auto">
            <a:xfrm>
              <a:off x="4680744" y="1764000"/>
              <a:ext cx="2830513" cy="3724282"/>
              <a:chOff x="2953" y="987"/>
              <a:chExt cx="1783" cy="2346"/>
            </a:xfrm>
          </p:grpSpPr>
          <p:sp>
            <p:nvSpPr>
              <p:cNvPr id="17" name="ïŝ1íďê"/>
              <p:cNvSpPr/>
              <p:nvPr/>
            </p:nvSpPr>
            <p:spPr bwMode="auto">
              <a:xfrm>
                <a:off x="4508" y="1862"/>
                <a:ext cx="202" cy="175"/>
              </a:xfrm>
              <a:custGeom>
                <a:avLst/>
                <a:gdLst>
                  <a:gd name="T0" fmla="*/ 0 w 23"/>
                  <a:gd name="T1" fmla="*/ 20 h 20"/>
                  <a:gd name="T2" fmla="*/ 23 w 23"/>
                  <a:gd name="T3" fmla="*/ 20 h 20"/>
                  <a:gd name="T4" fmla="*/ 19 w 23"/>
                  <a:gd name="T5" fmla="*/ 0 h 20"/>
                  <a:gd name="T6" fmla="*/ 0 w 23"/>
                  <a:gd name="T7" fmla="*/ 20 h 20"/>
                </a:gdLst>
                <a:ahLst/>
                <a:cxnLst>
                  <a:cxn ang="0">
                    <a:pos x="T0" y="T1"/>
                  </a:cxn>
                  <a:cxn ang="0">
                    <a:pos x="T2" y="T3"/>
                  </a:cxn>
                  <a:cxn ang="0">
                    <a:pos x="T4" y="T5"/>
                  </a:cxn>
                  <a:cxn ang="0">
                    <a:pos x="T6" y="T7"/>
                  </a:cxn>
                </a:cxnLst>
                <a:rect l="0" t="0" r="r" b="b"/>
                <a:pathLst>
                  <a:path w="23" h="20">
                    <a:moveTo>
                      <a:pt x="0" y="20"/>
                    </a:moveTo>
                    <a:cubicBezTo>
                      <a:pt x="23" y="20"/>
                      <a:pt x="23" y="20"/>
                      <a:pt x="23" y="20"/>
                    </a:cubicBezTo>
                    <a:cubicBezTo>
                      <a:pt x="22" y="13"/>
                      <a:pt x="21" y="6"/>
                      <a:pt x="19" y="0"/>
                    </a:cubicBezTo>
                    <a:cubicBezTo>
                      <a:pt x="15" y="8"/>
                      <a:pt x="8" y="15"/>
                      <a:pt x="0" y="2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 name="îšḻïḓê"/>
              <p:cNvSpPr/>
              <p:nvPr/>
            </p:nvSpPr>
            <p:spPr bwMode="auto">
              <a:xfrm>
                <a:off x="2953" y="1600"/>
                <a:ext cx="817" cy="1313"/>
              </a:xfrm>
              <a:custGeom>
                <a:avLst/>
                <a:gdLst>
                  <a:gd name="T0" fmla="*/ 17 w 93"/>
                  <a:gd name="T1" fmla="*/ 0 h 150"/>
                  <a:gd name="T2" fmla="*/ 0 w 93"/>
                  <a:gd name="T3" fmla="*/ 55 h 150"/>
                  <a:gd name="T4" fmla="*/ 71 w 93"/>
                  <a:gd name="T5" fmla="*/ 150 h 150"/>
                  <a:gd name="T6" fmla="*/ 93 w 93"/>
                  <a:gd name="T7" fmla="*/ 54 h 150"/>
                  <a:gd name="T8" fmla="*/ 17 w 93"/>
                  <a:gd name="T9" fmla="*/ 0 h 150"/>
                </a:gdLst>
                <a:ahLst/>
                <a:cxnLst>
                  <a:cxn ang="0">
                    <a:pos x="T0" y="T1"/>
                  </a:cxn>
                  <a:cxn ang="0">
                    <a:pos x="T2" y="T3"/>
                  </a:cxn>
                  <a:cxn ang="0">
                    <a:pos x="T4" y="T5"/>
                  </a:cxn>
                  <a:cxn ang="0">
                    <a:pos x="T6" y="T7"/>
                  </a:cxn>
                  <a:cxn ang="0">
                    <a:pos x="T8" y="T9"/>
                  </a:cxn>
                </a:cxnLst>
                <a:rect l="0" t="0" r="r" b="b"/>
                <a:pathLst>
                  <a:path w="93" h="150">
                    <a:moveTo>
                      <a:pt x="17" y="0"/>
                    </a:moveTo>
                    <a:cubicBezTo>
                      <a:pt x="6" y="16"/>
                      <a:pt x="0" y="35"/>
                      <a:pt x="0" y="55"/>
                    </a:cubicBezTo>
                    <a:cubicBezTo>
                      <a:pt x="0" y="100"/>
                      <a:pt x="30" y="137"/>
                      <a:pt x="71" y="150"/>
                    </a:cubicBezTo>
                    <a:cubicBezTo>
                      <a:pt x="93" y="54"/>
                      <a:pt x="93" y="54"/>
                      <a:pt x="93" y="54"/>
                    </a:cubicBezTo>
                    <a:lnTo>
                      <a:pt x="17"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 name="iṡḻíḍe"/>
              <p:cNvSpPr/>
              <p:nvPr/>
            </p:nvSpPr>
            <p:spPr bwMode="auto">
              <a:xfrm>
                <a:off x="3137" y="1232"/>
                <a:ext cx="694" cy="796"/>
              </a:xfrm>
              <a:custGeom>
                <a:avLst/>
                <a:gdLst>
                  <a:gd name="T0" fmla="*/ 79 w 79"/>
                  <a:gd name="T1" fmla="*/ 91 h 91"/>
                  <a:gd name="T2" fmla="*/ 49 w 79"/>
                  <a:gd name="T3" fmla="*/ 35 h 91"/>
                  <a:gd name="T4" fmla="*/ 59 w 79"/>
                  <a:gd name="T5" fmla="*/ 0 h 91"/>
                  <a:gd name="T6" fmla="*/ 0 w 79"/>
                  <a:gd name="T7" fmla="*/ 36 h 91"/>
                  <a:gd name="T8" fmla="*/ 78 w 79"/>
                  <a:gd name="T9" fmla="*/ 91 h 91"/>
                  <a:gd name="T10" fmla="*/ 79 w 79"/>
                  <a:gd name="T11" fmla="*/ 91 h 91"/>
                </a:gdLst>
                <a:ahLst/>
                <a:cxnLst>
                  <a:cxn ang="0">
                    <a:pos x="T0" y="T1"/>
                  </a:cxn>
                  <a:cxn ang="0">
                    <a:pos x="T2" y="T3"/>
                  </a:cxn>
                  <a:cxn ang="0">
                    <a:pos x="T4" y="T5"/>
                  </a:cxn>
                  <a:cxn ang="0">
                    <a:pos x="T6" y="T7"/>
                  </a:cxn>
                  <a:cxn ang="0">
                    <a:pos x="T8" y="T9"/>
                  </a:cxn>
                  <a:cxn ang="0">
                    <a:pos x="T10" y="T11"/>
                  </a:cxn>
                </a:cxnLst>
                <a:rect l="0" t="0" r="r" b="b"/>
                <a:pathLst>
                  <a:path w="79" h="91">
                    <a:moveTo>
                      <a:pt x="79" y="91"/>
                    </a:moveTo>
                    <a:cubicBezTo>
                      <a:pt x="61" y="79"/>
                      <a:pt x="49" y="58"/>
                      <a:pt x="49" y="35"/>
                    </a:cubicBezTo>
                    <a:cubicBezTo>
                      <a:pt x="49" y="22"/>
                      <a:pt x="53" y="10"/>
                      <a:pt x="59" y="0"/>
                    </a:cubicBezTo>
                    <a:cubicBezTo>
                      <a:pt x="35" y="5"/>
                      <a:pt x="15" y="18"/>
                      <a:pt x="0" y="36"/>
                    </a:cubicBezTo>
                    <a:cubicBezTo>
                      <a:pt x="78" y="91"/>
                      <a:pt x="78" y="91"/>
                      <a:pt x="78" y="91"/>
                    </a:cubicBezTo>
                    <a:lnTo>
                      <a:pt x="79" y="91"/>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ïŝḷîḍè"/>
              <p:cNvSpPr/>
              <p:nvPr/>
            </p:nvSpPr>
            <p:spPr bwMode="auto">
              <a:xfrm>
                <a:off x="3638" y="2098"/>
                <a:ext cx="395" cy="850"/>
              </a:xfrm>
              <a:custGeom>
                <a:avLst/>
                <a:gdLst>
                  <a:gd name="T0" fmla="*/ 45 w 45"/>
                  <a:gd name="T1" fmla="*/ 2 h 97"/>
                  <a:gd name="T2" fmla="*/ 37 w 45"/>
                  <a:gd name="T3" fmla="*/ 0 h 97"/>
                  <a:gd name="T4" fmla="*/ 22 w 45"/>
                  <a:gd name="T5" fmla="*/ 0 h 97"/>
                  <a:gd name="T6" fmla="*/ 0 w 45"/>
                  <a:gd name="T7" fmla="*/ 95 h 97"/>
                  <a:gd name="T8" fmla="*/ 22 w 45"/>
                  <a:gd name="T9" fmla="*/ 97 h 97"/>
                  <a:gd name="T10" fmla="*/ 38 w 45"/>
                  <a:gd name="T11" fmla="*/ 96 h 97"/>
                  <a:gd name="T12" fmla="*/ 38 w 45"/>
                  <a:gd name="T13" fmla="*/ 34 h 97"/>
                  <a:gd name="T14" fmla="*/ 45 w 45"/>
                  <a:gd name="T15" fmla="*/ 18 h 97"/>
                  <a:gd name="T16" fmla="*/ 45 w 45"/>
                  <a:gd name="T17" fmla="*/ 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97">
                    <a:moveTo>
                      <a:pt x="45" y="2"/>
                    </a:moveTo>
                    <a:cubicBezTo>
                      <a:pt x="42" y="1"/>
                      <a:pt x="39" y="1"/>
                      <a:pt x="37" y="0"/>
                    </a:cubicBezTo>
                    <a:cubicBezTo>
                      <a:pt x="22" y="0"/>
                      <a:pt x="22" y="0"/>
                      <a:pt x="22" y="0"/>
                    </a:cubicBezTo>
                    <a:cubicBezTo>
                      <a:pt x="0" y="95"/>
                      <a:pt x="0" y="95"/>
                      <a:pt x="0" y="95"/>
                    </a:cubicBezTo>
                    <a:cubicBezTo>
                      <a:pt x="7" y="96"/>
                      <a:pt x="14" y="97"/>
                      <a:pt x="22" y="97"/>
                    </a:cubicBezTo>
                    <a:cubicBezTo>
                      <a:pt x="27" y="97"/>
                      <a:pt x="33" y="97"/>
                      <a:pt x="38" y="96"/>
                    </a:cubicBezTo>
                    <a:cubicBezTo>
                      <a:pt x="38" y="34"/>
                      <a:pt x="38" y="34"/>
                      <a:pt x="38" y="34"/>
                    </a:cubicBezTo>
                    <a:cubicBezTo>
                      <a:pt x="38" y="28"/>
                      <a:pt x="40" y="22"/>
                      <a:pt x="45" y="18"/>
                    </a:cubicBezTo>
                    <a:lnTo>
                      <a:pt x="45" y="2"/>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iś1ïďe"/>
              <p:cNvSpPr/>
              <p:nvPr/>
            </p:nvSpPr>
            <p:spPr bwMode="auto">
              <a:xfrm>
                <a:off x="4314" y="2098"/>
                <a:ext cx="396" cy="666"/>
              </a:xfrm>
              <a:custGeom>
                <a:avLst/>
                <a:gdLst>
                  <a:gd name="T0" fmla="*/ 0 w 45"/>
                  <a:gd name="T1" fmla="*/ 2 h 76"/>
                  <a:gd name="T2" fmla="*/ 0 w 45"/>
                  <a:gd name="T3" fmla="*/ 18 h 76"/>
                  <a:gd name="T4" fmla="*/ 6 w 45"/>
                  <a:gd name="T5" fmla="*/ 34 h 76"/>
                  <a:gd name="T6" fmla="*/ 6 w 45"/>
                  <a:gd name="T7" fmla="*/ 76 h 76"/>
                  <a:gd name="T8" fmla="*/ 45 w 45"/>
                  <a:gd name="T9" fmla="*/ 0 h 76"/>
                  <a:gd name="T10" fmla="*/ 8 w 45"/>
                  <a:gd name="T11" fmla="*/ 0 h 76"/>
                  <a:gd name="T12" fmla="*/ 0 w 45"/>
                  <a:gd name="T13" fmla="*/ 2 h 76"/>
                </a:gdLst>
                <a:ahLst/>
                <a:cxnLst>
                  <a:cxn ang="0">
                    <a:pos x="T0" y="T1"/>
                  </a:cxn>
                  <a:cxn ang="0">
                    <a:pos x="T2" y="T3"/>
                  </a:cxn>
                  <a:cxn ang="0">
                    <a:pos x="T4" y="T5"/>
                  </a:cxn>
                  <a:cxn ang="0">
                    <a:pos x="T6" y="T7"/>
                  </a:cxn>
                  <a:cxn ang="0">
                    <a:pos x="T8" y="T9"/>
                  </a:cxn>
                  <a:cxn ang="0">
                    <a:pos x="T10" y="T11"/>
                  </a:cxn>
                  <a:cxn ang="0">
                    <a:pos x="T12" y="T13"/>
                  </a:cxn>
                </a:cxnLst>
                <a:rect l="0" t="0" r="r" b="b"/>
                <a:pathLst>
                  <a:path w="45" h="76">
                    <a:moveTo>
                      <a:pt x="0" y="2"/>
                    </a:moveTo>
                    <a:cubicBezTo>
                      <a:pt x="0" y="18"/>
                      <a:pt x="0" y="18"/>
                      <a:pt x="0" y="18"/>
                    </a:cubicBezTo>
                    <a:cubicBezTo>
                      <a:pt x="4" y="22"/>
                      <a:pt x="6" y="28"/>
                      <a:pt x="6" y="34"/>
                    </a:cubicBezTo>
                    <a:cubicBezTo>
                      <a:pt x="6" y="76"/>
                      <a:pt x="6" y="76"/>
                      <a:pt x="6" y="76"/>
                    </a:cubicBezTo>
                    <a:cubicBezTo>
                      <a:pt x="29" y="58"/>
                      <a:pt x="44" y="31"/>
                      <a:pt x="45" y="0"/>
                    </a:cubicBezTo>
                    <a:cubicBezTo>
                      <a:pt x="8" y="0"/>
                      <a:pt x="8" y="0"/>
                      <a:pt x="8" y="0"/>
                    </a:cubicBezTo>
                    <a:cubicBezTo>
                      <a:pt x="5" y="1"/>
                      <a:pt x="2" y="1"/>
                      <a:pt x="0" y="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îṥľíḑê"/>
              <p:cNvSpPr/>
              <p:nvPr/>
            </p:nvSpPr>
            <p:spPr bwMode="auto">
              <a:xfrm>
                <a:off x="3612" y="987"/>
                <a:ext cx="1124" cy="2346"/>
              </a:xfrm>
              <a:custGeom>
                <a:avLst/>
                <a:gdLst>
                  <a:gd name="T0" fmla="*/ 75 w 128"/>
                  <a:gd name="T1" fmla="*/ 147 h 268"/>
                  <a:gd name="T2" fmla="*/ 75 w 128"/>
                  <a:gd name="T3" fmla="*/ 125 h 268"/>
                  <a:gd name="T4" fmla="*/ 128 w 128"/>
                  <a:gd name="T5" fmla="*/ 63 h 268"/>
                  <a:gd name="T6" fmla="*/ 64 w 128"/>
                  <a:gd name="T7" fmla="*/ 0 h 268"/>
                  <a:gd name="T8" fmla="*/ 0 w 128"/>
                  <a:gd name="T9" fmla="*/ 63 h 268"/>
                  <a:gd name="T10" fmla="*/ 52 w 128"/>
                  <a:gd name="T11" fmla="*/ 125 h 268"/>
                  <a:gd name="T12" fmla="*/ 52 w 128"/>
                  <a:gd name="T13" fmla="*/ 147 h 268"/>
                  <a:gd name="T14" fmla="*/ 46 w 128"/>
                  <a:gd name="T15" fmla="*/ 161 h 268"/>
                  <a:gd name="T16" fmla="*/ 46 w 128"/>
                  <a:gd name="T17" fmla="*/ 250 h 268"/>
                  <a:gd name="T18" fmla="*/ 64 w 128"/>
                  <a:gd name="T19" fmla="*/ 268 h 268"/>
                  <a:gd name="T20" fmla="*/ 82 w 128"/>
                  <a:gd name="T21" fmla="*/ 250 h 268"/>
                  <a:gd name="T22" fmla="*/ 82 w 128"/>
                  <a:gd name="T23" fmla="*/ 161 h 268"/>
                  <a:gd name="T24" fmla="*/ 75 w 128"/>
                  <a:gd name="T25" fmla="*/ 147 h 268"/>
                  <a:gd name="T26" fmla="*/ 13 w 128"/>
                  <a:gd name="T27" fmla="*/ 63 h 268"/>
                  <a:gd name="T28" fmla="*/ 64 w 128"/>
                  <a:gd name="T29" fmla="*/ 14 h 268"/>
                  <a:gd name="T30" fmla="*/ 114 w 128"/>
                  <a:gd name="T31" fmla="*/ 63 h 268"/>
                  <a:gd name="T32" fmla="*/ 64 w 128"/>
                  <a:gd name="T33" fmla="*/ 113 h 268"/>
                  <a:gd name="T34" fmla="*/ 13 w 128"/>
                  <a:gd name="T35" fmla="*/ 63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268">
                    <a:moveTo>
                      <a:pt x="75" y="147"/>
                    </a:moveTo>
                    <a:cubicBezTo>
                      <a:pt x="75" y="125"/>
                      <a:pt x="75" y="125"/>
                      <a:pt x="75" y="125"/>
                    </a:cubicBezTo>
                    <a:cubicBezTo>
                      <a:pt x="105" y="120"/>
                      <a:pt x="128" y="94"/>
                      <a:pt x="128" y="63"/>
                    </a:cubicBezTo>
                    <a:cubicBezTo>
                      <a:pt x="128" y="28"/>
                      <a:pt x="99" y="0"/>
                      <a:pt x="64" y="0"/>
                    </a:cubicBezTo>
                    <a:cubicBezTo>
                      <a:pt x="28" y="0"/>
                      <a:pt x="0" y="28"/>
                      <a:pt x="0" y="63"/>
                    </a:cubicBezTo>
                    <a:cubicBezTo>
                      <a:pt x="0" y="94"/>
                      <a:pt x="22" y="120"/>
                      <a:pt x="52" y="125"/>
                    </a:cubicBezTo>
                    <a:cubicBezTo>
                      <a:pt x="52" y="147"/>
                      <a:pt x="52" y="147"/>
                      <a:pt x="52" y="147"/>
                    </a:cubicBezTo>
                    <a:cubicBezTo>
                      <a:pt x="48" y="151"/>
                      <a:pt x="46" y="156"/>
                      <a:pt x="46" y="161"/>
                    </a:cubicBezTo>
                    <a:cubicBezTo>
                      <a:pt x="46" y="250"/>
                      <a:pt x="46" y="250"/>
                      <a:pt x="46" y="250"/>
                    </a:cubicBezTo>
                    <a:cubicBezTo>
                      <a:pt x="46" y="259"/>
                      <a:pt x="54" y="268"/>
                      <a:pt x="64" y="268"/>
                    </a:cubicBezTo>
                    <a:cubicBezTo>
                      <a:pt x="74" y="268"/>
                      <a:pt x="82" y="259"/>
                      <a:pt x="82" y="250"/>
                    </a:cubicBezTo>
                    <a:cubicBezTo>
                      <a:pt x="82" y="161"/>
                      <a:pt x="82" y="161"/>
                      <a:pt x="82" y="161"/>
                    </a:cubicBezTo>
                    <a:cubicBezTo>
                      <a:pt x="82" y="156"/>
                      <a:pt x="79" y="151"/>
                      <a:pt x="75" y="147"/>
                    </a:cubicBezTo>
                    <a:close/>
                    <a:moveTo>
                      <a:pt x="13" y="63"/>
                    </a:moveTo>
                    <a:cubicBezTo>
                      <a:pt x="13" y="36"/>
                      <a:pt x="36" y="14"/>
                      <a:pt x="64" y="14"/>
                    </a:cubicBezTo>
                    <a:cubicBezTo>
                      <a:pt x="92" y="14"/>
                      <a:pt x="114" y="36"/>
                      <a:pt x="114" y="63"/>
                    </a:cubicBezTo>
                    <a:cubicBezTo>
                      <a:pt x="114" y="91"/>
                      <a:pt x="92" y="113"/>
                      <a:pt x="64" y="113"/>
                    </a:cubicBezTo>
                    <a:cubicBezTo>
                      <a:pt x="36" y="113"/>
                      <a:pt x="13" y="91"/>
                      <a:pt x="13" y="6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ïṡḷiḋê"/>
              <p:cNvSpPr/>
              <p:nvPr/>
            </p:nvSpPr>
            <p:spPr bwMode="auto">
              <a:xfrm>
                <a:off x="3945" y="1451"/>
                <a:ext cx="79" cy="140"/>
              </a:xfrm>
              <a:prstGeom prst="ellipse">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íSḻïḍê"/>
              <p:cNvSpPr/>
              <p:nvPr/>
            </p:nvSpPr>
            <p:spPr bwMode="auto">
              <a:xfrm>
                <a:off x="4227" y="1608"/>
                <a:ext cx="79" cy="140"/>
              </a:xfrm>
              <a:custGeom>
                <a:avLst/>
                <a:gdLst>
                  <a:gd name="T0" fmla="*/ 4 w 9"/>
                  <a:gd name="T1" fmla="*/ 0 h 16"/>
                  <a:gd name="T2" fmla="*/ 0 w 9"/>
                  <a:gd name="T3" fmla="*/ 8 h 16"/>
                  <a:gd name="T4" fmla="*/ 4 w 9"/>
                  <a:gd name="T5" fmla="*/ 16 h 16"/>
                  <a:gd name="T6" fmla="*/ 9 w 9"/>
                  <a:gd name="T7" fmla="*/ 8 h 16"/>
                  <a:gd name="T8" fmla="*/ 4 w 9"/>
                  <a:gd name="T9" fmla="*/ 0 h 16"/>
                </a:gdLst>
                <a:ahLst/>
                <a:cxnLst>
                  <a:cxn ang="0">
                    <a:pos x="T0" y="T1"/>
                  </a:cxn>
                  <a:cxn ang="0">
                    <a:pos x="T2" y="T3"/>
                  </a:cxn>
                  <a:cxn ang="0">
                    <a:pos x="T4" y="T5"/>
                  </a:cxn>
                  <a:cxn ang="0">
                    <a:pos x="T6" y="T7"/>
                  </a:cxn>
                  <a:cxn ang="0">
                    <a:pos x="T8" y="T9"/>
                  </a:cxn>
                </a:cxnLst>
                <a:rect l="0" t="0" r="r" b="b"/>
                <a:pathLst>
                  <a:path w="9" h="16">
                    <a:moveTo>
                      <a:pt x="4" y="0"/>
                    </a:moveTo>
                    <a:cubicBezTo>
                      <a:pt x="1" y="0"/>
                      <a:pt x="0" y="4"/>
                      <a:pt x="0" y="8"/>
                    </a:cubicBezTo>
                    <a:cubicBezTo>
                      <a:pt x="0" y="13"/>
                      <a:pt x="2" y="16"/>
                      <a:pt x="4" y="16"/>
                    </a:cubicBezTo>
                    <a:cubicBezTo>
                      <a:pt x="7" y="16"/>
                      <a:pt x="9" y="13"/>
                      <a:pt x="9" y="8"/>
                    </a:cubicBezTo>
                    <a:cubicBezTo>
                      <a:pt x="9" y="4"/>
                      <a:pt x="8" y="0"/>
                      <a:pt x="4" y="0"/>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ï$ļïḓê"/>
              <p:cNvSpPr/>
              <p:nvPr/>
            </p:nvSpPr>
            <p:spPr bwMode="auto">
              <a:xfrm>
                <a:off x="3770" y="1223"/>
                <a:ext cx="799" cy="709"/>
              </a:xfrm>
              <a:custGeom>
                <a:avLst/>
                <a:gdLst>
                  <a:gd name="T0" fmla="*/ 19 w 91"/>
                  <a:gd name="T1" fmla="*/ 0 h 81"/>
                  <a:gd name="T2" fmla="*/ 0 w 91"/>
                  <a:gd name="T3" fmla="*/ 36 h 81"/>
                  <a:gd name="T4" fmla="*/ 46 w 91"/>
                  <a:gd name="T5" fmla="*/ 81 h 81"/>
                  <a:gd name="T6" fmla="*/ 91 w 91"/>
                  <a:gd name="T7" fmla="*/ 45 h 81"/>
                  <a:gd name="T8" fmla="*/ 19 w 91"/>
                  <a:gd name="T9" fmla="*/ 0 h 81"/>
                  <a:gd name="T10" fmla="*/ 13 w 91"/>
                  <a:gd name="T11" fmla="*/ 34 h 81"/>
                  <a:gd name="T12" fmla="*/ 25 w 91"/>
                  <a:gd name="T13" fmla="*/ 21 h 81"/>
                  <a:gd name="T14" fmla="*/ 37 w 91"/>
                  <a:gd name="T15" fmla="*/ 34 h 81"/>
                  <a:gd name="T16" fmla="*/ 25 w 91"/>
                  <a:gd name="T17" fmla="*/ 48 h 81"/>
                  <a:gd name="T18" fmla="*/ 13 w 91"/>
                  <a:gd name="T19" fmla="*/ 34 h 81"/>
                  <a:gd name="T20" fmla="*/ 25 w 91"/>
                  <a:gd name="T21" fmla="*/ 66 h 81"/>
                  <a:gd name="T22" fmla="*/ 50 w 91"/>
                  <a:gd name="T23" fmla="*/ 21 h 81"/>
                  <a:gd name="T24" fmla="*/ 56 w 91"/>
                  <a:gd name="T25" fmla="*/ 21 h 81"/>
                  <a:gd name="T26" fmla="*/ 31 w 91"/>
                  <a:gd name="T27" fmla="*/ 66 h 81"/>
                  <a:gd name="T28" fmla="*/ 25 w 91"/>
                  <a:gd name="T29" fmla="*/ 66 h 81"/>
                  <a:gd name="T30" fmla="*/ 56 w 91"/>
                  <a:gd name="T31" fmla="*/ 66 h 81"/>
                  <a:gd name="T32" fmla="*/ 44 w 91"/>
                  <a:gd name="T33" fmla="*/ 53 h 81"/>
                  <a:gd name="T34" fmla="*/ 57 w 91"/>
                  <a:gd name="T35" fmla="*/ 39 h 81"/>
                  <a:gd name="T36" fmla="*/ 68 w 91"/>
                  <a:gd name="T37" fmla="*/ 52 h 81"/>
                  <a:gd name="T38" fmla="*/ 56 w 91"/>
                  <a:gd name="T39"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81">
                    <a:moveTo>
                      <a:pt x="19" y="0"/>
                    </a:moveTo>
                    <a:cubicBezTo>
                      <a:pt x="7" y="8"/>
                      <a:pt x="0" y="21"/>
                      <a:pt x="0" y="36"/>
                    </a:cubicBezTo>
                    <a:cubicBezTo>
                      <a:pt x="0" y="61"/>
                      <a:pt x="20" y="81"/>
                      <a:pt x="46" y="81"/>
                    </a:cubicBezTo>
                    <a:cubicBezTo>
                      <a:pt x="68" y="81"/>
                      <a:pt x="87" y="66"/>
                      <a:pt x="91" y="45"/>
                    </a:cubicBezTo>
                    <a:cubicBezTo>
                      <a:pt x="75" y="20"/>
                      <a:pt x="49" y="3"/>
                      <a:pt x="19" y="0"/>
                    </a:cubicBezTo>
                    <a:close/>
                    <a:moveTo>
                      <a:pt x="13" y="34"/>
                    </a:moveTo>
                    <a:cubicBezTo>
                      <a:pt x="13" y="27"/>
                      <a:pt x="18" y="21"/>
                      <a:pt x="25" y="21"/>
                    </a:cubicBezTo>
                    <a:cubicBezTo>
                      <a:pt x="33" y="21"/>
                      <a:pt x="37" y="26"/>
                      <a:pt x="37" y="34"/>
                    </a:cubicBezTo>
                    <a:cubicBezTo>
                      <a:pt x="37" y="43"/>
                      <a:pt x="31" y="48"/>
                      <a:pt x="25" y="48"/>
                    </a:cubicBezTo>
                    <a:cubicBezTo>
                      <a:pt x="18" y="48"/>
                      <a:pt x="13" y="43"/>
                      <a:pt x="13" y="34"/>
                    </a:cubicBezTo>
                    <a:close/>
                    <a:moveTo>
                      <a:pt x="25" y="66"/>
                    </a:moveTo>
                    <a:cubicBezTo>
                      <a:pt x="50" y="21"/>
                      <a:pt x="50" y="21"/>
                      <a:pt x="50" y="21"/>
                    </a:cubicBezTo>
                    <a:cubicBezTo>
                      <a:pt x="56" y="21"/>
                      <a:pt x="56" y="21"/>
                      <a:pt x="56" y="21"/>
                    </a:cubicBezTo>
                    <a:cubicBezTo>
                      <a:pt x="31" y="66"/>
                      <a:pt x="31" y="66"/>
                      <a:pt x="31" y="66"/>
                    </a:cubicBezTo>
                    <a:lnTo>
                      <a:pt x="25" y="66"/>
                    </a:lnTo>
                    <a:close/>
                    <a:moveTo>
                      <a:pt x="56" y="66"/>
                    </a:moveTo>
                    <a:cubicBezTo>
                      <a:pt x="50" y="66"/>
                      <a:pt x="44" y="61"/>
                      <a:pt x="44" y="53"/>
                    </a:cubicBezTo>
                    <a:cubicBezTo>
                      <a:pt x="44" y="45"/>
                      <a:pt x="49" y="39"/>
                      <a:pt x="57" y="39"/>
                    </a:cubicBezTo>
                    <a:cubicBezTo>
                      <a:pt x="64" y="39"/>
                      <a:pt x="68" y="44"/>
                      <a:pt x="68" y="52"/>
                    </a:cubicBezTo>
                    <a:cubicBezTo>
                      <a:pt x="68" y="61"/>
                      <a:pt x="63" y="66"/>
                      <a:pt x="56" y="66"/>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3" name="îṥḷiḑe"/>
            <p:cNvSpPr txBox="1"/>
            <p:nvPr/>
          </p:nvSpPr>
          <p:spPr>
            <a:xfrm>
              <a:off x="7665199" y="1921060"/>
              <a:ext cx="7231252" cy="4562689"/>
            </a:xfrm>
            <a:prstGeom prst="rect">
              <a:avLst/>
            </a:prstGeom>
            <a:noFill/>
          </p:spPr>
          <p:txBody>
            <a:bodyPr wrap="square" lIns="90000" tIns="46800" rIns="90000" bIns="46800" anchor="t" anchorCtr="0">
              <a:normAutofit/>
            </a:bodyPr>
            <a:lstStyle/>
            <a:p>
              <a:pPr marL="171450" indent="-171450">
                <a:lnSpc>
                  <a:spcPct val="150000"/>
                </a:lnSpc>
                <a:buFont typeface="Arial" panose="020B0604020202020204" pitchFamily="34" charset="0"/>
                <a:buChar char="•"/>
              </a:pPr>
              <a:r>
                <a:rPr lang="en-US" altLang="zh-CN" sz="1400" dirty="0"/>
                <a:t>Let’s compare </a:t>
              </a:r>
              <a:r>
                <a:rPr lang="en-US" altLang="zh-CN" sz="1400" b="1" dirty="0"/>
                <a:t>the deviances</a:t>
              </a:r>
              <a:r>
                <a:rPr lang="en-US" altLang="zh-CN" sz="1400" dirty="0"/>
                <a:t> and </a:t>
              </a:r>
              <a:r>
                <a:rPr lang="en-US" altLang="zh-CN" sz="1400" b="1" dirty="0"/>
                <a:t>AIC scores </a:t>
              </a:r>
              <a:r>
                <a:rPr lang="en-US" altLang="zh-CN" sz="1400" dirty="0"/>
                <a:t>of the Quasi-Poisson and Negative Binomial models.</a:t>
              </a:r>
            </a:p>
            <a:p>
              <a:pPr marL="171450" indent="-171450">
                <a:lnSpc>
                  <a:spcPct val="150000"/>
                </a:lnSpc>
                <a:buFont typeface="Arial" panose="020B0604020202020204" pitchFamily="34" charset="0"/>
                <a:buChar char="•"/>
              </a:pPr>
              <a:endParaRPr lang="en-US" altLang="zh-CN" sz="1400" dirty="0"/>
            </a:p>
            <a:p>
              <a:pPr marL="171450" indent="-171450">
                <a:lnSpc>
                  <a:spcPct val="150000"/>
                </a:lnSpc>
                <a:buFont typeface="Arial" panose="020B0604020202020204" pitchFamily="34" charset="0"/>
                <a:buChar char="•"/>
              </a:pPr>
              <a:endParaRPr lang="en-US" altLang="zh-CN" sz="1400" dirty="0"/>
            </a:p>
            <a:p>
              <a:pPr marL="171450" indent="-171450">
                <a:lnSpc>
                  <a:spcPct val="150000"/>
                </a:lnSpc>
                <a:buFont typeface="Arial" panose="020B0604020202020204" pitchFamily="34" charset="0"/>
                <a:buChar char="•"/>
              </a:pPr>
              <a:endParaRPr lang="en-US" altLang="zh-CN" sz="1400" dirty="0"/>
            </a:p>
            <a:p>
              <a:pPr marL="171450" indent="-171450">
                <a:lnSpc>
                  <a:spcPct val="150000"/>
                </a:lnSpc>
                <a:buFont typeface="Arial" panose="020B0604020202020204" pitchFamily="34" charset="0"/>
                <a:buChar char="•"/>
              </a:pPr>
              <a:r>
                <a:rPr lang="en-US" altLang="zh-CN" sz="1400" dirty="0"/>
                <a:t>Based on the comparison between the Negative Binomial model and the Quasi-Poisson model, we can see that because the Quasi-Poisson model cannot calculate AIC, and the deviation comparison we find that the deviation of the Negative Binomial model is smaller than the Quasi-Poisson model, so we prefer to use the Negative Binomial model to predict the </a:t>
              </a:r>
              <a:r>
                <a:rPr lang="en-GB" altLang="en-US" sz="1400" dirty="0"/>
                <a:t>time</a:t>
              </a:r>
              <a:r>
                <a:rPr lang="en-US" altLang="zh-CN" sz="1400" dirty="0"/>
                <a:t>.</a:t>
              </a:r>
            </a:p>
          </p:txBody>
        </p:sp>
      </p:grpSp>
      <p:pic>
        <p:nvPicPr>
          <p:cNvPr id="28" name="图片 27"/>
          <p:cNvPicPr>
            <a:picLocks noChangeAspect="1"/>
          </p:cNvPicPr>
          <p:nvPr/>
        </p:nvPicPr>
        <p:blipFill>
          <a:blip r:embed="rId3"/>
          <a:stretch>
            <a:fillRect/>
          </a:stretch>
        </p:blipFill>
        <p:spPr>
          <a:xfrm>
            <a:off x="4021653" y="2696414"/>
            <a:ext cx="4714875" cy="666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Model Equations </a:t>
            </a:r>
            <a:r>
              <a:rPr lang="en-US" altLang="zh-CN" dirty="0"/>
              <a:t>&amp;</a:t>
            </a:r>
            <a:r>
              <a:rPr lang="en-GB" altLang="zh-CN" dirty="0"/>
              <a:t> </a:t>
            </a:r>
            <a:r>
              <a:rPr lang="en-US" altLang="zh-CN" dirty="0"/>
              <a:t>Conclusion</a:t>
            </a:r>
            <a:endParaRPr lang="zh-CN" altLang="en-US" dirty="0"/>
          </a:p>
        </p:txBody>
      </p:sp>
      <p:sp>
        <p:nvSpPr>
          <p:cNvPr id="4" name="文本框 3"/>
          <p:cNvSpPr txBox="1"/>
          <p:nvPr/>
        </p:nvSpPr>
        <p:spPr>
          <a:xfrm>
            <a:off x="1165225" y="264132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5" name="标题 1"/>
          <p:cNvSpPr txBox="1"/>
          <p:nvPr/>
        </p:nvSpPr>
        <p:spPr>
          <a:xfrm>
            <a:off x="2466340" y="2635885"/>
            <a:ext cx="5419090" cy="7029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algn="l"/>
            <a:r>
              <a:rPr lang="en-GB" altLang="zh-CN" sz="1100" b="0" dirty="0"/>
              <a:t>The outcome of our work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剪去同侧角的矩形 4"/>
          <p:cNvSpPr/>
          <p:nvPr/>
        </p:nvSpPr>
        <p:spPr>
          <a:xfrm>
            <a:off x="295910" y="1650365"/>
            <a:ext cx="3288665" cy="3688080"/>
          </a:xfrm>
          <a:prstGeom prst="snip2SameRect">
            <a:avLst/>
          </a:prstGeom>
          <a:solidFill>
            <a:schemeClr val="accent2">
              <a:lumMod val="60000"/>
              <a:lumOff val="4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461122" y="-340071"/>
            <a:ext cx="10844212" cy="1028699"/>
          </a:xfrm>
        </p:spPr>
        <p:txBody>
          <a:bodyPr/>
          <a:lstStyle/>
          <a:p>
            <a:r>
              <a:rPr lang="en-GB" altLang="zh-CN" dirty="0"/>
              <a:t>Model Equations </a:t>
            </a:r>
            <a:r>
              <a:rPr lang="en-US" altLang="zh-CN" dirty="0"/>
              <a:t>&amp;</a:t>
            </a:r>
            <a:r>
              <a:rPr lang="en-GB" altLang="zh-CN" dirty="0"/>
              <a:t> </a:t>
            </a:r>
            <a:r>
              <a:rPr lang="en-US" altLang="zh-CN" dirty="0"/>
              <a:t>Conclusion</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a:p>
        </p:txBody>
      </p:sp>
      <p:sp>
        <p:nvSpPr>
          <p:cNvPr id="5" name="文本框 4"/>
          <p:cNvSpPr txBox="1"/>
          <p:nvPr/>
        </p:nvSpPr>
        <p:spPr>
          <a:xfrm>
            <a:off x="572334" y="2119010"/>
            <a:ext cx="2959101" cy="2861310"/>
          </a:xfrm>
          <a:prstGeom prst="rect">
            <a:avLst/>
          </a:prstGeom>
          <a:noFill/>
        </p:spPr>
        <p:txBody>
          <a:bodyPr wrap="square" rtlCol="0">
            <a:spAutoFit/>
          </a:bodyPr>
          <a:lstStyle/>
          <a:p>
            <a:r>
              <a:rPr lang="en-US" altLang="zh-CN" dirty="0"/>
              <a:t>Based on the above analysis, we decided to use the Negative Binomial regression model to predict the </a:t>
            </a:r>
            <a:r>
              <a:rPr lang="en-GB" altLang="en-US" dirty="0"/>
              <a:t>time</a:t>
            </a:r>
            <a:r>
              <a:rPr lang="en-US" altLang="zh-CN" dirty="0"/>
              <a:t>. The general mathematical formula of the log of the expected outcome for Negative Binomial regression model will be given:</a:t>
            </a:r>
            <a:endParaRPr lang="zh-CN" altLang="en-US" dirty="0"/>
          </a:p>
        </p:txBody>
      </p:sp>
      <p:cxnSp>
        <p:nvCxnSpPr>
          <p:cNvPr id="10" name="直接连接符 9"/>
          <p:cNvCxnSpPr/>
          <p:nvPr/>
        </p:nvCxnSpPr>
        <p:spPr>
          <a:xfrm flipH="1">
            <a:off x="3819288" y="822319"/>
            <a:ext cx="1" cy="534400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图片 2" descr="77d3dae857d0dcc4e6262e345102073"/>
          <p:cNvPicPr>
            <a:picLocks noChangeAspect="1"/>
          </p:cNvPicPr>
          <p:nvPr/>
        </p:nvPicPr>
        <p:blipFill>
          <a:blip r:embed="rId2"/>
          <a:stretch>
            <a:fillRect/>
          </a:stretch>
        </p:blipFill>
        <p:spPr>
          <a:xfrm>
            <a:off x="4107815" y="688340"/>
            <a:ext cx="7780020" cy="54775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dirty="0"/>
              <a:t>Conclusion</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dirty="0"/>
          </a:p>
        </p:txBody>
      </p:sp>
      <p:sp>
        <p:nvSpPr>
          <p:cNvPr id="6" name="íŝḻîdè"/>
          <p:cNvSpPr/>
          <p:nvPr/>
        </p:nvSpPr>
        <p:spPr>
          <a:xfrm rot="13446499">
            <a:off x="6391910" y="2281555"/>
            <a:ext cx="993140" cy="9931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tx2">
              <a:lumMod val="20000"/>
              <a:lumOff val="80000"/>
            </a:schemeClr>
          </a:solidFill>
          <a:ln w="12700">
            <a:miter lim="400000"/>
          </a:ln>
        </p:spPr>
        <p:txBody>
          <a:bodyPr anchor="ctr"/>
          <a:lstStyle/>
          <a:p>
            <a:pPr algn="ctr"/>
            <a:endParaRPr/>
          </a:p>
        </p:txBody>
      </p:sp>
      <p:sp>
        <p:nvSpPr>
          <p:cNvPr id="7" name="îşľíḓê"/>
          <p:cNvSpPr/>
          <p:nvPr/>
        </p:nvSpPr>
        <p:spPr>
          <a:xfrm rot="18846498" flipH="1">
            <a:off x="6422390" y="3896995"/>
            <a:ext cx="993140" cy="9931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tx2">
              <a:lumMod val="20000"/>
              <a:lumOff val="80000"/>
            </a:schemeClr>
          </a:solidFill>
          <a:ln w="12700">
            <a:miter lim="400000"/>
          </a:ln>
        </p:spPr>
        <p:txBody>
          <a:bodyPr anchor="ctr"/>
          <a:lstStyle/>
          <a:p>
            <a:pPr algn="ctr"/>
            <a:endParaRPr/>
          </a:p>
        </p:txBody>
      </p:sp>
      <p:sp>
        <p:nvSpPr>
          <p:cNvPr id="8" name="íṧ1iḍe"/>
          <p:cNvSpPr/>
          <p:nvPr/>
        </p:nvSpPr>
        <p:spPr>
          <a:xfrm rot="2646498">
            <a:off x="4792980" y="3924935"/>
            <a:ext cx="993140" cy="9931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tx2">
              <a:lumMod val="20000"/>
              <a:lumOff val="80000"/>
            </a:schemeClr>
          </a:solidFill>
          <a:ln w="12700">
            <a:miter lim="400000"/>
          </a:ln>
        </p:spPr>
        <p:txBody>
          <a:bodyPr anchor="ctr"/>
          <a:lstStyle/>
          <a:p>
            <a:pPr algn="ctr"/>
            <a:endParaRPr/>
          </a:p>
        </p:txBody>
      </p:sp>
      <p:sp>
        <p:nvSpPr>
          <p:cNvPr id="9" name="ï$ḷiďè"/>
          <p:cNvSpPr/>
          <p:nvPr/>
        </p:nvSpPr>
        <p:spPr>
          <a:xfrm rot="8046499" flipH="1">
            <a:off x="4775200" y="2299970"/>
            <a:ext cx="993140" cy="9931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tx2">
              <a:lumMod val="20000"/>
              <a:lumOff val="80000"/>
            </a:schemeClr>
          </a:solidFill>
          <a:ln w="12700">
            <a:miter lim="400000"/>
          </a:ln>
        </p:spPr>
        <p:txBody>
          <a:bodyPr anchor="ctr"/>
          <a:lstStyle/>
          <a:p>
            <a:pPr algn="ctr"/>
            <a:endParaRPr/>
          </a:p>
        </p:txBody>
      </p:sp>
      <p:sp>
        <p:nvSpPr>
          <p:cNvPr id="10" name="îṥḷíḑe"/>
          <p:cNvSpPr/>
          <p:nvPr/>
        </p:nvSpPr>
        <p:spPr>
          <a:xfrm>
            <a:off x="5166360" y="2668905"/>
            <a:ext cx="1848485" cy="1848485"/>
          </a:xfrm>
          <a:prstGeom prst="ellipse">
            <a:avLst/>
          </a:prstGeom>
          <a:solidFill>
            <a:srgbClr val="FFFFFF"/>
          </a:solidFill>
          <a:ln w="22225">
            <a:solidFill>
              <a:schemeClr val="bg1">
                <a:lumMod val="85000"/>
              </a:schemeClr>
            </a:solidFill>
            <a:miter lim="400000"/>
          </a:ln>
        </p:spPr>
        <p:txBody>
          <a:bodyPr anchor="ctr"/>
          <a:lstStyle/>
          <a:p>
            <a:pPr algn="ctr"/>
            <a:endParaRPr/>
          </a:p>
        </p:txBody>
      </p:sp>
      <p:sp>
        <p:nvSpPr>
          <p:cNvPr id="11" name="iŝļiďê"/>
          <p:cNvSpPr/>
          <p:nvPr/>
        </p:nvSpPr>
        <p:spPr>
          <a:xfrm>
            <a:off x="5619115" y="3251200"/>
            <a:ext cx="922020" cy="683895"/>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accent1"/>
          </a:solidFill>
          <a:ln w="12700">
            <a:miter lim="400000"/>
          </a:ln>
        </p:spPr>
        <p:txBody>
          <a:bodyPr anchor="ctr"/>
          <a:lstStyle/>
          <a:p>
            <a:pPr algn="ctr"/>
            <a:endParaRPr/>
          </a:p>
        </p:txBody>
      </p:sp>
      <p:sp>
        <p:nvSpPr>
          <p:cNvPr id="12" name="iṡļîḍê"/>
          <p:cNvSpPr/>
          <p:nvPr/>
        </p:nvSpPr>
        <p:spPr bwMode="auto">
          <a:xfrm>
            <a:off x="4339590" y="1879600"/>
            <a:ext cx="1029335" cy="1024255"/>
          </a:xfrm>
          <a:prstGeom prst="ellipse">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bg1"/>
                </a:solidFill>
              </a:rPr>
              <a:t>01</a:t>
            </a:r>
            <a:endParaRPr lang="zh-CN" altLang="en-US" sz="2400" b="1" dirty="0">
              <a:solidFill>
                <a:schemeClr val="bg1"/>
              </a:solidFill>
            </a:endParaRPr>
          </a:p>
        </p:txBody>
      </p:sp>
      <p:sp>
        <p:nvSpPr>
          <p:cNvPr id="13" name="iṡḷîḋe"/>
          <p:cNvSpPr/>
          <p:nvPr/>
        </p:nvSpPr>
        <p:spPr bwMode="auto">
          <a:xfrm>
            <a:off x="6778625" y="1879600"/>
            <a:ext cx="1029335" cy="1024255"/>
          </a:xfrm>
          <a:prstGeom prst="ellipse">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bg1"/>
                </a:solidFill>
              </a:rPr>
              <a:t>02</a:t>
            </a:r>
            <a:endParaRPr lang="zh-CN" altLang="en-US" sz="2400" b="1" dirty="0">
              <a:solidFill>
                <a:schemeClr val="bg1"/>
              </a:solidFill>
            </a:endParaRPr>
          </a:p>
        </p:txBody>
      </p:sp>
      <p:sp>
        <p:nvSpPr>
          <p:cNvPr id="14" name="ïṡ1ïḋe"/>
          <p:cNvSpPr/>
          <p:nvPr/>
        </p:nvSpPr>
        <p:spPr bwMode="auto">
          <a:xfrm>
            <a:off x="4339590" y="4326255"/>
            <a:ext cx="1029335" cy="1024255"/>
          </a:xfrm>
          <a:prstGeom prst="ellipse">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bg1"/>
                </a:solidFill>
              </a:rPr>
              <a:t>03</a:t>
            </a:r>
            <a:endParaRPr lang="zh-CN" altLang="en-US" sz="2400" b="1" dirty="0">
              <a:solidFill>
                <a:schemeClr val="bg1"/>
              </a:solidFill>
            </a:endParaRPr>
          </a:p>
        </p:txBody>
      </p:sp>
      <p:sp>
        <p:nvSpPr>
          <p:cNvPr id="15" name="i$ḻîdé"/>
          <p:cNvSpPr/>
          <p:nvPr/>
        </p:nvSpPr>
        <p:spPr bwMode="auto">
          <a:xfrm>
            <a:off x="6875780" y="4326255"/>
            <a:ext cx="1029335" cy="1024255"/>
          </a:xfrm>
          <a:prstGeom prst="ellipse">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bg1"/>
                </a:solidFill>
              </a:rPr>
              <a:t>04</a:t>
            </a:r>
            <a:endParaRPr lang="zh-CN" altLang="en-US" sz="2400" b="1" dirty="0">
              <a:solidFill>
                <a:schemeClr val="bg1"/>
              </a:solidFill>
            </a:endParaRPr>
          </a:p>
        </p:txBody>
      </p:sp>
      <p:grpSp>
        <p:nvGrpSpPr>
          <p:cNvPr id="16" name="íslíďe"/>
          <p:cNvGrpSpPr/>
          <p:nvPr/>
        </p:nvGrpSpPr>
        <p:grpSpPr>
          <a:xfrm>
            <a:off x="669925" y="1597025"/>
            <a:ext cx="3332480" cy="1306830"/>
            <a:chOff x="719137" y="2442364"/>
            <a:chExt cx="5376847" cy="1306905"/>
          </a:xfrm>
        </p:grpSpPr>
        <p:sp>
          <p:nvSpPr>
            <p:cNvPr id="26" name="í$ľíde"/>
            <p:cNvSpPr/>
            <p:nvPr/>
          </p:nvSpPr>
          <p:spPr bwMode="auto">
            <a:xfrm>
              <a:off x="719137" y="2884169"/>
              <a:ext cx="5376845" cy="8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a:lnSpc>
                  <a:spcPct val="150000"/>
                </a:lnSpc>
                <a:spcBef>
                  <a:spcPct val="0"/>
                </a:spcBef>
                <a:buFont typeface="Arial" panose="020B0604020202020204" pitchFamily="34" charset="0"/>
                <a:buNone/>
              </a:pPr>
              <a:r>
                <a:rPr lang="en-GB" altLang="en-US" sz="2000" dirty="0"/>
                <a:t>Have the basic idea of dataset and get a plan.</a:t>
              </a:r>
            </a:p>
          </p:txBody>
        </p:sp>
        <p:sp>
          <p:nvSpPr>
            <p:cNvPr id="27" name="í$ḷiďê"/>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GB" sz="2600" b="1" dirty="0"/>
                <a:t>First</a:t>
              </a:r>
            </a:p>
          </p:txBody>
        </p:sp>
      </p:grpSp>
      <p:sp>
        <p:nvSpPr>
          <p:cNvPr id="24" name="îśḷïdè"/>
          <p:cNvSpPr/>
          <p:nvPr/>
        </p:nvSpPr>
        <p:spPr bwMode="auto">
          <a:xfrm>
            <a:off x="7590790" y="2038985"/>
            <a:ext cx="4051300"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algn="r">
              <a:lnSpc>
                <a:spcPct val="150000"/>
              </a:lnSpc>
              <a:spcBef>
                <a:spcPct val="0"/>
              </a:spcBef>
              <a:buFont typeface="Arial" panose="020B0604020202020204" pitchFamily="34" charset="0"/>
              <a:buNone/>
            </a:pPr>
            <a:r>
              <a:rPr lang="en-GB" altLang="en-US" sz="2000" dirty="0"/>
              <a:t>Select some models and </a:t>
            </a:r>
          </a:p>
          <a:p>
            <a:pPr indent="0" algn="r">
              <a:lnSpc>
                <a:spcPct val="150000"/>
              </a:lnSpc>
              <a:spcBef>
                <a:spcPct val="0"/>
              </a:spcBef>
              <a:buFont typeface="Arial" panose="020B0604020202020204" pitchFamily="34" charset="0"/>
              <a:buNone/>
            </a:pPr>
            <a:r>
              <a:rPr lang="en-GB" altLang="en-US" sz="2000" dirty="0"/>
              <a:t>use them to analyse the dataset</a:t>
            </a:r>
          </a:p>
        </p:txBody>
      </p:sp>
      <p:sp>
        <p:nvSpPr>
          <p:cNvPr id="25" name="îSlîḍe"/>
          <p:cNvSpPr txBox="1"/>
          <p:nvPr/>
        </p:nvSpPr>
        <p:spPr bwMode="auto">
          <a:xfrm>
            <a:off x="8188325" y="1597025"/>
            <a:ext cx="3332480"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GB" altLang="en-US" sz="2600" b="1" dirty="0"/>
              <a:t>Second</a:t>
            </a:r>
          </a:p>
        </p:txBody>
      </p:sp>
      <p:grpSp>
        <p:nvGrpSpPr>
          <p:cNvPr id="18" name="îṧ1ïde"/>
          <p:cNvGrpSpPr/>
          <p:nvPr/>
        </p:nvGrpSpPr>
        <p:grpSpPr>
          <a:xfrm>
            <a:off x="669925" y="4326255"/>
            <a:ext cx="3332480" cy="1306830"/>
            <a:chOff x="719137" y="2442364"/>
            <a:chExt cx="5376847" cy="1306905"/>
          </a:xfrm>
        </p:grpSpPr>
        <p:sp>
          <p:nvSpPr>
            <p:cNvPr id="22" name="iṡľîḋê"/>
            <p:cNvSpPr/>
            <p:nvPr/>
          </p:nvSpPr>
          <p:spPr bwMode="auto">
            <a:xfrm>
              <a:off x="719137" y="2884169"/>
              <a:ext cx="5376845" cy="8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a:lnSpc>
                  <a:spcPct val="150000"/>
                </a:lnSpc>
                <a:spcBef>
                  <a:spcPct val="0"/>
                </a:spcBef>
                <a:buFont typeface="Arial" panose="020B0604020202020204" pitchFamily="34" charset="0"/>
                <a:buNone/>
              </a:pPr>
              <a:r>
                <a:rPr lang="en-GB" altLang="en-US" sz="2000" dirty="0"/>
                <a:t>Compare different models </a:t>
              </a:r>
            </a:p>
            <a:p>
              <a:pPr indent="0">
                <a:lnSpc>
                  <a:spcPct val="150000"/>
                </a:lnSpc>
                <a:spcBef>
                  <a:spcPct val="0"/>
                </a:spcBef>
                <a:buFont typeface="Arial" panose="020B0604020202020204" pitchFamily="34" charset="0"/>
                <a:buNone/>
              </a:pPr>
              <a:r>
                <a:rPr lang="en-GB" altLang="en-US" sz="2000" dirty="0"/>
                <a:t>and choose the best one</a:t>
              </a:r>
            </a:p>
          </p:txBody>
        </p:sp>
        <p:sp>
          <p:nvSpPr>
            <p:cNvPr id="23" name="iŝľïdè"/>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GB" altLang="en-US" sz="2600" b="1" dirty="0"/>
                <a:t>Third</a:t>
              </a:r>
            </a:p>
          </p:txBody>
        </p:sp>
      </p:grpSp>
      <p:grpSp>
        <p:nvGrpSpPr>
          <p:cNvPr id="19" name="îṧ1íḍe"/>
          <p:cNvGrpSpPr/>
          <p:nvPr/>
        </p:nvGrpSpPr>
        <p:grpSpPr>
          <a:xfrm>
            <a:off x="7265013" y="4326255"/>
            <a:ext cx="4803775" cy="1306830"/>
            <a:chOff x="-770737" y="2442364"/>
            <a:chExt cx="7751463" cy="1306830"/>
          </a:xfrm>
        </p:grpSpPr>
        <p:sp>
          <p:nvSpPr>
            <p:cNvPr id="20" name="íṧlîḋe"/>
            <p:cNvSpPr/>
            <p:nvPr/>
          </p:nvSpPr>
          <p:spPr bwMode="auto">
            <a:xfrm>
              <a:off x="-770737" y="2884324"/>
              <a:ext cx="7751463"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algn="r">
                <a:lnSpc>
                  <a:spcPct val="150000"/>
                </a:lnSpc>
                <a:spcBef>
                  <a:spcPct val="0"/>
                </a:spcBef>
                <a:buFont typeface="Arial" panose="020B0604020202020204" pitchFamily="34" charset="0"/>
                <a:buNone/>
              </a:pPr>
              <a:r>
                <a:rPr lang="en-GB" altLang="en-US" sz="2000" dirty="0"/>
                <a:t>Use our model to predict and draw</a:t>
              </a:r>
            </a:p>
            <a:p>
              <a:pPr indent="0" algn="r">
                <a:lnSpc>
                  <a:spcPct val="150000"/>
                </a:lnSpc>
                <a:spcBef>
                  <a:spcPct val="0"/>
                </a:spcBef>
                <a:buFont typeface="Arial" panose="020B0604020202020204" pitchFamily="34" charset="0"/>
                <a:buNone/>
              </a:pPr>
              <a:r>
                <a:rPr lang="en-GB" altLang="en-US" sz="2000" dirty="0"/>
                <a:t>some graphs to explain them explicitly</a:t>
              </a:r>
            </a:p>
          </p:txBody>
        </p:sp>
        <p:sp>
          <p:nvSpPr>
            <p:cNvPr id="21" name="íšľidê"/>
            <p:cNvSpPr txBox="1"/>
            <p:nvPr/>
          </p:nvSpPr>
          <p:spPr bwMode="auto">
            <a:xfrm>
              <a:off x="719137" y="2442364"/>
              <a:ext cx="537684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GB" altLang="en-US" sz="2600" b="1" dirty="0"/>
                <a:t>Fourth</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a:t>Extended and further tasks</a:t>
            </a:r>
            <a:endParaRPr lang="en-GB" altLang="en-US" dirty="0"/>
          </a:p>
        </p:txBody>
      </p:sp>
      <p:sp>
        <p:nvSpPr>
          <p:cNvPr id="3" name="文本占位符 2"/>
          <p:cNvSpPr>
            <a:spLocks noGrp="1"/>
          </p:cNvSpPr>
          <p:nvPr>
            <p:ph type="body" idx="1"/>
          </p:nvPr>
        </p:nvSpPr>
        <p:spPr/>
        <p:txBody>
          <a:bodyPr/>
          <a:lstStyle/>
          <a:p>
            <a:pPr lvl="0"/>
            <a:r>
              <a:rPr lang="en-GB" altLang="zh-CN" dirty="0"/>
              <a:t>To make our analysis better</a:t>
            </a:r>
          </a:p>
        </p:txBody>
      </p:sp>
      <p:sp>
        <p:nvSpPr>
          <p:cNvPr id="4" name="文本框 3"/>
          <p:cNvSpPr txBox="1"/>
          <p:nvPr/>
        </p:nvSpPr>
        <p:spPr>
          <a:xfrm>
            <a:off x="1165225" y="264132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718" y="0"/>
            <a:ext cx="10850563" cy="1028699"/>
          </a:xfrm>
        </p:spPr>
        <p:txBody>
          <a:bodyPr/>
          <a:lstStyle/>
          <a:p>
            <a:r>
              <a:rPr lang="en-GB" altLang="zh-CN" dirty="0"/>
              <a:t>Extended &amp; Further work</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a:p>
        </p:txBody>
      </p:sp>
      <p:grpSp>
        <p:nvGrpSpPr>
          <p:cNvPr id="5" name="83bc5b74-fc86-4cf9-a3c9-e029cc83dea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4" y="1142705"/>
            <a:ext cx="10850563" cy="4983752"/>
            <a:chOff x="669925" y="1130300"/>
            <a:chExt cx="10850563" cy="4983752"/>
          </a:xfrm>
        </p:grpSpPr>
        <p:sp>
          <p:nvSpPr>
            <p:cNvPr id="6" name="íṡľídê"/>
            <p:cNvSpPr/>
            <p:nvPr/>
          </p:nvSpPr>
          <p:spPr>
            <a:xfrm>
              <a:off x="3740347" y="3512946"/>
              <a:ext cx="2042755" cy="2601105"/>
            </a:xfrm>
            <a:prstGeom prst="upArrow">
              <a:avLst>
                <a:gd name="adj1" fmla="val 50000"/>
                <a:gd name="adj2" fmla="val 56152"/>
              </a:avLst>
            </a:prstGeom>
            <a:blipFill>
              <a:blip r:embed="rId3"/>
              <a:stretch>
                <a:fillRect l="-46160" r="-45589"/>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a:p>
          </p:txBody>
        </p:sp>
        <p:sp>
          <p:nvSpPr>
            <p:cNvPr id="7" name="íŝlîḑe"/>
            <p:cNvSpPr/>
            <p:nvPr/>
          </p:nvSpPr>
          <p:spPr>
            <a:xfrm>
              <a:off x="6408899" y="3512946"/>
              <a:ext cx="2042755" cy="2601105"/>
            </a:xfrm>
            <a:prstGeom prst="upArrow">
              <a:avLst>
                <a:gd name="adj1" fmla="val 50000"/>
                <a:gd name="adj2" fmla="val 56152"/>
              </a:avLst>
            </a:prstGeom>
            <a:blipFill>
              <a:blip r:embed="rId3"/>
              <a:srcRect/>
              <a:stretch>
                <a:fillRect l="-104569" t="-6882" r="-1435" b="-552"/>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dirty="0"/>
            </a:p>
          </p:txBody>
        </p:sp>
        <p:sp>
          <p:nvSpPr>
            <p:cNvPr id="8" name="îšľiďé"/>
            <p:cNvSpPr/>
            <p:nvPr/>
          </p:nvSpPr>
          <p:spPr>
            <a:xfrm>
              <a:off x="4761724" y="2451100"/>
              <a:ext cx="2668554" cy="3662952"/>
            </a:xfrm>
            <a:prstGeom prst="upArrow">
              <a:avLst>
                <a:gd name="adj1" fmla="val 50000"/>
                <a:gd name="adj2" fmla="val 5615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10" name="ïṧ1îdé"/>
            <p:cNvSpPr txBox="1"/>
            <p:nvPr/>
          </p:nvSpPr>
          <p:spPr bwMode="auto">
            <a:xfrm>
              <a:off x="4238182" y="1130300"/>
              <a:ext cx="3715636" cy="139852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2. Expand the size of the data training set, which can make the fitted function more accurate.</a:t>
              </a:r>
            </a:p>
          </p:txBody>
        </p:sp>
        <p:sp>
          <p:nvSpPr>
            <p:cNvPr id="19" name="íṩľïḓe"/>
            <p:cNvSpPr txBox="1"/>
            <p:nvPr/>
          </p:nvSpPr>
          <p:spPr bwMode="auto">
            <a:xfrm>
              <a:off x="669925" y="2689534"/>
              <a:ext cx="371563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endParaRPr lang="en-US" altLang="zh-CN" sz="2000" b="1" dirty="0"/>
            </a:p>
          </p:txBody>
        </p:sp>
        <p:sp>
          <p:nvSpPr>
            <p:cNvPr id="17" name="îṣlïḓê"/>
            <p:cNvSpPr txBox="1"/>
            <p:nvPr/>
          </p:nvSpPr>
          <p:spPr bwMode="auto">
            <a:xfrm>
              <a:off x="7804852" y="2065132"/>
              <a:ext cx="3715636" cy="189695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3.In future work, we can conduct in-depth research on the problem of zero inflation of data, and choose some other models to try, such as zero inflated count model, zero-inflated </a:t>
              </a:r>
              <a:r>
                <a:rPr lang="en-US" altLang="zh-CN" sz="2000" b="1" dirty="0" err="1"/>
                <a:t>poisson</a:t>
              </a:r>
              <a:r>
                <a:rPr lang="en-US" altLang="zh-CN" sz="2000" b="1" dirty="0"/>
                <a:t> and zero-inflated negative binomial.</a:t>
              </a:r>
            </a:p>
          </p:txBody>
        </p:sp>
      </p:grpSp>
      <p:sp>
        <p:nvSpPr>
          <p:cNvPr id="20" name="ïṧ1îdé"/>
          <p:cNvSpPr txBox="1"/>
          <p:nvPr/>
        </p:nvSpPr>
        <p:spPr bwMode="auto">
          <a:xfrm>
            <a:off x="569999" y="2085580"/>
            <a:ext cx="3355283" cy="22094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925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1. We can further carry out feature engineering on the data set based on the current analysis. Filter out better data features from the original data to improve the training effect of the model.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2965985" y="1962350"/>
            <a:ext cx="2719539" cy="2633335"/>
          </a:xfrm>
          <a:custGeom>
            <a:avLst/>
            <a:gdLst>
              <a:gd name="T0" fmla="*/ 854 w 1542"/>
              <a:gd name="T1" fmla="*/ 1270 h 1270"/>
              <a:gd name="T2" fmla="*/ 271 w 1542"/>
              <a:gd name="T3" fmla="*/ 766 h 1270"/>
              <a:gd name="T4" fmla="*/ 0 w 1542"/>
              <a:gd name="T5" fmla="*/ 0 h 1270"/>
              <a:gd name="T6" fmla="*/ 1542 w 1542"/>
              <a:gd name="T7" fmla="*/ 499 h 1270"/>
              <a:gd name="T8" fmla="*/ 854 w 1542"/>
              <a:gd name="T9" fmla="*/ 1270 h 1270"/>
            </a:gdLst>
            <a:ahLst/>
            <a:cxnLst>
              <a:cxn ang="0">
                <a:pos x="T0" y="T1"/>
              </a:cxn>
              <a:cxn ang="0">
                <a:pos x="T2" y="T3"/>
              </a:cxn>
              <a:cxn ang="0">
                <a:pos x="T4" y="T5"/>
              </a:cxn>
              <a:cxn ang="0">
                <a:pos x="T6" y="T7"/>
              </a:cxn>
              <a:cxn ang="0">
                <a:pos x="T8" y="T9"/>
              </a:cxn>
            </a:cxnLst>
            <a:rect l="0" t="0" r="r" b="b"/>
            <a:pathLst>
              <a:path w="1542" h="1270">
                <a:moveTo>
                  <a:pt x="854" y="1270"/>
                </a:moveTo>
                <a:lnTo>
                  <a:pt x="271" y="766"/>
                </a:lnTo>
                <a:lnTo>
                  <a:pt x="0" y="0"/>
                </a:lnTo>
                <a:lnTo>
                  <a:pt x="1542" y="499"/>
                </a:lnTo>
                <a:lnTo>
                  <a:pt x="854" y="1270"/>
                </a:lnTo>
                <a:close/>
              </a:path>
            </a:pathLst>
          </a:custGeom>
          <a:solidFill>
            <a:srgbClr val="FFD400">
              <a:alpha val="63000"/>
            </a:srgbClr>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ctrTitle"/>
          </p:nvPr>
        </p:nvSpPr>
        <p:spPr>
          <a:xfrm>
            <a:off x="5106652" y="2133605"/>
            <a:ext cx="4482645" cy="1243498"/>
          </a:xfrm>
        </p:spPr>
        <p:txBody>
          <a:bodyPr/>
          <a:lstStyle/>
          <a:p>
            <a:pPr algn="l"/>
            <a:r>
              <a:rPr lang="en-GB" altLang="zh-CN" i="0" dirty="0">
                <a:effectLst/>
                <a:latin typeface="Segoe UI" panose="020B0502040204020203" pitchFamily="34" charset="0"/>
              </a:rPr>
              <a:t>Thanks for watching</a:t>
            </a:r>
          </a:p>
        </p:txBody>
      </p:sp>
      <p:sp>
        <p:nvSpPr>
          <p:cNvPr id="3" name="文本占位符 2"/>
          <p:cNvSpPr>
            <a:spLocks noGrp="1"/>
          </p:cNvSpPr>
          <p:nvPr>
            <p:ph type="body" sz="quarter" idx="17"/>
          </p:nvPr>
        </p:nvSpPr>
        <p:spPr>
          <a:xfrm>
            <a:off x="5106652" y="3731382"/>
            <a:ext cx="4482645" cy="310871"/>
          </a:xfrm>
        </p:spPr>
        <p:txBody>
          <a:bodyPr/>
          <a:lstStyle/>
          <a:p>
            <a:r>
              <a:rPr lang="en-GB" dirty="0"/>
              <a:t>Group 18</a:t>
            </a:r>
          </a:p>
        </p:txBody>
      </p:sp>
      <p:sp>
        <p:nvSpPr>
          <p:cNvPr id="5" name="Freeform 5"/>
          <p:cNvSpPr/>
          <p:nvPr/>
        </p:nvSpPr>
        <p:spPr bwMode="auto">
          <a:xfrm rot="3360000">
            <a:off x="9679940" y="439420"/>
            <a:ext cx="2590800" cy="2839720"/>
          </a:xfrm>
          <a:custGeom>
            <a:avLst/>
            <a:gdLst>
              <a:gd name="T0" fmla="*/ 854 w 1542"/>
              <a:gd name="T1" fmla="*/ 1270 h 1270"/>
              <a:gd name="T2" fmla="*/ 271 w 1542"/>
              <a:gd name="T3" fmla="*/ 766 h 1270"/>
              <a:gd name="T4" fmla="*/ 0 w 1542"/>
              <a:gd name="T5" fmla="*/ 0 h 1270"/>
              <a:gd name="T6" fmla="*/ 1542 w 1542"/>
              <a:gd name="T7" fmla="*/ 499 h 1270"/>
              <a:gd name="T8" fmla="*/ 854 w 1542"/>
              <a:gd name="T9" fmla="*/ 1270 h 1270"/>
            </a:gdLst>
            <a:ahLst/>
            <a:cxnLst>
              <a:cxn ang="0">
                <a:pos x="T0" y="T1"/>
              </a:cxn>
              <a:cxn ang="0">
                <a:pos x="T2" y="T3"/>
              </a:cxn>
              <a:cxn ang="0">
                <a:pos x="T4" y="T5"/>
              </a:cxn>
              <a:cxn ang="0">
                <a:pos x="T6" y="T7"/>
              </a:cxn>
              <a:cxn ang="0">
                <a:pos x="T8" y="T9"/>
              </a:cxn>
            </a:cxnLst>
            <a:rect l="0" t="0" r="r" b="b"/>
            <a:pathLst>
              <a:path w="1542" h="1270">
                <a:moveTo>
                  <a:pt x="854" y="1270"/>
                </a:moveTo>
                <a:lnTo>
                  <a:pt x="271" y="766"/>
                </a:lnTo>
                <a:lnTo>
                  <a:pt x="0" y="0"/>
                </a:lnTo>
                <a:lnTo>
                  <a:pt x="1542" y="499"/>
                </a:lnTo>
                <a:lnTo>
                  <a:pt x="854" y="1270"/>
                </a:lnTo>
                <a:close/>
              </a:path>
            </a:pathLst>
          </a:custGeom>
          <a:solidFill>
            <a:srgbClr val="FFD400">
              <a:alpha val="63000"/>
            </a:srgbClr>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ïś1ïḍé"/>
          <p:cNvSpPr/>
          <p:nvPr/>
        </p:nvSpPr>
        <p:spPr>
          <a:xfrm>
            <a:off x="0" y="1685290"/>
            <a:ext cx="4576445" cy="1916430"/>
          </a:xfrm>
          <a:prstGeom prst="rect">
            <a:avLst/>
          </a:prstGeom>
          <a:blipFill>
            <a:blip r:embed="rId3"/>
            <a:stretch>
              <a:fillRect t="-29798" b="-29407"/>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 name="iṥlíḍe"/>
          <p:cNvSpPr/>
          <p:nvPr/>
        </p:nvSpPr>
        <p:spPr>
          <a:xfrm>
            <a:off x="669925" y="1685290"/>
            <a:ext cx="3906520" cy="1916430"/>
          </a:xfrm>
          <a:prstGeom prst="rect">
            <a:avLst/>
          </a:prstGeom>
          <a:solidFill>
            <a:schemeClr val="tx1">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ïṩḷíḋè"/>
          <p:cNvSpPr txBox="1"/>
          <p:nvPr/>
        </p:nvSpPr>
        <p:spPr>
          <a:xfrm>
            <a:off x="2192020" y="2025015"/>
            <a:ext cx="2385060" cy="1237615"/>
          </a:xfrm>
          <a:prstGeom prst="rect">
            <a:avLst/>
          </a:prstGeom>
          <a:noFill/>
        </p:spPr>
        <p:txBody>
          <a:bodyPr wrap="none" lIns="90000" tIns="46800" rIns="90000" bIns="46800" anchor="ctr" anchorCtr="0">
            <a:normAutofit/>
          </a:bodyPr>
          <a:lstStyle/>
          <a:p>
            <a:pPr algn="r"/>
            <a:r>
              <a:rPr lang="en-US" altLang="zh-CN" sz="3200" dirty="0">
                <a:solidFill>
                  <a:schemeClr val="bg1"/>
                </a:solidFill>
              </a:rPr>
              <a:t>CONTENTS</a:t>
            </a:r>
          </a:p>
        </p:txBody>
      </p:sp>
      <p:sp>
        <p:nvSpPr>
          <p:cNvPr id="6" name="iṥľïḓè"/>
          <p:cNvSpPr/>
          <p:nvPr/>
        </p:nvSpPr>
        <p:spPr>
          <a:xfrm>
            <a:off x="6492240" y="4930140"/>
            <a:ext cx="763905" cy="763905"/>
          </a:xfrm>
          <a:prstGeom prst="ellipse">
            <a:avLst/>
          </a:prstGeom>
          <a:solidFill>
            <a:schemeClr val="accent5">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05</a:t>
            </a:r>
          </a:p>
        </p:txBody>
      </p:sp>
      <p:grpSp>
        <p:nvGrpSpPr>
          <p:cNvPr id="7" name="ïşľíḍè"/>
          <p:cNvGrpSpPr/>
          <p:nvPr/>
        </p:nvGrpSpPr>
        <p:grpSpPr>
          <a:xfrm>
            <a:off x="7386320" y="4792980"/>
            <a:ext cx="5204460" cy="1037590"/>
            <a:chOff x="7189746" y="4435627"/>
            <a:chExt cx="3676254" cy="732544"/>
          </a:xfrm>
        </p:grpSpPr>
        <p:sp>
          <p:nvSpPr>
            <p:cNvPr id="25" name="íśḷiďê"/>
            <p:cNvSpPr txBox="1"/>
            <p:nvPr/>
          </p:nvSpPr>
          <p:spPr>
            <a:xfrm>
              <a:off x="7189746" y="4435627"/>
              <a:ext cx="3676254" cy="399292"/>
            </a:xfrm>
            <a:prstGeom prst="rect">
              <a:avLst/>
            </a:prstGeom>
            <a:noFill/>
          </p:spPr>
          <p:txBody>
            <a:bodyPr wrap="none" lIns="90000" tIns="46800" rIns="90000" bIns="46800" anchor="b" anchorCtr="0">
              <a:normAutofit/>
            </a:bodyPr>
            <a:lstStyle/>
            <a:p>
              <a:r>
                <a:rPr lang="en-GB" altLang="en-US" b="1" dirty="0"/>
                <a:t>Extended and further tasks</a:t>
              </a:r>
            </a:p>
          </p:txBody>
        </p:sp>
        <p:sp>
          <p:nvSpPr>
            <p:cNvPr id="26" name="iśḷîḍè"/>
            <p:cNvSpPr txBox="1"/>
            <p:nvPr/>
          </p:nvSpPr>
          <p:spPr>
            <a:xfrm>
              <a:off x="7189746" y="4768879"/>
              <a:ext cx="3676254" cy="399292"/>
            </a:xfrm>
            <a:prstGeom prst="rect">
              <a:avLst/>
            </a:prstGeom>
            <a:noFill/>
          </p:spPr>
          <p:txBody>
            <a:bodyPr wrap="none" lIns="90000" tIns="46800" rIns="90000" bIns="46800" anchor="t" anchorCtr="0">
              <a:normAutofit/>
            </a:bodyPr>
            <a:lstStyle/>
            <a:p>
              <a:pPr>
                <a:lnSpc>
                  <a:spcPct val="120000"/>
                </a:lnSpc>
              </a:pPr>
              <a:r>
                <a:rPr lang="en-GB" altLang="en-US" sz="1100" dirty="0"/>
                <a:t>Based on what we’ve got, can we modify the analysis?</a:t>
              </a:r>
            </a:p>
            <a:p>
              <a:pPr>
                <a:lnSpc>
                  <a:spcPct val="120000"/>
                </a:lnSpc>
              </a:pPr>
              <a:r>
                <a:rPr lang="en-GB" altLang="en-US" sz="1100" dirty="0"/>
                <a:t>can we get more results in using different methods?</a:t>
              </a:r>
            </a:p>
          </p:txBody>
        </p:sp>
      </p:grpSp>
      <p:sp>
        <p:nvSpPr>
          <p:cNvPr id="8" name="ïṣḷîdè"/>
          <p:cNvSpPr/>
          <p:nvPr/>
        </p:nvSpPr>
        <p:spPr>
          <a:xfrm>
            <a:off x="6492240" y="3913505"/>
            <a:ext cx="763905" cy="763905"/>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04</a:t>
            </a:r>
          </a:p>
        </p:txBody>
      </p:sp>
      <p:grpSp>
        <p:nvGrpSpPr>
          <p:cNvPr id="9" name="iSḻïďê"/>
          <p:cNvGrpSpPr/>
          <p:nvPr/>
        </p:nvGrpSpPr>
        <p:grpSpPr>
          <a:xfrm>
            <a:off x="7386320" y="3732530"/>
            <a:ext cx="5203825" cy="1130935"/>
            <a:chOff x="7189746" y="4435627"/>
            <a:chExt cx="3676254" cy="798584"/>
          </a:xfrm>
        </p:grpSpPr>
        <p:sp>
          <p:nvSpPr>
            <p:cNvPr id="23" name="íŝ1iḍê"/>
            <p:cNvSpPr txBox="1"/>
            <p:nvPr/>
          </p:nvSpPr>
          <p:spPr>
            <a:xfrm>
              <a:off x="7189746" y="4435627"/>
              <a:ext cx="3676254" cy="399292"/>
            </a:xfrm>
            <a:prstGeom prst="rect">
              <a:avLst/>
            </a:prstGeom>
            <a:noFill/>
          </p:spPr>
          <p:txBody>
            <a:bodyPr wrap="none" lIns="90000" tIns="46800" rIns="90000" bIns="46800" anchor="b" anchorCtr="0">
              <a:normAutofit/>
            </a:bodyPr>
            <a:lstStyle/>
            <a:p>
              <a:r>
                <a:rPr lang="en-GB" altLang="zh-CN" b="1" dirty="0"/>
                <a:t>What conclusions we draw</a:t>
              </a:r>
            </a:p>
          </p:txBody>
        </p:sp>
        <p:sp>
          <p:nvSpPr>
            <p:cNvPr id="24" name="iSľïḍè"/>
            <p:cNvSpPr txBox="1"/>
            <p:nvPr/>
          </p:nvSpPr>
          <p:spPr>
            <a:xfrm>
              <a:off x="7189746" y="4834919"/>
              <a:ext cx="3676254" cy="399292"/>
            </a:xfrm>
            <a:prstGeom prst="rect">
              <a:avLst/>
            </a:prstGeom>
            <a:noFill/>
          </p:spPr>
          <p:txBody>
            <a:bodyPr wrap="none" lIns="90000" tIns="46800" rIns="90000" bIns="46800" anchor="t" anchorCtr="0">
              <a:normAutofit/>
            </a:bodyPr>
            <a:lstStyle/>
            <a:p>
              <a:pPr>
                <a:lnSpc>
                  <a:spcPct val="120000"/>
                </a:lnSpc>
              </a:pPr>
              <a:r>
                <a:rPr lang="en-GB" altLang="en-US" sz="1100" dirty="0"/>
                <a:t>Does the result fit our hypothesis</a:t>
              </a:r>
            </a:p>
            <a:p>
              <a:pPr>
                <a:lnSpc>
                  <a:spcPct val="120000"/>
                </a:lnSpc>
              </a:pPr>
              <a:r>
                <a:rPr lang="en-GB" altLang="en-US" sz="1100" dirty="0"/>
                <a:t>What does the results show</a:t>
              </a:r>
            </a:p>
          </p:txBody>
        </p:sp>
      </p:grpSp>
      <p:sp>
        <p:nvSpPr>
          <p:cNvPr id="10" name="ïşľîḑe"/>
          <p:cNvSpPr/>
          <p:nvPr/>
        </p:nvSpPr>
        <p:spPr>
          <a:xfrm>
            <a:off x="6492240" y="2767330"/>
            <a:ext cx="763905" cy="763905"/>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03</a:t>
            </a:r>
          </a:p>
        </p:txBody>
      </p:sp>
      <p:grpSp>
        <p:nvGrpSpPr>
          <p:cNvPr id="11" name="išlîḑè"/>
          <p:cNvGrpSpPr/>
          <p:nvPr/>
        </p:nvGrpSpPr>
        <p:grpSpPr>
          <a:xfrm>
            <a:off x="7386320" y="2607310"/>
            <a:ext cx="5202555" cy="1083945"/>
            <a:chOff x="7189746" y="4435627"/>
            <a:chExt cx="3676254" cy="766072"/>
          </a:xfrm>
        </p:grpSpPr>
        <p:sp>
          <p:nvSpPr>
            <p:cNvPr id="21" name="ïşḷíḋe"/>
            <p:cNvSpPr txBox="1"/>
            <p:nvPr/>
          </p:nvSpPr>
          <p:spPr>
            <a:xfrm>
              <a:off x="7189746" y="4435627"/>
              <a:ext cx="3676254" cy="399292"/>
            </a:xfrm>
            <a:prstGeom prst="rect">
              <a:avLst/>
            </a:prstGeom>
            <a:noFill/>
          </p:spPr>
          <p:txBody>
            <a:bodyPr wrap="none" lIns="90000" tIns="46800" rIns="90000" bIns="46800" anchor="b" anchorCtr="0">
              <a:normAutofit/>
            </a:bodyPr>
            <a:lstStyle/>
            <a:p>
              <a:r>
                <a:rPr lang="en-GB" altLang="zh-CN" b="1" dirty="0"/>
                <a:t>What we do</a:t>
              </a:r>
            </a:p>
          </p:txBody>
        </p:sp>
        <p:sp>
          <p:nvSpPr>
            <p:cNvPr id="22" name="íSḻíḑé"/>
            <p:cNvSpPr txBox="1"/>
            <p:nvPr/>
          </p:nvSpPr>
          <p:spPr>
            <a:xfrm>
              <a:off x="7189746" y="4802407"/>
              <a:ext cx="3676254" cy="399292"/>
            </a:xfrm>
            <a:prstGeom prst="rect">
              <a:avLst/>
            </a:prstGeom>
            <a:noFill/>
          </p:spPr>
          <p:txBody>
            <a:bodyPr wrap="none" lIns="90000" tIns="46800" rIns="90000" bIns="46800" anchor="t" anchorCtr="0"/>
            <a:lstStyle/>
            <a:p>
              <a:pPr fontAlgn="auto">
                <a:lnSpc>
                  <a:spcPct val="100000"/>
                </a:lnSpc>
              </a:pPr>
              <a:r>
                <a:rPr lang="en-GB" altLang="en-US" sz="1000" dirty="0"/>
                <a:t>Which model we use</a:t>
              </a:r>
            </a:p>
            <a:p>
              <a:pPr fontAlgn="auto">
                <a:lnSpc>
                  <a:spcPct val="100000"/>
                </a:lnSpc>
              </a:pPr>
              <a:r>
                <a:rPr lang="en-GB" altLang="en-US" sz="1000" dirty="0"/>
                <a:t>What figures and </a:t>
              </a:r>
            </a:p>
            <a:p>
              <a:pPr fontAlgn="auto">
                <a:lnSpc>
                  <a:spcPct val="100000"/>
                </a:lnSpc>
              </a:pPr>
              <a:r>
                <a:rPr lang="en-GB" altLang="en-US" sz="1000" dirty="0"/>
                <a:t>Summaries we get</a:t>
              </a:r>
            </a:p>
          </p:txBody>
        </p:sp>
      </p:grpSp>
      <p:sp>
        <p:nvSpPr>
          <p:cNvPr id="14" name="ïS1îḑe"/>
          <p:cNvSpPr/>
          <p:nvPr/>
        </p:nvSpPr>
        <p:spPr>
          <a:xfrm>
            <a:off x="6492240" y="1748155"/>
            <a:ext cx="763905" cy="7639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1600" dirty="0">
                <a:solidFill>
                  <a:schemeClr val="bg1"/>
                </a:solidFill>
                <a:latin typeface="Impact" panose="020B0806030902050204" pitchFamily="34" charset="0"/>
              </a:rPr>
              <a:t>01</a:t>
            </a:r>
          </a:p>
        </p:txBody>
      </p:sp>
      <p:grpSp>
        <p:nvGrpSpPr>
          <p:cNvPr id="15" name="îṡľîďè"/>
          <p:cNvGrpSpPr/>
          <p:nvPr/>
        </p:nvGrpSpPr>
        <p:grpSpPr>
          <a:xfrm>
            <a:off x="7385050" y="1564640"/>
            <a:ext cx="5203825" cy="1130935"/>
            <a:chOff x="7189746" y="4435627"/>
            <a:chExt cx="3676254" cy="798584"/>
          </a:xfrm>
        </p:grpSpPr>
        <p:sp>
          <p:nvSpPr>
            <p:cNvPr id="17" name="îšľïďè"/>
            <p:cNvSpPr txBox="1"/>
            <p:nvPr/>
          </p:nvSpPr>
          <p:spPr>
            <a:xfrm>
              <a:off x="7189746" y="4435627"/>
              <a:ext cx="3676254" cy="399292"/>
            </a:xfrm>
            <a:prstGeom prst="rect">
              <a:avLst/>
            </a:prstGeom>
            <a:noFill/>
          </p:spPr>
          <p:txBody>
            <a:bodyPr wrap="none" lIns="90000" tIns="46800" rIns="90000" bIns="46800" anchor="b" anchorCtr="0">
              <a:normAutofit/>
            </a:bodyPr>
            <a:lstStyle/>
            <a:p>
              <a:r>
                <a:rPr lang="en-GB" altLang="en-US" b="1" dirty="0"/>
                <a:t>What is the dataset</a:t>
              </a:r>
            </a:p>
          </p:txBody>
        </p:sp>
        <p:sp>
          <p:nvSpPr>
            <p:cNvPr id="18" name="ïṣļïḍê"/>
            <p:cNvSpPr txBox="1"/>
            <p:nvPr/>
          </p:nvSpPr>
          <p:spPr>
            <a:xfrm>
              <a:off x="7189746" y="4834919"/>
              <a:ext cx="3676254" cy="399292"/>
            </a:xfrm>
            <a:prstGeom prst="rect">
              <a:avLst/>
            </a:prstGeom>
            <a:noFill/>
          </p:spPr>
          <p:txBody>
            <a:bodyPr wrap="none" lIns="90000" tIns="46800" rIns="90000" bIns="46800" anchor="t" anchorCtr="0">
              <a:normAutofit lnSpcReduction="10000"/>
            </a:bodyPr>
            <a:lstStyle/>
            <a:p>
              <a:pPr algn="l">
                <a:lnSpc>
                  <a:spcPct val="120000"/>
                </a:lnSpc>
              </a:pPr>
              <a:r>
                <a:rPr lang="en-GB" altLang="en-US" sz="1100">
                  <a:sym typeface="+mn-ea"/>
                </a:rPr>
                <a:t>The description of the dataset</a:t>
              </a:r>
              <a:endParaRPr lang="en-GB" altLang="en-US" sz="1100" dirty="0"/>
            </a:p>
          </p:txBody>
        </p:sp>
      </p:grpSp>
      <p:cxnSp>
        <p:nvCxnSpPr>
          <p:cNvPr id="16" name="直接连接符 15"/>
          <p:cNvCxnSpPr/>
          <p:nvPr/>
        </p:nvCxnSpPr>
        <p:spPr>
          <a:xfrm>
            <a:off x="6186170" y="1748155"/>
            <a:ext cx="0" cy="370776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0" y="6006465"/>
            <a:ext cx="12192000" cy="1720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a:t>The description of the dataset</a:t>
            </a:r>
            <a:endParaRPr lang="en-GB" altLang="en-US" dirty="0"/>
          </a:p>
        </p:txBody>
      </p:sp>
      <p:sp>
        <p:nvSpPr>
          <p:cNvPr id="3" name="文本占位符 2"/>
          <p:cNvSpPr>
            <a:spLocks noGrp="1"/>
          </p:cNvSpPr>
          <p:nvPr>
            <p:ph type="body" idx="1"/>
          </p:nvPr>
        </p:nvSpPr>
        <p:spPr/>
        <p:txBody>
          <a:bodyPr/>
          <a:lstStyle/>
          <a:p>
            <a:pPr lvl="0"/>
            <a:r>
              <a:rPr lang="en-GB" altLang="en-US"/>
              <a:t>Do you like dogs and cats?</a:t>
            </a:r>
            <a:endParaRPr lang="en-GB" altLang="en-US" dirty="0"/>
          </a:p>
        </p:txBody>
      </p:sp>
      <p:sp>
        <p:nvSpPr>
          <p:cNvPr id="4" name="文本框 3"/>
          <p:cNvSpPr txBox="1"/>
          <p:nvPr/>
        </p:nvSpPr>
        <p:spPr>
          <a:xfrm>
            <a:off x="1165225" y="264132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dirty="0"/>
              <a:t>The description of data set</a:t>
            </a:r>
          </a:p>
        </p:txBody>
      </p:sp>
      <p:sp>
        <p:nvSpPr>
          <p:cNvPr id="4" name="灯片编号占位符 3"/>
          <p:cNvSpPr>
            <a:spLocks noGrp="1"/>
          </p:cNvSpPr>
          <p:nvPr>
            <p:ph type="sldNum" sz="quarter" idx="12"/>
          </p:nvPr>
        </p:nvSpPr>
        <p:spPr>
          <a:xfrm>
            <a:off x="8917305" y="6068695"/>
            <a:ext cx="2498725" cy="177165"/>
          </a:xfrm>
        </p:spPr>
        <p:txBody>
          <a:bodyPr/>
          <a:lstStyle/>
          <a:p>
            <a:fld id="{5DD3DB80-B894-403A-B48E-6FDC1A72010E}" type="slidenum">
              <a:rPr lang="zh-CN" altLang="en-US" smtClean="0"/>
              <a:t>4</a:t>
            </a:fld>
            <a:endParaRPr lang="zh-CN" altLang="en-US"/>
          </a:p>
        </p:txBody>
      </p:sp>
      <p:grpSp>
        <p:nvGrpSpPr>
          <p:cNvPr id="5" name="e4efafc8-a25c-40e5-a9e9-4eba311d4a2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290" y="1155434"/>
            <a:ext cx="5140994" cy="4975197"/>
            <a:chOff x="673100" y="1162419"/>
            <a:chExt cx="5140994" cy="4975197"/>
          </a:xfrm>
        </p:grpSpPr>
        <p:grpSp>
          <p:nvGrpSpPr>
            <p:cNvPr id="6" name="íṥlîḓê"/>
            <p:cNvGrpSpPr/>
            <p:nvPr/>
          </p:nvGrpSpPr>
          <p:grpSpPr>
            <a:xfrm>
              <a:off x="786000" y="1988999"/>
              <a:ext cx="3954462" cy="2186576"/>
              <a:chOff x="503602" y="2132856"/>
              <a:chExt cx="5859098" cy="3239723"/>
            </a:xfrm>
          </p:grpSpPr>
          <p:grpSp>
            <p:nvGrpSpPr>
              <p:cNvPr id="34" name="işlïḍê"/>
              <p:cNvGrpSpPr/>
              <p:nvPr/>
            </p:nvGrpSpPr>
            <p:grpSpPr>
              <a:xfrm>
                <a:off x="503602" y="5249660"/>
                <a:ext cx="5859098" cy="122919"/>
                <a:chOff x="-1348120" y="5777968"/>
                <a:chExt cx="9361040" cy="187524"/>
              </a:xfrm>
            </p:grpSpPr>
            <p:sp>
              <p:nvSpPr>
                <p:cNvPr id="42" name="ïś1idè"/>
                <p:cNvSpPr/>
                <p:nvPr/>
              </p:nvSpPr>
              <p:spPr>
                <a:xfrm flipV="1">
                  <a:off x="-1348120" y="5928916"/>
                  <a:ext cx="9361040" cy="36576"/>
                </a:xfrm>
                <a:prstGeom prst="trapezoid">
                  <a:avLst>
                    <a:gd name="adj" fmla="val 814192"/>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a:p>
              </p:txBody>
            </p:sp>
            <p:sp>
              <p:nvSpPr>
                <p:cNvPr id="43" name="işlídè"/>
                <p:cNvSpPr/>
                <p:nvPr/>
              </p:nvSpPr>
              <p:spPr>
                <a:xfrm>
                  <a:off x="-1348120" y="5777968"/>
                  <a:ext cx="9361040" cy="151090"/>
                </a:xfrm>
                <a:prstGeom prst="rect">
                  <a:avLst/>
                </a:prstGeom>
                <a:solidFill>
                  <a:srgbClr val="DDDD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a:p>
              </p:txBody>
            </p:sp>
          </p:grpSp>
          <p:grpSp>
            <p:nvGrpSpPr>
              <p:cNvPr id="35" name="iSḷïḋê"/>
              <p:cNvGrpSpPr/>
              <p:nvPr/>
            </p:nvGrpSpPr>
            <p:grpSpPr>
              <a:xfrm>
                <a:off x="1002671" y="2132856"/>
                <a:ext cx="4860960" cy="3080807"/>
                <a:chOff x="-375492" y="1139528"/>
                <a:chExt cx="7415785" cy="4700016"/>
              </a:xfrm>
            </p:grpSpPr>
            <p:grpSp>
              <p:nvGrpSpPr>
                <p:cNvPr id="37" name="îsļiḋê"/>
                <p:cNvGrpSpPr/>
                <p:nvPr/>
              </p:nvGrpSpPr>
              <p:grpSpPr>
                <a:xfrm>
                  <a:off x="-375492" y="1139528"/>
                  <a:ext cx="7415785" cy="4700016"/>
                  <a:chOff x="-375492" y="1139528"/>
                  <a:chExt cx="7415785" cy="4700016"/>
                </a:xfrm>
              </p:grpSpPr>
              <p:sp>
                <p:nvSpPr>
                  <p:cNvPr id="39" name="îṩľîḓè"/>
                  <p:cNvSpPr/>
                  <p:nvPr/>
                </p:nvSpPr>
                <p:spPr>
                  <a:xfrm>
                    <a:off x="-375492" y="1139528"/>
                    <a:ext cx="7415784" cy="4700016"/>
                  </a:xfrm>
                  <a:custGeom>
                    <a:avLst/>
                    <a:gdLst>
                      <a:gd name="connsiteX0" fmla="*/ 224028 w 7415784"/>
                      <a:gd name="connsiteY0" fmla="*/ 269748 h 4700016"/>
                      <a:gd name="connsiteX1" fmla="*/ 224028 w 7415784"/>
                      <a:gd name="connsiteY1" fmla="*/ 4430268 h 4700016"/>
                      <a:gd name="connsiteX2" fmla="*/ 7191756 w 7415784"/>
                      <a:gd name="connsiteY2" fmla="*/ 4430268 h 4700016"/>
                      <a:gd name="connsiteX3" fmla="*/ 7191756 w 7415784"/>
                      <a:gd name="connsiteY3" fmla="*/ 269748 h 4700016"/>
                      <a:gd name="connsiteX4" fmla="*/ 266867 w 7415784"/>
                      <a:gd name="connsiteY4" fmla="*/ 0 h 4700016"/>
                      <a:gd name="connsiteX5" fmla="*/ 7148917 w 7415784"/>
                      <a:gd name="connsiteY5" fmla="*/ 0 h 4700016"/>
                      <a:gd name="connsiteX6" fmla="*/ 7415784 w 7415784"/>
                      <a:gd name="connsiteY6" fmla="*/ 266867 h 4700016"/>
                      <a:gd name="connsiteX7" fmla="*/ 7415784 w 7415784"/>
                      <a:gd name="connsiteY7" fmla="*/ 4433149 h 4700016"/>
                      <a:gd name="connsiteX8" fmla="*/ 7148917 w 7415784"/>
                      <a:gd name="connsiteY8" fmla="*/ 4700016 h 4700016"/>
                      <a:gd name="connsiteX9" fmla="*/ 266867 w 7415784"/>
                      <a:gd name="connsiteY9" fmla="*/ 4700016 h 4700016"/>
                      <a:gd name="connsiteX10" fmla="*/ 0 w 7415784"/>
                      <a:gd name="connsiteY10" fmla="*/ 4433149 h 4700016"/>
                      <a:gd name="connsiteX11" fmla="*/ 0 w 7415784"/>
                      <a:gd name="connsiteY11" fmla="*/ 266867 h 4700016"/>
                      <a:gd name="connsiteX12" fmla="*/ 266867 w 7415784"/>
                      <a:gd name="connsiteY12" fmla="*/ 0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5784" h="4700016">
                        <a:moveTo>
                          <a:pt x="224028" y="269748"/>
                        </a:moveTo>
                        <a:lnTo>
                          <a:pt x="224028" y="4430268"/>
                        </a:lnTo>
                        <a:lnTo>
                          <a:pt x="7191756" y="4430268"/>
                        </a:lnTo>
                        <a:lnTo>
                          <a:pt x="7191756" y="269748"/>
                        </a:lnTo>
                        <a:close/>
                        <a:moveTo>
                          <a:pt x="266867" y="0"/>
                        </a:moveTo>
                        <a:lnTo>
                          <a:pt x="7148917" y="0"/>
                        </a:lnTo>
                        <a:cubicBezTo>
                          <a:pt x="7296304" y="0"/>
                          <a:pt x="7415784" y="119480"/>
                          <a:pt x="7415784" y="266867"/>
                        </a:cubicBezTo>
                        <a:lnTo>
                          <a:pt x="7415784" y="4433149"/>
                        </a:lnTo>
                        <a:cubicBezTo>
                          <a:pt x="7415784" y="4580536"/>
                          <a:pt x="7296304" y="4700016"/>
                          <a:pt x="7148917" y="4700016"/>
                        </a:cubicBezTo>
                        <a:lnTo>
                          <a:pt x="266867" y="4700016"/>
                        </a:lnTo>
                        <a:cubicBezTo>
                          <a:pt x="119480" y="4700016"/>
                          <a:pt x="0" y="4580536"/>
                          <a:pt x="0" y="4433149"/>
                        </a:cubicBezTo>
                        <a:lnTo>
                          <a:pt x="0" y="266867"/>
                        </a:lnTo>
                        <a:cubicBezTo>
                          <a:pt x="0" y="119480"/>
                          <a:pt x="119480" y="0"/>
                          <a:pt x="266867" y="0"/>
                        </a:cubicBezTo>
                        <a:close/>
                      </a:path>
                    </a:pathLst>
                  </a:cu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a:p>
                </p:txBody>
              </p:sp>
              <p:sp>
                <p:nvSpPr>
                  <p:cNvPr id="40" name="ïṣļîḍe"/>
                  <p:cNvSpPr/>
                  <p:nvPr/>
                </p:nvSpPr>
                <p:spPr>
                  <a:xfrm>
                    <a:off x="-358011" y="1160080"/>
                    <a:ext cx="7380820" cy="4658913"/>
                  </a:xfrm>
                  <a:custGeom>
                    <a:avLst/>
                    <a:gdLst>
                      <a:gd name="connsiteX0" fmla="*/ 252028 w 7380820"/>
                      <a:gd name="connsiteY0" fmla="*/ 295230 h 4658912"/>
                      <a:gd name="connsiteX1" fmla="*/ 252028 w 7380820"/>
                      <a:gd name="connsiteY1" fmla="*/ 4363682 h 4658912"/>
                      <a:gd name="connsiteX2" fmla="*/ 7128792 w 7380820"/>
                      <a:gd name="connsiteY2" fmla="*/ 4363682 h 4658912"/>
                      <a:gd name="connsiteX3" fmla="*/ 7128792 w 7380820"/>
                      <a:gd name="connsiteY3" fmla="*/ 295230 h 4658912"/>
                      <a:gd name="connsiteX4" fmla="*/ 264533 w 7380820"/>
                      <a:gd name="connsiteY4" fmla="*/ 0 h 4658912"/>
                      <a:gd name="connsiteX5" fmla="*/ 7116287 w 7380820"/>
                      <a:gd name="connsiteY5" fmla="*/ 0 h 4658912"/>
                      <a:gd name="connsiteX6" fmla="*/ 7380820 w 7380820"/>
                      <a:gd name="connsiteY6" fmla="*/ 264533 h 4658912"/>
                      <a:gd name="connsiteX7" fmla="*/ 7380820 w 7380820"/>
                      <a:gd name="connsiteY7" fmla="*/ 4394379 h 4658912"/>
                      <a:gd name="connsiteX8" fmla="*/ 7116287 w 7380820"/>
                      <a:gd name="connsiteY8" fmla="*/ 4658912 h 4658912"/>
                      <a:gd name="connsiteX9" fmla="*/ 264533 w 7380820"/>
                      <a:gd name="connsiteY9" fmla="*/ 4658912 h 4658912"/>
                      <a:gd name="connsiteX10" fmla="*/ 0 w 7380820"/>
                      <a:gd name="connsiteY10" fmla="*/ 4394379 h 4658912"/>
                      <a:gd name="connsiteX11" fmla="*/ 0 w 7380820"/>
                      <a:gd name="connsiteY11" fmla="*/ 264533 h 4658912"/>
                      <a:gd name="connsiteX12" fmla="*/ 264533 w 7380820"/>
                      <a:gd name="connsiteY12" fmla="*/ 0 h 465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80820" h="4658912">
                        <a:moveTo>
                          <a:pt x="252028" y="295230"/>
                        </a:moveTo>
                        <a:lnTo>
                          <a:pt x="252028" y="4363682"/>
                        </a:lnTo>
                        <a:lnTo>
                          <a:pt x="7128792" y="4363682"/>
                        </a:lnTo>
                        <a:lnTo>
                          <a:pt x="7128792" y="295230"/>
                        </a:lnTo>
                        <a:close/>
                        <a:moveTo>
                          <a:pt x="264533" y="0"/>
                        </a:moveTo>
                        <a:lnTo>
                          <a:pt x="7116287" y="0"/>
                        </a:lnTo>
                        <a:cubicBezTo>
                          <a:pt x="7262385" y="0"/>
                          <a:pt x="7380820" y="118435"/>
                          <a:pt x="7380820" y="264533"/>
                        </a:cubicBezTo>
                        <a:lnTo>
                          <a:pt x="7380820" y="4394379"/>
                        </a:lnTo>
                        <a:cubicBezTo>
                          <a:pt x="7380820" y="4540477"/>
                          <a:pt x="7262385" y="4658912"/>
                          <a:pt x="7116287" y="4658912"/>
                        </a:cubicBezTo>
                        <a:lnTo>
                          <a:pt x="264533" y="4658912"/>
                        </a:lnTo>
                        <a:cubicBezTo>
                          <a:pt x="118435" y="4658912"/>
                          <a:pt x="0" y="4540477"/>
                          <a:pt x="0" y="4394379"/>
                        </a:cubicBezTo>
                        <a:lnTo>
                          <a:pt x="0" y="264533"/>
                        </a:lnTo>
                        <a:cubicBezTo>
                          <a:pt x="0" y="118435"/>
                          <a:pt x="118435" y="0"/>
                          <a:pt x="264533" y="0"/>
                        </a:cubicBezTo>
                        <a:close/>
                      </a:path>
                    </a:pathLst>
                  </a:cu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dirty="0"/>
                  </a:p>
                </p:txBody>
              </p:sp>
              <p:sp>
                <p:nvSpPr>
                  <p:cNvPr id="41" name="îṣľiḋè" hidden="1"/>
                  <p:cNvSpPr/>
                  <p:nvPr/>
                </p:nvSpPr>
                <p:spPr>
                  <a:xfrm>
                    <a:off x="4509683" y="1139528"/>
                    <a:ext cx="2530610" cy="4700016"/>
                  </a:xfrm>
                  <a:custGeom>
                    <a:avLst/>
                    <a:gdLst>
                      <a:gd name="connsiteX0" fmla="*/ 0 w 2530610"/>
                      <a:gd name="connsiteY0" fmla="*/ 0 h 4700016"/>
                      <a:gd name="connsiteX1" fmla="*/ 2263743 w 2530610"/>
                      <a:gd name="connsiteY1" fmla="*/ 0 h 4700016"/>
                      <a:gd name="connsiteX2" fmla="*/ 2530610 w 2530610"/>
                      <a:gd name="connsiteY2" fmla="*/ 266867 h 4700016"/>
                      <a:gd name="connsiteX3" fmla="*/ 2530610 w 2530610"/>
                      <a:gd name="connsiteY3" fmla="*/ 4433149 h 4700016"/>
                      <a:gd name="connsiteX4" fmla="*/ 2263743 w 2530610"/>
                      <a:gd name="connsiteY4" fmla="*/ 4700016 h 4700016"/>
                      <a:gd name="connsiteX5" fmla="*/ 1961175 w 2530610"/>
                      <a:gd name="connsiteY5" fmla="*/ 4700016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0610" h="4700016">
                        <a:moveTo>
                          <a:pt x="0" y="0"/>
                        </a:moveTo>
                        <a:lnTo>
                          <a:pt x="2263743" y="0"/>
                        </a:lnTo>
                        <a:cubicBezTo>
                          <a:pt x="2411130" y="0"/>
                          <a:pt x="2530610" y="119480"/>
                          <a:pt x="2530610" y="266867"/>
                        </a:cubicBezTo>
                        <a:lnTo>
                          <a:pt x="2530610" y="4433149"/>
                        </a:lnTo>
                        <a:cubicBezTo>
                          <a:pt x="2530610" y="4580536"/>
                          <a:pt x="2411130" y="4700016"/>
                          <a:pt x="2263743" y="4700016"/>
                        </a:cubicBezTo>
                        <a:lnTo>
                          <a:pt x="1961175" y="4700016"/>
                        </a:lnTo>
                        <a:close/>
                      </a:path>
                    </a:pathLst>
                  </a:custGeom>
                  <a:gradFill>
                    <a:gsLst>
                      <a:gs pos="0">
                        <a:srgbClr val="FFFFFF">
                          <a:alpha val="30000"/>
                        </a:srgbClr>
                      </a:gs>
                      <a:gs pos="100000">
                        <a:srgbClr val="FFFFFF">
                          <a:alpha val="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dirty="0"/>
                  </a:p>
                </p:txBody>
              </p:sp>
            </p:grpSp>
            <p:sp>
              <p:nvSpPr>
                <p:cNvPr id="38" name="îṡľiḓé"/>
                <p:cNvSpPr/>
                <p:nvPr/>
              </p:nvSpPr>
              <p:spPr>
                <a:xfrm>
                  <a:off x="3260392" y="1241052"/>
                  <a:ext cx="144016" cy="144016"/>
                </a:xfrm>
                <a:prstGeom prst="ellipse">
                  <a:avLst/>
                </a:prstGeom>
                <a:gradFill flip="none" rotWithShape="1">
                  <a:gsLst>
                    <a:gs pos="17000">
                      <a:schemeClr val="tx1"/>
                    </a:gs>
                    <a:gs pos="34000">
                      <a:srgbClr val="000000">
                        <a:lumMod val="84000"/>
                        <a:lumOff val="16000"/>
                      </a:srgbClr>
                    </a:gs>
                    <a:gs pos="100000">
                      <a:schemeClr val="bg1">
                        <a:lumMod val="50000"/>
                        <a:lumOff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90"/>
                </a:p>
              </p:txBody>
            </p:sp>
          </p:grpSp>
        </p:grpSp>
        <p:sp>
          <p:nvSpPr>
            <p:cNvPr id="7" name="íṡḻïḋe"/>
            <p:cNvSpPr/>
            <p:nvPr/>
          </p:nvSpPr>
          <p:spPr bwMode="auto">
            <a:xfrm>
              <a:off x="786000" y="4265474"/>
              <a:ext cx="3954462" cy="45719"/>
            </a:xfrm>
            <a:prstGeom prst="ellipse">
              <a:avLst/>
            </a:prstGeom>
            <a:solidFill>
              <a:schemeClr val="bg1">
                <a:lumMod val="9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8" name="îṩlïḑè"/>
            <p:cNvSpPr txBox="1"/>
            <p:nvPr/>
          </p:nvSpPr>
          <p:spPr bwMode="auto">
            <a:xfrm>
              <a:off x="673100" y="4375008"/>
              <a:ext cx="418521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GB" altLang="en-US" sz="2000" b="1" dirty="0"/>
                <a:t>Data set 18</a:t>
              </a:r>
            </a:p>
          </p:txBody>
        </p:sp>
        <p:sp>
          <p:nvSpPr>
            <p:cNvPr id="10" name="ïSḷïḓê"/>
            <p:cNvSpPr/>
            <p:nvPr/>
          </p:nvSpPr>
          <p:spPr>
            <a:xfrm flipH="1">
              <a:off x="5064000" y="1162419"/>
              <a:ext cx="750094" cy="4975197"/>
            </a:xfrm>
            <a:prstGeom prst="rightBrace">
              <a:avLst>
                <a:gd name="adj1" fmla="val 52800"/>
                <a:gd name="adj2" fmla="val 50000"/>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dirty="0"/>
            </a:p>
          </p:txBody>
        </p:sp>
      </p:grpSp>
      <p:sp>
        <p:nvSpPr>
          <p:cNvPr id="44" name="文本框 43"/>
          <p:cNvSpPr txBox="1"/>
          <p:nvPr/>
        </p:nvSpPr>
        <p:spPr>
          <a:xfrm>
            <a:off x="1262380" y="2266315"/>
            <a:ext cx="2999740" cy="1510665"/>
          </a:xfrm>
          <a:prstGeom prst="rect">
            <a:avLst/>
          </a:prstGeom>
          <a:noFill/>
        </p:spPr>
        <p:txBody>
          <a:bodyPr wrap="square" rtlCol="0">
            <a:spAutoFit/>
          </a:bodyPr>
          <a:lstStyle/>
          <a:p>
            <a:pPr fontAlgn="auto">
              <a:lnSpc>
                <a:spcPct val="110000"/>
              </a:lnSpc>
            </a:pPr>
            <a:r>
              <a:rPr lang="en-GB" altLang="zh-CN" sz="1400"/>
              <a:t>Datasets 18 comes from the </a:t>
            </a:r>
            <a:r>
              <a:rPr lang="en-GB" altLang="zh-CN" sz="1400">
                <a:solidFill>
                  <a:schemeClr val="accent1">
                    <a:lumMod val="75000"/>
                  </a:schemeClr>
                </a:solidFill>
              </a:rPr>
              <a:t>Dallas animal shelter</a:t>
            </a:r>
            <a:r>
              <a:rPr lang="en-GB" altLang="zh-CN" sz="1400"/>
              <a:t>. It contains a variety of information relating to each animal admitted to the shelter. It contains many variables recorded by animal admission: </a:t>
            </a:r>
          </a:p>
        </p:txBody>
      </p:sp>
      <p:sp>
        <p:nvSpPr>
          <p:cNvPr id="45" name="ïṩḷïdê"/>
          <p:cNvSpPr txBox="1"/>
          <p:nvPr/>
        </p:nvSpPr>
        <p:spPr bwMode="auto">
          <a:xfrm>
            <a:off x="7191375" y="2030730"/>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Month and Year</a:t>
            </a:r>
          </a:p>
        </p:txBody>
      </p:sp>
      <p:sp>
        <p:nvSpPr>
          <p:cNvPr id="47" name="íšľíḍê"/>
          <p:cNvSpPr/>
          <p:nvPr/>
        </p:nvSpPr>
        <p:spPr bwMode="auto">
          <a:xfrm>
            <a:off x="6109335" y="2066925"/>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48" name="išḷiḍè"/>
          <p:cNvSpPr/>
          <p:nvPr/>
        </p:nvSpPr>
        <p:spPr>
          <a:xfrm>
            <a:off x="6269355" y="2222500"/>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49" name="直接连接符 48"/>
          <p:cNvCxnSpPr/>
          <p:nvPr/>
        </p:nvCxnSpPr>
        <p:spPr>
          <a:xfrm>
            <a:off x="7357905" y="2733045"/>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0" name="ïṩḷïdê"/>
          <p:cNvSpPr txBox="1"/>
          <p:nvPr/>
        </p:nvSpPr>
        <p:spPr bwMode="auto">
          <a:xfrm>
            <a:off x="7192010" y="2894330"/>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Intake_type</a:t>
            </a:r>
          </a:p>
        </p:txBody>
      </p:sp>
      <p:sp>
        <p:nvSpPr>
          <p:cNvPr id="52" name="íšľíḍê"/>
          <p:cNvSpPr/>
          <p:nvPr/>
        </p:nvSpPr>
        <p:spPr bwMode="auto">
          <a:xfrm>
            <a:off x="6109970" y="2901950"/>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53" name="išḷiḍè"/>
          <p:cNvSpPr/>
          <p:nvPr/>
        </p:nvSpPr>
        <p:spPr>
          <a:xfrm>
            <a:off x="6271895" y="3057525"/>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54" name="直接连接符 53"/>
          <p:cNvCxnSpPr/>
          <p:nvPr/>
        </p:nvCxnSpPr>
        <p:spPr>
          <a:xfrm>
            <a:off x="7357905" y="3523620"/>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3" name="ïṩḷïdê"/>
          <p:cNvSpPr txBox="1"/>
          <p:nvPr/>
        </p:nvSpPr>
        <p:spPr bwMode="auto">
          <a:xfrm>
            <a:off x="7193915" y="3749040"/>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Outcome_type</a:t>
            </a:r>
          </a:p>
        </p:txBody>
      </p:sp>
      <p:sp>
        <p:nvSpPr>
          <p:cNvPr id="105" name="íšľíḍê"/>
          <p:cNvSpPr/>
          <p:nvPr/>
        </p:nvSpPr>
        <p:spPr bwMode="auto">
          <a:xfrm>
            <a:off x="6111875" y="3733165"/>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106" name="išḷiḍè"/>
          <p:cNvSpPr/>
          <p:nvPr/>
        </p:nvSpPr>
        <p:spPr>
          <a:xfrm>
            <a:off x="6289040" y="3888740"/>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107" name="直接连接符 106"/>
          <p:cNvCxnSpPr/>
          <p:nvPr/>
        </p:nvCxnSpPr>
        <p:spPr>
          <a:xfrm>
            <a:off x="7357905" y="4349120"/>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8" name="ïṩḷïdê"/>
          <p:cNvSpPr txBox="1"/>
          <p:nvPr/>
        </p:nvSpPr>
        <p:spPr bwMode="auto">
          <a:xfrm>
            <a:off x="7184390" y="4554855"/>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Chip_Status</a:t>
            </a:r>
          </a:p>
        </p:txBody>
      </p:sp>
      <p:sp>
        <p:nvSpPr>
          <p:cNvPr id="110" name="íšľíḍê"/>
          <p:cNvSpPr/>
          <p:nvPr/>
        </p:nvSpPr>
        <p:spPr bwMode="auto">
          <a:xfrm>
            <a:off x="6102350" y="4554855"/>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111" name="išḷiḍè"/>
          <p:cNvSpPr/>
          <p:nvPr/>
        </p:nvSpPr>
        <p:spPr>
          <a:xfrm>
            <a:off x="6271895" y="4710430"/>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112" name="直接连接符 111"/>
          <p:cNvCxnSpPr/>
          <p:nvPr/>
        </p:nvCxnSpPr>
        <p:spPr>
          <a:xfrm>
            <a:off x="7357905" y="5182875"/>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3" name="ïṩḷïdê"/>
          <p:cNvSpPr txBox="1"/>
          <p:nvPr/>
        </p:nvSpPr>
        <p:spPr bwMode="auto">
          <a:xfrm>
            <a:off x="7184390" y="5370830"/>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Time_at_Shelter</a:t>
            </a:r>
          </a:p>
        </p:txBody>
      </p:sp>
      <p:sp>
        <p:nvSpPr>
          <p:cNvPr id="115" name="íšľíḍê"/>
          <p:cNvSpPr/>
          <p:nvPr/>
        </p:nvSpPr>
        <p:spPr bwMode="auto">
          <a:xfrm>
            <a:off x="6102350" y="5370830"/>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116" name="išḷiḍè"/>
          <p:cNvSpPr/>
          <p:nvPr/>
        </p:nvSpPr>
        <p:spPr>
          <a:xfrm>
            <a:off x="6269990" y="5526405"/>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117" name="直接连接符 116"/>
          <p:cNvCxnSpPr/>
          <p:nvPr/>
        </p:nvCxnSpPr>
        <p:spPr>
          <a:xfrm>
            <a:off x="7348380" y="6108705"/>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3" name="ïṩḷïdê"/>
          <p:cNvSpPr txBox="1"/>
          <p:nvPr/>
        </p:nvSpPr>
        <p:spPr bwMode="auto">
          <a:xfrm>
            <a:off x="7193915" y="984885"/>
            <a:ext cx="3716020" cy="2889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en-GB" altLang="en-US" sz="1600" b="1" dirty="0">
                <a:solidFill>
                  <a:schemeClr val="accent1">
                    <a:lumMod val="75000"/>
                  </a:schemeClr>
                </a:solidFill>
              </a:rPr>
              <a:t>A</a:t>
            </a:r>
            <a:r>
              <a:rPr lang="en-US" altLang="zh-CN" sz="1600" b="1" dirty="0">
                <a:solidFill>
                  <a:schemeClr val="accent1">
                    <a:lumMod val="75000"/>
                  </a:schemeClr>
                </a:solidFill>
              </a:rPr>
              <a:t>nimal_type</a:t>
            </a:r>
          </a:p>
        </p:txBody>
      </p:sp>
      <p:sp>
        <p:nvSpPr>
          <p:cNvPr id="135" name="íšľíḍê"/>
          <p:cNvSpPr/>
          <p:nvPr/>
        </p:nvSpPr>
        <p:spPr bwMode="auto">
          <a:xfrm>
            <a:off x="6111875" y="1078230"/>
            <a:ext cx="607695" cy="608965"/>
          </a:xfrm>
          <a:custGeom>
            <a:avLst/>
            <a:gdLst>
              <a:gd name="T0" fmla="*/ 1066 w 1272"/>
              <a:gd name="T1" fmla="*/ 168 h 1274"/>
              <a:gd name="T2" fmla="*/ 1132 w 1272"/>
              <a:gd name="T3" fmla="*/ 238 h 1274"/>
              <a:gd name="T4" fmla="*/ 1186 w 1272"/>
              <a:gd name="T5" fmla="*/ 316 h 1274"/>
              <a:gd name="T6" fmla="*/ 1226 w 1272"/>
              <a:gd name="T7" fmla="*/ 398 h 1274"/>
              <a:gd name="T8" fmla="*/ 1254 w 1272"/>
              <a:gd name="T9" fmla="*/ 486 h 1274"/>
              <a:gd name="T10" fmla="*/ 1270 w 1272"/>
              <a:gd name="T11" fmla="*/ 576 h 1274"/>
              <a:gd name="T12" fmla="*/ 1272 w 1272"/>
              <a:gd name="T13" fmla="*/ 668 h 1274"/>
              <a:gd name="T14" fmla="*/ 1260 w 1272"/>
              <a:gd name="T15" fmla="*/ 760 h 1274"/>
              <a:gd name="T16" fmla="*/ 1236 w 1272"/>
              <a:gd name="T17" fmla="*/ 850 h 1274"/>
              <a:gd name="T18" fmla="*/ 1198 w 1272"/>
              <a:gd name="T19" fmla="*/ 936 h 1274"/>
              <a:gd name="T20" fmla="*/ 1146 w 1272"/>
              <a:gd name="T21" fmla="*/ 1016 h 1274"/>
              <a:gd name="T22" fmla="*/ 1106 w 1272"/>
              <a:gd name="T23" fmla="*/ 1068 h 1274"/>
              <a:gd name="T24" fmla="*/ 1036 w 1272"/>
              <a:gd name="T25" fmla="*/ 1134 h 1274"/>
              <a:gd name="T26" fmla="*/ 958 w 1272"/>
              <a:gd name="T27" fmla="*/ 1186 h 1274"/>
              <a:gd name="T28" fmla="*/ 874 w 1272"/>
              <a:gd name="T29" fmla="*/ 1228 h 1274"/>
              <a:gd name="T30" fmla="*/ 786 w 1272"/>
              <a:gd name="T31" fmla="*/ 1256 h 1274"/>
              <a:gd name="T32" fmla="*/ 696 w 1272"/>
              <a:gd name="T33" fmla="*/ 1272 h 1274"/>
              <a:gd name="T34" fmla="*/ 604 w 1272"/>
              <a:gd name="T35" fmla="*/ 1274 h 1274"/>
              <a:gd name="T36" fmla="*/ 514 w 1272"/>
              <a:gd name="T37" fmla="*/ 1262 h 1274"/>
              <a:gd name="T38" fmla="*/ 424 w 1272"/>
              <a:gd name="T39" fmla="*/ 1238 h 1274"/>
              <a:gd name="T40" fmla="*/ 338 w 1272"/>
              <a:gd name="T41" fmla="*/ 1200 h 1274"/>
              <a:gd name="T42" fmla="*/ 256 w 1272"/>
              <a:gd name="T43" fmla="*/ 1148 h 1274"/>
              <a:gd name="T44" fmla="*/ 206 w 1272"/>
              <a:gd name="T45" fmla="*/ 1106 h 1274"/>
              <a:gd name="T46" fmla="*/ 140 w 1272"/>
              <a:gd name="T47" fmla="*/ 1036 h 1274"/>
              <a:gd name="T48" fmla="*/ 86 w 1272"/>
              <a:gd name="T49" fmla="*/ 958 h 1274"/>
              <a:gd name="T50" fmla="*/ 46 w 1272"/>
              <a:gd name="T51" fmla="*/ 876 h 1274"/>
              <a:gd name="T52" fmla="*/ 18 w 1272"/>
              <a:gd name="T53" fmla="*/ 788 h 1274"/>
              <a:gd name="T54" fmla="*/ 2 w 1272"/>
              <a:gd name="T55" fmla="*/ 698 h 1274"/>
              <a:gd name="T56" fmla="*/ 0 w 1272"/>
              <a:gd name="T57" fmla="*/ 606 h 1274"/>
              <a:gd name="T58" fmla="*/ 10 w 1272"/>
              <a:gd name="T59" fmla="*/ 514 h 1274"/>
              <a:gd name="T60" fmla="*/ 36 w 1272"/>
              <a:gd name="T61" fmla="*/ 426 h 1274"/>
              <a:gd name="T62" fmla="*/ 74 w 1272"/>
              <a:gd name="T63" fmla="*/ 338 h 1274"/>
              <a:gd name="T64" fmla="*/ 124 w 1272"/>
              <a:gd name="T65" fmla="*/ 258 h 1274"/>
              <a:gd name="T66" fmla="*/ 166 w 1272"/>
              <a:gd name="T67" fmla="*/ 208 h 1274"/>
              <a:gd name="T68" fmla="*/ 236 w 1272"/>
              <a:gd name="T69" fmla="*/ 142 h 1274"/>
              <a:gd name="T70" fmla="*/ 314 w 1272"/>
              <a:gd name="T71" fmla="*/ 88 h 1274"/>
              <a:gd name="T72" fmla="*/ 398 w 1272"/>
              <a:gd name="T73" fmla="*/ 46 h 1274"/>
              <a:gd name="T74" fmla="*/ 486 w 1272"/>
              <a:gd name="T75" fmla="*/ 18 h 1274"/>
              <a:gd name="T76" fmla="*/ 576 w 1272"/>
              <a:gd name="T77" fmla="*/ 4 h 1274"/>
              <a:gd name="T78" fmla="*/ 668 w 1272"/>
              <a:gd name="T79" fmla="*/ 2 h 1274"/>
              <a:gd name="T80" fmla="*/ 758 w 1272"/>
              <a:gd name="T81" fmla="*/ 12 h 1274"/>
              <a:gd name="T82" fmla="*/ 848 w 1272"/>
              <a:gd name="T83" fmla="*/ 36 h 1274"/>
              <a:gd name="T84" fmla="*/ 934 w 1272"/>
              <a:gd name="T85" fmla="*/ 74 h 1274"/>
              <a:gd name="T86" fmla="*/ 1016 w 1272"/>
              <a:gd name="T87" fmla="*/ 126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2" h="1274">
                <a:moveTo>
                  <a:pt x="1042" y="146"/>
                </a:moveTo>
                <a:lnTo>
                  <a:pt x="1042" y="146"/>
                </a:lnTo>
                <a:lnTo>
                  <a:pt x="1066" y="168"/>
                </a:lnTo>
                <a:lnTo>
                  <a:pt x="1090" y="190"/>
                </a:lnTo>
                <a:lnTo>
                  <a:pt x="1112" y="214"/>
                </a:lnTo>
                <a:lnTo>
                  <a:pt x="1132" y="238"/>
                </a:lnTo>
                <a:lnTo>
                  <a:pt x="1152" y="264"/>
                </a:lnTo>
                <a:lnTo>
                  <a:pt x="1170" y="290"/>
                </a:lnTo>
                <a:lnTo>
                  <a:pt x="1186" y="316"/>
                </a:lnTo>
                <a:lnTo>
                  <a:pt x="1200" y="342"/>
                </a:lnTo>
                <a:lnTo>
                  <a:pt x="1214" y="370"/>
                </a:lnTo>
                <a:lnTo>
                  <a:pt x="1226" y="398"/>
                </a:lnTo>
                <a:lnTo>
                  <a:pt x="1238" y="428"/>
                </a:lnTo>
                <a:lnTo>
                  <a:pt x="1246" y="456"/>
                </a:lnTo>
                <a:lnTo>
                  <a:pt x="1254" y="486"/>
                </a:lnTo>
                <a:lnTo>
                  <a:pt x="1260" y="516"/>
                </a:lnTo>
                <a:lnTo>
                  <a:pt x="1266" y="546"/>
                </a:lnTo>
                <a:lnTo>
                  <a:pt x="1270" y="576"/>
                </a:lnTo>
                <a:lnTo>
                  <a:pt x="1272" y="608"/>
                </a:lnTo>
                <a:lnTo>
                  <a:pt x="1272" y="638"/>
                </a:lnTo>
                <a:lnTo>
                  <a:pt x="1272" y="668"/>
                </a:lnTo>
                <a:lnTo>
                  <a:pt x="1270" y="700"/>
                </a:lnTo>
                <a:lnTo>
                  <a:pt x="1266" y="730"/>
                </a:lnTo>
                <a:lnTo>
                  <a:pt x="1260" y="760"/>
                </a:lnTo>
                <a:lnTo>
                  <a:pt x="1254" y="790"/>
                </a:lnTo>
                <a:lnTo>
                  <a:pt x="1246" y="820"/>
                </a:lnTo>
                <a:lnTo>
                  <a:pt x="1236" y="850"/>
                </a:lnTo>
                <a:lnTo>
                  <a:pt x="1226" y="878"/>
                </a:lnTo>
                <a:lnTo>
                  <a:pt x="1212" y="908"/>
                </a:lnTo>
                <a:lnTo>
                  <a:pt x="1198" y="936"/>
                </a:lnTo>
                <a:lnTo>
                  <a:pt x="1182" y="964"/>
                </a:lnTo>
                <a:lnTo>
                  <a:pt x="1166" y="990"/>
                </a:lnTo>
                <a:lnTo>
                  <a:pt x="1146" y="1016"/>
                </a:lnTo>
                <a:lnTo>
                  <a:pt x="1126" y="1042"/>
                </a:lnTo>
                <a:lnTo>
                  <a:pt x="1126" y="1042"/>
                </a:lnTo>
                <a:lnTo>
                  <a:pt x="1106" y="1068"/>
                </a:lnTo>
                <a:lnTo>
                  <a:pt x="1082" y="1090"/>
                </a:lnTo>
                <a:lnTo>
                  <a:pt x="1060" y="1112"/>
                </a:lnTo>
                <a:lnTo>
                  <a:pt x="1036" y="1134"/>
                </a:lnTo>
                <a:lnTo>
                  <a:pt x="1010" y="1152"/>
                </a:lnTo>
                <a:lnTo>
                  <a:pt x="984" y="1170"/>
                </a:lnTo>
                <a:lnTo>
                  <a:pt x="958" y="1186"/>
                </a:lnTo>
                <a:lnTo>
                  <a:pt x="930" y="1202"/>
                </a:lnTo>
                <a:lnTo>
                  <a:pt x="902" y="1216"/>
                </a:lnTo>
                <a:lnTo>
                  <a:pt x="874" y="1228"/>
                </a:lnTo>
                <a:lnTo>
                  <a:pt x="846" y="1238"/>
                </a:lnTo>
                <a:lnTo>
                  <a:pt x="816" y="1248"/>
                </a:lnTo>
                <a:lnTo>
                  <a:pt x="786" y="1256"/>
                </a:lnTo>
                <a:lnTo>
                  <a:pt x="756" y="1262"/>
                </a:lnTo>
                <a:lnTo>
                  <a:pt x="726" y="1268"/>
                </a:lnTo>
                <a:lnTo>
                  <a:pt x="696" y="1272"/>
                </a:lnTo>
                <a:lnTo>
                  <a:pt x="666" y="1274"/>
                </a:lnTo>
                <a:lnTo>
                  <a:pt x="636" y="1274"/>
                </a:lnTo>
                <a:lnTo>
                  <a:pt x="604" y="1274"/>
                </a:lnTo>
                <a:lnTo>
                  <a:pt x="574" y="1270"/>
                </a:lnTo>
                <a:lnTo>
                  <a:pt x="544" y="1268"/>
                </a:lnTo>
                <a:lnTo>
                  <a:pt x="514" y="1262"/>
                </a:lnTo>
                <a:lnTo>
                  <a:pt x="484" y="1256"/>
                </a:lnTo>
                <a:lnTo>
                  <a:pt x="454" y="1248"/>
                </a:lnTo>
                <a:lnTo>
                  <a:pt x="424" y="1238"/>
                </a:lnTo>
                <a:lnTo>
                  <a:pt x="394" y="1226"/>
                </a:lnTo>
                <a:lnTo>
                  <a:pt x="366" y="1214"/>
                </a:lnTo>
                <a:lnTo>
                  <a:pt x="338" y="1200"/>
                </a:lnTo>
                <a:lnTo>
                  <a:pt x="310" y="1184"/>
                </a:lnTo>
                <a:lnTo>
                  <a:pt x="282" y="1166"/>
                </a:lnTo>
                <a:lnTo>
                  <a:pt x="256" y="1148"/>
                </a:lnTo>
                <a:lnTo>
                  <a:pt x="230" y="1128"/>
                </a:lnTo>
                <a:lnTo>
                  <a:pt x="230" y="1128"/>
                </a:lnTo>
                <a:lnTo>
                  <a:pt x="206" y="1106"/>
                </a:lnTo>
                <a:lnTo>
                  <a:pt x="182" y="1084"/>
                </a:lnTo>
                <a:lnTo>
                  <a:pt x="160" y="1060"/>
                </a:lnTo>
                <a:lnTo>
                  <a:pt x="140" y="1036"/>
                </a:lnTo>
                <a:lnTo>
                  <a:pt x="120" y="1012"/>
                </a:lnTo>
                <a:lnTo>
                  <a:pt x="102" y="986"/>
                </a:lnTo>
                <a:lnTo>
                  <a:pt x="86" y="958"/>
                </a:lnTo>
                <a:lnTo>
                  <a:pt x="72" y="932"/>
                </a:lnTo>
                <a:lnTo>
                  <a:pt x="58" y="904"/>
                </a:lnTo>
                <a:lnTo>
                  <a:pt x="46" y="876"/>
                </a:lnTo>
                <a:lnTo>
                  <a:pt x="34" y="846"/>
                </a:lnTo>
                <a:lnTo>
                  <a:pt x="26" y="818"/>
                </a:lnTo>
                <a:lnTo>
                  <a:pt x="18" y="788"/>
                </a:lnTo>
                <a:lnTo>
                  <a:pt x="10" y="758"/>
                </a:lnTo>
                <a:lnTo>
                  <a:pt x="6" y="728"/>
                </a:lnTo>
                <a:lnTo>
                  <a:pt x="2" y="698"/>
                </a:lnTo>
                <a:lnTo>
                  <a:pt x="0" y="668"/>
                </a:lnTo>
                <a:lnTo>
                  <a:pt x="0" y="636"/>
                </a:lnTo>
                <a:lnTo>
                  <a:pt x="0" y="606"/>
                </a:lnTo>
                <a:lnTo>
                  <a:pt x="2" y="576"/>
                </a:lnTo>
                <a:lnTo>
                  <a:pt x="6" y="544"/>
                </a:lnTo>
                <a:lnTo>
                  <a:pt x="10" y="514"/>
                </a:lnTo>
                <a:lnTo>
                  <a:pt x="18" y="484"/>
                </a:lnTo>
                <a:lnTo>
                  <a:pt x="26" y="454"/>
                </a:lnTo>
                <a:lnTo>
                  <a:pt x="36" y="426"/>
                </a:lnTo>
                <a:lnTo>
                  <a:pt x="46" y="396"/>
                </a:lnTo>
                <a:lnTo>
                  <a:pt x="60" y="368"/>
                </a:lnTo>
                <a:lnTo>
                  <a:pt x="74" y="338"/>
                </a:lnTo>
                <a:lnTo>
                  <a:pt x="88" y="312"/>
                </a:lnTo>
                <a:lnTo>
                  <a:pt x="106" y="284"/>
                </a:lnTo>
                <a:lnTo>
                  <a:pt x="124" y="258"/>
                </a:lnTo>
                <a:lnTo>
                  <a:pt x="146" y="232"/>
                </a:lnTo>
                <a:lnTo>
                  <a:pt x="146" y="232"/>
                </a:lnTo>
                <a:lnTo>
                  <a:pt x="166" y="208"/>
                </a:lnTo>
                <a:lnTo>
                  <a:pt x="190" y="184"/>
                </a:lnTo>
                <a:lnTo>
                  <a:pt x="212" y="162"/>
                </a:lnTo>
                <a:lnTo>
                  <a:pt x="236" y="142"/>
                </a:lnTo>
                <a:lnTo>
                  <a:pt x="262" y="122"/>
                </a:lnTo>
                <a:lnTo>
                  <a:pt x="288" y="104"/>
                </a:lnTo>
                <a:lnTo>
                  <a:pt x="314" y="88"/>
                </a:lnTo>
                <a:lnTo>
                  <a:pt x="342" y="72"/>
                </a:lnTo>
                <a:lnTo>
                  <a:pt x="370" y="58"/>
                </a:lnTo>
                <a:lnTo>
                  <a:pt x="398" y="46"/>
                </a:lnTo>
                <a:lnTo>
                  <a:pt x="426" y="36"/>
                </a:lnTo>
                <a:lnTo>
                  <a:pt x="456" y="26"/>
                </a:lnTo>
                <a:lnTo>
                  <a:pt x="486" y="18"/>
                </a:lnTo>
                <a:lnTo>
                  <a:pt x="516" y="12"/>
                </a:lnTo>
                <a:lnTo>
                  <a:pt x="546" y="8"/>
                </a:lnTo>
                <a:lnTo>
                  <a:pt x="576" y="4"/>
                </a:lnTo>
                <a:lnTo>
                  <a:pt x="606" y="2"/>
                </a:lnTo>
                <a:lnTo>
                  <a:pt x="636" y="0"/>
                </a:lnTo>
                <a:lnTo>
                  <a:pt x="668" y="2"/>
                </a:lnTo>
                <a:lnTo>
                  <a:pt x="698" y="4"/>
                </a:lnTo>
                <a:lnTo>
                  <a:pt x="728" y="8"/>
                </a:lnTo>
                <a:lnTo>
                  <a:pt x="758" y="12"/>
                </a:lnTo>
                <a:lnTo>
                  <a:pt x="788" y="18"/>
                </a:lnTo>
                <a:lnTo>
                  <a:pt x="818" y="28"/>
                </a:lnTo>
                <a:lnTo>
                  <a:pt x="848" y="36"/>
                </a:lnTo>
                <a:lnTo>
                  <a:pt x="878" y="48"/>
                </a:lnTo>
                <a:lnTo>
                  <a:pt x="906" y="60"/>
                </a:lnTo>
                <a:lnTo>
                  <a:pt x="934" y="74"/>
                </a:lnTo>
                <a:lnTo>
                  <a:pt x="962" y="90"/>
                </a:lnTo>
                <a:lnTo>
                  <a:pt x="990" y="108"/>
                </a:lnTo>
                <a:lnTo>
                  <a:pt x="1016" y="126"/>
                </a:lnTo>
                <a:lnTo>
                  <a:pt x="1042" y="146"/>
                </a:lnTo>
                <a:lnTo>
                  <a:pt x="1042" y="146"/>
                </a:lnTo>
                <a:close/>
              </a:path>
            </a:pathLst>
          </a:custGeom>
          <a:solidFill>
            <a:schemeClr val="bg1"/>
          </a:solidFill>
          <a:ln w="57150">
            <a:solidFill>
              <a:schemeClr val="tx2">
                <a:lumMod val="20000"/>
                <a:lumOff val="80000"/>
              </a:schemeClr>
            </a:solidFill>
          </a:ln>
        </p:spPr>
        <p:txBody>
          <a:bodyPr vert="horz" wrap="square" lIns="91440" tIns="45720" rIns="91440" bIns="45720" numCol="1" anchor="t" anchorCtr="0" compatLnSpc="1"/>
          <a:lstStyle/>
          <a:p>
            <a:endParaRPr lang="id-ID"/>
          </a:p>
        </p:txBody>
      </p:sp>
      <p:sp>
        <p:nvSpPr>
          <p:cNvPr id="136" name="išḷiḍè"/>
          <p:cNvSpPr/>
          <p:nvPr/>
        </p:nvSpPr>
        <p:spPr>
          <a:xfrm>
            <a:off x="6269990" y="1233805"/>
            <a:ext cx="287655" cy="297815"/>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cxnSp>
        <p:nvCxnSpPr>
          <p:cNvPr id="137" name="直接连接符 136"/>
          <p:cNvCxnSpPr/>
          <p:nvPr/>
        </p:nvCxnSpPr>
        <p:spPr>
          <a:xfrm>
            <a:off x="7357905" y="1901830"/>
            <a:ext cx="357441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44" name="íṩḻiḋe"/>
          <p:cNvSpPr/>
          <p:nvPr/>
        </p:nvSpPr>
        <p:spPr bwMode="auto">
          <a:xfrm>
            <a:off x="7191375" y="2295525"/>
            <a:ext cx="3716020" cy="17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fontAlgn="auto">
              <a:lnSpc>
                <a:spcPct val="100000"/>
              </a:lnSpc>
              <a:buFont typeface="Arial" panose="020B0604020202020204" pitchFamily="34" charset="0"/>
              <a:buChar char="•"/>
            </a:pPr>
            <a:r>
              <a:rPr lang="en-GB" altLang="en-US" sz="1000" dirty="0"/>
              <a:t>Month the animal was admitted, recorded numerically.</a:t>
            </a:r>
          </a:p>
          <a:p>
            <a:pPr marL="171450" indent="-171450" fontAlgn="auto">
              <a:lnSpc>
                <a:spcPct val="100000"/>
              </a:lnSpc>
              <a:buFont typeface="Arial" panose="020B0604020202020204" pitchFamily="34" charset="0"/>
              <a:buChar char="•"/>
            </a:pPr>
            <a:r>
              <a:rPr lang="en-GB" altLang="en-US" sz="1000" dirty="0"/>
              <a:t>Year the animal was admitted to the shelter.</a:t>
            </a:r>
          </a:p>
        </p:txBody>
      </p:sp>
      <p:sp>
        <p:nvSpPr>
          <p:cNvPr id="145" name="íṩḻiḋe"/>
          <p:cNvSpPr/>
          <p:nvPr/>
        </p:nvSpPr>
        <p:spPr bwMode="auto">
          <a:xfrm>
            <a:off x="7192010" y="3139440"/>
            <a:ext cx="3716020" cy="17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GB" altLang="en-US" sz="1000" dirty="0"/>
              <a:t>Reason for the animal being admitted ot the shelter.</a:t>
            </a:r>
          </a:p>
        </p:txBody>
      </p:sp>
      <p:sp>
        <p:nvSpPr>
          <p:cNvPr id="146" name="íṩḻiḋe"/>
          <p:cNvSpPr/>
          <p:nvPr/>
        </p:nvSpPr>
        <p:spPr bwMode="auto">
          <a:xfrm>
            <a:off x="7193915" y="3990340"/>
            <a:ext cx="3716020" cy="17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GB" altLang="en-US" sz="1000" dirty="0"/>
              <a:t>Final outcome for the admitted animal</a:t>
            </a:r>
          </a:p>
        </p:txBody>
      </p:sp>
      <p:sp>
        <p:nvSpPr>
          <p:cNvPr id="147" name="íṩḻiḋe"/>
          <p:cNvSpPr/>
          <p:nvPr/>
        </p:nvSpPr>
        <p:spPr bwMode="auto">
          <a:xfrm>
            <a:off x="7184390" y="4812030"/>
            <a:ext cx="3716020" cy="17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GB" altLang="en-US" sz="1000" dirty="0"/>
              <a:t>Did the animal have a microchip with owner information</a:t>
            </a:r>
          </a:p>
        </p:txBody>
      </p:sp>
      <p:sp>
        <p:nvSpPr>
          <p:cNvPr id="148" name="íṩḻiḋe"/>
          <p:cNvSpPr/>
          <p:nvPr/>
        </p:nvSpPr>
        <p:spPr bwMode="auto">
          <a:xfrm>
            <a:off x="7184390" y="5561330"/>
            <a:ext cx="3716020" cy="17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GB" altLang="en-US" sz="1000" dirty="0"/>
              <a:t>Days spent at the shelter between being admitted and final outcome</a:t>
            </a:r>
          </a:p>
          <a:p>
            <a:pPr indent="0">
              <a:lnSpc>
                <a:spcPct val="150000"/>
              </a:lnSpc>
              <a:buFont typeface="Arial" panose="020B0604020202020204" pitchFamily="34" charset="0"/>
              <a:buNone/>
            </a:pPr>
            <a:endParaRPr lang="en-GB" altLang="en-US" sz="1000" dirty="0"/>
          </a:p>
        </p:txBody>
      </p:sp>
      <p:sp>
        <p:nvSpPr>
          <p:cNvPr id="149" name="íṩḻiḋe"/>
          <p:cNvSpPr/>
          <p:nvPr/>
        </p:nvSpPr>
        <p:spPr bwMode="auto">
          <a:xfrm>
            <a:off x="7193915" y="1287780"/>
            <a:ext cx="4326255" cy="15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fontAlgn="auto">
              <a:lnSpc>
                <a:spcPct val="100000"/>
              </a:lnSpc>
              <a:buFont typeface="Arial" panose="020B0604020202020204" pitchFamily="34" charset="0"/>
              <a:buChar char="•"/>
            </a:pPr>
            <a:r>
              <a:rPr lang="en-GB" altLang="en-US" sz="1000" dirty="0"/>
              <a:t>The type of animal admitted to the shelter.</a:t>
            </a:r>
          </a:p>
          <a:p>
            <a:pPr marL="171450" indent="-171450" fontAlgn="auto">
              <a:lnSpc>
                <a:spcPct val="100000"/>
              </a:lnSpc>
              <a:buFont typeface="Arial" panose="020B0604020202020204" pitchFamily="34" charset="0"/>
              <a:buChar char="•"/>
            </a:pPr>
            <a:r>
              <a:rPr lang="en-GB" altLang="en-US" sz="1000" dirty="0"/>
              <a:t>Use the function of factor() and find that there are.</a:t>
            </a:r>
          </a:p>
          <a:p>
            <a:pPr marL="171450" indent="-171450" fontAlgn="auto">
              <a:lnSpc>
                <a:spcPct val="100000"/>
              </a:lnSpc>
              <a:buFont typeface="Arial" panose="020B0604020202020204" pitchFamily="34" charset="0"/>
              <a:buChar char="•"/>
            </a:pPr>
            <a:r>
              <a:rPr lang="en-GB" altLang="en-US" sz="1000" dirty="0"/>
              <a:t>five catogories named BIRD CAT DOG LIVESTOCK WILDLIFE.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îŝḻïḋé"/>
          <p:cNvSpPr/>
          <p:nvPr/>
        </p:nvSpPr>
        <p:spPr>
          <a:xfrm>
            <a:off x="0" y="5058410"/>
            <a:ext cx="12192000" cy="880745"/>
          </a:xfrm>
          <a:prstGeom prst="rect">
            <a:avLst/>
          </a:prstGeom>
          <a:solidFill>
            <a:srgbClr val="10354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endParaRPr>
          </a:p>
        </p:txBody>
      </p:sp>
      <p:sp>
        <p:nvSpPr>
          <p:cNvPr id="2" name="标题 1"/>
          <p:cNvSpPr>
            <a:spLocks noGrp="1"/>
          </p:cNvSpPr>
          <p:nvPr>
            <p:ph type="title"/>
          </p:nvPr>
        </p:nvSpPr>
        <p:spPr>
          <a:xfrm>
            <a:off x="660399" y="-5079"/>
            <a:ext cx="10850563" cy="1028699"/>
          </a:xfrm>
        </p:spPr>
        <p:txBody>
          <a:bodyPr/>
          <a:lstStyle/>
          <a:p>
            <a:r>
              <a:rPr lang="en-GB" altLang="en-US" dirty="0"/>
              <a:t>The glimpse of the data set</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a:p>
        </p:txBody>
      </p:sp>
      <p:grpSp>
        <p:nvGrpSpPr>
          <p:cNvPr id="5" name="88b4e7ec-d689-4b3e-822f-4dba46daaa1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379038"/>
            <a:ext cx="12192000" cy="4419600"/>
            <a:chOff x="0" y="1379038"/>
            <a:chExt cx="12192000" cy="4419600"/>
          </a:xfrm>
        </p:grpSpPr>
        <p:sp>
          <p:nvSpPr>
            <p:cNvPr id="6" name="îŝḻïḋé"/>
            <p:cNvSpPr/>
            <p:nvPr/>
          </p:nvSpPr>
          <p:spPr>
            <a:xfrm>
              <a:off x="0" y="1379038"/>
              <a:ext cx="12192000" cy="3451225"/>
            </a:xfrm>
            <a:prstGeom prst="rect">
              <a:avLst/>
            </a:prstGeom>
            <a:solidFill>
              <a:schemeClr val="tx1">
                <a:lumMod val="50000"/>
                <a:lumOff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endParaRPr>
            </a:p>
          </p:txBody>
        </p:sp>
        <p:sp>
          <p:nvSpPr>
            <p:cNvPr id="8" name="íṥ1îdè"/>
            <p:cNvSpPr/>
            <p:nvPr/>
          </p:nvSpPr>
          <p:spPr>
            <a:xfrm>
              <a:off x="2727062" y="2093171"/>
              <a:ext cx="1109889" cy="1989628"/>
            </a:xfrm>
            <a:prstGeom prst="rect">
              <a:avLst/>
            </a:prstGeom>
            <a:solidFill>
              <a:schemeClr val="tx1">
                <a:lumMod val="50000"/>
                <a:lumOff val="5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endParaRPr>
            </a:p>
          </p:txBody>
        </p:sp>
        <p:sp>
          <p:nvSpPr>
            <p:cNvPr id="19" name="í$1ïḑe"/>
            <p:cNvSpPr/>
            <p:nvPr/>
          </p:nvSpPr>
          <p:spPr>
            <a:xfrm>
              <a:off x="10394949" y="2093171"/>
              <a:ext cx="1123951" cy="1989563"/>
            </a:xfrm>
            <a:prstGeom prst="rect">
              <a:avLst/>
            </a:prstGeom>
            <a:solidFill>
              <a:schemeClr val="tx1">
                <a:lumMod val="50000"/>
                <a:lumOff val="50000"/>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endParaRPr>
            </a:p>
          </p:txBody>
        </p:sp>
        <p:sp>
          <p:nvSpPr>
            <p:cNvPr id="26" name="íṩ1ïdè"/>
            <p:cNvSpPr txBox="1"/>
            <p:nvPr/>
          </p:nvSpPr>
          <p:spPr>
            <a:xfrm>
              <a:off x="2673985" y="5209358"/>
              <a:ext cx="6844030" cy="589280"/>
            </a:xfrm>
            <a:prstGeom prst="rect">
              <a:avLst/>
            </a:prstGeom>
            <a:noFill/>
          </p:spPr>
          <p:txBody>
            <a:bodyPr wrap="square" lIns="91440" tIns="45720" rIns="91440" bIns="45720" anchor="ctr"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20000"/>
                </a:lnSpc>
                <a:spcBef>
                  <a:spcPts val="0"/>
                </a:spcBef>
                <a:spcAft>
                  <a:spcPts val="0"/>
                </a:spcAft>
                <a:buClrTx/>
                <a:buSzTx/>
                <a:buFontTx/>
                <a:buNone/>
                <a:defRPr/>
              </a:pPr>
              <a:r>
                <a:rPr kumimoji="0" lang="en-GB" altLang="en-US" sz="1400" b="0" i="0" u="none" strike="noStrike" kern="1200" cap="none" spc="0" normalizeH="0" baseline="0" noProof="0" dirty="0">
                  <a:ln>
                    <a:noFill/>
                  </a:ln>
                  <a:solidFill>
                    <a:schemeClr val="bg1"/>
                  </a:solidFill>
                  <a:effectLst/>
                  <a:uLnTx/>
                  <a:uFillTx/>
                </a:rPr>
                <a:t>From the glimpse we know the type of dfferent variables and can overview the table.</a:t>
              </a:r>
            </a:p>
          </p:txBody>
        </p:sp>
      </p:grpSp>
      <p:sp>
        <p:nvSpPr>
          <p:cNvPr id="36" name="文本框 35"/>
          <p:cNvSpPr txBox="1"/>
          <p:nvPr/>
        </p:nvSpPr>
        <p:spPr>
          <a:xfrm>
            <a:off x="225425" y="1856105"/>
            <a:ext cx="6113780" cy="2584450"/>
          </a:xfrm>
          <a:prstGeom prst="rect">
            <a:avLst/>
          </a:prstGeom>
          <a:noFill/>
        </p:spPr>
        <p:txBody>
          <a:bodyPr wrap="none" rtlCol="0">
            <a:spAutoFit/>
          </a:bodyPr>
          <a:lstStyle/>
          <a:p>
            <a:pPr algn="l"/>
            <a:r>
              <a:rPr lang="zh-CN" altLang="en-US">
                <a:solidFill>
                  <a:schemeClr val="bg1"/>
                </a:solidFill>
              </a:rPr>
              <a:t>Rows: 1,135</a:t>
            </a:r>
          </a:p>
          <a:p>
            <a:pPr algn="l"/>
            <a:r>
              <a:rPr lang="zh-CN" altLang="en-US">
                <a:solidFill>
                  <a:schemeClr val="bg1"/>
                </a:solidFill>
              </a:rPr>
              <a:t>Columns: 7</a:t>
            </a:r>
          </a:p>
          <a:p>
            <a:pPr algn="l"/>
            <a:r>
              <a:rPr lang="zh-CN" altLang="en-US">
                <a:solidFill>
                  <a:schemeClr val="bg1"/>
                </a:solidFill>
              </a:rPr>
              <a:t>$ animal_type     &lt;chr&gt; "DOG", "DOG", "DOG", "DO~</a:t>
            </a:r>
          </a:p>
          <a:p>
            <a:pPr algn="l"/>
            <a:r>
              <a:rPr lang="zh-CN" altLang="en-US">
                <a:solidFill>
                  <a:schemeClr val="bg1"/>
                </a:solidFill>
              </a:rPr>
              <a:t>$ month           &lt;dbl&gt; 8, 7, 1, 6, 4, 7, 1, 1, ~</a:t>
            </a:r>
          </a:p>
          <a:p>
            <a:pPr algn="l"/>
            <a:r>
              <a:rPr lang="zh-CN" altLang="en-US">
                <a:solidFill>
                  <a:schemeClr val="bg1"/>
                </a:solidFill>
              </a:rPr>
              <a:t>$ year            &lt;dbl&gt; 2017, 2017, 2017, 2017, ~</a:t>
            </a:r>
          </a:p>
          <a:p>
            <a:pPr algn="l"/>
            <a:r>
              <a:rPr lang="zh-CN" altLang="en-US">
                <a:solidFill>
                  <a:schemeClr val="bg1"/>
                </a:solidFill>
              </a:rPr>
              <a:t>$ intake_type     &lt;chr&gt; "STRAY", "STRAY", "CONFI~</a:t>
            </a:r>
          </a:p>
          <a:p>
            <a:pPr algn="l"/>
            <a:r>
              <a:rPr lang="zh-CN" altLang="en-US">
                <a:solidFill>
                  <a:schemeClr val="bg1"/>
                </a:solidFill>
              </a:rPr>
              <a:t>$ outcome_type    &lt;chr&gt; "RETURNED TO OWNER", "EU~</a:t>
            </a:r>
          </a:p>
          <a:p>
            <a:pPr algn="l"/>
            <a:r>
              <a:rPr lang="zh-CN" altLang="en-US">
                <a:solidFill>
                  <a:schemeClr val="bg1"/>
                </a:solidFill>
              </a:rPr>
              <a:t>$ chip_status     &lt;chr&gt; "SCAN NO CHIP", "SCAN NO~</a:t>
            </a:r>
          </a:p>
          <a:p>
            <a:pPr algn="l"/>
            <a:r>
              <a:rPr lang="zh-CN" altLang="en-US">
                <a:solidFill>
                  <a:schemeClr val="bg1"/>
                </a:solidFill>
              </a:rPr>
              <a:t>$ time_at_shelter &lt;dbl&gt; 2, 10, 13, 7, 5, 3, 5, 6~</a:t>
            </a:r>
          </a:p>
        </p:txBody>
      </p:sp>
      <p:cxnSp>
        <p:nvCxnSpPr>
          <p:cNvPr id="37" name="直接连接符 36"/>
          <p:cNvCxnSpPr/>
          <p:nvPr/>
        </p:nvCxnSpPr>
        <p:spPr>
          <a:xfrm>
            <a:off x="6481445" y="1778635"/>
            <a:ext cx="9525" cy="2552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648450" y="1748790"/>
            <a:ext cx="5145405" cy="2799715"/>
          </a:xfrm>
          <a:prstGeom prst="rect">
            <a:avLst/>
          </a:prstGeom>
          <a:noFill/>
        </p:spPr>
        <p:txBody>
          <a:bodyPr wrap="none" rtlCol="0">
            <a:spAutoFit/>
          </a:bodyPr>
          <a:lstStyle/>
          <a:p>
            <a:pPr algn="l"/>
            <a:r>
              <a:rPr lang="zh-CN" altLang="en-US" sz="1600">
                <a:solidFill>
                  <a:schemeClr val="bg1"/>
                </a:solidFill>
              </a:rPr>
              <a:t># A tibble: 6 x 7</a:t>
            </a:r>
          </a:p>
          <a:p>
            <a:pPr algn="l"/>
            <a:r>
              <a:rPr lang="zh-CN" altLang="en-US" sz="1600">
                <a:solidFill>
                  <a:schemeClr val="bg1"/>
                </a:solidFill>
              </a:rPr>
              <a:t>  animal_type month  year intake_type outcome_type</a:t>
            </a:r>
          </a:p>
          <a:p>
            <a:pPr algn="l"/>
            <a:r>
              <a:rPr lang="zh-CN" altLang="en-US" sz="1600">
                <a:solidFill>
                  <a:schemeClr val="bg1"/>
                </a:solidFill>
              </a:rPr>
              <a:t>  &lt;chr&gt;       &lt;dbl&gt; &lt;dbl&gt; &lt;chr&gt;       &lt;chr&gt;       </a:t>
            </a:r>
          </a:p>
          <a:p>
            <a:pPr algn="l"/>
            <a:r>
              <a:rPr lang="zh-CN" altLang="en-US" sz="1600">
                <a:solidFill>
                  <a:schemeClr val="bg1"/>
                </a:solidFill>
              </a:rPr>
              <a:t>1 DOG             8  2017 STRAY       RETURNED TO~</a:t>
            </a:r>
          </a:p>
          <a:p>
            <a:pPr algn="l"/>
            <a:r>
              <a:rPr lang="zh-CN" altLang="en-US" sz="1600">
                <a:solidFill>
                  <a:schemeClr val="bg1"/>
                </a:solidFill>
              </a:rPr>
              <a:t>2 DOG             7  2017 STRAY       EUTHANIZED  </a:t>
            </a:r>
          </a:p>
          <a:p>
            <a:pPr algn="l"/>
            <a:r>
              <a:rPr lang="zh-CN" altLang="en-US" sz="1600">
                <a:solidFill>
                  <a:schemeClr val="bg1"/>
                </a:solidFill>
              </a:rPr>
              <a:t>3 DOG             1  2017 CONFISCATED ADOPTION    </a:t>
            </a:r>
          </a:p>
          <a:p>
            <a:pPr algn="l"/>
            <a:r>
              <a:rPr lang="zh-CN" altLang="en-US" sz="1600">
                <a:solidFill>
                  <a:schemeClr val="bg1"/>
                </a:solidFill>
              </a:rPr>
              <a:t>4 DOG             6  2017 OWNER SURR~ ADOPTION    </a:t>
            </a:r>
          </a:p>
          <a:p>
            <a:pPr algn="l"/>
            <a:r>
              <a:rPr lang="zh-CN" altLang="en-US" sz="1600">
                <a:solidFill>
                  <a:schemeClr val="bg1"/>
                </a:solidFill>
              </a:rPr>
              <a:t>5 DOG             4  2017 STRAY       ADOPTION    </a:t>
            </a:r>
          </a:p>
          <a:p>
            <a:pPr algn="l"/>
            <a:r>
              <a:rPr lang="zh-CN" altLang="en-US" sz="1600">
                <a:solidFill>
                  <a:schemeClr val="bg1"/>
                </a:solidFill>
              </a:rPr>
              <a:t>6 DOG             7  2017 STRAY       RETURNED TO~</a:t>
            </a:r>
          </a:p>
          <a:p>
            <a:pPr algn="l"/>
            <a:r>
              <a:rPr lang="zh-CN" altLang="en-US" sz="1600">
                <a:solidFill>
                  <a:schemeClr val="bg1"/>
                </a:solidFill>
              </a:rPr>
              <a:t># ... with 2 more variables: chip_status &lt;chr&gt;,</a:t>
            </a:r>
          </a:p>
          <a:p>
            <a:pPr algn="l"/>
            <a:r>
              <a:rPr lang="zh-CN" altLang="en-US" sz="1600">
                <a:solidFill>
                  <a:schemeClr val="bg1"/>
                </a:solidFill>
              </a:rPr>
              <a:t>#   time_at_shelter &lt;dbl&gt;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dirty="0"/>
              <a:t>Some example plots</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a:p>
        </p:txBody>
      </p:sp>
      <p:pic>
        <p:nvPicPr>
          <p:cNvPr id="40" name="图片 39" descr="2"/>
          <p:cNvPicPr>
            <a:picLocks noChangeAspect="1"/>
          </p:cNvPicPr>
          <p:nvPr/>
        </p:nvPicPr>
        <p:blipFill>
          <a:blip r:embed="rId2"/>
          <a:stretch>
            <a:fillRect/>
          </a:stretch>
        </p:blipFill>
        <p:spPr>
          <a:xfrm>
            <a:off x="6172200" y="1171575"/>
            <a:ext cx="5189855" cy="4183380"/>
          </a:xfrm>
          <a:prstGeom prst="rect">
            <a:avLst/>
          </a:prstGeom>
        </p:spPr>
      </p:pic>
      <p:pic>
        <p:nvPicPr>
          <p:cNvPr id="41" name="图片 40" descr="Rplot"/>
          <p:cNvPicPr>
            <a:picLocks noChangeAspect="1"/>
          </p:cNvPicPr>
          <p:nvPr/>
        </p:nvPicPr>
        <p:blipFill>
          <a:blip r:embed="rId3"/>
          <a:stretch>
            <a:fillRect/>
          </a:stretch>
        </p:blipFill>
        <p:spPr>
          <a:xfrm>
            <a:off x="314325" y="1171575"/>
            <a:ext cx="5189855" cy="4182745"/>
          </a:xfrm>
          <a:prstGeom prst="rect">
            <a:avLst/>
          </a:prstGeom>
        </p:spPr>
      </p:pic>
      <p:sp>
        <p:nvSpPr>
          <p:cNvPr id="42" name="矩形 41"/>
          <p:cNvSpPr/>
          <p:nvPr/>
        </p:nvSpPr>
        <p:spPr>
          <a:xfrm>
            <a:off x="0" y="5514975"/>
            <a:ext cx="12200890" cy="3727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912495" y="5497195"/>
            <a:ext cx="4259580" cy="368300"/>
          </a:xfrm>
          <a:prstGeom prst="rect">
            <a:avLst/>
          </a:prstGeom>
          <a:noFill/>
        </p:spPr>
        <p:txBody>
          <a:bodyPr wrap="none" rtlCol="0">
            <a:spAutoFit/>
          </a:bodyPr>
          <a:lstStyle/>
          <a:p>
            <a:r>
              <a:rPr lang="en-GB" altLang="zh-CN">
                <a:solidFill>
                  <a:schemeClr val="bg1"/>
                </a:solidFill>
              </a:rPr>
              <a:t>The general realisation of outcome_type</a:t>
            </a:r>
          </a:p>
        </p:txBody>
      </p:sp>
      <p:sp>
        <p:nvSpPr>
          <p:cNvPr id="44" name="文本框 43"/>
          <p:cNvSpPr txBox="1"/>
          <p:nvPr/>
        </p:nvSpPr>
        <p:spPr>
          <a:xfrm>
            <a:off x="6344920" y="5497830"/>
            <a:ext cx="5250180" cy="368300"/>
          </a:xfrm>
          <a:prstGeom prst="rect">
            <a:avLst/>
          </a:prstGeom>
          <a:noFill/>
        </p:spPr>
        <p:txBody>
          <a:bodyPr wrap="none" rtlCol="0">
            <a:spAutoFit/>
          </a:bodyPr>
          <a:lstStyle/>
          <a:p>
            <a:r>
              <a:rPr lang="en-GB" altLang="zh-CN">
                <a:solidFill>
                  <a:schemeClr val="bg1"/>
                </a:solidFill>
              </a:rPr>
              <a:t>The counts of animals grouped by time_at_shelter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fitting analysis</a:t>
            </a:r>
            <a:endParaRPr lang="zh-CN" altLang="en-US" dirty="0"/>
          </a:p>
        </p:txBody>
      </p:sp>
      <p:sp>
        <p:nvSpPr>
          <p:cNvPr id="3" name="文本占位符 2"/>
          <p:cNvSpPr>
            <a:spLocks noGrp="1"/>
          </p:cNvSpPr>
          <p:nvPr>
            <p:ph type="body" idx="1"/>
          </p:nvPr>
        </p:nvSpPr>
        <p:spPr/>
        <p:txBody>
          <a:bodyPr/>
          <a:lstStyle/>
          <a:p>
            <a:pPr lvl="0"/>
            <a:r>
              <a:rPr lang="en-GB" altLang="zh-CN" dirty="0"/>
              <a:t>We will use </a:t>
            </a:r>
            <a:r>
              <a:rPr lang="en-GB" altLang="zh-CN" b="1" dirty="0"/>
              <a:t>General Poisson model</a:t>
            </a:r>
            <a:r>
              <a:rPr lang="en-GB" altLang="zh-CN" dirty="0"/>
              <a:t>, </a:t>
            </a:r>
            <a:r>
              <a:rPr lang="en-GB" altLang="zh-CN" b="1" dirty="0"/>
              <a:t>Quasi-Poisson model</a:t>
            </a:r>
            <a:r>
              <a:rPr lang="en-GB" altLang="zh-CN" dirty="0"/>
              <a:t> and </a:t>
            </a:r>
            <a:r>
              <a:rPr lang="en-GB" altLang="zh-CN" b="1" dirty="0"/>
              <a:t>Negative Binomial Distribution model</a:t>
            </a:r>
            <a:endParaRPr lang="zh-CN" altLang="en-US" b="1" dirty="0"/>
          </a:p>
        </p:txBody>
      </p:sp>
      <p:sp>
        <p:nvSpPr>
          <p:cNvPr id="4" name="文本框 3"/>
          <p:cNvSpPr txBox="1"/>
          <p:nvPr/>
        </p:nvSpPr>
        <p:spPr>
          <a:xfrm>
            <a:off x="1165225" y="264132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dirty="0"/>
              <a:t>First step: Poisson Model with full features</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8</a:t>
            </a:fld>
            <a:endParaRPr lang="zh-CN" altLang="en-US" dirty="0"/>
          </a:p>
        </p:txBody>
      </p:sp>
      <p:sp>
        <p:nvSpPr>
          <p:cNvPr id="33" name="圆角矩形 32"/>
          <p:cNvSpPr/>
          <p:nvPr/>
        </p:nvSpPr>
        <p:spPr>
          <a:xfrm>
            <a:off x="327025" y="1303655"/>
            <a:ext cx="4950460" cy="2356485"/>
          </a:xfrm>
          <a:prstGeom prst="roundRect">
            <a:avLst/>
          </a:prstGeom>
          <a:solidFill>
            <a:schemeClr val="accent6">
              <a:alpha val="23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4" name="圆角矩形 33"/>
          <p:cNvSpPr/>
          <p:nvPr/>
        </p:nvSpPr>
        <p:spPr>
          <a:xfrm>
            <a:off x="327025" y="3785870"/>
            <a:ext cx="4951095" cy="2244725"/>
          </a:xfrm>
          <a:prstGeom prst="roundRect">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饼形 34"/>
          <p:cNvSpPr/>
          <p:nvPr/>
        </p:nvSpPr>
        <p:spPr>
          <a:xfrm>
            <a:off x="457200" y="1998345"/>
            <a:ext cx="966470" cy="967105"/>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文本框 36"/>
          <p:cNvSpPr txBox="1"/>
          <p:nvPr/>
        </p:nvSpPr>
        <p:spPr>
          <a:xfrm>
            <a:off x="906780" y="2026285"/>
            <a:ext cx="558800" cy="460375"/>
          </a:xfrm>
          <a:prstGeom prst="rect">
            <a:avLst/>
          </a:prstGeom>
          <a:noFill/>
        </p:spPr>
        <p:txBody>
          <a:bodyPr wrap="none" rtlCol="0">
            <a:spAutoFit/>
          </a:bodyPr>
          <a:lstStyle/>
          <a:p>
            <a:r>
              <a:rPr lang="en-GB" altLang="zh-CN" sz="2400" b="1">
                <a:latin typeface="+mj-ea"/>
                <a:ea typeface="+mj-ea"/>
              </a:rPr>
              <a:t>01</a:t>
            </a:r>
          </a:p>
        </p:txBody>
      </p:sp>
      <p:sp>
        <p:nvSpPr>
          <p:cNvPr id="40" name="饼形 39"/>
          <p:cNvSpPr/>
          <p:nvPr/>
        </p:nvSpPr>
        <p:spPr>
          <a:xfrm>
            <a:off x="457200" y="4424680"/>
            <a:ext cx="966470" cy="967105"/>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文本框 40"/>
          <p:cNvSpPr txBox="1"/>
          <p:nvPr/>
        </p:nvSpPr>
        <p:spPr>
          <a:xfrm>
            <a:off x="906780" y="4452620"/>
            <a:ext cx="558800" cy="460375"/>
          </a:xfrm>
          <a:prstGeom prst="rect">
            <a:avLst/>
          </a:prstGeom>
          <a:noFill/>
        </p:spPr>
        <p:txBody>
          <a:bodyPr wrap="none" rtlCol="0">
            <a:spAutoFit/>
          </a:bodyPr>
          <a:lstStyle/>
          <a:p>
            <a:r>
              <a:rPr lang="en-GB" altLang="zh-CN" sz="2400" b="1">
                <a:latin typeface="+mj-ea"/>
                <a:ea typeface="+mj-ea"/>
              </a:rPr>
              <a:t>02</a:t>
            </a:r>
          </a:p>
        </p:txBody>
      </p:sp>
      <p:sp>
        <p:nvSpPr>
          <p:cNvPr id="42" name="文本框 41"/>
          <p:cNvSpPr txBox="1"/>
          <p:nvPr/>
        </p:nvSpPr>
        <p:spPr>
          <a:xfrm>
            <a:off x="1465580" y="1635125"/>
            <a:ext cx="3603625" cy="1694180"/>
          </a:xfrm>
          <a:prstGeom prst="rect">
            <a:avLst/>
          </a:prstGeom>
          <a:noFill/>
        </p:spPr>
        <p:txBody>
          <a:bodyPr wrap="square" rtlCol="0">
            <a:spAutoFit/>
          </a:bodyPr>
          <a:lstStyle/>
          <a:p>
            <a:pPr fontAlgn="auto">
              <a:lnSpc>
                <a:spcPts val="2500"/>
              </a:lnSpc>
            </a:pPr>
            <a:r>
              <a:rPr lang="en-GB" altLang="zh-CN" dirty="0">
                <a:latin typeface="+mn-ea"/>
              </a:rPr>
              <a:t>By analysing the dataset, we found that what we want is the counts of </a:t>
            </a:r>
            <a:r>
              <a:rPr lang="en-GB" altLang="zh-CN" dirty="0" err="1">
                <a:latin typeface="+mn-ea"/>
              </a:rPr>
              <a:t>time_at_shelter</a:t>
            </a:r>
            <a:r>
              <a:rPr lang="en-GB" altLang="zh-CN" dirty="0">
                <a:latin typeface="+mn-ea"/>
              </a:rPr>
              <a:t>, and the most fitted model is </a:t>
            </a:r>
            <a:r>
              <a:rPr lang="en-GB" altLang="zh-CN" dirty="0" err="1">
                <a:latin typeface="+mn-ea"/>
              </a:rPr>
              <a:t>Poisson</a:t>
            </a:r>
            <a:r>
              <a:rPr lang="en-GB" altLang="zh-CN" dirty="0">
                <a:latin typeface="+mn-ea"/>
              </a:rPr>
              <a:t> model, so we choose it.</a:t>
            </a:r>
          </a:p>
        </p:txBody>
      </p:sp>
      <p:sp>
        <p:nvSpPr>
          <p:cNvPr id="43" name="文本框 42"/>
          <p:cNvSpPr txBox="1"/>
          <p:nvPr/>
        </p:nvSpPr>
        <p:spPr>
          <a:xfrm>
            <a:off x="1465580" y="4074160"/>
            <a:ext cx="3603625" cy="1694180"/>
          </a:xfrm>
          <a:prstGeom prst="rect">
            <a:avLst/>
          </a:prstGeom>
          <a:noFill/>
        </p:spPr>
        <p:txBody>
          <a:bodyPr wrap="square" rtlCol="0">
            <a:spAutoFit/>
          </a:bodyPr>
          <a:lstStyle/>
          <a:p>
            <a:pPr fontAlgn="auto">
              <a:lnSpc>
                <a:spcPts val="2500"/>
              </a:lnSpc>
            </a:pPr>
            <a:r>
              <a:rPr lang="en-GB" altLang="zh-CN" dirty="0">
                <a:latin typeface="+mn-ea"/>
              </a:rPr>
              <a:t>What is Poisson model?</a:t>
            </a:r>
          </a:p>
          <a:p>
            <a:pPr fontAlgn="auto">
              <a:lnSpc>
                <a:spcPts val="2500"/>
              </a:lnSpc>
            </a:pPr>
            <a:r>
              <a:rPr lang="en-GB" altLang="zh-CN" dirty="0">
                <a:latin typeface="+mn-ea"/>
              </a:rPr>
              <a:t>It is a kind of Generalised Linear Models.</a:t>
            </a:r>
          </a:p>
          <a:p>
            <a:pPr fontAlgn="auto">
              <a:lnSpc>
                <a:spcPts val="2500"/>
              </a:lnSpc>
            </a:pPr>
            <a:r>
              <a:rPr lang="en-GB" altLang="zh-CN" dirty="0">
                <a:latin typeface="+mn-ea"/>
              </a:rPr>
              <a:t>Poisson regression is often used for modelling count data. </a:t>
            </a:r>
          </a:p>
        </p:txBody>
      </p:sp>
      <p:cxnSp>
        <p:nvCxnSpPr>
          <p:cNvPr id="44" name="直接连接符 43"/>
          <p:cNvCxnSpPr/>
          <p:nvPr/>
        </p:nvCxnSpPr>
        <p:spPr>
          <a:xfrm>
            <a:off x="5466080" y="1328420"/>
            <a:ext cx="13970" cy="4690110"/>
          </a:xfrm>
          <a:prstGeom prst="line">
            <a:avLst/>
          </a:prstGeom>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847603" y="5390974"/>
            <a:ext cx="6228490" cy="338554"/>
          </a:xfrm>
          <a:prstGeom prst="rect">
            <a:avLst/>
          </a:prstGeom>
          <a:noFill/>
        </p:spPr>
        <p:txBody>
          <a:bodyPr wrap="square" rtlCol="0">
            <a:spAutoFit/>
          </a:bodyPr>
          <a:lstStyle/>
          <a:p>
            <a:r>
              <a:rPr lang="en-GB" altLang="zh-CN" sz="1600" dirty="0">
                <a:latin typeface="+mj-lt"/>
              </a:rPr>
              <a:t>Table 1: The coefficients of Poisson Model </a:t>
            </a:r>
            <a:r>
              <a:rPr lang="en-US" altLang="zh-CN" sz="1600" dirty="0">
                <a:latin typeface="+mj-lt"/>
              </a:rPr>
              <a:t>with full features</a:t>
            </a:r>
            <a:endParaRPr lang="en-GB" altLang="zh-CN" sz="1600" dirty="0">
              <a:latin typeface="+mj-lt"/>
            </a:endParaRPr>
          </a:p>
        </p:txBody>
      </p:sp>
      <p:pic>
        <p:nvPicPr>
          <p:cNvPr id="7" name="图片 6" descr="表格&#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039" y="1576742"/>
            <a:ext cx="6054501" cy="35152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en-US" dirty="0"/>
              <a:t>First step: Poisson Model- features selected</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9</a:t>
            </a:fld>
            <a:endParaRPr lang="zh-CN" altLang="en-US"/>
          </a:p>
        </p:txBody>
      </p:sp>
      <p:cxnSp>
        <p:nvCxnSpPr>
          <p:cNvPr id="44" name="直接连接符 43"/>
          <p:cNvCxnSpPr/>
          <p:nvPr/>
        </p:nvCxnSpPr>
        <p:spPr>
          <a:xfrm>
            <a:off x="4816475" y="1192530"/>
            <a:ext cx="13970" cy="4690110"/>
          </a:xfrm>
          <a:prstGeom prst="line">
            <a:avLst/>
          </a:prstGeom>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469056" y="3392527"/>
            <a:ext cx="5811463" cy="338554"/>
          </a:xfrm>
          <a:prstGeom prst="rect">
            <a:avLst/>
          </a:prstGeom>
          <a:noFill/>
        </p:spPr>
        <p:txBody>
          <a:bodyPr wrap="none" rtlCol="0">
            <a:spAutoFit/>
          </a:bodyPr>
          <a:lstStyle/>
          <a:p>
            <a:r>
              <a:rPr lang="en-GB" altLang="zh-CN" sz="1600" dirty="0">
                <a:latin typeface="+mj-lt"/>
              </a:rPr>
              <a:t>Table 2: The coefficients of Poisson Model – features selected</a:t>
            </a:r>
          </a:p>
        </p:txBody>
      </p:sp>
      <p:sp>
        <p:nvSpPr>
          <p:cNvPr id="5" name="剪去同侧角的矩形 4"/>
          <p:cNvSpPr/>
          <p:nvPr/>
        </p:nvSpPr>
        <p:spPr>
          <a:xfrm>
            <a:off x="521335" y="1437640"/>
            <a:ext cx="3998595" cy="4286885"/>
          </a:xfrm>
          <a:prstGeom prst="snip2SameRect">
            <a:avLst/>
          </a:prstGeom>
          <a:solidFill>
            <a:schemeClr val="accent6">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73430" y="2335530"/>
            <a:ext cx="3639185" cy="2861310"/>
          </a:xfrm>
          <a:prstGeom prst="rect">
            <a:avLst/>
          </a:prstGeom>
          <a:noFill/>
        </p:spPr>
        <p:txBody>
          <a:bodyPr wrap="square" rtlCol="0">
            <a:spAutoFit/>
          </a:bodyPr>
          <a:lstStyle/>
          <a:p>
            <a:r>
              <a:rPr lang="en-US" altLang="zh-CN" sz="2000" dirty="0"/>
              <a:t>By observing the above Poisson model summary, we find that the p-values of the </a:t>
            </a:r>
            <a:r>
              <a:rPr lang="en-GB" altLang="en-US" sz="2000" b="1" dirty="0"/>
              <a:t>factors </a:t>
            </a:r>
            <a:r>
              <a:rPr lang="en-US" altLang="zh-CN" sz="2000" b="1" dirty="0"/>
              <a:t>year</a:t>
            </a:r>
            <a:r>
              <a:rPr lang="en-US" altLang="zh-CN" sz="2000" dirty="0"/>
              <a:t>, </a:t>
            </a:r>
            <a:r>
              <a:rPr lang="en-US" altLang="zh-CN" sz="2000" b="1" dirty="0"/>
              <a:t>month</a:t>
            </a:r>
            <a:r>
              <a:rPr lang="en-US" altLang="zh-CN" sz="2000" dirty="0"/>
              <a:t> and </a:t>
            </a:r>
            <a:r>
              <a:rPr lang="en-US" altLang="zh-CN" sz="2000" b="1" dirty="0" err="1"/>
              <a:t>animal_type</a:t>
            </a:r>
            <a:r>
              <a:rPr lang="en-US" altLang="zh-CN" sz="2000" b="1" dirty="0"/>
              <a:t> </a:t>
            </a:r>
            <a:r>
              <a:rPr lang="en-US" altLang="zh-CN" sz="2000" dirty="0"/>
              <a:t>are much greater than 0.05, implying that they are highly insignificant. So, we shall now discard these three variables.</a:t>
            </a:r>
            <a:endParaRPr lang="en-GB" altLang="zh-CN" sz="2000" dirty="0"/>
          </a:p>
        </p:txBody>
      </p:sp>
      <p:sp>
        <p:nvSpPr>
          <p:cNvPr id="9" name="文本框 8"/>
          <p:cNvSpPr txBox="1"/>
          <p:nvPr/>
        </p:nvSpPr>
        <p:spPr>
          <a:xfrm>
            <a:off x="4975951" y="4172089"/>
            <a:ext cx="6797675" cy="1200329"/>
          </a:xfrm>
          <a:prstGeom prst="rect">
            <a:avLst/>
          </a:prstGeom>
          <a:noFill/>
        </p:spPr>
        <p:txBody>
          <a:bodyPr wrap="square" rtlCol="0">
            <a:spAutoFit/>
          </a:bodyPr>
          <a:lstStyle/>
          <a:p>
            <a:r>
              <a:rPr lang="en-US" altLang="zh-CN" dirty="0"/>
              <a:t>After removing the insignificant predictors, the p-values of all the other predictors seem to be good. We also find that for the Poisson model, D = 6111.3 and </a:t>
            </a:r>
            <a:r>
              <a:rPr lang="el-GR" altLang="zh-CN" dirty="0"/>
              <a:t>χ</a:t>
            </a:r>
            <a:r>
              <a:rPr lang="en-US" altLang="zh-CN" baseline="30000" dirty="0"/>
              <a:t>2</a:t>
            </a:r>
            <a:r>
              <a:rPr lang="en-US" altLang="zh-CN" dirty="0"/>
              <a:t>(1124) = 1203.108, indicating a poor fit if Poisson is the correct model for the response.</a:t>
            </a:r>
            <a:endParaRPr lang="en-GB" altLang="zh-CN" dirty="0"/>
          </a:p>
        </p:txBody>
      </p:sp>
      <p:sp>
        <p:nvSpPr>
          <p:cNvPr id="12" name="圆角矩形 11"/>
          <p:cNvSpPr/>
          <p:nvPr/>
        </p:nvSpPr>
        <p:spPr>
          <a:xfrm>
            <a:off x="4980692" y="4077637"/>
            <a:ext cx="6792934" cy="1389232"/>
          </a:xfrm>
          <a:prstGeom prst="roundRect">
            <a:avLst/>
          </a:prstGeom>
          <a:solidFill>
            <a:schemeClr val="accent6">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p:cNvPicPr>
            <a:picLocks noChangeAspect="1"/>
          </p:cNvPicPr>
          <p:nvPr/>
        </p:nvPicPr>
        <p:blipFill>
          <a:blip r:embed="rId2"/>
          <a:stretch>
            <a:fillRect/>
          </a:stretch>
        </p:blipFill>
        <p:spPr>
          <a:xfrm>
            <a:off x="5031740" y="1124959"/>
            <a:ext cx="6638925" cy="22193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deffc669-4b84-4f0a-92d7-0c4c44bb447c"/>
</p:tagLst>
</file>

<file path=ppt/tags/tag2.xml><?xml version="1.0" encoding="utf-8"?>
<p:tagLst xmlns:a="http://schemas.openxmlformats.org/drawingml/2006/main" xmlns:r="http://schemas.openxmlformats.org/officeDocument/2006/relationships" xmlns:p="http://schemas.openxmlformats.org/presentationml/2006/main">
  <p:tag name="ISLIDE.DIAGRAM" val="e4efafc8-a25c-40e5-a9e9-4eba311d4a23"/>
</p:tagLst>
</file>

<file path=ppt/tags/tag3.xml><?xml version="1.0" encoding="utf-8"?>
<p:tagLst xmlns:a="http://schemas.openxmlformats.org/drawingml/2006/main" xmlns:r="http://schemas.openxmlformats.org/officeDocument/2006/relationships" xmlns:p="http://schemas.openxmlformats.org/presentationml/2006/main">
  <p:tag name="ISLIDE.DIAGRAM" val="88b4e7ec-d689-4b3e-822f-4dba46daaa11"/>
</p:tagLst>
</file>

<file path=ppt/tags/tag4.xml><?xml version="1.0" encoding="utf-8"?>
<p:tagLst xmlns:a="http://schemas.openxmlformats.org/drawingml/2006/main" xmlns:r="http://schemas.openxmlformats.org/officeDocument/2006/relationships" xmlns:p="http://schemas.openxmlformats.org/presentationml/2006/main">
  <p:tag name="ISLIDE.DIAGRAM" val="58a19e4d-3ceb-45fe-811f-2d64888e4354"/>
</p:tagLst>
</file>

<file path=ppt/tags/tag5.xml><?xml version="1.0" encoding="utf-8"?>
<p:tagLst xmlns:a="http://schemas.openxmlformats.org/drawingml/2006/main" xmlns:r="http://schemas.openxmlformats.org/officeDocument/2006/relationships" xmlns:p="http://schemas.openxmlformats.org/presentationml/2006/main">
  <p:tag name="ISLIDE.DIAGRAM" val="83bc5b74-fc86-4cf9-a3c9-e029cc83deae"/>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7</TotalTime>
  <Words>1252</Words>
  <Application>Microsoft Office PowerPoint</Application>
  <PresentationFormat>宽屏</PresentationFormat>
  <Paragraphs>151</Paragraphs>
  <Slides>19</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微软雅黑</vt:lpstr>
      <vt:lpstr>Arial</vt:lpstr>
      <vt:lpstr>Calibri</vt:lpstr>
      <vt:lpstr>Impact</vt:lpstr>
      <vt:lpstr>Segoe UI</vt:lpstr>
      <vt:lpstr>Segoe UI Light</vt:lpstr>
      <vt:lpstr>主题5</vt:lpstr>
      <vt:lpstr>OfficePLUS</vt:lpstr>
      <vt:lpstr>Analysis on Animal Shelter Data</vt:lpstr>
      <vt:lpstr>PowerPoint 演示文稿</vt:lpstr>
      <vt:lpstr>The description of the dataset</vt:lpstr>
      <vt:lpstr>The description of data set</vt:lpstr>
      <vt:lpstr>The glimpse of the data set</vt:lpstr>
      <vt:lpstr>Some example plots</vt:lpstr>
      <vt:lpstr>Data fitting analysis</vt:lpstr>
      <vt:lpstr>First step: Poisson Model with full features</vt:lpstr>
      <vt:lpstr>First step: Poisson Model- features selected</vt:lpstr>
      <vt:lpstr>Scattered Fitting Plot</vt:lpstr>
      <vt:lpstr>The first two plots on the right are normal probability plots, and we are using them here to spot any points that don’t follow the straight line. We can also plot the deviance (or Pearson) residuals against the linear predictor to look for non-linearity in the relationship between the fitted values and the residuals as shown in the third-panel last. There is no obvious pattern here.</vt:lpstr>
      <vt:lpstr>Second step: Quasi-Poisson model and Negative Binomial Model </vt:lpstr>
      <vt:lpstr>Third step:Model Comparisons &amp; Model Selection </vt:lpstr>
      <vt:lpstr>Model Equations &amp; Conclusion</vt:lpstr>
      <vt:lpstr>Model Equations &amp; Conclusion</vt:lpstr>
      <vt:lpstr>Conclusion</vt:lpstr>
      <vt:lpstr>Extended and further tasks</vt:lpstr>
      <vt:lpstr>Extended &amp; Further work</vt:lpstr>
      <vt:lpstr>Thanks for watching</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Juwu Pu (student)</cp:lastModifiedBy>
  <cp:revision>50</cp:revision>
  <cp:lastPrinted>2017-08-20T16:00:00Z</cp:lastPrinted>
  <dcterms:created xsi:type="dcterms:W3CDTF">2017-08-20T16:00:00Z</dcterms:created>
  <dcterms:modified xsi:type="dcterms:W3CDTF">2021-07-24T18:16:33Z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deffc669-4b84-4f0a-92d7-0c4c44bb447c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2018-11-16T07:34:34.9765504Z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DC92E05C335F4739B3577239C6150A82</vt:lpwstr>
  </property>
  <property fmtid="{D5CDD505-2E9C-101B-9397-08002B2CF9AE}" pid="12" name="KSOProductBuildVer">
    <vt:lpwstr>2052-11.1.0.10667</vt:lpwstr>
  </property>
</Properties>
</file>