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7" r:id="rId3"/>
  </p:sldMasterIdLst>
  <p:notesMasterIdLst>
    <p:notesMasterId r:id="rId5"/>
  </p:notesMasterIdLst>
  <p:sldIdLst>
    <p:sldId id="256" r:id="rId4"/>
    <p:sldId id="262" r:id="rId6"/>
    <p:sldId id="258" r:id="rId7"/>
    <p:sldId id="1730" r:id="rId8"/>
    <p:sldId id="264" r:id="rId9"/>
    <p:sldId id="265" r:id="rId10"/>
    <p:sldId id="1731" r:id="rId11"/>
    <p:sldId id="1732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54F"/>
    <a:srgbClr val="000612"/>
    <a:srgbClr val="00B7CE"/>
    <a:srgbClr val="FFD400"/>
    <a:srgbClr val="CC4A4A"/>
    <a:srgbClr val="F68A00"/>
    <a:srgbClr val="FEF3D2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0" autoAdjust="0"/>
  </p:normalViewPr>
  <p:slideViewPr>
    <p:cSldViewPr snapToGrid="0">
      <p:cViewPr varScale="1">
        <p:scale>
          <a:sx n="105" d="100"/>
          <a:sy n="105" d="100"/>
        </p:scale>
        <p:origin x="22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4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microsoft.com/office/2007/relationships/hdphoto" Target="../media/image10.wdp"/><Relationship Id="rId4" Type="http://schemas.openxmlformats.org/officeDocument/2006/relationships/image" Target="../media/image9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jpe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890" t="890" r="890" b="890"/>
          <a:stretch>
            <a:fillRect/>
          </a:stretch>
        </p:blipFill>
        <p:spPr>
          <a:xfrm>
            <a:off x="0" y="0"/>
            <a:ext cx="5067300" cy="68580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4446171" y="3888020"/>
            <a:ext cx="535706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4446171" y="2630089"/>
            <a:ext cx="5357061" cy="125793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6171" y="4969921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6171" y="5266192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2352675" y="3023418"/>
            <a:ext cx="65028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5955" y="0"/>
            <a:ext cx="2996045" cy="6882306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466398" y="207726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2467514" y="3074218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lIns="90000" rIns="90000"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669925" y="1277938"/>
            <a:ext cx="10850563" cy="4759325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/>
          <a:srcRect l="37850" t="691" b="691"/>
          <a:stretch>
            <a:fillRect/>
          </a:stretch>
        </p:blipFill>
        <p:spPr>
          <a:xfrm rot="16200000">
            <a:off x="3257309" y="-2076691"/>
            <a:ext cx="5677382" cy="12192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106652" y="2091256"/>
            <a:ext cx="4482645" cy="1243498"/>
          </a:xfrm>
        </p:spPr>
        <p:txBody>
          <a:bodyPr lIns="90000" rIns="9000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5106652" y="3578982"/>
            <a:ext cx="4482645" cy="310871"/>
          </a:xfrm>
        </p:spPr>
        <p:txBody>
          <a:bodyPr vert="horz" lIns="90000" tIns="45720" rIns="9000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5106652" y="3894616"/>
            <a:ext cx="4482645" cy="310871"/>
          </a:xfrm>
        </p:spPr>
        <p:txBody>
          <a:bodyPr vert="horz" lIns="90000" tIns="45720" rIns="9000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cxnSp>
        <p:nvCxnSpPr>
          <p:cNvPr id="1130" name="直接连接符 1129"/>
          <p:cNvCxnSpPr/>
          <p:nvPr userDrawn="1"/>
        </p:nvCxnSpPr>
        <p:spPr>
          <a:xfrm>
            <a:off x="5106652" y="3445683"/>
            <a:ext cx="448264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 userDrawn="1"/>
        </p:nvCxnSpPr>
        <p:spPr>
          <a:xfrm>
            <a:off x="5106652" y="4338786"/>
            <a:ext cx="448264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jpe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Subtitle here</a:t>
            </a:r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4446171" y="2630089"/>
            <a:ext cx="5357061" cy="1257932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Report to the analysis of dataset 18</a:t>
            </a:r>
            <a:endParaRPr lang="en-GB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</a:pPr>
            <a:r>
              <a:rPr lang="en-GB" altLang="en-US" dirty="0"/>
              <a:t>Anusha</a:t>
            </a:r>
            <a:endParaRPr lang="en-GB" altLang="en-US" dirty="0"/>
          </a:p>
          <a:p>
            <a:pPr fontAlgn="auto">
              <a:spcBef>
                <a:spcPts val="0"/>
              </a:spcBef>
            </a:pPr>
            <a:r>
              <a:rPr lang="en-GB" altLang="en-US" dirty="0"/>
              <a:t>Ben</a:t>
            </a:r>
            <a:endParaRPr lang="en-GB" altLang="en-US" dirty="0"/>
          </a:p>
          <a:p>
            <a:pPr fontAlgn="auto">
              <a:spcBef>
                <a:spcPts val="0"/>
              </a:spcBef>
            </a:pPr>
            <a:r>
              <a:rPr lang="en-GB" altLang="en-US" dirty="0"/>
              <a:t>Chu</a:t>
            </a:r>
            <a:endParaRPr lang="en-GB" altLang="en-US" dirty="0"/>
          </a:p>
          <a:p>
            <a:pPr fontAlgn="auto">
              <a:spcBef>
                <a:spcPts val="0"/>
              </a:spcBef>
            </a:pPr>
            <a:r>
              <a:rPr lang="en-GB" altLang="en-US" dirty="0"/>
              <a:t>Juwu</a:t>
            </a:r>
            <a:endParaRPr lang="en-GB" altLang="en-US" dirty="0"/>
          </a:p>
          <a:p>
            <a:pPr fontAlgn="auto">
              <a:spcBef>
                <a:spcPts val="0"/>
              </a:spcBef>
            </a:pPr>
            <a:r>
              <a:rPr lang="en-GB" altLang="en-US" dirty="0"/>
              <a:t>Jinzhuang</a:t>
            </a:r>
            <a:endParaRPr lang="en-GB" altLang="en-US" dirty="0"/>
          </a:p>
          <a:p>
            <a:pPr fontAlgn="auto">
              <a:spcBef>
                <a:spcPts val="0"/>
              </a:spcBef>
            </a:pPr>
            <a:endParaRPr lang="en-GB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69925" y="1123950"/>
            <a:ext cx="1150294" cy="11502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LOGO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776355" y="496817"/>
            <a:ext cx="2744133" cy="2633335"/>
            <a:chOff x="9050425" y="750888"/>
            <a:chExt cx="2470063" cy="2016125"/>
          </a:xfrm>
        </p:grpSpPr>
        <p:sp>
          <p:nvSpPr>
            <p:cNvPr id="14" name="Freeform 5"/>
            <p:cNvSpPr/>
            <p:nvPr/>
          </p:nvSpPr>
          <p:spPr bwMode="auto">
            <a:xfrm>
              <a:off x="9072563" y="750888"/>
              <a:ext cx="2447925" cy="2016125"/>
            </a:xfrm>
            <a:custGeom>
              <a:avLst/>
              <a:gdLst>
                <a:gd name="T0" fmla="*/ 854 w 1542"/>
                <a:gd name="T1" fmla="*/ 1270 h 1270"/>
                <a:gd name="T2" fmla="*/ 271 w 1542"/>
                <a:gd name="T3" fmla="*/ 766 h 1270"/>
                <a:gd name="T4" fmla="*/ 0 w 1542"/>
                <a:gd name="T5" fmla="*/ 0 h 1270"/>
                <a:gd name="T6" fmla="*/ 1542 w 1542"/>
                <a:gd name="T7" fmla="*/ 499 h 1270"/>
                <a:gd name="T8" fmla="*/ 854 w 154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2" h="1270">
                  <a:moveTo>
                    <a:pt x="854" y="1270"/>
                  </a:moveTo>
                  <a:lnTo>
                    <a:pt x="271" y="766"/>
                  </a:lnTo>
                  <a:lnTo>
                    <a:pt x="0" y="0"/>
                  </a:lnTo>
                  <a:lnTo>
                    <a:pt x="1542" y="499"/>
                  </a:lnTo>
                  <a:lnTo>
                    <a:pt x="854" y="1270"/>
                  </a:lnTo>
                  <a:close/>
                </a:path>
              </a:pathLst>
            </a:custGeom>
            <a:solidFill>
              <a:srgbClr val="FFD400">
                <a:alpha val="63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072563" y="1454190"/>
              <a:ext cx="1982257" cy="430912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algn="r"/>
              <a:r>
                <a:rPr lang="en-US" altLang="zh-CN" sz="16600" baseline="-25000" dirty="0">
                  <a:solidFill>
                    <a:schemeClr val="tx2"/>
                  </a:solidFill>
                  <a:latin typeface="Impact" panose="020B0806030902050204" pitchFamily="34" charset="0"/>
                </a:rPr>
                <a:t>RUESME</a:t>
              </a:r>
              <a:endParaRPr lang="zh-CN" altLang="en-US" sz="16600" baseline="-25000" dirty="0">
                <a:solidFill>
                  <a:schemeClr val="tx2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072563" y="1225082"/>
              <a:ext cx="1205340" cy="171958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/>
            <a:p>
              <a:pPr lvl="0" algn="r"/>
              <a:r>
                <a:rPr lang="en-US" altLang="zh-CN" sz="16600" b="1" baseline="-25000" dirty="0">
                  <a:solidFill>
                    <a:schemeClr val="accent2"/>
                  </a:solidFill>
                  <a:latin typeface="+mj-ea"/>
                  <a:ea typeface="+mj-ea"/>
                </a:rPr>
                <a:t>PERSONAL</a:t>
              </a:r>
              <a:endParaRPr lang="en-US" altLang="zh-CN" sz="16600" b="1" baseline="-25000" noProof="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50425" y="1943643"/>
              <a:ext cx="909550" cy="254943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/>
            <a:p>
              <a:pPr lvl="0" algn="r"/>
              <a:r>
                <a:rPr lang="en-US" altLang="zh-CN" sz="16600" b="1" baseline="-25000" dirty="0">
                  <a:solidFill>
                    <a:schemeClr val="tx2"/>
                  </a:solidFill>
                  <a:latin typeface="Impact" panose="020B0806030902050204" pitchFamily="34" charset="0"/>
                </a:rPr>
                <a:t>2018</a:t>
              </a:r>
              <a:endParaRPr lang="en-US" altLang="zh-CN" sz="16600" b="1" baseline="-25000" noProof="0" dirty="0">
                <a:solidFill>
                  <a:schemeClr val="tx2"/>
                </a:solidFill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daeb538-ba05-44f8-84fd-3560b95d104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567934"/>
            <a:ext cx="10807254" cy="4042558"/>
            <a:chOff x="0" y="1567934"/>
            <a:chExt cx="10807254" cy="4042558"/>
          </a:xfrm>
        </p:grpSpPr>
        <p:sp>
          <p:nvSpPr>
            <p:cNvPr id="3" name="ïś1ïḍé"/>
            <p:cNvSpPr/>
            <p:nvPr/>
          </p:nvSpPr>
          <p:spPr>
            <a:xfrm>
              <a:off x="0" y="1705743"/>
              <a:ext cx="4576718" cy="1916489"/>
            </a:xfrm>
            <a:prstGeom prst="rect">
              <a:avLst/>
            </a:prstGeom>
            <a:blipFill>
              <a:blip r:embed="rId2"/>
              <a:stretch>
                <a:fillRect t="-29798" b="-2940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4" name="iṥlíḍe"/>
            <p:cNvSpPr/>
            <p:nvPr/>
          </p:nvSpPr>
          <p:spPr>
            <a:xfrm>
              <a:off x="669925" y="1705743"/>
              <a:ext cx="3906793" cy="1916489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5" name="ïṩḷíḋè"/>
            <p:cNvSpPr txBox="1"/>
            <p:nvPr/>
          </p:nvSpPr>
          <p:spPr>
            <a:xfrm>
              <a:off x="2191718" y="2045039"/>
              <a:ext cx="2385000" cy="1237896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3200" dirty="0">
                  <a:solidFill>
                    <a:schemeClr val="bg1"/>
                  </a:solidFill>
                </a:rPr>
                <a:t>CONTENTS</a:t>
              </a:r>
              <a:endParaRPr lang="en-US" altLang="zh-CN" sz="3200" dirty="0">
                <a:solidFill>
                  <a:schemeClr val="bg1"/>
                </a:solidFill>
              </a:endParaRPr>
            </a:p>
          </p:txBody>
        </p:sp>
        <p:sp>
          <p:nvSpPr>
            <p:cNvPr id="6" name="iṥľïḓè"/>
            <p:cNvSpPr/>
            <p:nvPr/>
          </p:nvSpPr>
          <p:spPr>
            <a:xfrm>
              <a:off x="6492083" y="4950429"/>
              <a:ext cx="540000" cy="540000"/>
            </a:xfrm>
            <a:prstGeom prst="ellipse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7" name="ïşľíḍè"/>
            <p:cNvGrpSpPr/>
            <p:nvPr/>
          </p:nvGrpSpPr>
          <p:grpSpPr>
            <a:xfrm>
              <a:off x="7131000" y="4877948"/>
              <a:ext cx="3676254" cy="732544"/>
              <a:chOff x="7189746" y="4435627"/>
              <a:chExt cx="3676254" cy="732544"/>
            </a:xfrm>
          </p:grpSpPr>
          <p:sp>
            <p:nvSpPr>
              <p:cNvPr id="25" name="íśḷiďê"/>
              <p:cNvSpPr txBox="1"/>
              <p:nvPr/>
            </p:nvSpPr>
            <p:spPr>
              <a:xfrm>
                <a:off x="7189746" y="4435627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r>
                  <a:rPr lang="en-GB" altLang="en-US" b="1" dirty="0"/>
                  <a:t>extended and further tasks</a:t>
                </a:r>
                <a:endParaRPr lang="en-GB" altLang="en-US" b="1" dirty="0"/>
              </a:p>
            </p:txBody>
          </p:sp>
          <p:sp>
            <p:nvSpPr>
              <p:cNvPr id="26" name="iśḷîḍè"/>
              <p:cNvSpPr txBox="1"/>
              <p:nvPr/>
            </p:nvSpPr>
            <p:spPr>
              <a:xfrm>
                <a:off x="7189746" y="4768879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t" anchorCtr="0">
                <a:normAutofit fontScale="9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GB" altLang="en-US" sz="1100" dirty="0"/>
                  <a:t>based on what we’ve got, can we modify the analysis</a:t>
                </a:r>
                <a:endParaRPr lang="en-GB" altLang="en-US" sz="1100" dirty="0"/>
              </a:p>
              <a:p>
                <a:pPr>
                  <a:lnSpc>
                    <a:spcPct val="120000"/>
                  </a:lnSpc>
                </a:pPr>
                <a:r>
                  <a:rPr lang="en-GB" altLang="en-US" sz="1100" dirty="0"/>
                  <a:t>can we get more results in using different methods</a:t>
                </a:r>
                <a:endParaRPr lang="en-GB" altLang="en-US" sz="1100" dirty="0"/>
              </a:p>
            </p:txBody>
          </p:sp>
        </p:grpSp>
        <p:sp>
          <p:nvSpPr>
            <p:cNvPr id="8" name="ïṣḷîdè"/>
            <p:cNvSpPr/>
            <p:nvPr/>
          </p:nvSpPr>
          <p:spPr>
            <a:xfrm>
              <a:off x="6492083" y="4122925"/>
              <a:ext cx="540000" cy="540000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9" name="iSḻïďê"/>
            <p:cNvGrpSpPr/>
            <p:nvPr/>
          </p:nvGrpSpPr>
          <p:grpSpPr>
            <a:xfrm>
              <a:off x="7131000" y="4050444"/>
              <a:ext cx="3676254" cy="798584"/>
              <a:chOff x="7189746" y="4435627"/>
              <a:chExt cx="3676254" cy="798584"/>
            </a:xfrm>
          </p:grpSpPr>
          <p:sp>
            <p:nvSpPr>
              <p:cNvPr id="23" name="íŝ1iḍê"/>
              <p:cNvSpPr txBox="1"/>
              <p:nvPr/>
            </p:nvSpPr>
            <p:spPr>
              <a:xfrm>
                <a:off x="7189746" y="4435627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r>
                  <a:rPr lang="en-GB" altLang="zh-CN" b="1" dirty="0"/>
                  <a:t>what conclusions we draw</a:t>
                </a:r>
                <a:endParaRPr lang="en-GB" altLang="zh-CN" b="1" dirty="0"/>
              </a:p>
            </p:txBody>
          </p:sp>
          <p:sp>
            <p:nvSpPr>
              <p:cNvPr id="24" name="iSľïḍè"/>
              <p:cNvSpPr txBox="1"/>
              <p:nvPr/>
            </p:nvSpPr>
            <p:spPr>
              <a:xfrm>
                <a:off x="7189746" y="4834919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t" anchorCtr="0">
                <a:normAutofit fontScale="9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GB" altLang="en-US" sz="1100" dirty="0"/>
                  <a:t>does the result fit our hypothesis</a:t>
                </a:r>
                <a:endParaRPr lang="en-GB" altLang="en-US" sz="1100" dirty="0"/>
              </a:p>
              <a:p>
                <a:pPr>
                  <a:lnSpc>
                    <a:spcPct val="120000"/>
                  </a:lnSpc>
                </a:pPr>
                <a:r>
                  <a:rPr lang="en-GB" altLang="en-US" sz="1100" dirty="0"/>
                  <a:t>what does the results show</a:t>
                </a:r>
                <a:endParaRPr lang="en-GB" altLang="en-US" sz="1100" dirty="0"/>
              </a:p>
            </p:txBody>
          </p:sp>
        </p:grpSp>
        <p:sp>
          <p:nvSpPr>
            <p:cNvPr id="10" name="ïşľîḑe"/>
            <p:cNvSpPr/>
            <p:nvPr/>
          </p:nvSpPr>
          <p:spPr>
            <a:xfrm>
              <a:off x="6492083" y="3295421"/>
              <a:ext cx="540000" cy="540000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1" name="išlîḑè"/>
            <p:cNvGrpSpPr/>
            <p:nvPr/>
          </p:nvGrpSpPr>
          <p:grpSpPr>
            <a:xfrm>
              <a:off x="7131000" y="3222940"/>
              <a:ext cx="3676254" cy="766072"/>
              <a:chOff x="7189746" y="4435627"/>
              <a:chExt cx="3676254" cy="766072"/>
            </a:xfrm>
          </p:grpSpPr>
          <p:sp>
            <p:nvSpPr>
              <p:cNvPr id="21" name="ïşḷíḋe"/>
              <p:cNvSpPr txBox="1"/>
              <p:nvPr/>
            </p:nvSpPr>
            <p:spPr>
              <a:xfrm>
                <a:off x="7189746" y="4435627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r>
                  <a:rPr lang="en-GB" altLang="zh-CN" b="1" dirty="0"/>
                  <a:t>what we do</a:t>
                </a:r>
                <a:endParaRPr lang="en-GB" altLang="zh-CN" b="1" dirty="0"/>
              </a:p>
            </p:txBody>
          </p:sp>
          <p:sp>
            <p:nvSpPr>
              <p:cNvPr id="22" name="íSḻíḑé"/>
              <p:cNvSpPr txBox="1"/>
              <p:nvPr/>
            </p:nvSpPr>
            <p:spPr>
              <a:xfrm>
                <a:off x="7189746" y="4802407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t" anchorCtr="0"/>
              <a:lstStyle/>
              <a:p>
                <a:pPr fontAlgn="auto">
                  <a:lnSpc>
                    <a:spcPct val="100000"/>
                  </a:lnSpc>
                </a:pPr>
                <a:r>
                  <a:rPr lang="en-GB" altLang="en-US" sz="1000" dirty="0"/>
                  <a:t>which </a:t>
                </a:r>
                <a:r>
                  <a:rPr lang="en-GB" altLang="en-US" sz="1000" dirty="0"/>
                  <a:t>model we use</a:t>
                </a:r>
                <a:endParaRPr lang="en-GB" altLang="en-US" sz="1000" dirty="0"/>
              </a:p>
              <a:p>
                <a:pPr fontAlgn="auto">
                  <a:lnSpc>
                    <a:spcPct val="100000"/>
                  </a:lnSpc>
                </a:pPr>
                <a:r>
                  <a:rPr lang="en-GB" altLang="en-US" sz="1000" dirty="0"/>
                  <a:t>what figures and </a:t>
                </a:r>
                <a:endParaRPr lang="en-GB" altLang="en-US" sz="1000" dirty="0"/>
              </a:p>
              <a:p>
                <a:pPr fontAlgn="auto">
                  <a:lnSpc>
                    <a:spcPct val="100000"/>
                  </a:lnSpc>
                </a:pPr>
                <a:r>
                  <a:rPr lang="en-GB" altLang="en-US" sz="1000" dirty="0"/>
                  <a:t>summaries we get</a:t>
                </a:r>
                <a:endParaRPr lang="en-GB" altLang="en-US" sz="1000" dirty="0"/>
              </a:p>
            </p:txBody>
          </p:sp>
        </p:grpSp>
        <p:sp>
          <p:nvSpPr>
            <p:cNvPr id="12" name="îṥľïḑe"/>
            <p:cNvSpPr/>
            <p:nvPr/>
          </p:nvSpPr>
          <p:spPr>
            <a:xfrm>
              <a:off x="6492083" y="2467918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3" name="îšḻíḋé"/>
            <p:cNvGrpSpPr/>
            <p:nvPr/>
          </p:nvGrpSpPr>
          <p:grpSpPr>
            <a:xfrm>
              <a:off x="7131000" y="2395437"/>
              <a:ext cx="3676254" cy="798584"/>
              <a:chOff x="7189746" y="4435627"/>
              <a:chExt cx="3676254" cy="798584"/>
            </a:xfrm>
          </p:grpSpPr>
          <p:sp>
            <p:nvSpPr>
              <p:cNvPr id="19" name="íśḻïdê"/>
              <p:cNvSpPr txBox="1"/>
              <p:nvPr/>
            </p:nvSpPr>
            <p:spPr>
              <a:xfrm>
                <a:off x="7189746" y="4435627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r>
                  <a:rPr lang="en-GB" altLang="zh-CN" b="1" dirty="0"/>
                  <a:t>what we want</a:t>
                </a:r>
                <a:endParaRPr lang="en-GB" altLang="zh-CN" b="1" dirty="0"/>
              </a:p>
            </p:txBody>
          </p:sp>
          <p:sp>
            <p:nvSpPr>
              <p:cNvPr id="20" name="íśḻíďè"/>
              <p:cNvSpPr txBox="1"/>
              <p:nvPr/>
            </p:nvSpPr>
            <p:spPr>
              <a:xfrm>
                <a:off x="7189746" y="4834919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GB" altLang="en-US" sz="1100" dirty="0"/>
                  <a:t>the aim that we are interested in</a:t>
                </a:r>
                <a:endParaRPr lang="en-GB" altLang="en-US" sz="1100" dirty="0"/>
              </a:p>
            </p:txBody>
          </p:sp>
        </p:grpSp>
        <p:sp>
          <p:nvSpPr>
            <p:cNvPr id="14" name="ïS1îḑe"/>
            <p:cNvSpPr/>
            <p:nvPr/>
          </p:nvSpPr>
          <p:spPr>
            <a:xfrm>
              <a:off x="6492083" y="1640415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5" name="îṡľîďè"/>
            <p:cNvGrpSpPr/>
            <p:nvPr/>
          </p:nvGrpSpPr>
          <p:grpSpPr>
            <a:xfrm>
              <a:off x="7131000" y="1567934"/>
              <a:ext cx="3676254" cy="798584"/>
              <a:chOff x="7189746" y="4435627"/>
              <a:chExt cx="3676254" cy="798584"/>
            </a:xfrm>
          </p:grpSpPr>
          <p:sp>
            <p:nvSpPr>
              <p:cNvPr id="17" name="îšľïďè"/>
              <p:cNvSpPr txBox="1"/>
              <p:nvPr/>
            </p:nvSpPr>
            <p:spPr>
              <a:xfrm>
                <a:off x="7189746" y="4435627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r>
                  <a:rPr lang="en-GB" altLang="en-US" b="1" dirty="0"/>
                  <a:t>what is the dataset</a:t>
                </a:r>
                <a:endParaRPr lang="en-GB" altLang="en-US" b="1" dirty="0"/>
              </a:p>
            </p:txBody>
          </p:sp>
          <p:sp>
            <p:nvSpPr>
              <p:cNvPr id="18" name="ïṣļïḍê"/>
              <p:cNvSpPr txBox="1"/>
              <p:nvPr/>
            </p:nvSpPr>
            <p:spPr>
              <a:xfrm>
                <a:off x="7189746" y="4834919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GB" altLang="en-US" sz="1100" dirty="0"/>
                  <a:t>the characteristics what it concerns</a:t>
                </a:r>
                <a:endParaRPr lang="en-GB" altLang="en-US" sz="1100" dirty="0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6186000" y="1768233"/>
              <a:ext cx="0" cy="3708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The description of the dataset</a:t>
            </a:r>
            <a:endParaRPr lang="en-GB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altLang="en-US"/>
              <a:t>Do you like dogs and cats?</a:t>
            </a:r>
            <a:endParaRPr lang="en-GB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65225" y="264132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The description of data set</a:t>
            </a:r>
            <a:endParaRPr lang="en-GB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917305" y="6068695"/>
            <a:ext cx="2498725" cy="17716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e4efafc8-a25c-40e5-a9e9-4eba311d4a2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290" y="1155434"/>
            <a:ext cx="5140994" cy="4975197"/>
            <a:chOff x="673100" y="1162419"/>
            <a:chExt cx="5140994" cy="4975197"/>
          </a:xfrm>
        </p:grpSpPr>
        <p:grpSp>
          <p:nvGrpSpPr>
            <p:cNvPr id="6" name="íṥlîḓê"/>
            <p:cNvGrpSpPr/>
            <p:nvPr/>
          </p:nvGrpSpPr>
          <p:grpSpPr>
            <a:xfrm>
              <a:off x="786000" y="1988999"/>
              <a:ext cx="3954462" cy="2186576"/>
              <a:chOff x="503602" y="2132856"/>
              <a:chExt cx="5859098" cy="3239723"/>
            </a:xfrm>
          </p:grpSpPr>
          <p:grpSp>
            <p:nvGrpSpPr>
              <p:cNvPr id="34" name="işlïḍê"/>
              <p:cNvGrpSpPr/>
              <p:nvPr/>
            </p:nvGrpSpPr>
            <p:grpSpPr>
              <a:xfrm>
                <a:off x="503602" y="5249660"/>
                <a:ext cx="5859098" cy="122919"/>
                <a:chOff x="-1348120" y="5777968"/>
                <a:chExt cx="9361040" cy="187524"/>
              </a:xfrm>
            </p:grpSpPr>
            <p:sp>
              <p:nvSpPr>
                <p:cNvPr id="42" name="ïś1idè"/>
                <p:cNvSpPr/>
                <p:nvPr/>
              </p:nvSpPr>
              <p:spPr>
                <a:xfrm flipV="1">
                  <a:off x="-1348120" y="5928916"/>
                  <a:ext cx="9361040" cy="36576"/>
                </a:xfrm>
                <a:prstGeom prst="trapezoid">
                  <a:avLst>
                    <a:gd name="adj" fmla="val 814192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90"/>
                </a:p>
              </p:txBody>
            </p:sp>
            <p:sp>
              <p:nvSpPr>
                <p:cNvPr id="43" name="işlídè"/>
                <p:cNvSpPr/>
                <p:nvPr/>
              </p:nvSpPr>
              <p:spPr>
                <a:xfrm>
                  <a:off x="-1348120" y="5777968"/>
                  <a:ext cx="9361040" cy="151090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90"/>
                </a:p>
              </p:txBody>
            </p:sp>
          </p:grpSp>
          <p:grpSp>
            <p:nvGrpSpPr>
              <p:cNvPr id="35" name="iSḷïḋê"/>
              <p:cNvGrpSpPr/>
              <p:nvPr/>
            </p:nvGrpSpPr>
            <p:grpSpPr>
              <a:xfrm>
                <a:off x="1002671" y="2132856"/>
                <a:ext cx="4860960" cy="3080807"/>
                <a:chOff x="-375492" y="1139528"/>
                <a:chExt cx="7415785" cy="4700016"/>
              </a:xfrm>
            </p:grpSpPr>
            <p:grpSp>
              <p:nvGrpSpPr>
                <p:cNvPr id="37" name="îsļiḋê"/>
                <p:cNvGrpSpPr/>
                <p:nvPr/>
              </p:nvGrpSpPr>
              <p:grpSpPr>
                <a:xfrm>
                  <a:off x="-375492" y="1139528"/>
                  <a:ext cx="7415785" cy="4700016"/>
                  <a:chOff x="-375492" y="1139528"/>
                  <a:chExt cx="7415785" cy="4700016"/>
                </a:xfrm>
              </p:grpSpPr>
              <p:sp>
                <p:nvSpPr>
                  <p:cNvPr id="39" name="îṩľîḓè"/>
                  <p:cNvSpPr/>
                  <p:nvPr/>
                </p:nvSpPr>
                <p:spPr>
                  <a:xfrm>
                    <a:off x="-375492" y="1139528"/>
                    <a:ext cx="7415784" cy="4700016"/>
                  </a:xfrm>
                  <a:custGeom>
                    <a:avLst/>
                    <a:gdLst>
                      <a:gd name="connsiteX0" fmla="*/ 224028 w 7415784"/>
                      <a:gd name="connsiteY0" fmla="*/ 269748 h 4700016"/>
                      <a:gd name="connsiteX1" fmla="*/ 224028 w 7415784"/>
                      <a:gd name="connsiteY1" fmla="*/ 4430268 h 4700016"/>
                      <a:gd name="connsiteX2" fmla="*/ 7191756 w 7415784"/>
                      <a:gd name="connsiteY2" fmla="*/ 4430268 h 4700016"/>
                      <a:gd name="connsiteX3" fmla="*/ 7191756 w 7415784"/>
                      <a:gd name="connsiteY3" fmla="*/ 269748 h 4700016"/>
                      <a:gd name="connsiteX4" fmla="*/ 266867 w 7415784"/>
                      <a:gd name="connsiteY4" fmla="*/ 0 h 4700016"/>
                      <a:gd name="connsiteX5" fmla="*/ 7148917 w 7415784"/>
                      <a:gd name="connsiteY5" fmla="*/ 0 h 4700016"/>
                      <a:gd name="connsiteX6" fmla="*/ 7415784 w 7415784"/>
                      <a:gd name="connsiteY6" fmla="*/ 266867 h 4700016"/>
                      <a:gd name="connsiteX7" fmla="*/ 7415784 w 7415784"/>
                      <a:gd name="connsiteY7" fmla="*/ 4433149 h 4700016"/>
                      <a:gd name="connsiteX8" fmla="*/ 7148917 w 7415784"/>
                      <a:gd name="connsiteY8" fmla="*/ 4700016 h 4700016"/>
                      <a:gd name="connsiteX9" fmla="*/ 266867 w 7415784"/>
                      <a:gd name="connsiteY9" fmla="*/ 4700016 h 4700016"/>
                      <a:gd name="connsiteX10" fmla="*/ 0 w 7415784"/>
                      <a:gd name="connsiteY10" fmla="*/ 4433149 h 4700016"/>
                      <a:gd name="connsiteX11" fmla="*/ 0 w 7415784"/>
                      <a:gd name="connsiteY11" fmla="*/ 266867 h 4700016"/>
                      <a:gd name="connsiteX12" fmla="*/ 266867 w 7415784"/>
                      <a:gd name="connsiteY12" fmla="*/ 0 h 47000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415784" h="4700016">
                        <a:moveTo>
                          <a:pt x="224028" y="269748"/>
                        </a:moveTo>
                        <a:lnTo>
                          <a:pt x="224028" y="4430268"/>
                        </a:lnTo>
                        <a:lnTo>
                          <a:pt x="7191756" y="4430268"/>
                        </a:lnTo>
                        <a:lnTo>
                          <a:pt x="7191756" y="269748"/>
                        </a:lnTo>
                        <a:close/>
                        <a:moveTo>
                          <a:pt x="266867" y="0"/>
                        </a:moveTo>
                        <a:lnTo>
                          <a:pt x="7148917" y="0"/>
                        </a:lnTo>
                        <a:cubicBezTo>
                          <a:pt x="7296304" y="0"/>
                          <a:pt x="7415784" y="119480"/>
                          <a:pt x="7415784" y="266867"/>
                        </a:cubicBezTo>
                        <a:lnTo>
                          <a:pt x="7415784" y="4433149"/>
                        </a:lnTo>
                        <a:cubicBezTo>
                          <a:pt x="7415784" y="4580536"/>
                          <a:pt x="7296304" y="4700016"/>
                          <a:pt x="7148917" y="4700016"/>
                        </a:cubicBezTo>
                        <a:lnTo>
                          <a:pt x="266867" y="4700016"/>
                        </a:lnTo>
                        <a:cubicBezTo>
                          <a:pt x="119480" y="4700016"/>
                          <a:pt x="0" y="4580536"/>
                          <a:pt x="0" y="4433149"/>
                        </a:cubicBezTo>
                        <a:lnTo>
                          <a:pt x="0" y="266867"/>
                        </a:lnTo>
                        <a:cubicBezTo>
                          <a:pt x="0" y="119480"/>
                          <a:pt x="119480" y="0"/>
                          <a:pt x="266867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90"/>
                  </a:p>
                </p:txBody>
              </p:sp>
              <p:sp>
                <p:nvSpPr>
                  <p:cNvPr id="40" name="ïṣļîḍe"/>
                  <p:cNvSpPr/>
                  <p:nvPr/>
                </p:nvSpPr>
                <p:spPr>
                  <a:xfrm>
                    <a:off x="-358011" y="1160080"/>
                    <a:ext cx="7380820" cy="4658913"/>
                  </a:xfrm>
                  <a:custGeom>
                    <a:avLst/>
                    <a:gdLst>
                      <a:gd name="connsiteX0" fmla="*/ 252028 w 7380820"/>
                      <a:gd name="connsiteY0" fmla="*/ 295230 h 4658912"/>
                      <a:gd name="connsiteX1" fmla="*/ 252028 w 7380820"/>
                      <a:gd name="connsiteY1" fmla="*/ 4363682 h 4658912"/>
                      <a:gd name="connsiteX2" fmla="*/ 7128792 w 7380820"/>
                      <a:gd name="connsiteY2" fmla="*/ 4363682 h 4658912"/>
                      <a:gd name="connsiteX3" fmla="*/ 7128792 w 7380820"/>
                      <a:gd name="connsiteY3" fmla="*/ 295230 h 4658912"/>
                      <a:gd name="connsiteX4" fmla="*/ 264533 w 7380820"/>
                      <a:gd name="connsiteY4" fmla="*/ 0 h 4658912"/>
                      <a:gd name="connsiteX5" fmla="*/ 7116287 w 7380820"/>
                      <a:gd name="connsiteY5" fmla="*/ 0 h 4658912"/>
                      <a:gd name="connsiteX6" fmla="*/ 7380820 w 7380820"/>
                      <a:gd name="connsiteY6" fmla="*/ 264533 h 4658912"/>
                      <a:gd name="connsiteX7" fmla="*/ 7380820 w 7380820"/>
                      <a:gd name="connsiteY7" fmla="*/ 4394379 h 4658912"/>
                      <a:gd name="connsiteX8" fmla="*/ 7116287 w 7380820"/>
                      <a:gd name="connsiteY8" fmla="*/ 4658912 h 4658912"/>
                      <a:gd name="connsiteX9" fmla="*/ 264533 w 7380820"/>
                      <a:gd name="connsiteY9" fmla="*/ 4658912 h 4658912"/>
                      <a:gd name="connsiteX10" fmla="*/ 0 w 7380820"/>
                      <a:gd name="connsiteY10" fmla="*/ 4394379 h 4658912"/>
                      <a:gd name="connsiteX11" fmla="*/ 0 w 7380820"/>
                      <a:gd name="connsiteY11" fmla="*/ 264533 h 4658912"/>
                      <a:gd name="connsiteX12" fmla="*/ 264533 w 7380820"/>
                      <a:gd name="connsiteY12" fmla="*/ 0 h 4658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380820" h="4658912">
                        <a:moveTo>
                          <a:pt x="252028" y="295230"/>
                        </a:moveTo>
                        <a:lnTo>
                          <a:pt x="252028" y="4363682"/>
                        </a:lnTo>
                        <a:lnTo>
                          <a:pt x="7128792" y="4363682"/>
                        </a:lnTo>
                        <a:lnTo>
                          <a:pt x="7128792" y="295230"/>
                        </a:lnTo>
                        <a:close/>
                        <a:moveTo>
                          <a:pt x="264533" y="0"/>
                        </a:moveTo>
                        <a:lnTo>
                          <a:pt x="7116287" y="0"/>
                        </a:lnTo>
                        <a:cubicBezTo>
                          <a:pt x="7262385" y="0"/>
                          <a:pt x="7380820" y="118435"/>
                          <a:pt x="7380820" y="264533"/>
                        </a:cubicBezTo>
                        <a:lnTo>
                          <a:pt x="7380820" y="4394379"/>
                        </a:lnTo>
                        <a:cubicBezTo>
                          <a:pt x="7380820" y="4540477"/>
                          <a:pt x="7262385" y="4658912"/>
                          <a:pt x="7116287" y="4658912"/>
                        </a:cubicBezTo>
                        <a:lnTo>
                          <a:pt x="264533" y="4658912"/>
                        </a:lnTo>
                        <a:cubicBezTo>
                          <a:pt x="118435" y="4658912"/>
                          <a:pt x="0" y="4540477"/>
                          <a:pt x="0" y="4394379"/>
                        </a:cubicBezTo>
                        <a:lnTo>
                          <a:pt x="0" y="264533"/>
                        </a:lnTo>
                        <a:cubicBezTo>
                          <a:pt x="0" y="118435"/>
                          <a:pt x="118435" y="0"/>
                          <a:pt x="26453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90" dirty="0"/>
                  </a:p>
                </p:txBody>
              </p:sp>
              <p:sp>
                <p:nvSpPr>
                  <p:cNvPr id="41" name="îṣľiḋè" hidden="1"/>
                  <p:cNvSpPr/>
                  <p:nvPr/>
                </p:nvSpPr>
                <p:spPr>
                  <a:xfrm>
                    <a:off x="4509683" y="1139528"/>
                    <a:ext cx="2530610" cy="4700016"/>
                  </a:xfrm>
                  <a:custGeom>
                    <a:avLst/>
                    <a:gdLst>
                      <a:gd name="connsiteX0" fmla="*/ 0 w 2530610"/>
                      <a:gd name="connsiteY0" fmla="*/ 0 h 4700016"/>
                      <a:gd name="connsiteX1" fmla="*/ 2263743 w 2530610"/>
                      <a:gd name="connsiteY1" fmla="*/ 0 h 4700016"/>
                      <a:gd name="connsiteX2" fmla="*/ 2530610 w 2530610"/>
                      <a:gd name="connsiteY2" fmla="*/ 266867 h 4700016"/>
                      <a:gd name="connsiteX3" fmla="*/ 2530610 w 2530610"/>
                      <a:gd name="connsiteY3" fmla="*/ 4433149 h 4700016"/>
                      <a:gd name="connsiteX4" fmla="*/ 2263743 w 2530610"/>
                      <a:gd name="connsiteY4" fmla="*/ 4700016 h 4700016"/>
                      <a:gd name="connsiteX5" fmla="*/ 1961175 w 2530610"/>
                      <a:gd name="connsiteY5" fmla="*/ 4700016 h 47000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30610" h="4700016">
                        <a:moveTo>
                          <a:pt x="0" y="0"/>
                        </a:moveTo>
                        <a:lnTo>
                          <a:pt x="2263743" y="0"/>
                        </a:lnTo>
                        <a:cubicBezTo>
                          <a:pt x="2411130" y="0"/>
                          <a:pt x="2530610" y="119480"/>
                          <a:pt x="2530610" y="266867"/>
                        </a:cubicBezTo>
                        <a:lnTo>
                          <a:pt x="2530610" y="4433149"/>
                        </a:lnTo>
                        <a:cubicBezTo>
                          <a:pt x="2530610" y="4580536"/>
                          <a:pt x="2411130" y="4700016"/>
                          <a:pt x="2263743" y="4700016"/>
                        </a:cubicBezTo>
                        <a:lnTo>
                          <a:pt x="1961175" y="4700016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90" dirty="0"/>
                  </a:p>
                </p:txBody>
              </p:sp>
            </p:grpSp>
            <p:sp>
              <p:nvSpPr>
                <p:cNvPr id="38" name="îṡľiḓé"/>
                <p:cNvSpPr/>
                <p:nvPr/>
              </p:nvSpPr>
              <p:spPr>
                <a:xfrm>
                  <a:off x="3260392" y="1241052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17000">
                      <a:schemeClr val="tx1"/>
                    </a:gs>
                    <a:gs pos="34000">
                      <a:srgbClr val="000000">
                        <a:lumMod val="84000"/>
                        <a:lumOff val="16000"/>
                      </a:srgb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90"/>
                </a:p>
              </p:txBody>
            </p:sp>
          </p:grpSp>
        </p:grpSp>
        <p:sp>
          <p:nvSpPr>
            <p:cNvPr id="7" name="íṡḻïḋe"/>
            <p:cNvSpPr/>
            <p:nvPr/>
          </p:nvSpPr>
          <p:spPr bwMode="auto">
            <a:xfrm>
              <a:off x="786000" y="4265474"/>
              <a:ext cx="3954462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8" name="îṩlïḑè"/>
            <p:cNvSpPr txBox="1"/>
            <p:nvPr/>
          </p:nvSpPr>
          <p:spPr bwMode="auto">
            <a:xfrm>
              <a:off x="673100" y="4375008"/>
              <a:ext cx="4185212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GB" altLang="en-US" sz="2000" b="1" dirty="0"/>
                <a:t>Data set 18</a:t>
              </a:r>
              <a:endParaRPr lang="en-GB" altLang="en-US" sz="2000" b="1" dirty="0"/>
            </a:p>
          </p:txBody>
        </p:sp>
        <p:sp>
          <p:nvSpPr>
            <p:cNvPr id="10" name="ïSḷïḓê"/>
            <p:cNvSpPr/>
            <p:nvPr/>
          </p:nvSpPr>
          <p:spPr>
            <a:xfrm flipH="1">
              <a:off x="5064000" y="1162419"/>
              <a:ext cx="750094" cy="4975197"/>
            </a:xfrm>
            <a:prstGeom prst="rightBrace">
              <a:avLst>
                <a:gd name="adj1" fmla="val 52800"/>
                <a:gd name="adj2" fmla="val 50000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1262380" y="2266315"/>
            <a:ext cx="2999740" cy="1510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10000"/>
              </a:lnSpc>
            </a:pPr>
            <a:r>
              <a:rPr lang="en-GB" altLang="zh-CN" sz="1400"/>
              <a:t>Datasets 18 comes from the </a:t>
            </a:r>
            <a:r>
              <a:rPr lang="en-GB" altLang="zh-CN" sz="1400">
                <a:solidFill>
                  <a:schemeClr val="accent1">
                    <a:lumMod val="75000"/>
                  </a:schemeClr>
                </a:solidFill>
              </a:rPr>
              <a:t>Dallas animal shelter</a:t>
            </a:r>
            <a:r>
              <a:rPr lang="en-GB" altLang="zh-CN" sz="1400"/>
              <a:t>. It contains a variety of information relating to each animal admitted to the shelter. It contains many variables recorded by animal admission: </a:t>
            </a:r>
            <a:endParaRPr lang="en-GB" altLang="zh-CN" sz="1400"/>
          </a:p>
        </p:txBody>
      </p:sp>
      <p:sp>
        <p:nvSpPr>
          <p:cNvPr id="45" name="ïṩḷïdê"/>
          <p:cNvSpPr txBox="1"/>
          <p:nvPr/>
        </p:nvSpPr>
        <p:spPr bwMode="auto">
          <a:xfrm>
            <a:off x="7191375" y="2030730"/>
            <a:ext cx="3716020" cy="2889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sz="1600" b="1" dirty="0">
                <a:solidFill>
                  <a:schemeClr val="accent1">
                    <a:lumMod val="75000"/>
                  </a:schemeClr>
                </a:solidFill>
              </a:rPr>
              <a:t>Month and Year</a:t>
            </a:r>
            <a:endParaRPr lang="en-GB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íšľíḍê"/>
          <p:cNvSpPr/>
          <p:nvPr/>
        </p:nvSpPr>
        <p:spPr bwMode="auto">
          <a:xfrm>
            <a:off x="6109335" y="2066925"/>
            <a:ext cx="607695" cy="608965"/>
          </a:xfrm>
          <a:custGeom>
            <a:avLst/>
            <a:gdLst>
              <a:gd name="T0" fmla="*/ 1066 w 1272"/>
              <a:gd name="T1" fmla="*/ 168 h 1274"/>
              <a:gd name="T2" fmla="*/ 1132 w 1272"/>
              <a:gd name="T3" fmla="*/ 238 h 1274"/>
              <a:gd name="T4" fmla="*/ 1186 w 1272"/>
              <a:gd name="T5" fmla="*/ 316 h 1274"/>
              <a:gd name="T6" fmla="*/ 1226 w 1272"/>
              <a:gd name="T7" fmla="*/ 398 h 1274"/>
              <a:gd name="T8" fmla="*/ 1254 w 1272"/>
              <a:gd name="T9" fmla="*/ 486 h 1274"/>
              <a:gd name="T10" fmla="*/ 1270 w 1272"/>
              <a:gd name="T11" fmla="*/ 576 h 1274"/>
              <a:gd name="T12" fmla="*/ 1272 w 1272"/>
              <a:gd name="T13" fmla="*/ 668 h 1274"/>
              <a:gd name="T14" fmla="*/ 1260 w 1272"/>
              <a:gd name="T15" fmla="*/ 760 h 1274"/>
              <a:gd name="T16" fmla="*/ 1236 w 1272"/>
              <a:gd name="T17" fmla="*/ 850 h 1274"/>
              <a:gd name="T18" fmla="*/ 1198 w 1272"/>
              <a:gd name="T19" fmla="*/ 936 h 1274"/>
              <a:gd name="T20" fmla="*/ 1146 w 1272"/>
              <a:gd name="T21" fmla="*/ 1016 h 1274"/>
              <a:gd name="T22" fmla="*/ 1106 w 1272"/>
              <a:gd name="T23" fmla="*/ 1068 h 1274"/>
              <a:gd name="T24" fmla="*/ 1036 w 1272"/>
              <a:gd name="T25" fmla="*/ 1134 h 1274"/>
              <a:gd name="T26" fmla="*/ 958 w 1272"/>
              <a:gd name="T27" fmla="*/ 1186 h 1274"/>
              <a:gd name="T28" fmla="*/ 874 w 1272"/>
              <a:gd name="T29" fmla="*/ 1228 h 1274"/>
              <a:gd name="T30" fmla="*/ 786 w 1272"/>
              <a:gd name="T31" fmla="*/ 1256 h 1274"/>
              <a:gd name="T32" fmla="*/ 696 w 1272"/>
              <a:gd name="T33" fmla="*/ 1272 h 1274"/>
              <a:gd name="T34" fmla="*/ 604 w 1272"/>
              <a:gd name="T35" fmla="*/ 1274 h 1274"/>
              <a:gd name="T36" fmla="*/ 514 w 1272"/>
              <a:gd name="T37" fmla="*/ 1262 h 1274"/>
              <a:gd name="T38" fmla="*/ 424 w 1272"/>
              <a:gd name="T39" fmla="*/ 1238 h 1274"/>
              <a:gd name="T40" fmla="*/ 338 w 1272"/>
              <a:gd name="T41" fmla="*/ 1200 h 1274"/>
              <a:gd name="T42" fmla="*/ 256 w 1272"/>
              <a:gd name="T43" fmla="*/ 1148 h 1274"/>
              <a:gd name="T44" fmla="*/ 206 w 1272"/>
              <a:gd name="T45" fmla="*/ 1106 h 1274"/>
              <a:gd name="T46" fmla="*/ 140 w 1272"/>
              <a:gd name="T47" fmla="*/ 1036 h 1274"/>
              <a:gd name="T48" fmla="*/ 86 w 1272"/>
              <a:gd name="T49" fmla="*/ 958 h 1274"/>
              <a:gd name="T50" fmla="*/ 46 w 1272"/>
              <a:gd name="T51" fmla="*/ 876 h 1274"/>
              <a:gd name="T52" fmla="*/ 18 w 1272"/>
              <a:gd name="T53" fmla="*/ 788 h 1274"/>
              <a:gd name="T54" fmla="*/ 2 w 1272"/>
              <a:gd name="T55" fmla="*/ 698 h 1274"/>
              <a:gd name="T56" fmla="*/ 0 w 1272"/>
              <a:gd name="T57" fmla="*/ 606 h 1274"/>
              <a:gd name="T58" fmla="*/ 10 w 1272"/>
              <a:gd name="T59" fmla="*/ 514 h 1274"/>
              <a:gd name="T60" fmla="*/ 36 w 1272"/>
              <a:gd name="T61" fmla="*/ 426 h 1274"/>
              <a:gd name="T62" fmla="*/ 74 w 1272"/>
              <a:gd name="T63" fmla="*/ 338 h 1274"/>
              <a:gd name="T64" fmla="*/ 124 w 1272"/>
              <a:gd name="T65" fmla="*/ 258 h 1274"/>
              <a:gd name="T66" fmla="*/ 166 w 1272"/>
              <a:gd name="T67" fmla="*/ 208 h 1274"/>
              <a:gd name="T68" fmla="*/ 236 w 1272"/>
              <a:gd name="T69" fmla="*/ 142 h 1274"/>
              <a:gd name="T70" fmla="*/ 314 w 1272"/>
              <a:gd name="T71" fmla="*/ 88 h 1274"/>
              <a:gd name="T72" fmla="*/ 398 w 1272"/>
              <a:gd name="T73" fmla="*/ 46 h 1274"/>
              <a:gd name="T74" fmla="*/ 486 w 1272"/>
              <a:gd name="T75" fmla="*/ 18 h 1274"/>
              <a:gd name="T76" fmla="*/ 576 w 1272"/>
              <a:gd name="T77" fmla="*/ 4 h 1274"/>
              <a:gd name="T78" fmla="*/ 668 w 1272"/>
              <a:gd name="T79" fmla="*/ 2 h 1274"/>
              <a:gd name="T80" fmla="*/ 758 w 1272"/>
              <a:gd name="T81" fmla="*/ 12 h 1274"/>
              <a:gd name="T82" fmla="*/ 848 w 1272"/>
              <a:gd name="T83" fmla="*/ 36 h 1274"/>
              <a:gd name="T84" fmla="*/ 934 w 1272"/>
              <a:gd name="T85" fmla="*/ 74 h 1274"/>
              <a:gd name="T86" fmla="*/ 1016 w 1272"/>
              <a:gd name="T87" fmla="*/ 126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72" h="1274">
                <a:moveTo>
                  <a:pt x="1042" y="146"/>
                </a:moveTo>
                <a:lnTo>
                  <a:pt x="1042" y="146"/>
                </a:lnTo>
                <a:lnTo>
                  <a:pt x="1066" y="168"/>
                </a:lnTo>
                <a:lnTo>
                  <a:pt x="1090" y="190"/>
                </a:lnTo>
                <a:lnTo>
                  <a:pt x="1112" y="214"/>
                </a:lnTo>
                <a:lnTo>
                  <a:pt x="1132" y="238"/>
                </a:lnTo>
                <a:lnTo>
                  <a:pt x="1152" y="264"/>
                </a:lnTo>
                <a:lnTo>
                  <a:pt x="1170" y="290"/>
                </a:lnTo>
                <a:lnTo>
                  <a:pt x="1186" y="316"/>
                </a:lnTo>
                <a:lnTo>
                  <a:pt x="1200" y="342"/>
                </a:lnTo>
                <a:lnTo>
                  <a:pt x="1214" y="370"/>
                </a:lnTo>
                <a:lnTo>
                  <a:pt x="1226" y="398"/>
                </a:lnTo>
                <a:lnTo>
                  <a:pt x="1238" y="428"/>
                </a:lnTo>
                <a:lnTo>
                  <a:pt x="1246" y="456"/>
                </a:lnTo>
                <a:lnTo>
                  <a:pt x="1254" y="486"/>
                </a:lnTo>
                <a:lnTo>
                  <a:pt x="1260" y="516"/>
                </a:lnTo>
                <a:lnTo>
                  <a:pt x="1266" y="546"/>
                </a:lnTo>
                <a:lnTo>
                  <a:pt x="1270" y="576"/>
                </a:lnTo>
                <a:lnTo>
                  <a:pt x="1272" y="608"/>
                </a:lnTo>
                <a:lnTo>
                  <a:pt x="1272" y="638"/>
                </a:lnTo>
                <a:lnTo>
                  <a:pt x="1272" y="668"/>
                </a:lnTo>
                <a:lnTo>
                  <a:pt x="1270" y="700"/>
                </a:lnTo>
                <a:lnTo>
                  <a:pt x="1266" y="730"/>
                </a:lnTo>
                <a:lnTo>
                  <a:pt x="1260" y="760"/>
                </a:lnTo>
                <a:lnTo>
                  <a:pt x="1254" y="790"/>
                </a:lnTo>
                <a:lnTo>
                  <a:pt x="1246" y="820"/>
                </a:lnTo>
                <a:lnTo>
                  <a:pt x="1236" y="850"/>
                </a:lnTo>
                <a:lnTo>
                  <a:pt x="1226" y="878"/>
                </a:lnTo>
                <a:lnTo>
                  <a:pt x="1212" y="908"/>
                </a:lnTo>
                <a:lnTo>
                  <a:pt x="1198" y="936"/>
                </a:lnTo>
                <a:lnTo>
                  <a:pt x="1182" y="964"/>
                </a:lnTo>
                <a:lnTo>
                  <a:pt x="1166" y="990"/>
                </a:lnTo>
                <a:lnTo>
                  <a:pt x="1146" y="1016"/>
                </a:lnTo>
                <a:lnTo>
                  <a:pt x="1126" y="1042"/>
                </a:lnTo>
                <a:lnTo>
                  <a:pt x="1126" y="1042"/>
                </a:lnTo>
                <a:lnTo>
                  <a:pt x="1106" y="1068"/>
                </a:lnTo>
                <a:lnTo>
                  <a:pt x="1082" y="1090"/>
                </a:lnTo>
                <a:lnTo>
                  <a:pt x="1060" y="1112"/>
                </a:lnTo>
                <a:lnTo>
                  <a:pt x="1036" y="1134"/>
                </a:lnTo>
                <a:lnTo>
                  <a:pt x="1010" y="1152"/>
                </a:lnTo>
                <a:lnTo>
                  <a:pt x="984" y="1170"/>
                </a:lnTo>
                <a:lnTo>
                  <a:pt x="958" y="1186"/>
                </a:lnTo>
                <a:lnTo>
                  <a:pt x="930" y="1202"/>
                </a:lnTo>
                <a:lnTo>
                  <a:pt x="902" y="1216"/>
                </a:lnTo>
                <a:lnTo>
                  <a:pt x="874" y="1228"/>
                </a:lnTo>
                <a:lnTo>
                  <a:pt x="846" y="1238"/>
                </a:lnTo>
                <a:lnTo>
                  <a:pt x="816" y="1248"/>
                </a:lnTo>
                <a:lnTo>
                  <a:pt x="786" y="1256"/>
                </a:lnTo>
                <a:lnTo>
                  <a:pt x="756" y="1262"/>
                </a:lnTo>
                <a:lnTo>
                  <a:pt x="726" y="1268"/>
                </a:lnTo>
                <a:lnTo>
                  <a:pt x="696" y="1272"/>
                </a:lnTo>
                <a:lnTo>
                  <a:pt x="666" y="1274"/>
                </a:lnTo>
                <a:lnTo>
                  <a:pt x="636" y="1274"/>
                </a:lnTo>
                <a:lnTo>
                  <a:pt x="604" y="1274"/>
                </a:lnTo>
                <a:lnTo>
                  <a:pt x="574" y="1270"/>
                </a:lnTo>
                <a:lnTo>
                  <a:pt x="544" y="1268"/>
                </a:lnTo>
                <a:lnTo>
                  <a:pt x="514" y="1262"/>
                </a:lnTo>
                <a:lnTo>
                  <a:pt x="484" y="1256"/>
                </a:lnTo>
                <a:lnTo>
                  <a:pt x="454" y="1248"/>
                </a:lnTo>
                <a:lnTo>
                  <a:pt x="424" y="1238"/>
                </a:lnTo>
                <a:lnTo>
                  <a:pt x="394" y="1226"/>
                </a:lnTo>
                <a:lnTo>
                  <a:pt x="366" y="1214"/>
                </a:lnTo>
                <a:lnTo>
                  <a:pt x="338" y="1200"/>
                </a:lnTo>
                <a:lnTo>
                  <a:pt x="310" y="1184"/>
                </a:lnTo>
                <a:lnTo>
                  <a:pt x="282" y="1166"/>
                </a:lnTo>
                <a:lnTo>
                  <a:pt x="256" y="1148"/>
                </a:lnTo>
                <a:lnTo>
                  <a:pt x="230" y="1128"/>
                </a:lnTo>
                <a:lnTo>
                  <a:pt x="230" y="1128"/>
                </a:lnTo>
                <a:lnTo>
                  <a:pt x="206" y="1106"/>
                </a:lnTo>
                <a:lnTo>
                  <a:pt x="182" y="1084"/>
                </a:lnTo>
                <a:lnTo>
                  <a:pt x="160" y="1060"/>
                </a:lnTo>
                <a:lnTo>
                  <a:pt x="140" y="1036"/>
                </a:lnTo>
                <a:lnTo>
                  <a:pt x="120" y="1012"/>
                </a:lnTo>
                <a:lnTo>
                  <a:pt x="102" y="986"/>
                </a:lnTo>
                <a:lnTo>
                  <a:pt x="86" y="958"/>
                </a:lnTo>
                <a:lnTo>
                  <a:pt x="72" y="932"/>
                </a:lnTo>
                <a:lnTo>
                  <a:pt x="58" y="904"/>
                </a:lnTo>
                <a:lnTo>
                  <a:pt x="46" y="876"/>
                </a:lnTo>
                <a:lnTo>
                  <a:pt x="34" y="846"/>
                </a:lnTo>
                <a:lnTo>
                  <a:pt x="26" y="818"/>
                </a:lnTo>
                <a:lnTo>
                  <a:pt x="18" y="788"/>
                </a:lnTo>
                <a:lnTo>
                  <a:pt x="10" y="758"/>
                </a:lnTo>
                <a:lnTo>
                  <a:pt x="6" y="728"/>
                </a:lnTo>
                <a:lnTo>
                  <a:pt x="2" y="698"/>
                </a:lnTo>
                <a:lnTo>
                  <a:pt x="0" y="668"/>
                </a:lnTo>
                <a:lnTo>
                  <a:pt x="0" y="636"/>
                </a:lnTo>
                <a:lnTo>
                  <a:pt x="0" y="606"/>
                </a:lnTo>
                <a:lnTo>
                  <a:pt x="2" y="576"/>
                </a:lnTo>
                <a:lnTo>
                  <a:pt x="6" y="544"/>
                </a:lnTo>
                <a:lnTo>
                  <a:pt x="10" y="514"/>
                </a:lnTo>
                <a:lnTo>
                  <a:pt x="18" y="484"/>
                </a:lnTo>
                <a:lnTo>
                  <a:pt x="26" y="454"/>
                </a:lnTo>
                <a:lnTo>
                  <a:pt x="36" y="426"/>
                </a:lnTo>
                <a:lnTo>
                  <a:pt x="46" y="396"/>
                </a:lnTo>
                <a:lnTo>
                  <a:pt x="60" y="368"/>
                </a:lnTo>
                <a:lnTo>
                  <a:pt x="74" y="338"/>
                </a:lnTo>
                <a:lnTo>
                  <a:pt x="88" y="312"/>
                </a:lnTo>
                <a:lnTo>
                  <a:pt x="106" y="284"/>
                </a:lnTo>
                <a:lnTo>
                  <a:pt x="124" y="258"/>
                </a:lnTo>
                <a:lnTo>
                  <a:pt x="146" y="232"/>
                </a:lnTo>
                <a:lnTo>
                  <a:pt x="146" y="232"/>
                </a:lnTo>
                <a:lnTo>
                  <a:pt x="166" y="208"/>
                </a:lnTo>
                <a:lnTo>
                  <a:pt x="190" y="184"/>
                </a:lnTo>
                <a:lnTo>
                  <a:pt x="212" y="162"/>
                </a:lnTo>
                <a:lnTo>
                  <a:pt x="236" y="142"/>
                </a:lnTo>
                <a:lnTo>
                  <a:pt x="262" y="122"/>
                </a:lnTo>
                <a:lnTo>
                  <a:pt x="288" y="104"/>
                </a:lnTo>
                <a:lnTo>
                  <a:pt x="314" y="88"/>
                </a:lnTo>
                <a:lnTo>
                  <a:pt x="342" y="72"/>
                </a:lnTo>
                <a:lnTo>
                  <a:pt x="370" y="58"/>
                </a:lnTo>
                <a:lnTo>
                  <a:pt x="398" y="46"/>
                </a:lnTo>
                <a:lnTo>
                  <a:pt x="426" y="36"/>
                </a:lnTo>
                <a:lnTo>
                  <a:pt x="456" y="26"/>
                </a:lnTo>
                <a:lnTo>
                  <a:pt x="486" y="18"/>
                </a:lnTo>
                <a:lnTo>
                  <a:pt x="516" y="12"/>
                </a:lnTo>
                <a:lnTo>
                  <a:pt x="546" y="8"/>
                </a:lnTo>
                <a:lnTo>
                  <a:pt x="576" y="4"/>
                </a:lnTo>
                <a:lnTo>
                  <a:pt x="606" y="2"/>
                </a:lnTo>
                <a:lnTo>
                  <a:pt x="636" y="0"/>
                </a:lnTo>
                <a:lnTo>
                  <a:pt x="668" y="2"/>
                </a:lnTo>
                <a:lnTo>
                  <a:pt x="698" y="4"/>
                </a:lnTo>
                <a:lnTo>
                  <a:pt x="728" y="8"/>
                </a:lnTo>
                <a:lnTo>
                  <a:pt x="758" y="12"/>
                </a:lnTo>
                <a:lnTo>
                  <a:pt x="788" y="18"/>
                </a:lnTo>
                <a:lnTo>
                  <a:pt x="818" y="28"/>
                </a:lnTo>
                <a:lnTo>
                  <a:pt x="848" y="36"/>
                </a:lnTo>
                <a:lnTo>
                  <a:pt x="878" y="48"/>
                </a:lnTo>
                <a:lnTo>
                  <a:pt x="906" y="60"/>
                </a:lnTo>
                <a:lnTo>
                  <a:pt x="934" y="74"/>
                </a:lnTo>
                <a:lnTo>
                  <a:pt x="962" y="90"/>
                </a:lnTo>
                <a:lnTo>
                  <a:pt x="990" y="108"/>
                </a:lnTo>
                <a:lnTo>
                  <a:pt x="1016" y="126"/>
                </a:lnTo>
                <a:lnTo>
                  <a:pt x="1042" y="146"/>
                </a:lnTo>
                <a:lnTo>
                  <a:pt x="1042" y="146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48" name="išḷiḍè"/>
          <p:cNvSpPr/>
          <p:nvPr/>
        </p:nvSpPr>
        <p:spPr>
          <a:xfrm>
            <a:off x="6269355" y="2222500"/>
            <a:ext cx="287655" cy="297815"/>
          </a:xfrm>
          <a:custGeom>
            <a:avLst/>
            <a:gdLst>
              <a:gd name="T0" fmla="*/ 4313 w 5734"/>
              <a:gd name="T1" fmla="*/ 3918 h 5892"/>
              <a:gd name="T2" fmla="*/ 5734 w 5734"/>
              <a:gd name="T3" fmla="*/ 2497 h 5892"/>
              <a:gd name="T4" fmla="*/ 4313 w 5734"/>
              <a:gd name="T5" fmla="*/ 1076 h 5892"/>
              <a:gd name="T6" fmla="*/ 4149 w 5734"/>
              <a:gd name="T7" fmla="*/ 1085 h 5892"/>
              <a:gd name="T8" fmla="*/ 3733 w 5734"/>
              <a:gd name="T9" fmla="*/ 378 h 5892"/>
              <a:gd name="T10" fmla="*/ 2768 w 5734"/>
              <a:gd name="T11" fmla="*/ 0 h 5892"/>
              <a:gd name="T12" fmla="*/ 1389 w 5734"/>
              <a:gd name="T13" fmla="*/ 1076 h 5892"/>
              <a:gd name="T14" fmla="*/ 0 w 5734"/>
              <a:gd name="T15" fmla="*/ 2497 h 5892"/>
              <a:gd name="T16" fmla="*/ 1421 w 5734"/>
              <a:gd name="T17" fmla="*/ 3918 h 5892"/>
              <a:gd name="T18" fmla="*/ 2140 w 5734"/>
              <a:gd name="T19" fmla="*/ 3918 h 5892"/>
              <a:gd name="T20" fmla="*/ 2140 w 5734"/>
              <a:gd name="T21" fmla="*/ 4472 h 5892"/>
              <a:gd name="T22" fmla="*/ 1315 w 5734"/>
              <a:gd name="T23" fmla="*/ 4472 h 5892"/>
              <a:gd name="T24" fmla="*/ 954 w 5734"/>
              <a:gd name="T25" fmla="*/ 4259 h 5892"/>
              <a:gd name="T26" fmla="*/ 540 w 5734"/>
              <a:gd name="T27" fmla="*/ 4672 h 5892"/>
              <a:gd name="T28" fmla="*/ 954 w 5734"/>
              <a:gd name="T29" fmla="*/ 5086 h 5892"/>
              <a:gd name="T30" fmla="*/ 1315 w 5734"/>
              <a:gd name="T31" fmla="*/ 4872 h 5892"/>
              <a:gd name="T32" fmla="*/ 2340 w 5734"/>
              <a:gd name="T33" fmla="*/ 4872 h 5892"/>
              <a:gd name="T34" fmla="*/ 2540 w 5734"/>
              <a:gd name="T35" fmla="*/ 4672 h 5892"/>
              <a:gd name="T36" fmla="*/ 2540 w 5734"/>
              <a:gd name="T37" fmla="*/ 3918 h 5892"/>
              <a:gd name="T38" fmla="*/ 2667 w 5734"/>
              <a:gd name="T39" fmla="*/ 3918 h 5892"/>
              <a:gd name="T40" fmla="*/ 2667 w 5734"/>
              <a:gd name="T41" fmla="*/ 5117 h 5892"/>
              <a:gd name="T42" fmla="*/ 2454 w 5734"/>
              <a:gd name="T43" fmla="*/ 5479 h 5892"/>
              <a:gd name="T44" fmla="*/ 2867 w 5734"/>
              <a:gd name="T45" fmla="*/ 5892 h 5892"/>
              <a:gd name="T46" fmla="*/ 3280 w 5734"/>
              <a:gd name="T47" fmla="*/ 5479 h 5892"/>
              <a:gd name="T48" fmla="*/ 3067 w 5734"/>
              <a:gd name="T49" fmla="*/ 5117 h 5892"/>
              <a:gd name="T50" fmla="*/ 3067 w 5734"/>
              <a:gd name="T51" fmla="*/ 3918 h 5892"/>
              <a:gd name="T52" fmla="*/ 3194 w 5734"/>
              <a:gd name="T53" fmla="*/ 3918 h 5892"/>
              <a:gd name="T54" fmla="*/ 3194 w 5734"/>
              <a:gd name="T55" fmla="*/ 4691 h 5892"/>
              <a:gd name="T56" fmla="*/ 3394 w 5734"/>
              <a:gd name="T57" fmla="*/ 4891 h 5892"/>
              <a:gd name="T58" fmla="*/ 4430 w 5734"/>
              <a:gd name="T59" fmla="*/ 4891 h 5892"/>
              <a:gd name="T60" fmla="*/ 4780 w 5734"/>
              <a:gd name="T61" fmla="*/ 5085 h 5892"/>
              <a:gd name="T62" fmla="*/ 5194 w 5734"/>
              <a:gd name="T63" fmla="*/ 4672 h 5892"/>
              <a:gd name="T64" fmla="*/ 4780 w 5734"/>
              <a:gd name="T65" fmla="*/ 4259 h 5892"/>
              <a:gd name="T66" fmla="*/ 4409 w 5734"/>
              <a:gd name="T67" fmla="*/ 4491 h 5892"/>
              <a:gd name="T68" fmla="*/ 3594 w 5734"/>
              <a:gd name="T69" fmla="*/ 4491 h 5892"/>
              <a:gd name="T70" fmla="*/ 3594 w 5734"/>
              <a:gd name="T71" fmla="*/ 3918 h 5892"/>
              <a:gd name="T72" fmla="*/ 4313 w 5734"/>
              <a:gd name="T73" fmla="*/ 3918 h 5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34" h="5892">
                <a:moveTo>
                  <a:pt x="4313" y="3918"/>
                </a:moveTo>
                <a:cubicBezTo>
                  <a:pt x="5096" y="3918"/>
                  <a:pt x="5734" y="3280"/>
                  <a:pt x="5734" y="2497"/>
                </a:cubicBezTo>
                <a:cubicBezTo>
                  <a:pt x="5734" y="1713"/>
                  <a:pt x="5096" y="1076"/>
                  <a:pt x="4313" y="1076"/>
                </a:cubicBezTo>
                <a:cubicBezTo>
                  <a:pt x="4258" y="1076"/>
                  <a:pt x="4203" y="1079"/>
                  <a:pt x="4149" y="1085"/>
                </a:cubicBezTo>
                <a:cubicBezTo>
                  <a:pt x="4084" y="816"/>
                  <a:pt x="3940" y="570"/>
                  <a:pt x="3733" y="378"/>
                </a:cubicBezTo>
                <a:cubicBezTo>
                  <a:pt x="3470" y="134"/>
                  <a:pt x="3127" y="0"/>
                  <a:pt x="2768" y="0"/>
                </a:cubicBezTo>
                <a:cubicBezTo>
                  <a:pt x="2107" y="0"/>
                  <a:pt x="1544" y="451"/>
                  <a:pt x="1389" y="1076"/>
                </a:cubicBezTo>
                <a:cubicBezTo>
                  <a:pt x="620" y="1093"/>
                  <a:pt x="0" y="1724"/>
                  <a:pt x="0" y="2497"/>
                </a:cubicBezTo>
                <a:cubicBezTo>
                  <a:pt x="0" y="3281"/>
                  <a:pt x="638" y="3918"/>
                  <a:pt x="1421" y="3918"/>
                </a:cubicBezTo>
                <a:lnTo>
                  <a:pt x="2140" y="3918"/>
                </a:lnTo>
                <a:lnTo>
                  <a:pt x="2140" y="4472"/>
                </a:lnTo>
                <a:lnTo>
                  <a:pt x="1315" y="4472"/>
                </a:lnTo>
                <a:cubicBezTo>
                  <a:pt x="1245" y="4345"/>
                  <a:pt x="1109" y="4259"/>
                  <a:pt x="954" y="4259"/>
                </a:cubicBezTo>
                <a:cubicBezTo>
                  <a:pt x="726" y="4259"/>
                  <a:pt x="540" y="4444"/>
                  <a:pt x="540" y="4672"/>
                </a:cubicBezTo>
                <a:cubicBezTo>
                  <a:pt x="540" y="4900"/>
                  <a:pt x="726" y="5086"/>
                  <a:pt x="954" y="5086"/>
                </a:cubicBezTo>
                <a:cubicBezTo>
                  <a:pt x="1109" y="5086"/>
                  <a:pt x="1245" y="4999"/>
                  <a:pt x="1315" y="4872"/>
                </a:cubicBezTo>
                <a:lnTo>
                  <a:pt x="2340" y="4872"/>
                </a:lnTo>
                <a:cubicBezTo>
                  <a:pt x="2451" y="4872"/>
                  <a:pt x="2540" y="4783"/>
                  <a:pt x="2540" y="4672"/>
                </a:cubicBezTo>
                <a:lnTo>
                  <a:pt x="2540" y="3918"/>
                </a:lnTo>
                <a:lnTo>
                  <a:pt x="2667" y="3918"/>
                </a:lnTo>
                <a:lnTo>
                  <a:pt x="2667" y="5117"/>
                </a:lnTo>
                <a:cubicBezTo>
                  <a:pt x="2540" y="5188"/>
                  <a:pt x="2454" y="5323"/>
                  <a:pt x="2454" y="5479"/>
                </a:cubicBezTo>
                <a:cubicBezTo>
                  <a:pt x="2454" y="5707"/>
                  <a:pt x="2639" y="5892"/>
                  <a:pt x="2867" y="5892"/>
                </a:cubicBezTo>
                <a:cubicBezTo>
                  <a:pt x="3095" y="5892"/>
                  <a:pt x="3280" y="5707"/>
                  <a:pt x="3280" y="5479"/>
                </a:cubicBezTo>
                <a:cubicBezTo>
                  <a:pt x="3280" y="5323"/>
                  <a:pt x="3194" y="5188"/>
                  <a:pt x="3067" y="5117"/>
                </a:cubicBezTo>
                <a:lnTo>
                  <a:pt x="3067" y="3918"/>
                </a:lnTo>
                <a:lnTo>
                  <a:pt x="3194" y="3918"/>
                </a:lnTo>
                <a:lnTo>
                  <a:pt x="3194" y="4691"/>
                </a:lnTo>
                <a:cubicBezTo>
                  <a:pt x="3194" y="4802"/>
                  <a:pt x="3283" y="4891"/>
                  <a:pt x="3394" y="4891"/>
                </a:cubicBezTo>
                <a:lnTo>
                  <a:pt x="4430" y="4891"/>
                </a:lnTo>
                <a:cubicBezTo>
                  <a:pt x="4503" y="5008"/>
                  <a:pt x="4633" y="5085"/>
                  <a:pt x="4780" y="5085"/>
                </a:cubicBezTo>
                <a:cubicBezTo>
                  <a:pt x="5008" y="5085"/>
                  <a:pt x="5194" y="4900"/>
                  <a:pt x="5194" y="4672"/>
                </a:cubicBezTo>
                <a:cubicBezTo>
                  <a:pt x="5194" y="4444"/>
                  <a:pt x="5008" y="4259"/>
                  <a:pt x="4780" y="4259"/>
                </a:cubicBezTo>
                <a:cubicBezTo>
                  <a:pt x="4617" y="4259"/>
                  <a:pt x="4476" y="4354"/>
                  <a:pt x="4409" y="4491"/>
                </a:cubicBezTo>
                <a:lnTo>
                  <a:pt x="3594" y="4491"/>
                </a:lnTo>
                <a:lnTo>
                  <a:pt x="3594" y="3918"/>
                </a:lnTo>
                <a:lnTo>
                  <a:pt x="4313" y="3918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7357905" y="2733045"/>
            <a:ext cx="357441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ïṩḷïdê"/>
          <p:cNvSpPr txBox="1"/>
          <p:nvPr/>
        </p:nvSpPr>
        <p:spPr bwMode="auto">
          <a:xfrm>
            <a:off x="7192010" y="2894330"/>
            <a:ext cx="3716020" cy="2889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sz="1600" b="1" dirty="0">
                <a:solidFill>
                  <a:schemeClr val="accent1">
                    <a:lumMod val="75000"/>
                  </a:schemeClr>
                </a:solidFill>
              </a:rPr>
              <a:t>Intake_type</a:t>
            </a:r>
            <a:endParaRPr lang="en-GB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íšľíḍê"/>
          <p:cNvSpPr/>
          <p:nvPr/>
        </p:nvSpPr>
        <p:spPr bwMode="auto">
          <a:xfrm>
            <a:off x="6109970" y="2901950"/>
            <a:ext cx="607695" cy="608965"/>
          </a:xfrm>
          <a:custGeom>
            <a:avLst/>
            <a:gdLst>
              <a:gd name="T0" fmla="*/ 1066 w 1272"/>
              <a:gd name="T1" fmla="*/ 168 h 1274"/>
              <a:gd name="T2" fmla="*/ 1132 w 1272"/>
              <a:gd name="T3" fmla="*/ 238 h 1274"/>
              <a:gd name="T4" fmla="*/ 1186 w 1272"/>
              <a:gd name="T5" fmla="*/ 316 h 1274"/>
              <a:gd name="T6" fmla="*/ 1226 w 1272"/>
              <a:gd name="T7" fmla="*/ 398 h 1274"/>
              <a:gd name="T8" fmla="*/ 1254 w 1272"/>
              <a:gd name="T9" fmla="*/ 486 h 1274"/>
              <a:gd name="T10" fmla="*/ 1270 w 1272"/>
              <a:gd name="T11" fmla="*/ 576 h 1274"/>
              <a:gd name="T12" fmla="*/ 1272 w 1272"/>
              <a:gd name="T13" fmla="*/ 668 h 1274"/>
              <a:gd name="T14" fmla="*/ 1260 w 1272"/>
              <a:gd name="T15" fmla="*/ 760 h 1274"/>
              <a:gd name="T16" fmla="*/ 1236 w 1272"/>
              <a:gd name="T17" fmla="*/ 850 h 1274"/>
              <a:gd name="T18" fmla="*/ 1198 w 1272"/>
              <a:gd name="T19" fmla="*/ 936 h 1274"/>
              <a:gd name="T20" fmla="*/ 1146 w 1272"/>
              <a:gd name="T21" fmla="*/ 1016 h 1274"/>
              <a:gd name="T22" fmla="*/ 1106 w 1272"/>
              <a:gd name="T23" fmla="*/ 1068 h 1274"/>
              <a:gd name="T24" fmla="*/ 1036 w 1272"/>
              <a:gd name="T25" fmla="*/ 1134 h 1274"/>
              <a:gd name="T26" fmla="*/ 958 w 1272"/>
              <a:gd name="T27" fmla="*/ 1186 h 1274"/>
              <a:gd name="T28" fmla="*/ 874 w 1272"/>
              <a:gd name="T29" fmla="*/ 1228 h 1274"/>
              <a:gd name="T30" fmla="*/ 786 w 1272"/>
              <a:gd name="T31" fmla="*/ 1256 h 1274"/>
              <a:gd name="T32" fmla="*/ 696 w 1272"/>
              <a:gd name="T33" fmla="*/ 1272 h 1274"/>
              <a:gd name="T34" fmla="*/ 604 w 1272"/>
              <a:gd name="T35" fmla="*/ 1274 h 1274"/>
              <a:gd name="T36" fmla="*/ 514 w 1272"/>
              <a:gd name="T37" fmla="*/ 1262 h 1274"/>
              <a:gd name="T38" fmla="*/ 424 w 1272"/>
              <a:gd name="T39" fmla="*/ 1238 h 1274"/>
              <a:gd name="T40" fmla="*/ 338 w 1272"/>
              <a:gd name="T41" fmla="*/ 1200 h 1274"/>
              <a:gd name="T42" fmla="*/ 256 w 1272"/>
              <a:gd name="T43" fmla="*/ 1148 h 1274"/>
              <a:gd name="T44" fmla="*/ 206 w 1272"/>
              <a:gd name="T45" fmla="*/ 1106 h 1274"/>
              <a:gd name="T46" fmla="*/ 140 w 1272"/>
              <a:gd name="T47" fmla="*/ 1036 h 1274"/>
              <a:gd name="T48" fmla="*/ 86 w 1272"/>
              <a:gd name="T49" fmla="*/ 958 h 1274"/>
              <a:gd name="T50" fmla="*/ 46 w 1272"/>
              <a:gd name="T51" fmla="*/ 876 h 1274"/>
              <a:gd name="T52" fmla="*/ 18 w 1272"/>
              <a:gd name="T53" fmla="*/ 788 h 1274"/>
              <a:gd name="T54" fmla="*/ 2 w 1272"/>
              <a:gd name="T55" fmla="*/ 698 h 1274"/>
              <a:gd name="T56" fmla="*/ 0 w 1272"/>
              <a:gd name="T57" fmla="*/ 606 h 1274"/>
              <a:gd name="T58" fmla="*/ 10 w 1272"/>
              <a:gd name="T59" fmla="*/ 514 h 1274"/>
              <a:gd name="T60" fmla="*/ 36 w 1272"/>
              <a:gd name="T61" fmla="*/ 426 h 1274"/>
              <a:gd name="T62" fmla="*/ 74 w 1272"/>
              <a:gd name="T63" fmla="*/ 338 h 1274"/>
              <a:gd name="T64" fmla="*/ 124 w 1272"/>
              <a:gd name="T65" fmla="*/ 258 h 1274"/>
              <a:gd name="T66" fmla="*/ 166 w 1272"/>
              <a:gd name="T67" fmla="*/ 208 h 1274"/>
              <a:gd name="T68" fmla="*/ 236 w 1272"/>
              <a:gd name="T69" fmla="*/ 142 h 1274"/>
              <a:gd name="T70" fmla="*/ 314 w 1272"/>
              <a:gd name="T71" fmla="*/ 88 h 1274"/>
              <a:gd name="T72" fmla="*/ 398 w 1272"/>
              <a:gd name="T73" fmla="*/ 46 h 1274"/>
              <a:gd name="T74" fmla="*/ 486 w 1272"/>
              <a:gd name="T75" fmla="*/ 18 h 1274"/>
              <a:gd name="T76" fmla="*/ 576 w 1272"/>
              <a:gd name="T77" fmla="*/ 4 h 1274"/>
              <a:gd name="T78" fmla="*/ 668 w 1272"/>
              <a:gd name="T79" fmla="*/ 2 h 1274"/>
              <a:gd name="T80" fmla="*/ 758 w 1272"/>
              <a:gd name="T81" fmla="*/ 12 h 1274"/>
              <a:gd name="T82" fmla="*/ 848 w 1272"/>
              <a:gd name="T83" fmla="*/ 36 h 1274"/>
              <a:gd name="T84" fmla="*/ 934 w 1272"/>
              <a:gd name="T85" fmla="*/ 74 h 1274"/>
              <a:gd name="T86" fmla="*/ 1016 w 1272"/>
              <a:gd name="T87" fmla="*/ 126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72" h="1274">
                <a:moveTo>
                  <a:pt x="1042" y="146"/>
                </a:moveTo>
                <a:lnTo>
                  <a:pt x="1042" y="146"/>
                </a:lnTo>
                <a:lnTo>
                  <a:pt x="1066" y="168"/>
                </a:lnTo>
                <a:lnTo>
                  <a:pt x="1090" y="190"/>
                </a:lnTo>
                <a:lnTo>
                  <a:pt x="1112" y="214"/>
                </a:lnTo>
                <a:lnTo>
                  <a:pt x="1132" y="238"/>
                </a:lnTo>
                <a:lnTo>
                  <a:pt x="1152" y="264"/>
                </a:lnTo>
                <a:lnTo>
                  <a:pt x="1170" y="290"/>
                </a:lnTo>
                <a:lnTo>
                  <a:pt x="1186" y="316"/>
                </a:lnTo>
                <a:lnTo>
                  <a:pt x="1200" y="342"/>
                </a:lnTo>
                <a:lnTo>
                  <a:pt x="1214" y="370"/>
                </a:lnTo>
                <a:lnTo>
                  <a:pt x="1226" y="398"/>
                </a:lnTo>
                <a:lnTo>
                  <a:pt x="1238" y="428"/>
                </a:lnTo>
                <a:lnTo>
                  <a:pt x="1246" y="456"/>
                </a:lnTo>
                <a:lnTo>
                  <a:pt x="1254" y="486"/>
                </a:lnTo>
                <a:lnTo>
                  <a:pt x="1260" y="516"/>
                </a:lnTo>
                <a:lnTo>
                  <a:pt x="1266" y="546"/>
                </a:lnTo>
                <a:lnTo>
                  <a:pt x="1270" y="576"/>
                </a:lnTo>
                <a:lnTo>
                  <a:pt x="1272" y="608"/>
                </a:lnTo>
                <a:lnTo>
                  <a:pt x="1272" y="638"/>
                </a:lnTo>
                <a:lnTo>
                  <a:pt x="1272" y="668"/>
                </a:lnTo>
                <a:lnTo>
                  <a:pt x="1270" y="700"/>
                </a:lnTo>
                <a:lnTo>
                  <a:pt x="1266" y="730"/>
                </a:lnTo>
                <a:lnTo>
                  <a:pt x="1260" y="760"/>
                </a:lnTo>
                <a:lnTo>
                  <a:pt x="1254" y="790"/>
                </a:lnTo>
                <a:lnTo>
                  <a:pt x="1246" y="820"/>
                </a:lnTo>
                <a:lnTo>
                  <a:pt x="1236" y="850"/>
                </a:lnTo>
                <a:lnTo>
                  <a:pt x="1226" y="878"/>
                </a:lnTo>
                <a:lnTo>
                  <a:pt x="1212" y="908"/>
                </a:lnTo>
                <a:lnTo>
                  <a:pt x="1198" y="936"/>
                </a:lnTo>
                <a:lnTo>
                  <a:pt x="1182" y="964"/>
                </a:lnTo>
                <a:lnTo>
                  <a:pt x="1166" y="990"/>
                </a:lnTo>
                <a:lnTo>
                  <a:pt x="1146" y="1016"/>
                </a:lnTo>
                <a:lnTo>
                  <a:pt x="1126" y="1042"/>
                </a:lnTo>
                <a:lnTo>
                  <a:pt x="1126" y="1042"/>
                </a:lnTo>
                <a:lnTo>
                  <a:pt x="1106" y="1068"/>
                </a:lnTo>
                <a:lnTo>
                  <a:pt x="1082" y="1090"/>
                </a:lnTo>
                <a:lnTo>
                  <a:pt x="1060" y="1112"/>
                </a:lnTo>
                <a:lnTo>
                  <a:pt x="1036" y="1134"/>
                </a:lnTo>
                <a:lnTo>
                  <a:pt x="1010" y="1152"/>
                </a:lnTo>
                <a:lnTo>
                  <a:pt x="984" y="1170"/>
                </a:lnTo>
                <a:lnTo>
                  <a:pt x="958" y="1186"/>
                </a:lnTo>
                <a:lnTo>
                  <a:pt x="930" y="1202"/>
                </a:lnTo>
                <a:lnTo>
                  <a:pt x="902" y="1216"/>
                </a:lnTo>
                <a:lnTo>
                  <a:pt x="874" y="1228"/>
                </a:lnTo>
                <a:lnTo>
                  <a:pt x="846" y="1238"/>
                </a:lnTo>
                <a:lnTo>
                  <a:pt x="816" y="1248"/>
                </a:lnTo>
                <a:lnTo>
                  <a:pt x="786" y="1256"/>
                </a:lnTo>
                <a:lnTo>
                  <a:pt x="756" y="1262"/>
                </a:lnTo>
                <a:lnTo>
                  <a:pt x="726" y="1268"/>
                </a:lnTo>
                <a:lnTo>
                  <a:pt x="696" y="1272"/>
                </a:lnTo>
                <a:lnTo>
                  <a:pt x="666" y="1274"/>
                </a:lnTo>
                <a:lnTo>
                  <a:pt x="636" y="1274"/>
                </a:lnTo>
                <a:lnTo>
                  <a:pt x="604" y="1274"/>
                </a:lnTo>
                <a:lnTo>
                  <a:pt x="574" y="1270"/>
                </a:lnTo>
                <a:lnTo>
                  <a:pt x="544" y="1268"/>
                </a:lnTo>
                <a:lnTo>
                  <a:pt x="514" y="1262"/>
                </a:lnTo>
                <a:lnTo>
                  <a:pt x="484" y="1256"/>
                </a:lnTo>
                <a:lnTo>
                  <a:pt x="454" y="1248"/>
                </a:lnTo>
                <a:lnTo>
                  <a:pt x="424" y="1238"/>
                </a:lnTo>
                <a:lnTo>
                  <a:pt x="394" y="1226"/>
                </a:lnTo>
                <a:lnTo>
                  <a:pt x="366" y="1214"/>
                </a:lnTo>
                <a:lnTo>
                  <a:pt x="338" y="1200"/>
                </a:lnTo>
                <a:lnTo>
                  <a:pt x="310" y="1184"/>
                </a:lnTo>
                <a:lnTo>
                  <a:pt x="282" y="1166"/>
                </a:lnTo>
                <a:lnTo>
                  <a:pt x="256" y="1148"/>
                </a:lnTo>
                <a:lnTo>
                  <a:pt x="230" y="1128"/>
                </a:lnTo>
                <a:lnTo>
                  <a:pt x="230" y="1128"/>
                </a:lnTo>
                <a:lnTo>
                  <a:pt x="206" y="1106"/>
                </a:lnTo>
                <a:lnTo>
                  <a:pt x="182" y="1084"/>
                </a:lnTo>
                <a:lnTo>
                  <a:pt x="160" y="1060"/>
                </a:lnTo>
                <a:lnTo>
                  <a:pt x="140" y="1036"/>
                </a:lnTo>
                <a:lnTo>
                  <a:pt x="120" y="1012"/>
                </a:lnTo>
                <a:lnTo>
                  <a:pt x="102" y="986"/>
                </a:lnTo>
                <a:lnTo>
                  <a:pt x="86" y="958"/>
                </a:lnTo>
                <a:lnTo>
                  <a:pt x="72" y="932"/>
                </a:lnTo>
                <a:lnTo>
                  <a:pt x="58" y="904"/>
                </a:lnTo>
                <a:lnTo>
                  <a:pt x="46" y="876"/>
                </a:lnTo>
                <a:lnTo>
                  <a:pt x="34" y="846"/>
                </a:lnTo>
                <a:lnTo>
                  <a:pt x="26" y="818"/>
                </a:lnTo>
                <a:lnTo>
                  <a:pt x="18" y="788"/>
                </a:lnTo>
                <a:lnTo>
                  <a:pt x="10" y="758"/>
                </a:lnTo>
                <a:lnTo>
                  <a:pt x="6" y="728"/>
                </a:lnTo>
                <a:lnTo>
                  <a:pt x="2" y="698"/>
                </a:lnTo>
                <a:lnTo>
                  <a:pt x="0" y="668"/>
                </a:lnTo>
                <a:lnTo>
                  <a:pt x="0" y="636"/>
                </a:lnTo>
                <a:lnTo>
                  <a:pt x="0" y="606"/>
                </a:lnTo>
                <a:lnTo>
                  <a:pt x="2" y="576"/>
                </a:lnTo>
                <a:lnTo>
                  <a:pt x="6" y="544"/>
                </a:lnTo>
                <a:lnTo>
                  <a:pt x="10" y="514"/>
                </a:lnTo>
                <a:lnTo>
                  <a:pt x="18" y="484"/>
                </a:lnTo>
                <a:lnTo>
                  <a:pt x="26" y="454"/>
                </a:lnTo>
                <a:lnTo>
                  <a:pt x="36" y="426"/>
                </a:lnTo>
                <a:lnTo>
                  <a:pt x="46" y="396"/>
                </a:lnTo>
                <a:lnTo>
                  <a:pt x="60" y="368"/>
                </a:lnTo>
                <a:lnTo>
                  <a:pt x="74" y="338"/>
                </a:lnTo>
                <a:lnTo>
                  <a:pt x="88" y="312"/>
                </a:lnTo>
                <a:lnTo>
                  <a:pt x="106" y="284"/>
                </a:lnTo>
                <a:lnTo>
                  <a:pt x="124" y="258"/>
                </a:lnTo>
                <a:lnTo>
                  <a:pt x="146" y="232"/>
                </a:lnTo>
                <a:lnTo>
                  <a:pt x="146" y="232"/>
                </a:lnTo>
                <a:lnTo>
                  <a:pt x="166" y="208"/>
                </a:lnTo>
                <a:lnTo>
                  <a:pt x="190" y="184"/>
                </a:lnTo>
                <a:lnTo>
                  <a:pt x="212" y="162"/>
                </a:lnTo>
                <a:lnTo>
                  <a:pt x="236" y="142"/>
                </a:lnTo>
                <a:lnTo>
                  <a:pt x="262" y="122"/>
                </a:lnTo>
                <a:lnTo>
                  <a:pt x="288" y="104"/>
                </a:lnTo>
                <a:lnTo>
                  <a:pt x="314" y="88"/>
                </a:lnTo>
                <a:lnTo>
                  <a:pt x="342" y="72"/>
                </a:lnTo>
                <a:lnTo>
                  <a:pt x="370" y="58"/>
                </a:lnTo>
                <a:lnTo>
                  <a:pt x="398" y="46"/>
                </a:lnTo>
                <a:lnTo>
                  <a:pt x="426" y="36"/>
                </a:lnTo>
                <a:lnTo>
                  <a:pt x="456" y="26"/>
                </a:lnTo>
                <a:lnTo>
                  <a:pt x="486" y="18"/>
                </a:lnTo>
                <a:lnTo>
                  <a:pt x="516" y="12"/>
                </a:lnTo>
                <a:lnTo>
                  <a:pt x="546" y="8"/>
                </a:lnTo>
                <a:lnTo>
                  <a:pt x="576" y="4"/>
                </a:lnTo>
                <a:lnTo>
                  <a:pt x="606" y="2"/>
                </a:lnTo>
                <a:lnTo>
                  <a:pt x="636" y="0"/>
                </a:lnTo>
                <a:lnTo>
                  <a:pt x="668" y="2"/>
                </a:lnTo>
                <a:lnTo>
                  <a:pt x="698" y="4"/>
                </a:lnTo>
                <a:lnTo>
                  <a:pt x="728" y="8"/>
                </a:lnTo>
                <a:lnTo>
                  <a:pt x="758" y="12"/>
                </a:lnTo>
                <a:lnTo>
                  <a:pt x="788" y="18"/>
                </a:lnTo>
                <a:lnTo>
                  <a:pt x="818" y="28"/>
                </a:lnTo>
                <a:lnTo>
                  <a:pt x="848" y="36"/>
                </a:lnTo>
                <a:lnTo>
                  <a:pt x="878" y="48"/>
                </a:lnTo>
                <a:lnTo>
                  <a:pt x="906" y="60"/>
                </a:lnTo>
                <a:lnTo>
                  <a:pt x="934" y="74"/>
                </a:lnTo>
                <a:lnTo>
                  <a:pt x="962" y="90"/>
                </a:lnTo>
                <a:lnTo>
                  <a:pt x="990" y="108"/>
                </a:lnTo>
                <a:lnTo>
                  <a:pt x="1016" y="126"/>
                </a:lnTo>
                <a:lnTo>
                  <a:pt x="1042" y="146"/>
                </a:lnTo>
                <a:lnTo>
                  <a:pt x="1042" y="146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53" name="išḷiḍè"/>
          <p:cNvSpPr/>
          <p:nvPr/>
        </p:nvSpPr>
        <p:spPr>
          <a:xfrm>
            <a:off x="6271895" y="3057525"/>
            <a:ext cx="287655" cy="297815"/>
          </a:xfrm>
          <a:custGeom>
            <a:avLst/>
            <a:gdLst>
              <a:gd name="T0" fmla="*/ 4313 w 5734"/>
              <a:gd name="T1" fmla="*/ 3918 h 5892"/>
              <a:gd name="T2" fmla="*/ 5734 w 5734"/>
              <a:gd name="T3" fmla="*/ 2497 h 5892"/>
              <a:gd name="T4" fmla="*/ 4313 w 5734"/>
              <a:gd name="T5" fmla="*/ 1076 h 5892"/>
              <a:gd name="T6" fmla="*/ 4149 w 5734"/>
              <a:gd name="T7" fmla="*/ 1085 h 5892"/>
              <a:gd name="T8" fmla="*/ 3733 w 5734"/>
              <a:gd name="T9" fmla="*/ 378 h 5892"/>
              <a:gd name="T10" fmla="*/ 2768 w 5734"/>
              <a:gd name="T11" fmla="*/ 0 h 5892"/>
              <a:gd name="T12" fmla="*/ 1389 w 5734"/>
              <a:gd name="T13" fmla="*/ 1076 h 5892"/>
              <a:gd name="T14" fmla="*/ 0 w 5734"/>
              <a:gd name="T15" fmla="*/ 2497 h 5892"/>
              <a:gd name="T16" fmla="*/ 1421 w 5734"/>
              <a:gd name="T17" fmla="*/ 3918 h 5892"/>
              <a:gd name="T18" fmla="*/ 2140 w 5734"/>
              <a:gd name="T19" fmla="*/ 3918 h 5892"/>
              <a:gd name="T20" fmla="*/ 2140 w 5734"/>
              <a:gd name="T21" fmla="*/ 4472 h 5892"/>
              <a:gd name="T22" fmla="*/ 1315 w 5734"/>
              <a:gd name="T23" fmla="*/ 4472 h 5892"/>
              <a:gd name="T24" fmla="*/ 954 w 5734"/>
              <a:gd name="T25" fmla="*/ 4259 h 5892"/>
              <a:gd name="T26" fmla="*/ 540 w 5734"/>
              <a:gd name="T27" fmla="*/ 4672 h 5892"/>
              <a:gd name="T28" fmla="*/ 954 w 5734"/>
              <a:gd name="T29" fmla="*/ 5086 h 5892"/>
              <a:gd name="T30" fmla="*/ 1315 w 5734"/>
              <a:gd name="T31" fmla="*/ 4872 h 5892"/>
              <a:gd name="T32" fmla="*/ 2340 w 5734"/>
              <a:gd name="T33" fmla="*/ 4872 h 5892"/>
              <a:gd name="T34" fmla="*/ 2540 w 5734"/>
              <a:gd name="T35" fmla="*/ 4672 h 5892"/>
              <a:gd name="T36" fmla="*/ 2540 w 5734"/>
              <a:gd name="T37" fmla="*/ 3918 h 5892"/>
              <a:gd name="T38" fmla="*/ 2667 w 5734"/>
              <a:gd name="T39" fmla="*/ 3918 h 5892"/>
              <a:gd name="T40" fmla="*/ 2667 w 5734"/>
              <a:gd name="T41" fmla="*/ 5117 h 5892"/>
              <a:gd name="T42" fmla="*/ 2454 w 5734"/>
              <a:gd name="T43" fmla="*/ 5479 h 5892"/>
              <a:gd name="T44" fmla="*/ 2867 w 5734"/>
              <a:gd name="T45" fmla="*/ 5892 h 5892"/>
              <a:gd name="T46" fmla="*/ 3280 w 5734"/>
              <a:gd name="T47" fmla="*/ 5479 h 5892"/>
              <a:gd name="T48" fmla="*/ 3067 w 5734"/>
              <a:gd name="T49" fmla="*/ 5117 h 5892"/>
              <a:gd name="T50" fmla="*/ 3067 w 5734"/>
              <a:gd name="T51" fmla="*/ 3918 h 5892"/>
              <a:gd name="T52" fmla="*/ 3194 w 5734"/>
              <a:gd name="T53" fmla="*/ 3918 h 5892"/>
              <a:gd name="T54" fmla="*/ 3194 w 5734"/>
              <a:gd name="T55" fmla="*/ 4691 h 5892"/>
              <a:gd name="T56" fmla="*/ 3394 w 5734"/>
              <a:gd name="T57" fmla="*/ 4891 h 5892"/>
              <a:gd name="T58" fmla="*/ 4430 w 5734"/>
              <a:gd name="T59" fmla="*/ 4891 h 5892"/>
              <a:gd name="T60" fmla="*/ 4780 w 5734"/>
              <a:gd name="T61" fmla="*/ 5085 h 5892"/>
              <a:gd name="T62" fmla="*/ 5194 w 5734"/>
              <a:gd name="T63" fmla="*/ 4672 h 5892"/>
              <a:gd name="T64" fmla="*/ 4780 w 5734"/>
              <a:gd name="T65" fmla="*/ 4259 h 5892"/>
              <a:gd name="T66" fmla="*/ 4409 w 5734"/>
              <a:gd name="T67" fmla="*/ 4491 h 5892"/>
              <a:gd name="T68" fmla="*/ 3594 w 5734"/>
              <a:gd name="T69" fmla="*/ 4491 h 5892"/>
              <a:gd name="T70" fmla="*/ 3594 w 5734"/>
              <a:gd name="T71" fmla="*/ 3918 h 5892"/>
              <a:gd name="T72" fmla="*/ 4313 w 5734"/>
              <a:gd name="T73" fmla="*/ 3918 h 5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34" h="5892">
                <a:moveTo>
                  <a:pt x="4313" y="3918"/>
                </a:moveTo>
                <a:cubicBezTo>
                  <a:pt x="5096" y="3918"/>
                  <a:pt x="5734" y="3280"/>
                  <a:pt x="5734" y="2497"/>
                </a:cubicBezTo>
                <a:cubicBezTo>
                  <a:pt x="5734" y="1713"/>
                  <a:pt x="5096" y="1076"/>
                  <a:pt x="4313" y="1076"/>
                </a:cubicBezTo>
                <a:cubicBezTo>
                  <a:pt x="4258" y="1076"/>
                  <a:pt x="4203" y="1079"/>
                  <a:pt x="4149" y="1085"/>
                </a:cubicBezTo>
                <a:cubicBezTo>
                  <a:pt x="4084" y="816"/>
                  <a:pt x="3940" y="570"/>
                  <a:pt x="3733" y="378"/>
                </a:cubicBezTo>
                <a:cubicBezTo>
                  <a:pt x="3470" y="134"/>
                  <a:pt x="3127" y="0"/>
                  <a:pt x="2768" y="0"/>
                </a:cubicBezTo>
                <a:cubicBezTo>
                  <a:pt x="2107" y="0"/>
                  <a:pt x="1544" y="451"/>
                  <a:pt x="1389" y="1076"/>
                </a:cubicBezTo>
                <a:cubicBezTo>
                  <a:pt x="620" y="1093"/>
                  <a:pt x="0" y="1724"/>
                  <a:pt x="0" y="2497"/>
                </a:cubicBezTo>
                <a:cubicBezTo>
                  <a:pt x="0" y="3281"/>
                  <a:pt x="638" y="3918"/>
                  <a:pt x="1421" y="3918"/>
                </a:cubicBezTo>
                <a:lnTo>
                  <a:pt x="2140" y="3918"/>
                </a:lnTo>
                <a:lnTo>
                  <a:pt x="2140" y="4472"/>
                </a:lnTo>
                <a:lnTo>
                  <a:pt x="1315" y="4472"/>
                </a:lnTo>
                <a:cubicBezTo>
                  <a:pt x="1245" y="4345"/>
                  <a:pt x="1109" y="4259"/>
                  <a:pt x="954" y="4259"/>
                </a:cubicBezTo>
                <a:cubicBezTo>
                  <a:pt x="726" y="4259"/>
                  <a:pt x="540" y="4444"/>
                  <a:pt x="540" y="4672"/>
                </a:cubicBezTo>
                <a:cubicBezTo>
                  <a:pt x="540" y="4900"/>
                  <a:pt x="726" y="5086"/>
                  <a:pt x="954" y="5086"/>
                </a:cubicBezTo>
                <a:cubicBezTo>
                  <a:pt x="1109" y="5086"/>
                  <a:pt x="1245" y="4999"/>
                  <a:pt x="1315" y="4872"/>
                </a:cubicBezTo>
                <a:lnTo>
                  <a:pt x="2340" y="4872"/>
                </a:lnTo>
                <a:cubicBezTo>
                  <a:pt x="2451" y="4872"/>
                  <a:pt x="2540" y="4783"/>
                  <a:pt x="2540" y="4672"/>
                </a:cubicBezTo>
                <a:lnTo>
                  <a:pt x="2540" y="3918"/>
                </a:lnTo>
                <a:lnTo>
                  <a:pt x="2667" y="3918"/>
                </a:lnTo>
                <a:lnTo>
                  <a:pt x="2667" y="5117"/>
                </a:lnTo>
                <a:cubicBezTo>
                  <a:pt x="2540" y="5188"/>
                  <a:pt x="2454" y="5323"/>
                  <a:pt x="2454" y="5479"/>
                </a:cubicBezTo>
                <a:cubicBezTo>
                  <a:pt x="2454" y="5707"/>
                  <a:pt x="2639" y="5892"/>
                  <a:pt x="2867" y="5892"/>
                </a:cubicBezTo>
                <a:cubicBezTo>
                  <a:pt x="3095" y="5892"/>
                  <a:pt x="3280" y="5707"/>
                  <a:pt x="3280" y="5479"/>
                </a:cubicBezTo>
                <a:cubicBezTo>
                  <a:pt x="3280" y="5323"/>
                  <a:pt x="3194" y="5188"/>
                  <a:pt x="3067" y="5117"/>
                </a:cubicBezTo>
                <a:lnTo>
                  <a:pt x="3067" y="3918"/>
                </a:lnTo>
                <a:lnTo>
                  <a:pt x="3194" y="3918"/>
                </a:lnTo>
                <a:lnTo>
                  <a:pt x="3194" y="4691"/>
                </a:lnTo>
                <a:cubicBezTo>
                  <a:pt x="3194" y="4802"/>
                  <a:pt x="3283" y="4891"/>
                  <a:pt x="3394" y="4891"/>
                </a:cubicBezTo>
                <a:lnTo>
                  <a:pt x="4430" y="4891"/>
                </a:lnTo>
                <a:cubicBezTo>
                  <a:pt x="4503" y="5008"/>
                  <a:pt x="4633" y="5085"/>
                  <a:pt x="4780" y="5085"/>
                </a:cubicBezTo>
                <a:cubicBezTo>
                  <a:pt x="5008" y="5085"/>
                  <a:pt x="5194" y="4900"/>
                  <a:pt x="5194" y="4672"/>
                </a:cubicBezTo>
                <a:cubicBezTo>
                  <a:pt x="5194" y="4444"/>
                  <a:pt x="5008" y="4259"/>
                  <a:pt x="4780" y="4259"/>
                </a:cubicBezTo>
                <a:cubicBezTo>
                  <a:pt x="4617" y="4259"/>
                  <a:pt x="4476" y="4354"/>
                  <a:pt x="4409" y="4491"/>
                </a:cubicBezTo>
                <a:lnTo>
                  <a:pt x="3594" y="4491"/>
                </a:lnTo>
                <a:lnTo>
                  <a:pt x="3594" y="3918"/>
                </a:lnTo>
                <a:lnTo>
                  <a:pt x="4313" y="3918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7357905" y="3523620"/>
            <a:ext cx="357441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ïṩḷïdê"/>
          <p:cNvSpPr txBox="1"/>
          <p:nvPr/>
        </p:nvSpPr>
        <p:spPr bwMode="auto">
          <a:xfrm>
            <a:off x="7193915" y="3749040"/>
            <a:ext cx="3716020" cy="2889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sz="1600" b="1" dirty="0">
                <a:solidFill>
                  <a:schemeClr val="accent1">
                    <a:lumMod val="75000"/>
                  </a:schemeClr>
                </a:solidFill>
              </a:rPr>
              <a:t>Outcome_type</a:t>
            </a:r>
            <a:endParaRPr lang="en-GB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5" name="íšľíḍê"/>
          <p:cNvSpPr/>
          <p:nvPr/>
        </p:nvSpPr>
        <p:spPr bwMode="auto">
          <a:xfrm>
            <a:off x="6111875" y="3733165"/>
            <a:ext cx="607695" cy="608965"/>
          </a:xfrm>
          <a:custGeom>
            <a:avLst/>
            <a:gdLst>
              <a:gd name="T0" fmla="*/ 1066 w 1272"/>
              <a:gd name="T1" fmla="*/ 168 h 1274"/>
              <a:gd name="T2" fmla="*/ 1132 w 1272"/>
              <a:gd name="T3" fmla="*/ 238 h 1274"/>
              <a:gd name="T4" fmla="*/ 1186 w 1272"/>
              <a:gd name="T5" fmla="*/ 316 h 1274"/>
              <a:gd name="T6" fmla="*/ 1226 w 1272"/>
              <a:gd name="T7" fmla="*/ 398 h 1274"/>
              <a:gd name="T8" fmla="*/ 1254 w 1272"/>
              <a:gd name="T9" fmla="*/ 486 h 1274"/>
              <a:gd name="T10" fmla="*/ 1270 w 1272"/>
              <a:gd name="T11" fmla="*/ 576 h 1274"/>
              <a:gd name="T12" fmla="*/ 1272 w 1272"/>
              <a:gd name="T13" fmla="*/ 668 h 1274"/>
              <a:gd name="T14" fmla="*/ 1260 w 1272"/>
              <a:gd name="T15" fmla="*/ 760 h 1274"/>
              <a:gd name="T16" fmla="*/ 1236 w 1272"/>
              <a:gd name="T17" fmla="*/ 850 h 1274"/>
              <a:gd name="T18" fmla="*/ 1198 w 1272"/>
              <a:gd name="T19" fmla="*/ 936 h 1274"/>
              <a:gd name="T20" fmla="*/ 1146 w 1272"/>
              <a:gd name="T21" fmla="*/ 1016 h 1274"/>
              <a:gd name="T22" fmla="*/ 1106 w 1272"/>
              <a:gd name="T23" fmla="*/ 1068 h 1274"/>
              <a:gd name="T24" fmla="*/ 1036 w 1272"/>
              <a:gd name="T25" fmla="*/ 1134 h 1274"/>
              <a:gd name="T26" fmla="*/ 958 w 1272"/>
              <a:gd name="T27" fmla="*/ 1186 h 1274"/>
              <a:gd name="T28" fmla="*/ 874 w 1272"/>
              <a:gd name="T29" fmla="*/ 1228 h 1274"/>
              <a:gd name="T30" fmla="*/ 786 w 1272"/>
              <a:gd name="T31" fmla="*/ 1256 h 1274"/>
              <a:gd name="T32" fmla="*/ 696 w 1272"/>
              <a:gd name="T33" fmla="*/ 1272 h 1274"/>
              <a:gd name="T34" fmla="*/ 604 w 1272"/>
              <a:gd name="T35" fmla="*/ 1274 h 1274"/>
              <a:gd name="T36" fmla="*/ 514 w 1272"/>
              <a:gd name="T37" fmla="*/ 1262 h 1274"/>
              <a:gd name="T38" fmla="*/ 424 w 1272"/>
              <a:gd name="T39" fmla="*/ 1238 h 1274"/>
              <a:gd name="T40" fmla="*/ 338 w 1272"/>
              <a:gd name="T41" fmla="*/ 1200 h 1274"/>
              <a:gd name="T42" fmla="*/ 256 w 1272"/>
              <a:gd name="T43" fmla="*/ 1148 h 1274"/>
              <a:gd name="T44" fmla="*/ 206 w 1272"/>
              <a:gd name="T45" fmla="*/ 1106 h 1274"/>
              <a:gd name="T46" fmla="*/ 140 w 1272"/>
              <a:gd name="T47" fmla="*/ 1036 h 1274"/>
              <a:gd name="T48" fmla="*/ 86 w 1272"/>
              <a:gd name="T49" fmla="*/ 958 h 1274"/>
              <a:gd name="T50" fmla="*/ 46 w 1272"/>
              <a:gd name="T51" fmla="*/ 876 h 1274"/>
              <a:gd name="T52" fmla="*/ 18 w 1272"/>
              <a:gd name="T53" fmla="*/ 788 h 1274"/>
              <a:gd name="T54" fmla="*/ 2 w 1272"/>
              <a:gd name="T55" fmla="*/ 698 h 1274"/>
              <a:gd name="T56" fmla="*/ 0 w 1272"/>
              <a:gd name="T57" fmla="*/ 606 h 1274"/>
              <a:gd name="T58" fmla="*/ 10 w 1272"/>
              <a:gd name="T59" fmla="*/ 514 h 1274"/>
              <a:gd name="T60" fmla="*/ 36 w 1272"/>
              <a:gd name="T61" fmla="*/ 426 h 1274"/>
              <a:gd name="T62" fmla="*/ 74 w 1272"/>
              <a:gd name="T63" fmla="*/ 338 h 1274"/>
              <a:gd name="T64" fmla="*/ 124 w 1272"/>
              <a:gd name="T65" fmla="*/ 258 h 1274"/>
              <a:gd name="T66" fmla="*/ 166 w 1272"/>
              <a:gd name="T67" fmla="*/ 208 h 1274"/>
              <a:gd name="T68" fmla="*/ 236 w 1272"/>
              <a:gd name="T69" fmla="*/ 142 h 1274"/>
              <a:gd name="T70" fmla="*/ 314 w 1272"/>
              <a:gd name="T71" fmla="*/ 88 h 1274"/>
              <a:gd name="T72" fmla="*/ 398 w 1272"/>
              <a:gd name="T73" fmla="*/ 46 h 1274"/>
              <a:gd name="T74" fmla="*/ 486 w 1272"/>
              <a:gd name="T75" fmla="*/ 18 h 1274"/>
              <a:gd name="T76" fmla="*/ 576 w 1272"/>
              <a:gd name="T77" fmla="*/ 4 h 1274"/>
              <a:gd name="T78" fmla="*/ 668 w 1272"/>
              <a:gd name="T79" fmla="*/ 2 h 1274"/>
              <a:gd name="T80" fmla="*/ 758 w 1272"/>
              <a:gd name="T81" fmla="*/ 12 h 1274"/>
              <a:gd name="T82" fmla="*/ 848 w 1272"/>
              <a:gd name="T83" fmla="*/ 36 h 1274"/>
              <a:gd name="T84" fmla="*/ 934 w 1272"/>
              <a:gd name="T85" fmla="*/ 74 h 1274"/>
              <a:gd name="T86" fmla="*/ 1016 w 1272"/>
              <a:gd name="T87" fmla="*/ 126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72" h="1274">
                <a:moveTo>
                  <a:pt x="1042" y="146"/>
                </a:moveTo>
                <a:lnTo>
                  <a:pt x="1042" y="146"/>
                </a:lnTo>
                <a:lnTo>
                  <a:pt x="1066" y="168"/>
                </a:lnTo>
                <a:lnTo>
                  <a:pt x="1090" y="190"/>
                </a:lnTo>
                <a:lnTo>
                  <a:pt x="1112" y="214"/>
                </a:lnTo>
                <a:lnTo>
                  <a:pt x="1132" y="238"/>
                </a:lnTo>
                <a:lnTo>
                  <a:pt x="1152" y="264"/>
                </a:lnTo>
                <a:lnTo>
                  <a:pt x="1170" y="290"/>
                </a:lnTo>
                <a:lnTo>
                  <a:pt x="1186" y="316"/>
                </a:lnTo>
                <a:lnTo>
                  <a:pt x="1200" y="342"/>
                </a:lnTo>
                <a:lnTo>
                  <a:pt x="1214" y="370"/>
                </a:lnTo>
                <a:lnTo>
                  <a:pt x="1226" y="398"/>
                </a:lnTo>
                <a:lnTo>
                  <a:pt x="1238" y="428"/>
                </a:lnTo>
                <a:lnTo>
                  <a:pt x="1246" y="456"/>
                </a:lnTo>
                <a:lnTo>
                  <a:pt x="1254" y="486"/>
                </a:lnTo>
                <a:lnTo>
                  <a:pt x="1260" y="516"/>
                </a:lnTo>
                <a:lnTo>
                  <a:pt x="1266" y="546"/>
                </a:lnTo>
                <a:lnTo>
                  <a:pt x="1270" y="576"/>
                </a:lnTo>
                <a:lnTo>
                  <a:pt x="1272" y="608"/>
                </a:lnTo>
                <a:lnTo>
                  <a:pt x="1272" y="638"/>
                </a:lnTo>
                <a:lnTo>
                  <a:pt x="1272" y="668"/>
                </a:lnTo>
                <a:lnTo>
                  <a:pt x="1270" y="700"/>
                </a:lnTo>
                <a:lnTo>
                  <a:pt x="1266" y="730"/>
                </a:lnTo>
                <a:lnTo>
                  <a:pt x="1260" y="760"/>
                </a:lnTo>
                <a:lnTo>
                  <a:pt x="1254" y="790"/>
                </a:lnTo>
                <a:lnTo>
                  <a:pt x="1246" y="820"/>
                </a:lnTo>
                <a:lnTo>
                  <a:pt x="1236" y="850"/>
                </a:lnTo>
                <a:lnTo>
                  <a:pt x="1226" y="878"/>
                </a:lnTo>
                <a:lnTo>
                  <a:pt x="1212" y="908"/>
                </a:lnTo>
                <a:lnTo>
                  <a:pt x="1198" y="936"/>
                </a:lnTo>
                <a:lnTo>
                  <a:pt x="1182" y="964"/>
                </a:lnTo>
                <a:lnTo>
                  <a:pt x="1166" y="990"/>
                </a:lnTo>
                <a:lnTo>
                  <a:pt x="1146" y="1016"/>
                </a:lnTo>
                <a:lnTo>
                  <a:pt x="1126" y="1042"/>
                </a:lnTo>
                <a:lnTo>
                  <a:pt x="1126" y="1042"/>
                </a:lnTo>
                <a:lnTo>
                  <a:pt x="1106" y="1068"/>
                </a:lnTo>
                <a:lnTo>
                  <a:pt x="1082" y="1090"/>
                </a:lnTo>
                <a:lnTo>
                  <a:pt x="1060" y="1112"/>
                </a:lnTo>
                <a:lnTo>
                  <a:pt x="1036" y="1134"/>
                </a:lnTo>
                <a:lnTo>
                  <a:pt x="1010" y="1152"/>
                </a:lnTo>
                <a:lnTo>
                  <a:pt x="984" y="1170"/>
                </a:lnTo>
                <a:lnTo>
                  <a:pt x="958" y="1186"/>
                </a:lnTo>
                <a:lnTo>
                  <a:pt x="930" y="1202"/>
                </a:lnTo>
                <a:lnTo>
                  <a:pt x="902" y="1216"/>
                </a:lnTo>
                <a:lnTo>
                  <a:pt x="874" y="1228"/>
                </a:lnTo>
                <a:lnTo>
                  <a:pt x="846" y="1238"/>
                </a:lnTo>
                <a:lnTo>
                  <a:pt x="816" y="1248"/>
                </a:lnTo>
                <a:lnTo>
                  <a:pt x="786" y="1256"/>
                </a:lnTo>
                <a:lnTo>
                  <a:pt x="756" y="1262"/>
                </a:lnTo>
                <a:lnTo>
                  <a:pt x="726" y="1268"/>
                </a:lnTo>
                <a:lnTo>
                  <a:pt x="696" y="1272"/>
                </a:lnTo>
                <a:lnTo>
                  <a:pt x="666" y="1274"/>
                </a:lnTo>
                <a:lnTo>
                  <a:pt x="636" y="1274"/>
                </a:lnTo>
                <a:lnTo>
                  <a:pt x="604" y="1274"/>
                </a:lnTo>
                <a:lnTo>
                  <a:pt x="574" y="1270"/>
                </a:lnTo>
                <a:lnTo>
                  <a:pt x="544" y="1268"/>
                </a:lnTo>
                <a:lnTo>
                  <a:pt x="514" y="1262"/>
                </a:lnTo>
                <a:lnTo>
                  <a:pt x="484" y="1256"/>
                </a:lnTo>
                <a:lnTo>
                  <a:pt x="454" y="1248"/>
                </a:lnTo>
                <a:lnTo>
                  <a:pt x="424" y="1238"/>
                </a:lnTo>
                <a:lnTo>
                  <a:pt x="394" y="1226"/>
                </a:lnTo>
                <a:lnTo>
                  <a:pt x="366" y="1214"/>
                </a:lnTo>
                <a:lnTo>
                  <a:pt x="338" y="1200"/>
                </a:lnTo>
                <a:lnTo>
                  <a:pt x="310" y="1184"/>
                </a:lnTo>
                <a:lnTo>
                  <a:pt x="282" y="1166"/>
                </a:lnTo>
                <a:lnTo>
                  <a:pt x="256" y="1148"/>
                </a:lnTo>
                <a:lnTo>
                  <a:pt x="230" y="1128"/>
                </a:lnTo>
                <a:lnTo>
                  <a:pt x="230" y="1128"/>
                </a:lnTo>
                <a:lnTo>
                  <a:pt x="206" y="1106"/>
                </a:lnTo>
                <a:lnTo>
                  <a:pt x="182" y="1084"/>
                </a:lnTo>
                <a:lnTo>
                  <a:pt x="160" y="1060"/>
                </a:lnTo>
                <a:lnTo>
                  <a:pt x="140" y="1036"/>
                </a:lnTo>
                <a:lnTo>
                  <a:pt x="120" y="1012"/>
                </a:lnTo>
                <a:lnTo>
                  <a:pt x="102" y="986"/>
                </a:lnTo>
                <a:lnTo>
                  <a:pt x="86" y="958"/>
                </a:lnTo>
                <a:lnTo>
                  <a:pt x="72" y="932"/>
                </a:lnTo>
                <a:lnTo>
                  <a:pt x="58" y="904"/>
                </a:lnTo>
                <a:lnTo>
                  <a:pt x="46" y="876"/>
                </a:lnTo>
                <a:lnTo>
                  <a:pt x="34" y="846"/>
                </a:lnTo>
                <a:lnTo>
                  <a:pt x="26" y="818"/>
                </a:lnTo>
                <a:lnTo>
                  <a:pt x="18" y="788"/>
                </a:lnTo>
                <a:lnTo>
                  <a:pt x="10" y="758"/>
                </a:lnTo>
                <a:lnTo>
                  <a:pt x="6" y="728"/>
                </a:lnTo>
                <a:lnTo>
                  <a:pt x="2" y="698"/>
                </a:lnTo>
                <a:lnTo>
                  <a:pt x="0" y="668"/>
                </a:lnTo>
                <a:lnTo>
                  <a:pt x="0" y="636"/>
                </a:lnTo>
                <a:lnTo>
                  <a:pt x="0" y="606"/>
                </a:lnTo>
                <a:lnTo>
                  <a:pt x="2" y="576"/>
                </a:lnTo>
                <a:lnTo>
                  <a:pt x="6" y="544"/>
                </a:lnTo>
                <a:lnTo>
                  <a:pt x="10" y="514"/>
                </a:lnTo>
                <a:lnTo>
                  <a:pt x="18" y="484"/>
                </a:lnTo>
                <a:lnTo>
                  <a:pt x="26" y="454"/>
                </a:lnTo>
                <a:lnTo>
                  <a:pt x="36" y="426"/>
                </a:lnTo>
                <a:lnTo>
                  <a:pt x="46" y="396"/>
                </a:lnTo>
                <a:lnTo>
                  <a:pt x="60" y="368"/>
                </a:lnTo>
                <a:lnTo>
                  <a:pt x="74" y="338"/>
                </a:lnTo>
                <a:lnTo>
                  <a:pt x="88" y="312"/>
                </a:lnTo>
                <a:lnTo>
                  <a:pt x="106" y="284"/>
                </a:lnTo>
                <a:lnTo>
                  <a:pt x="124" y="258"/>
                </a:lnTo>
                <a:lnTo>
                  <a:pt x="146" y="232"/>
                </a:lnTo>
                <a:lnTo>
                  <a:pt x="146" y="232"/>
                </a:lnTo>
                <a:lnTo>
                  <a:pt x="166" y="208"/>
                </a:lnTo>
                <a:lnTo>
                  <a:pt x="190" y="184"/>
                </a:lnTo>
                <a:lnTo>
                  <a:pt x="212" y="162"/>
                </a:lnTo>
                <a:lnTo>
                  <a:pt x="236" y="142"/>
                </a:lnTo>
                <a:lnTo>
                  <a:pt x="262" y="122"/>
                </a:lnTo>
                <a:lnTo>
                  <a:pt x="288" y="104"/>
                </a:lnTo>
                <a:lnTo>
                  <a:pt x="314" y="88"/>
                </a:lnTo>
                <a:lnTo>
                  <a:pt x="342" y="72"/>
                </a:lnTo>
                <a:lnTo>
                  <a:pt x="370" y="58"/>
                </a:lnTo>
                <a:lnTo>
                  <a:pt x="398" y="46"/>
                </a:lnTo>
                <a:lnTo>
                  <a:pt x="426" y="36"/>
                </a:lnTo>
                <a:lnTo>
                  <a:pt x="456" y="26"/>
                </a:lnTo>
                <a:lnTo>
                  <a:pt x="486" y="18"/>
                </a:lnTo>
                <a:lnTo>
                  <a:pt x="516" y="12"/>
                </a:lnTo>
                <a:lnTo>
                  <a:pt x="546" y="8"/>
                </a:lnTo>
                <a:lnTo>
                  <a:pt x="576" y="4"/>
                </a:lnTo>
                <a:lnTo>
                  <a:pt x="606" y="2"/>
                </a:lnTo>
                <a:lnTo>
                  <a:pt x="636" y="0"/>
                </a:lnTo>
                <a:lnTo>
                  <a:pt x="668" y="2"/>
                </a:lnTo>
                <a:lnTo>
                  <a:pt x="698" y="4"/>
                </a:lnTo>
                <a:lnTo>
                  <a:pt x="728" y="8"/>
                </a:lnTo>
                <a:lnTo>
                  <a:pt x="758" y="12"/>
                </a:lnTo>
                <a:lnTo>
                  <a:pt x="788" y="18"/>
                </a:lnTo>
                <a:lnTo>
                  <a:pt x="818" y="28"/>
                </a:lnTo>
                <a:lnTo>
                  <a:pt x="848" y="36"/>
                </a:lnTo>
                <a:lnTo>
                  <a:pt x="878" y="48"/>
                </a:lnTo>
                <a:lnTo>
                  <a:pt x="906" y="60"/>
                </a:lnTo>
                <a:lnTo>
                  <a:pt x="934" y="74"/>
                </a:lnTo>
                <a:lnTo>
                  <a:pt x="962" y="90"/>
                </a:lnTo>
                <a:lnTo>
                  <a:pt x="990" y="108"/>
                </a:lnTo>
                <a:lnTo>
                  <a:pt x="1016" y="126"/>
                </a:lnTo>
                <a:lnTo>
                  <a:pt x="1042" y="146"/>
                </a:lnTo>
                <a:lnTo>
                  <a:pt x="1042" y="146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06" name="išḷiḍè"/>
          <p:cNvSpPr/>
          <p:nvPr/>
        </p:nvSpPr>
        <p:spPr>
          <a:xfrm>
            <a:off x="6289040" y="3888740"/>
            <a:ext cx="287655" cy="297815"/>
          </a:xfrm>
          <a:custGeom>
            <a:avLst/>
            <a:gdLst>
              <a:gd name="T0" fmla="*/ 4313 w 5734"/>
              <a:gd name="T1" fmla="*/ 3918 h 5892"/>
              <a:gd name="T2" fmla="*/ 5734 w 5734"/>
              <a:gd name="T3" fmla="*/ 2497 h 5892"/>
              <a:gd name="T4" fmla="*/ 4313 w 5734"/>
              <a:gd name="T5" fmla="*/ 1076 h 5892"/>
              <a:gd name="T6" fmla="*/ 4149 w 5734"/>
              <a:gd name="T7" fmla="*/ 1085 h 5892"/>
              <a:gd name="T8" fmla="*/ 3733 w 5734"/>
              <a:gd name="T9" fmla="*/ 378 h 5892"/>
              <a:gd name="T10" fmla="*/ 2768 w 5734"/>
              <a:gd name="T11" fmla="*/ 0 h 5892"/>
              <a:gd name="T12" fmla="*/ 1389 w 5734"/>
              <a:gd name="T13" fmla="*/ 1076 h 5892"/>
              <a:gd name="T14" fmla="*/ 0 w 5734"/>
              <a:gd name="T15" fmla="*/ 2497 h 5892"/>
              <a:gd name="T16" fmla="*/ 1421 w 5734"/>
              <a:gd name="T17" fmla="*/ 3918 h 5892"/>
              <a:gd name="T18" fmla="*/ 2140 w 5734"/>
              <a:gd name="T19" fmla="*/ 3918 h 5892"/>
              <a:gd name="T20" fmla="*/ 2140 w 5734"/>
              <a:gd name="T21" fmla="*/ 4472 h 5892"/>
              <a:gd name="T22" fmla="*/ 1315 w 5734"/>
              <a:gd name="T23" fmla="*/ 4472 h 5892"/>
              <a:gd name="T24" fmla="*/ 954 w 5734"/>
              <a:gd name="T25" fmla="*/ 4259 h 5892"/>
              <a:gd name="T26" fmla="*/ 540 w 5734"/>
              <a:gd name="T27" fmla="*/ 4672 h 5892"/>
              <a:gd name="T28" fmla="*/ 954 w 5734"/>
              <a:gd name="T29" fmla="*/ 5086 h 5892"/>
              <a:gd name="T30" fmla="*/ 1315 w 5734"/>
              <a:gd name="T31" fmla="*/ 4872 h 5892"/>
              <a:gd name="T32" fmla="*/ 2340 w 5734"/>
              <a:gd name="T33" fmla="*/ 4872 h 5892"/>
              <a:gd name="T34" fmla="*/ 2540 w 5734"/>
              <a:gd name="T35" fmla="*/ 4672 h 5892"/>
              <a:gd name="T36" fmla="*/ 2540 w 5734"/>
              <a:gd name="T37" fmla="*/ 3918 h 5892"/>
              <a:gd name="T38" fmla="*/ 2667 w 5734"/>
              <a:gd name="T39" fmla="*/ 3918 h 5892"/>
              <a:gd name="T40" fmla="*/ 2667 w 5734"/>
              <a:gd name="T41" fmla="*/ 5117 h 5892"/>
              <a:gd name="T42" fmla="*/ 2454 w 5734"/>
              <a:gd name="T43" fmla="*/ 5479 h 5892"/>
              <a:gd name="T44" fmla="*/ 2867 w 5734"/>
              <a:gd name="T45" fmla="*/ 5892 h 5892"/>
              <a:gd name="T46" fmla="*/ 3280 w 5734"/>
              <a:gd name="T47" fmla="*/ 5479 h 5892"/>
              <a:gd name="T48" fmla="*/ 3067 w 5734"/>
              <a:gd name="T49" fmla="*/ 5117 h 5892"/>
              <a:gd name="T50" fmla="*/ 3067 w 5734"/>
              <a:gd name="T51" fmla="*/ 3918 h 5892"/>
              <a:gd name="T52" fmla="*/ 3194 w 5734"/>
              <a:gd name="T53" fmla="*/ 3918 h 5892"/>
              <a:gd name="T54" fmla="*/ 3194 w 5734"/>
              <a:gd name="T55" fmla="*/ 4691 h 5892"/>
              <a:gd name="T56" fmla="*/ 3394 w 5734"/>
              <a:gd name="T57" fmla="*/ 4891 h 5892"/>
              <a:gd name="T58" fmla="*/ 4430 w 5734"/>
              <a:gd name="T59" fmla="*/ 4891 h 5892"/>
              <a:gd name="T60" fmla="*/ 4780 w 5734"/>
              <a:gd name="T61" fmla="*/ 5085 h 5892"/>
              <a:gd name="T62" fmla="*/ 5194 w 5734"/>
              <a:gd name="T63" fmla="*/ 4672 h 5892"/>
              <a:gd name="T64" fmla="*/ 4780 w 5734"/>
              <a:gd name="T65" fmla="*/ 4259 h 5892"/>
              <a:gd name="T66" fmla="*/ 4409 w 5734"/>
              <a:gd name="T67" fmla="*/ 4491 h 5892"/>
              <a:gd name="T68" fmla="*/ 3594 w 5734"/>
              <a:gd name="T69" fmla="*/ 4491 h 5892"/>
              <a:gd name="T70" fmla="*/ 3594 w 5734"/>
              <a:gd name="T71" fmla="*/ 3918 h 5892"/>
              <a:gd name="T72" fmla="*/ 4313 w 5734"/>
              <a:gd name="T73" fmla="*/ 3918 h 5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34" h="5892">
                <a:moveTo>
                  <a:pt x="4313" y="3918"/>
                </a:moveTo>
                <a:cubicBezTo>
                  <a:pt x="5096" y="3918"/>
                  <a:pt x="5734" y="3280"/>
                  <a:pt x="5734" y="2497"/>
                </a:cubicBezTo>
                <a:cubicBezTo>
                  <a:pt x="5734" y="1713"/>
                  <a:pt x="5096" y="1076"/>
                  <a:pt x="4313" y="1076"/>
                </a:cubicBezTo>
                <a:cubicBezTo>
                  <a:pt x="4258" y="1076"/>
                  <a:pt x="4203" y="1079"/>
                  <a:pt x="4149" y="1085"/>
                </a:cubicBezTo>
                <a:cubicBezTo>
                  <a:pt x="4084" y="816"/>
                  <a:pt x="3940" y="570"/>
                  <a:pt x="3733" y="378"/>
                </a:cubicBezTo>
                <a:cubicBezTo>
                  <a:pt x="3470" y="134"/>
                  <a:pt x="3127" y="0"/>
                  <a:pt x="2768" y="0"/>
                </a:cubicBezTo>
                <a:cubicBezTo>
                  <a:pt x="2107" y="0"/>
                  <a:pt x="1544" y="451"/>
                  <a:pt x="1389" y="1076"/>
                </a:cubicBezTo>
                <a:cubicBezTo>
                  <a:pt x="620" y="1093"/>
                  <a:pt x="0" y="1724"/>
                  <a:pt x="0" y="2497"/>
                </a:cubicBezTo>
                <a:cubicBezTo>
                  <a:pt x="0" y="3281"/>
                  <a:pt x="638" y="3918"/>
                  <a:pt x="1421" y="3918"/>
                </a:cubicBezTo>
                <a:lnTo>
                  <a:pt x="2140" y="3918"/>
                </a:lnTo>
                <a:lnTo>
                  <a:pt x="2140" y="4472"/>
                </a:lnTo>
                <a:lnTo>
                  <a:pt x="1315" y="4472"/>
                </a:lnTo>
                <a:cubicBezTo>
                  <a:pt x="1245" y="4345"/>
                  <a:pt x="1109" y="4259"/>
                  <a:pt x="954" y="4259"/>
                </a:cubicBezTo>
                <a:cubicBezTo>
                  <a:pt x="726" y="4259"/>
                  <a:pt x="540" y="4444"/>
                  <a:pt x="540" y="4672"/>
                </a:cubicBezTo>
                <a:cubicBezTo>
                  <a:pt x="540" y="4900"/>
                  <a:pt x="726" y="5086"/>
                  <a:pt x="954" y="5086"/>
                </a:cubicBezTo>
                <a:cubicBezTo>
                  <a:pt x="1109" y="5086"/>
                  <a:pt x="1245" y="4999"/>
                  <a:pt x="1315" y="4872"/>
                </a:cubicBezTo>
                <a:lnTo>
                  <a:pt x="2340" y="4872"/>
                </a:lnTo>
                <a:cubicBezTo>
                  <a:pt x="2451" y="4872"/>
                  <a:pt x="2540" y="4783"/>
                  <a:pt x="2540" y="4672"/>
                </a:cubicBezTo>
                <a:lnTo>
                  <a:pt x="2540" y="3918"/>
                </a:lnTo>
                <a:lnTo>
                  <a:pt x="2667" y="3918"/>
                </a:lnTo>
                <a:lnTo>
                  <a:pt x="2667" y="5117"/>
                </a:lnTo>
                <a:cubicBezTo>
                  <a:pt x="2540" y="5188"/>
                  <a:pt x="2454" y="5323"/>
                  <a:pt x="2454" y="5479"/>
                </a:cubicBezTo>
                <a:cubicBezTo>
                  <a:pt x="2454" y="5707"/>
                  <a:pt x="2639" y="5892"/>
                  <a:pt x="2867" y="5892"/>
                </a:cubicBezTo>
                <a:cubicBezTo>
                  <a:pt x="3095" y="5892"/>
                  <a:pt x="3280" y="5707"/>
                  <a:pt x="3280" y="5479"/>
                </a:cubicBezTo>
                <a:cubicBezTo>
                  <a:pt x="3280" y="5323"/>
                  <a:pt x="3194" y="5188"/>
                  <a:pt x="3067" y="5117"/>
                </a:cubicBezTo>
                <a:lnTo>
                  <a:pt x="3067" y="3918"/>
                </a:lnTo>
                <a:lnTo>
                  <a:pt x="3194" y="3918"/>
                </a:lnTo>
                <a:lnTo>
                  <a:pt x="3194" y="4691"/>
                </a:lnTo>
                <a:cubicBezTo>
                  <a:pt x="3194" y="4802"/>
                  <a:pt x="3283" y="4891"/>
                  <a:pt x="3394" y="4891"/>
                </a:cubicBezTo>
                <a:lnTo>
                  <a:pt x="4430" y="4891"/>
                </a:lnTo>
                <a:cubicBezTo>
                  <a:pt x="4503" y="5008"/>
                  <a:pt x="4633" y="5085"/>
                  <a:pt x="4780" y="5085"/>
                </a:cubicBezTo>
                <a:cubicBezTo>
                  <a:pt x="5008" y="5085"/>
                  <a:pt x="5194" y="4900"/>
                  <a:pt x="5194" y="4672"/>
                </a:cubicBezTo>
                <a:cubicBezTo>
                  <a:pt x="5194" y="4444"/>
                  <a:pt x="5008" y="4259"/>
                  <a:pt x="4780" y="4259"/>
                </a:cubicBezTo>
                <a:cubicBezTo>
                  <a:pt x="4617" y="4259"/>
                  <a:pt x="4476" y="4354"/>
                  <a:pt x="4409" y="4491"/>
                </a:cubicBezTo>
                <a:lnTo>
                  <a:pt x="3594" y="4491"/>
                </a:lnTo>
                <a:lnTo>
                  <a:pt x="3594" y="3918"/>
                </a:lnTo>
                <a:lnTo>
                  <a:pt x="4313" y="3918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07" name="直接连接符 106"/>
          <p:cNvCxnSpPr/>
          <p:nvPr/>
        </p:nvCxnSpPr>
        <p:spPr>
          <a:xfrm>
            <a:off x="7357905" y="4349120"/>
            <a:ext cx="357441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ïṩḷïdê"/>
          <p:cNvSpPr txBox="1"/>
          <p:nvPr/>
        </p:nvSpPr>
        <p:spPr bwMode="auto">
          <a:xfrm>
            <a:off x="7184390" y="4554855"/>
            <a:ext cx="3716020" cy="2889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sz="1600" b="1" dirty="0">
                <a:solidFill>
                  <a:schemeClr val="accent1">
                    <a:lumMod val="75000"/>
                  </a:schemeClr>
                </a:solidFill>
              </a:rPr>
              <a:t>Chip_Status</a:t>
            </a:r>
            <a:endParaRPr lang="en-GB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0" name="íšľíḍê"/>
          <p:cNvSpPr/>
          <p:nvPr/>
        </p:nvSpPr>
        <p:spPr bwMode="auto">
          <a:xfrm>
            <a:off x="6102350" y="4554855"/>
            <a:ext cx="607695" cy="608965"/>
          </a:xfrm>
          <a:custGeom>
            <a:avLst/>
            <a:gdLst>
              <a:gd name="T0" fmla="*/ 1066 w 1272"/>
              <a:gd name="T1" fmla="*/ 168 h 1274"/>
              <a:gd name="T2" fmla="*/ 1132 w 1272"/>
              <a:gd name="T3" fmla="*/ 238 h 1274"/>
              <a:gd name="T4" fmla="*/ 1186 w 1272"/>
              <a:gd name="T5" fmla="*/ 316 h 1274"/>
              <a:gd name="T6" fmla="*/ 1226 w 1272"/>
              <a:gd name="T7" fmla="*/ 398 h 1274"/>
              <a:gd name="T8" fmla="*/ 1254 w 1272"/>
              <a:gd name="T9" fmla="*/ 486 h 1274"/>
              <a:gd name="T10" fmla="*/ 1270 w 1272"/>
              <a:gd name="T11" fmla="*/ 576 h 1274"/>
              <a:gd name="T12" fmla="*/ 1272 w 1272"/>
              <a:gd name="T13" fmla="*/ 668 h 1274"/>
              <a:gd name="T14" fmla="*/ 1260 w 1272"/>
              <a:gd name="T15" fmla="*/ 760 h 1274"/>
              <a:gd name="T16" fmla="*/ 1236 w 1272"/>
              <a:gd name="T17" fmla="*/ 850 h 1274"/>
              <a:gd name="T18" fmla="*/ 1198 w 1272"/>
              <a:gd name="T19" fmla="*/ 936 h 1274"/>
              <a:gd name="T20" fmla="*/ 1146 w 1272"/>
              <a:gd name="T21" fmla="*/ 1016 h 1274"/>
              <a:gd name="T22" fmla="*/ 1106 w 1272"/>
              <a:gd name="T23" fmla="*/ 1068 h 1274"/>
              <a:gd name="T24" fmla="*/ 1036 w 1272"/>
              <a:gd name="T25" fmla="*/ 1134 h 1274"/>
              <a:gd name="T26" fmla="*/ 958 w 1272"/>
              <a:gd name="T27" fmla="*/ 1186 h 1274"/>
              <a:gd name="T28" fmla="*/ 874 w 1272"/>
              <a:gd name="T29" fmla="*/ 1228 h 1274"/>
              <a:gd name="T30" fmla="*/ 786 w 1272"/>
              <a:gd name="T31" fmla="*/ 1256 h 1274"/>
              <a:gd name="T32" fmla="*/ 696 w 1272"/>
              <a:gd name="T33" fmla="*/ 1272 h 1274"/>
              <a:gd name="T34" fmla="*/ 604 w 1272"/>
              <a:gd name="T35" fmla="*/ 1274 h 1274"/>
              <a:gd name="T36" fmla="*/ 514 w 1272"/>
              <a:gd name="T37" fmla="*/ 1262 h 1274"/>
              <a:gd name="T38" fmla="*/ 424 w 1272"/>
              <a:gd name="T39" fmla="*/ 1238 h 1274"/>
              <a:gd name="T40" fmla="*/ 338 w 1272"/>
              <a:gd name="T41" fmla="*/ 1200 h 1274"/>
              <a:gd name="T42" fmla="*/ 256 w 1272"/>
              <a:gd name="T43" fmla="*/ 1148 h 1274"/>
              <a:gd name="T44" fmla="*/ 206 w 1272"/>
              <a:gd name="T45" fmla="*/ 1106 h 1274"/>
              <a:gd name="T46" fmla="*/ 140 w 1272"/>
              <a:gd name="T47" fmla="*/ 1036 h 1274"/>
              <a:gd name="T48" fmla="*/ 86 w 1272"/>
              <a:gd name="T49" fmla="*/ 958 h 1274"/>
              <a:gd name="T50" fmla="*/ 46 w 1272"/>
              <a:gd name="T51" fmla="*/ 876 h 1274"/>
              <a:gd name="T52" fmla="*/ 18 w 1272"/>
              <a:gd name="T53" fmla="*/ 788 h 1274"/>
              <a:gd name="T54" fmla="*/ 2 w 1272"/>
              <a:gd name="T55" fmla="*/ 698 h 1274"/>
              <a:gd name="T56" fmla="*/ 0 w 1272"/>
              <a:gd name="T57" fmla="*/ 606 h 1274"/>
              <a:gd name="T58" fmla="*/ 10 w 1272"/>
              <a:gd name="T59" fmla="*/ 514 h 1274"/>
              <a:gd name="T60" fmla="*/ 36 w 1272"/>
              <a:gd name="T61" fmla="*/ 426 h 1274"/>
              <a:gd name="T62" fmla="*/ 74 w 1272"/>
              <a:gd name="T63" fmla="*/ 338 h 1274"/>
              <a:gd name="T64" fmla="*/ 124 w 1272"/>
              <a:gd name="T65" fmla="*/ 258 h 1274"/>
              <a:gd name="T66" fmla="*/ 166 w 1272"/>
              <a:gd name="T67" fmla="*/ 208 h 1274"/>
              <a:gd name="T68" fmla="*/ 236 w 1272"/>
              <a:gd name="T69" fmla="*/ 142 h 1274"/>
              <a:gd name="T70" fmla="*/ 314 w 1272"/>
              <a:gd name="T71" fmla="*/ 88 h 1274"/>
              <a:gd name="T72" fmla="*/ 398 w 1272"/>
              <a:gd name="T73" fmla="*/ 46 h 1274"/>
              <a:gd name="T74" fmla="*/ 486 w 1272"/>
              <a:gd name="T75" fmla="*/ 18 h 1274"/>
              <a:gd name="T76" fmla="*/ 576 w 1272"/>
              <a:gd name="T77" fmla="*/ 4 h 1274"/>
              <a:gd name="T78" fmla="*/ 668 w 1272"/>
              <a:gd name="T79" fmla="*/ 2 h 1274"/>
              <a:gd name="T80" fmla="*/ 758 w 1272"/>
              <a:gd name="T81" fmla="*/ 12 h 1274"/>
              <a:gd name="T82" fmla="*/ 848 w 1272"/>
              <a:gd name="T83" fmla="*/ 36 h 1274"/>
              <a:gd name="T84" fmla="*/ 934 w 1272"/>
              <a:gd name="T85" fmla="*/ 74 h 1274"/>
              <a:gd name="T86" fmla="*/ 1016 w 1272"/>
              <a:gd name="T87" fmla="*/ 126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72" h="1274">
                <a:moveTo>
                  <a:pt x="1042" y="146"/>
                </a:moveTo>
                <a:lnTo>
                  <a:pt x="1042" y="146"/>
                </a:lnTo>
                <a:lnTo>
                  <a:pt x="1066" y="168"/>
                </a:lnTo>
                <a:lnTo>
                  <a:pt x="1090" y="190"/>
                </a:lnTo>
                <a:lnTo>
                  <a:pt x="1112" y="214"/>
                </a:lnTo>
                <a:lnTo>
                  <a:pt x="1132" y="238"/>
                </a:lnTo>
                <a:lnTo>
                  <a:pt x="1152" y="264"/>
                </a:lnTo>
                <a:lnTo>
                  <a:pt x="1170" y="290"/>
                </a:lnTo>
                <a:lnTo>
                  <a:pt x="1186" y="316"/>
                </a:lnTo>
                <a:lnTo>
                  <a:pt x="1200" y="342"/>
                </a:lnTo>
                <a:lnTo>
                  <a:pt x="1214" y="370"/>
                </a:lnTo>
                <a:lnTo>
                  <a:pt x="1226" y="398"/>
                </a:lnTo>
                <a:lnTo>
                  <a:pt x="1238" y="428"/>
                </a:lnTo>
                <a:lnTo>
                  <a:pt x="1246" y="456"/>
                </a:lnTo>
                <a:lnTo>
                  <a:pt x="1254" y="486"/>
                </a:lnTo>
                <a:lnTo>
                  <a:pt x="1260" y="516"/>
                </a:lnTo>
                <a:lnTo>
                  <a:pt x="1266" y="546"/>
                </a:lnTo>
                <a:lnTo>
                  <a:pt x="1270" y="576"/>
                </a:lnTo>
                <a:lnTo>
                  <a:pt x="1272" y="608"/>
                </a:lnTo>
                <a:lnTo>
                  <a:pt x="1272" y="638"/>
                </a:lnTo>
                <a:lnTo>
                  <a:pt x="1272" y="668"/>
                </a:lnTo>
                <a:lnTo>
                  <a:pt x="1270" y="700"/>
                </a:lnTo>
                <a:lnTo>
                  <a:pt x="1266" y="730"/>
                </a:lnTo>
                <a:lnTo>
                  <a:pt x="1260" y="760"/>
                </a:lnTo>
                <a:lnTo>
                  <a:pt x="1254" y="790"/>
                </a:lnTo>
                <a:lnTo>
                  <a:pt x="1246" y="820"/>
                </a:lnTo>
                <a:lnTo>
                  <a:pt x="1236" y="850"/>
                </a:lnTo>
                <a:lnTo>
                  <a:pt x="1226" y="878"/>
                </a:lnTo>
                <a:lnTo>
                  <a:pt x="1212" y="908"/>
                </a:lnTo>
                <a:lnTo>
                  <a:pt x="1198" y="936"/>
                </a:lnTo>
                <a:lnTo>
                  <a:pt x="1182" y="964"/>
                </a:lnTo>
                <a:lnTo>
                  <a:pt x="1166" y="990"/>
                </a:lnTo>
                <a:lnTo>
                  <a:pt x="1146" y="1016"/>
                </a:lnTo>
                <a:lnTo>
                  <a:pt x="1126" y="1042"/>
                </a:lnTo>
                <a:lnTo>
                  <a:pt x="1126" y="1042"/>
                </a:lnTo>
                <a:lnTo>
                  <a:pt x="1106" y="1068"/>
                </a:lnTo>
                <a:lnTo>
                  <a:pt x="1082" y="1090"/>
                </a:lnTo>
                <a:lnTo>
                  <a:pt x="1060" y="1112"/>
                </a:lnTo>
                <a:lnTo>
                  <a:pt x="1036" y="1134"/>
                </a:lnTo>
                <a:lnTo>
                  <a:pt x="1010" y="1152"/>
                </a:lnTo>
                <a:lnTo>
                  <a:pt x="984" y="1170"/>
                </a:lnTo>
                <a:lnTo>
                  <a:pt x="958" y="1186"/>
                </a:lnTo>
                <a:lnTo>
                  <a:pt x="930" y="1202"/>
                </a:lnTo>
                <a:lnTo>
                  <a:pt x="902" y="1216"/>
                </a:lnTo>
                <a:lnTo>
                  <a:pt x="874" y="1228"/>
                </a:lnTo>
                <a:lnTo>
                  <a:pt x="846" y="1238"/>
                </a:lnTo>
                <a:lnTo>
                  <a:pt x="816" y="1248"/>
                </a:lnTo>
                <a:lnTo>
                  <a:pt x="786" y="1256"/>
                </a:lnTo>
                <a:lnTo>
                  <a:pt x="756" y="1262"/>
                </a:lnTo>
                <a:lnTo>
                  <a:pt x="726" y="1268"/>
                </a:lnTo>
                <a:lnTo>
                  <a:pt x="696" y="1272"/>
                </a:lnTo>
                <a:lnTo>
                  <a:pt x="666" y="1274"/>
                </a:lnTo>
                <a:lnTo>
                  <a:pt x="636" y="1274"/>
                </a:lnTo>
                <a:lnTo>
                  <a:pt x="604" y="1274"/>
                </a:lnTo>
                <a:lnTo>
                  <a:pt x="574" y="1270"/>
                </a:lnTo>
                <a:lnTo>
                  <a:pt x="544" y="1268"/>
                </a:lnTo>
                <a:lnTo>
                  <a:pt x="514" y="1262"/>
                </a:lnTo>
                <a:lnTo>
                  <a:pt x="484" y="1256"/>
                </a:lnTo>
                <a:lnTo>
                  <a:pt x="454" y="1248"/>
                </a:lnTo>
                <a:lnTo>
                  <a:pt x="424" y="1238"/>
                </a:lnTo>
                <a:lnTo>
                  <a:pt x="394" y="1226"/>
                </a:lnTo>
                <a:lnTo>
                  <a:pt x="366" y="1214"/>
                </a:lnTo>
                <a:lnTo>
                  <a:pt x="338" y="1200"/>
                </a:lnTo>
                <a:lnTo>
                  <a:pt x="310" y="1184"/>
                </a:lnTo>
                <a:lnTo>
                  <a:pt x="282" y="1166"/>
                </a:lnTo>
                <a:lnTo>
                  <a:pt x="256" y="1148"/>
                </a:lnTo>
                <a:lnTo>
                  <a:pt x="230" y="1128"/>
                </a:lnTo>
                <a:lnTo>
                  <a:pt x="230" y="1128"/>
                </a:lnTo>
                <a:lnTo>
                  <a:pt x="206" y="1106"/>
                </a:lnTo>
                <a:lnTo>
                  <a:pt x="182" y="1084"/>
                </a:lnTo>
                <a:lnTo>
                  <a:pt x="160" y="1060"/>
                </a:lnTo>
                <a:lnTo>
                  <a:pt x="140" y="1036"/>
                </a:lnTo>
                <a:lnTo>
                  <a:pt x="120" y="1012"/>
                </a:lnTo>
                <a:lnTo>
                  <a:pt x="102" y="986"/>
                </a:lnTo>
                <a:lnTo>
                  <a:pt x="86" y="958"/>
                </a:lnTo>
                <a:lnTo>
                  <a:pt x="72" y="932"/>
                </a:lnTo>
                <a:lnTo>
                  <a:pt x="58" y="904"/>
                </a:lnTo>
                <a:lnTo>
                  <a:pt x="46" y="876"/>
                </a:lnTo>
                <a:lnTo>
                  <a:pt x="34" y="846"/>
                </a:lnTo>
                <a:lnTo>
                  <a:pt x="26" y="818"/>
                </a:lnTo>
                <a:lnTo>
                  <a:pt x="18" y="788"/>
                </a:lnTo>
                <a:lnTo>
                  <a:pt x="10" y="758"/>
                </a:lnTo>
                <a:lnTo>
                  <a:pt x="6" y="728"/>
                </a:lnTo>
                <a:lnTo>
                  <a:pt x="2" y="698"/>
                </a:lnTo>
                <a:lnTo>
                  <a:pt x="0" y="668"/>
                </a:lnTo>
                <a:lnTo>
                  <a:pt x="0" y="636"/>
                </a:lnTo>
                <a:lnTo>
                  <a:pt x="0" y="606"/>
                </a:lnTo>
                <a:lnTo>
                  <a:pt x="2" y="576"/>
                </a:lnTo>
                <a:lnTo>
                  <a:pt x="6" y="544"/>
                </a:lnTo>
                <a:lnTo>
                  <a:pt x="10" y="514"/>
                </a:lnTo>
                <a:lnTo>
                  <a:pt x="18" y="484"/>
                </a:lnTo>
                <a:lnTo>
                  <a:pt x="26" y="454"/>
                </a:lnTo>
                <a:lnTo>
                  <a:pt x="36" y="426"/>
                </a:lnTo>
                <a:lnTo>
                  <a:pt x="46" y="396"/>
                </a:lnTo>
                <a:lnTo>
                  <a:pt x="60" y="368"/>
                </a:lnTo>
                <a:lnTo>
                  <a:pt x="74" y="338"/>
                </a:lnTo>
                <a:lnTo>
                  <a:pt x="88" y="312"/>
                </a:lnTo>
                <a:lnTo>
                  <a:pt x="106" y="284"/>
                </a:lnTo>
                <a:lnTo>
                  <a:pt x="124" y="258"/>
                </a:lnTo>
                <a:lnTo>
                  <a:pt x="146" y="232"/>
                </a:lnTo>
                <a:lnTo>
                  <a:pt x="146" y="232"/>
                </a:lnTo>
                <a:lnTo>
                  <a:pt x="166" y="208"/>
                </a:lnTo>
                <a:lnTo>
                  <a:pt x="190" y="184"/>
                </a:lnTo>
                <a:lnTo>
                  <a:pt x="212" y="162"/>
                </a:lnTo>
                <a:lnTo>
                  <a:pt x="236" y="142"/>
                </a:lnTo>
                <a:lnTo>
                  <a:pt x="262" y="122"/>
                </a:lnTo>
                <a:lnTo>
                  <a:pt x="288" y="104"/>
                </a:lnTo>
                <a:lnTo>
                  <a:pt x="314" y="88"/>
                </a:lnTo>
                <a:lnTo>
                  <a:pt x="342" y="72"/>
                </a:lnTo>
                <a:lnTo>
                  <a:pt x="370" y="58"/>
                </a:lnTo>
                <a:lnTo>
                  <a:pt x="398" y="46"/>
                </a:lnTo>
                <a:lnTo>
                  <a:pt x="426" y="36"/>
                </a:lnTo>
                <a:lnTo>
                  <a:pt x="456" y="26"/>
                </a:lnTo>
                <a:lnTo>
                  <a:pt x="486" y="18"/>
                </a:lnTo>
                <a:lnTo>
                  <a:pt x="516" y="12"/>
                </a:lnTo>
                <a:lnTo>
                  <a:pt x="546" y="8"/>
                </a:lnTo>
                <a:lnTo>
                  <a:pt x="576" y="4"/>
                </a:lnTo>
                <a:lnTo>
                  <a:pt x="606" y="2"/>
                </a:lnTo>
                <a:lnTo>
                  <a:pt x="636" y="0"/>
                </a:lnTo>
                <a:lnTo>
                  <a:pt x="668" y="2"/>
                </a:lnTo>
                <a:lnTo>
                  <a:pt x="698" y="4"/>
                </a:lnTo>
                <a:lnTo>
                  <a:pt x="728" y="8"/>
                </a:lnTo>
                <a:lnTo>
                  <a:pt x="758" y="12"/>
                </a:lnTo>
                <a:lnTo>
                  <a:pt x="788" y="18"/>
                </a:lnTo>
                <a:lnTo>
                  <a:pt x="818" y="28"/>
                </a:lnTo>
                <a:lnTo>
                  <a:pt x="848" y="36"/>
                </a:lnTo>
                <a:lnTo>
                  <a:pt x="878" y="48"/>
                </a:lnTo>
                <a:lnTo>
                  <a:pt x="906" y="60"/>
                </a:lnTo>
                <a:lnTo>
                  <a:pt x="934" y="74"/>
                </a:lnTo>
                <a:lnTo>
                  <a:pt x="962" y="90"/>
                </a:lnTo>
                <a:lnTo>
                  <a:pt x="990" y="108"/>
                </a:lnTo>
                <a:lnTo>
                  <a:pt x="1016" y="126"/>
                </a:lnTo>
                <a:lnTo>
                  <a:pt x="1042" y="146"/>
                </a:lnTo>
                <a:lnTo>
                  <a:pt x="1042" y="146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11" name="išḷiḍè"/>
          <p:cNvSpPr/>
          <p:nvPr/>
        </p:nvSpPr>
        <p:spPr>
          <a:xfrm>
            <a:off x="6271895" y="4710430"/>
            <a:ext cx="287655" cy="297815"/>
          </a:xfrm>
          <a:custGeom>
            <a:avLst/>
            <a:gdLst>
              <a:gd name="T0" fmla="*/ 4313 w 5734"/>
              <a:gd name="T1" fmla="*/ 3918 h 5892"/>
              <a:gd name="T2" fmla="*/ 5734 w 5734"/>
              <a:gd name="T3" fmla="*/ 2497 h 5892"/>
              <a:gd name="T4" fmla="*/ 4313 w 5734"/>
              <a:gd name="T5" fmla="*/ 1076 h 5892"/>
              <a:gd name="T6" fmla="*/ 4149 w 5734"/>
              <a:gd name="T7" fmla="*/ 1085 h 5892"/>
              <a:gd name="T8" fmla="*/ 3733 w 5734"/>
              <a:gd name="T9" fmla="*/ 378 h 5892"/>
              <a:gd name="T10" fmla="*/ 2768 w 5734"/>
              <a:gd name="T11" fmla="*/ 0 h 5892"/>
              <a:gd name="T12" fmla="*/ 1389 w 5734"/>
              <a:gd name="T13" fmla="*/ 1076 h 5892"/>
              <a:gd name="T14" fmla="*/ 0 w 5734"/>
              <a:gd name="T15" fmla="*/ 2497 h 5892"/>
              <a:gd name="T16" fmla="*/ 1421 w 5734"/>
              <a:gd name="T17" fmla="*/ 3918 h 5892"/>
              <a:gd name="T18" fmla="*/ 2140 w 5734"/>
              <a:gd name="T19" fmla="*/ 3918 h 5892"/>
              <a:gd name="T20" fmla="*/ 2140 w 5734"/>
              <a:gd name="T21" fmla="*/ 4472 h 5892"/>
              <a:gd name="T22" fmla="*/ 1315 w 5734"/>
              <a:gd name="T23" fmla="*/ 4472 h 5892"/>
              <a:gd name="T24" fmla="*/ 954 w 5734"/>
              <a:gd name="T25" fmla="*/ 4259 h 5892"/>
              <a:gd name="T26" fmla="*/ 540 w 5734"/>
              <a:gd name="T27" fmla="*/ 4672 h 5892"/>
              <a:gd name="T28" fmla="*/ 954 w 5734"/>
              <a:gd name="T29" fmla="*/ 5086 h 5892"/>
              <a:gd name="T30" fmla="*/ 1315 w 5734"/>
              <a:gd name="T31" fmla="*/ 4872 h 5892"/>
              <a:gd name="T32" fmla="*/ 2340 w 5734"/>
              <a:gd name="T33" fmla="*/ 4872 h 5892"/>
              <a:gd name="T34" fmla="*/ 2540 w 5734"/>
              <a:gd name="T35" fmla="*/ 4672 h 5892"/>
              <a:gd name="T36" fmla="*/ 2540 w 5734"/>
              <a:gd name="T37" fmla="*/ 3918 h 5892"/>
              <a:gd name="T38" fmla="*/ 2667 w 5734"/>
              <a:gd name="T39" fmla="*/ 3918 h 5892"/>
              <a:gd name="T40" fmla="*/ 2667 w 5734"/>
              <a:gd name="T41" fmla="*/ 5117 h 5892"/>
              <a:gd name="T42" fmla="*/ 2454 w 5734"/>
              <a:gd name="T43" fmla="*/ 5479 h 5892"/>
              <a:gd name="T44" fmla="*/ 2867 w 5734"/>
              <a:gd name="T45" fmla="*/ 5892 h 5892"/>
              <a:gd name="T46" fmla="*/ 3280 w 5734"/>
              <a:gd name="T47" fmla="*/ 5479 h 5892"/>
              <a:gd name="T48" fmla="*/ 3067 w 5734"/>
              <a:gd name="T49" fmla="*/ 5117 h 5892"/>
              <a:gd name="T50" fmla="*/ 3067 w 5734"/>
              <a:gd name="T51" fmla="*/ 3918 h 5892"/>
              <a:gd name="T52" fmla="*/ 3194 w 5734"/>
              <a:gd name="T53" fmla="*/ 3918 h 5892"/>
              <a:gd name="T54" fmla="*/ 3194 w 5734"/>
              <a:gd name="T55" fmla="*/ 4691 h 5892"/>
              <a:gd name="T56" fmla="*/ 3394 w 5734"/>
              <a:gd name="T57" fmla="*/ 4891 h 5892"/>
              <a:gd name="T58" fmla="*/ 4430 w 5734"/>
              <a:gd name="T59" fmla="*/ 4891 h 5892"/>
              <a:gd name="T60" fmla="*/ 4780 w 5734"/>
              <a:gd name="T61" fmla="*/ 5085 h 5892"/>
              <a:gd name="T62" fmla="*/ 5194 w 5734"/>
              <a:gd name="T63" fmla="*/ 4672 h 5892"/>
              <a:gd name="T64" fmla="*/ 4780 w 5734"/>
              <a:gd name="T65" fmla="*/ 4259 h 5892"/>
              <a:gd name="T66" fmla="*/ 4409 w 5734"/>
              <a:gd name="T67" fmla="*/ 4491 h 5892"/>
              <a:gd name="T68" fmla="*/ 3594 w 5734"/>
              <a:gd name="T69" fmla="*/ 4491 h 5892"/>
              <a:gd name="T70" fmla="*/ 3594 w 5734"/>
              <a:gd name="T71" fmla="*/ 3918 h 5892"/>
              <a:gd name="T72" fmla="*/ 4313 w 5734"/>
              <a:gd name="T73" fmla="*/ 3918 h 5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34" h="5892">
                <a:moveTo>
                  <a:pt x="4313" y="3918"/>
                </a:moveTo>
                <a:cubicBezTo>
                  <a:pt x="5096" y="3918"/>
                  <a:pt x="5734" y="3280"/>
                  <a:pt x="5734" y="2497"/>
                </a:cubicBezTo>
                <a:cubicBezTo>
                  <a:pt x="5734" y="1713"/>
                  <a:pt x="5096" y="1076"/>
                  <a:pt x="4313" y="1076"/>
                </a:cubicBezTo>
                <a:cubicBezTo>
                  <a:pt x="4258" y="1076"/>
                  <a:pt x="4203" y="1079"/>
                  <a:pt x="4149" y="1085"/>
                </a:cubicBezTo>
                <a:cubicBezTo>
                  <a:pt x="4084" y="816"/>
                  <a:pt x="3940" y="570"/>
                  <a:pt x="3733" y="378"/>
                </a:cubicBezTo>
                <a:cubicBezTo>
                  <a:pt x="3470" y="134"/>
                  <a:pt x="3127" y="0"/>
                  <a:pt x="2768" y="0"/>
                </a:cubicBezTo>
                <a:cubicBezTo>
                  <a:pt x="2107" y="0"/>
                  <a:pt x="1544" y="451"/>
                  <a:pt x="1389" y="1076"/>
                </a:cubicBezTo>
                <a:cubicBezTo>
                  <a:pt x="620" y="1093"/>
                  <a:pt x="0" y="1724"/>
                  <a:pt x="0" y="2497"/>
                </a:cubicBezTo>
                <a:cubicBezTo>
                  <a:pt x="0" y="3281"/>
                  <a:pt x="638" y="3918"/>
                  <a:pt x="1421" y="3918"/>
                </a:cubicBezTo>
                <a:lnTo>
                  <a:pt x="2140" y="3918"/>
                </a:lnTo>
                <a:lnTo>
                  <a:pt x="2140" y="4472"/>
                </a:lnTo>
                <a:lnTo>
                  <a:pt x="1315" y="4472"/>
                </a:lnTo>
                <a:cubicBezTo>
                  <a:pt x="1245" y="4345"/>
                  <a:pt x="1109" y="4259"/>
                  <a:pt x="954" y="4259"/>
                </a:cubicBezTo>
                <a:cubicBezTo>
                  <a:pt x="726" y="4259"/>
                  <a:pt x="540" y="4444"/>
                  <a:pt x="540" y="4672"/>
                </a:cubicBezTo>
                <a:cubicBezTo>
                  <a:pt x="540" y="4900"/>
                  <a:pt x="726" y="5086"/>
                  <a:pt x="954" y="5086"/>
                </a:cubicBezTo>
                <a:cubicBezTo>
                  <a:pt x="1109" y="5086"/>
                  <a:pt x="1245" y="4999"/>
                  <a:pt x="1315" y="4872"/>
                </a:cubicBezTo>
                <a:lnTo>
                  <a:pt x="2340" y="4872"/>
                </a:lnTo>
                <a:cubicBezTo>
                  <a:pt x="2451" y="4872"/>
                  <a:pt x="2540" y="4783"/>
                  <a:pt x="2540" y="4672"/>
                </a:cubicBezTo>
                <a:lnTo>
                  <a:pt x="2540" y="3918"/>
                </a:lnTo>
                <a:lnTo>
                  <a:pt x="2667" y="3918"/>
                </a:lnTo>
                <a:lnTo>
                  <a:pt x="2667" y="5117"/>
                </a:lnTo>
                <a:cubicBezTo>
                  <a:pt x="2540" y="5188"/>
                  <a:pt x="2454" y="5323"/>
                  <a:pt x="2454" y="5479"/>
                </a:cubicBezTo>
                <a:cubicBezTo>
                  <a:pt x="2454" y="5707"/>
                  <a:pt x="2639" y="5892"/>
                  <a:pt x="2867" y="5892"/>
                </a:cubicBezTo>
                <a:cubicBezTo>
                  <a:pt x="3095" y="5892"/>
                  <a:pt x="3280" y="5707"/>
                  <a:pt x="3280" y="5479"/>
                </a:cubicBezTo>
                <a:cubicBezTo>
                  <a:pt x="3280" y="5323"/>
                  <a:pt x="3194" y="5188"/>
                  <a:pt x="3067" y="5117"/>
                </a:cubicBezTo>
                <a:lnTo>
                  <a:pt x="3067" y="3918"/>
                </a:lnTo>
                <a:lnTo>
                  <a:pt x="3194" y="3918"/>
                </a:lnTo>
                <a:lnTo>
                  <a:pt x="3194" y="4691"/>
                </a:lnTo>
                <a:cubicBezTo>
                  <a:pt x="3194" y="4802"/>
                  <a:pt x="3283" y="4891"/>
                  <a:pt x="3394" y="4891"/>
                </a:cubicBezTo>
                <a:lnTo>
                  <a:pt x="4430" y="4891"/>
                </a:lnTo>
                <a:cubicBezTo>
                  <a:pt x="4503" y="5008"/>
                  <a:pt x="4633" y="5085"/>
                  <a:pt x="4780" y="5085"/>
                </a:cubicBezTo>
                <a:cubicBezTo>
                  <a:pt x="5008" y="5085"/>
                  <a:pt x="5194" y="4900"/>
                  <a:pt x="5194" y="4672"/>
                </a:cubicBezTo>
                <a:cubicBezTo>
                  <a:pt x="5194" y="4444"/>
                  <a:pt x="5008" y="4259"/>
                  <a:pt x="4780" y="4259"/>
                </a:cubicBezTo>
                <a:cubicBezTo>
                  <a:pt x="4617" y="4259"/>
                  <a:pt x="4476" y="4354"/>
                  <a:pt x="4409" y="4491"/>
                </a:cubicBezTo>
                <a:lnTo>
                  <a:pt x="3594" y="4491"/>
                </a:lnTo>
                <a:lnTo>
                  <a:pt x="3594" y="3918"/>
                </a:lnTo>
                <a:lnTo>
                  <a:pt x="4313" y="3918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12" name="直接连接符 111"/>
          <p:cNvCxnSpPr/>
          <p:nvPr/>
        </p:nvCxnSpPr>
        <p:spPr>
          <a:xfrm>
            <a:off x="7357905" y="5182875"/>
            <a:ext cx="357441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ïṩḷïdê"/>
          <p:cNvSpPr txBox="1"/>
          <p:nvPr/>
        </p:nvSpPr>
        <p:spPr bwMode="auto">
          <a:xfrm>
            <a:off x="7184390" y="5370830"/>
            <a:ext cx="3716020" cy="2889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sz="1600" b="1" dirty="0">
                <a:solidFill>
                  <a:schemeClr val="accent1">
                    <a:lumMod val="75000"/>
                  </a:schemeClr>
                </a:solidFill>
              </a:rPr>
              <a:t>Time_at_Shelter</a:t>
            </a:r>
            <a:endParaRPr lang="en-GB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5" name="íšľíḍê"/>
          <p:cNvSpPr/>
          <p:nvPr/>
        </p:nvSpPr>
        <p:spPr bwMode="auto">
          <a:xfrm>
            <a:off x="6102350" y="5370830"/>
            <a:ext cx="607695" cy="608965"/>
          </a:xfrm>
          <a:custGeom>
            <a:avLst/>
            <a:gdLst>
              <a:gd name="T0" fmla="*/ 1066 w 1272"/>
              <a:gd name="T1" fmla="*/ 168 h 1274"/>
              <a:gd name="T2" fmla="*/ 1132 w 1272"/>
              <a:gd name="T3" fmla="*/ 238 h 1274"/>
              <a:gd name="T4" fmla="*/ 1186 w 1272"/>
              <a:gd name="T5" fmla="*/ 316 h 1274"/>
              <a:gd name="T6" fmla="*/ 1226 w 1272"/>
              <a:gd name="T7" fmla="*/ 398 h 1274"/>
              <a:gd name="T8" fmla="*/ 1254 w 1272"/>
              <a:gd name="T9" fmla="*/ 486 h 1274"/>
              <a:gd name="T10" fmla="*/ 1270 w 1272"/>
              <a:gd name="T11" fmla="*/ 576 h 1274"/>
              <a:gd name="T12" fmla="*/ 1272 w 1272"/>
              <a:gd name="T13" fmla="*/ 668 h 1274"/>
              <a:gd name="T14" fmla="*/ 1260 w 1272"/>
              <a:gd name="T15" fmla="*/ 760 h 1274"/>
              <a:gd name="T16" fmla="*/ 1236 w 1272"/>
              <a:gd name="T17" fmla="*/ 850 h 1274"/>
              <a:gd name="T18" fmla="*/ 1198 w 1272"/>
              <a:gd name="T19" fmla="*/ 936 h 1274"/>
              <a:gd name="T20" fmla="*/ 1146 w 1272"/>
              <a:gd name="T21" fmla="*/ 1016 h 1274"/>
              <a:gd name="T22" fmla="*/ 1106 w 1272"/>
              <a:gd name="T23" fmla="*/ 1068 h 1274"/>
              <a:gd name="T24" fmla="*/ 1036 w 1272"/>
              <a:gd name="T25" fmla="*/ 1134 h 1274"/>
              <a:gd name="T26" fmla="*/ 958 w 1272"/>
              <a:gd name="T27" fmla="*/ 1186 h 1274"/>
              <a:gd name="T28" fmla="*/ 874 w 1272"/>
              <a:gd name="T29" fmla="*/ 1228 h 1274"/>
              <a:gd name="T30" fmla="*/ 786 w 1272"/>
              <a:gd name="T31" fmla="*/ 1256 h 1274"/>
              <a:gd name="T32" fmla="*/ 696 w 1272"/>
              <a:gd name="T33" fmla="*/ 1272 h 1274"/>
              <a:gd name="T34" fmla="*/ 604 w 1272"/>
              <a:gd name="T35" fmla="*/ 1274 h 1274"/>
              <a:gd name="T36" fmla="*/ 514 w 1272"/>
              <a:gd name="T37" fmla="*/ 1262 h 1274"/>
              <a:gd name="T38" fmla="*/ 424 w 1272"/>
              <a:gd name="T39" fmla="*/ 1238 h 1274"/>
              <a:gd name="T40" fmla="*/ 338 w 1272"/>
              <a:gd name="T41" fmla="*/ 1200 h 1274"/>
              <a:gd name="T42" fmla="*/ 256 w 1272"/>
              <a:gd name="T43" fmla="*/ 1148 h 1274"/>
              <a:gd name="T44" fmla="*/ 206 w 1272"/>
              <a:gd name="T45" fmla="*/ 1106 h 1274"/>
              <a:gd name="T46" fmla="*/ 140 w 1272"/>
              <a:gd name="T47" fmla="*/ 1036 h 1274"/>
              <a:gd name="T48" fmla="*/ 86 w 1272"/>
              <a:gd name="T49" fmla="*/ 958 h 1274"/>
              <a:gd name="T50" fmla="*/ 46 w 1272"/>
              <a:gd name="T51" fmla="*/ 876 h 1274"/>
              <a:gd name="T52" fmla="*/ 18 w 1272"/>
              <a:gd name="T53" fmla="*/ 788 h 1274"/>
              <a:gd name="T54" fmla="*/ 2 w 1272"/>
              <a:gd name="T55" fmla="*/ 698 h 1274"/>
              <a:gd name="T56" fmla="*/ 0 w 1272"/>
              <a:gd name="T57" fmla="*/ 606 h 1274"/>
              <a:gd name="T58" fmla="*/ 10 w 1272"/>
              <a:gd name="T59" fmla="*/ 514 h 1274"/>
              <a:gd name="T60" fmla="*/ 36 w 1272"/>
              <a:gd name="T61" fmla="*/ 426 h 1274"/>
              <a:gd name="T62" fmla="*/ 74 w 1272"/>
              <a:gd name="T63" fmla="*/ 338 h 1274"/>
              <a:gd name="T64" fmla="*/ 124 w 1272"/>
              <a:gd name="T65" fmla="*/ 258 h 1274"/>
              <a:gd name="T66" fmla="*/ 166 w 1272"/>
              <a:gd name="T67" fmla="*/ 208 h 1274"/>
              <a:gd name="T68" fmla="*/ 236 w 1272"/>
              <a:gd name="T69" fmla="*/ 142 h 1274"/>
              <a:gd name="T70" fmla="*/ 314 w 1272"/>
              <a:gd name="T71" fmla="*/ 88 h 1274"/>
              <a:gd name="T72" fmla="*/ 398 w 1272"/>
              <a:gd name="T73" fmla="*/ 46 h 1274"/>
              <a:gd name="T74" fmla="*/ 486 w 1272"/>
              <a:gd name="T75" fmla="*/ 18 h 1274"/>
              <a:gd name="T76" fmla="*/ 576 w 1272"/>
              <a:gd name="T77" fmla="*/ 4 h 1274"/>
              <a:gd name="T78" fmla="*/ 668 w 1272"/>
              <a:gd name="T79" fmla="*/ 2 h 1274"/>
              <a:gd name="T80" fmla="*/ 758 w 1272"/>
              <a:gd name="T81" fmla="*/ 12 h 1274"/>
              <a:gd name="T82" fmla="*/ 848 w 1272"/>
              <a:gd name="T83" fmla="*/ 36 h 1274"/>
              <a:gd name="T84" fmla="*/ 934 w 1272"/>
              <a:gd name="T85" fmla="*/ 74 h 1274"/>
              <a:gd name="T86" fmla="*/ 1016 w 1272"/>
              <a:gd name="T87" fmla="*/ 126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72" h="1274">
                <a:moveTo>
                  <a:pt x="1042" y="146"/>
                </a:moveTo>
                <a:lnTo>
                  <a:pt x="1042" y="146"/>
                </a:lnTo>
                <a:lnTo>
                  <a:pt x="1066" y="168"/>
                </a:lnTo>
                <a:lnTo>
                  <a:pt x="1090" y="190"/>
                </a:lnTo>
                <a:lnTo>
                  <a:pt x="1112" y="214"/>
                </a:lnTo>
                <a:lnTo>
                  <a:pt x="1132" y="238"/>
                </a:lnTo>
                <a:lnTo>
                  <a:pt x="1152" y="264"/>
                </a:lnTo>
                <a:lnTo>
                  <a:pt x="1170" y="290"/>
                </a:lnTo>
                <a:lnTo>
                  <a:pt x="1186" y="316"/>
                </a:lnTo>
                <a:lnTo>
                  <a:pt x="1200" y="342"/>
                </a:lnTo>
                <a:lnTo>
                  <a:pt x="1214" y="370"/>
                </a:lnTo>
                <a:lnTo>
                  <a:pt x="1226" y="398"/>
                </a:lnTo>
                <a:lnTo>
                  <a:pt x="1238" y="428"/>
                </a:lnTo>
                <a:lnTo>
                  <a:pt x="1246" y="456"/>
                </a:lnTo>
                <a:lnTo>
                  <a:pt x="1254" y="486"/>
                </a:lnTo>
                <a:lnTo>
                  <a:pt x="1260" y="516"/>
                </a:lnTo>
                <a:lnTo>
                  <a:pt x="1266" y="546"/>
                </a:lnTo>
                <a:lnTo>
                  <a:pt x="1270" y="576"/>
                </a:lnTo>
                <a:lnTo>
                  <a:pt x="1272" y="608"/>
                </a:lnTo>
                <a:lnTo>
                  <a:pt x="1272" y="638"/>
                </a:lnTo>
                <a:lnTo>
                  <a:pt x="1272" y="668"/>
                </a:lnTo>
                <a:lnTo>
                  <a:pt x="1270" y="700"/>
                </a:lnTo>
                <a:lnTo>
                  <a:pt x="1266" y="730"/>
                </a:lnTo>
                <a:lnTo>
                  <a:pt x="1260" y="760"/>
                </a:lnTo>
                <a:lnTo>
                  <a:pt x="1254" y="790"/>
                </a:lnTo>
                <a:lnTo>
                  <a:pt x="1246" y="820"/>
                </a:lnTo>
                <a:lnTo>
                  <a:pt x="1236" y="850"/>
                </a:lnTo>
                <a:lnTo>
                  <a:pt x="1226" y="878"/>
                </a:lnTo>
                <a:lnTo>
                  <a:pt x="1212" y="908"/>
                </a:lnTo>
                <a:lnTo>
                  <a:pt x="1198" y="936"/>
                </a:lnTo>
                <a:lnTo>
                  <a:pt x="1182" y="964"/>
                </a:lnTo>
                <a:lnTo>
                  <a:pt x="1166" y="990"/>
                </a:lnTo>
                <a:lnTo>
                  <a:pt x="1146" y="1016"/>
                </a:lnTo>
                <a:lnTo>
                  <a:pt x="1126" y="1042"/>
                </a:lnTo>
                <a:lnTo>
                  <a:pt x="1126" y="1042"/>
                </a:lnTo>
                <a:lnTo>
                  <a:pt x="1106" y="1068"/>
                </a:lnTo>
                <a:lnTo>
                  <a:pt x="1082" y="1090"/>
                </a:lnTo>
                <a:lnTo>
                  <a:pt x="1060" y="1112"/>
                </a:lnTo>
                <a:lnTo>
                  <a:pt x="1036" y="1134"/>
                </a:lnTo>
                <a:lnTo>
                  <a:pt x="1010" y="1152"/>
                </a:lnTo>
                <a:lnTo>
                  <a:pt x="984" y="1170"/>
                </a:lnTo>
                <a:lnTo>
                  <a:pt x="958" y="1186"/>
                </a:lnTo>
                <a:lnTo>
                  <a:pt x="930" y="1202"/>
                </a:lnTo>
                <a:lnTo>
                  <a:pt x="902" y="1216"/>
                </a:lnTo>
                <a:lnTo>
                  <a:pt x="874" y="1228"/>
                </a:lnTo>
                <a:lnTo>
                  <a:pt x="846" y="1238"/>
                </a:lnTo>
                <a:lnTo>
                  <a:pt x="816" y="1248"/>
                </a:lnTo>
                <a:lnTo>
                  <a:pt x="786" y="1256"/>
                </a:lnTo>
                <a:lnTo>
                  <a:pt x="756" y="1262"/>
                </a:lnTo>
                <a:lnTo>
                  <a:pt x="726" y="1268"/>
                </a:lnTo>
                <a:lnTo>
                  <a:pt x="696" y="1272"/>
                </a:lnTo>
                <a:lnTo>
                  <a:pt x="666" y="1274"/>
                </a:lnTo>
                <a:lnTo>
                  <a:pt x="636" y="1274"/>
                </a:lnTo>
                <a:lnTo>
                  <a:pt x="604" y="1274"/>
                </a:lnTo>
                <a:lnTo>
                  <a:pt x="574" y="1270"/>
                </a:lnTo>
                <a:lnTo>
                  <a:pt x="544" y="1268"/>
                </a:lnTo>
                <a:lnTo>
                  <a:pt x="514" y="1262"/>
                </a:lnTo>
                <a:lnTo>
                  <a:pt x="484" y="1256"/>
                </a:lnTo>
                <a:lnTo>
                  <a:pt x="454" y="1248"/>
                </a:lnTo>
                <a:lnTo>
                  <a:pt x="424" y="1238"/>
                </a:lnTo>
                <a:lnTo>
                  <a:pt x="394" y="1226"/>
                </a:lnTo>
                <a:lnTo>
                  <a:pt x="366" y="1214"/>
                </a:lnTo>
                <a:lnTo>
                  <a:pt x="338" y="1200"/>
                </a:lnTo>
                <a:lnTo>
                  <a:pt x="310" y="1184"/>
                </a:lnTo>
                <a:lnTo>
                  <a:pt x="282" y="1166"/>
                </a:lnTo>
                <a:lnTo>
                  <a:pt x="256" y="1148"/>
                </a:lnTo>
                <a:lnTo>
                  <a:pt x="230" y="1128"/>
                </a:lnTo>
                <a:lnTo>
                  <a:pt x="230" y="1128"/>
                </a:lnTo>
                <a:lnTo>
                  <a:pt x="206" y="1106"/>
                </a:lnTo>
                <a:lnTo>
                  <a:pt x="182" y="1084"/>
                </a:lnTo>
                <a:lnTo>
                  <a:pt x="160" y="1060"/>
                </a:lnTo>
                <a:lnTo>
                  <a:pt x="140" y="1036"/>
                </a:lnTo>
                <a:lnTo>
                  <a:pt x="120" y="1012"/>
                </a:lnTo>
                <a:lnTo>
                  <a:pt x="102" y="986"/>
                </a:lnTo>
                <a:lnTo>
                  <a:pt x="86" y="958"/>
                </a:lnTo>
                <a:lnTo>
                  <a:pt x="72" y="932"/>
                </a:lnTo>
                <a:lnTo>
                  <a:pt x="58" y="904"/>
                </a:lnTo>
                <a:lnTo>
                  <a:pt x="46" y="876"/>
                </a:lnTo>
                <a:lnTo>
                  <a:pt x="34" y="846"/>
                </a:lnTo>
                <a:lnTo>
                  <a:pt x="26" y="818"/>
                </a:lnTo>
                <a:lnTo>
                  <a:pt x="18" y="788"/>
                </a:lnTo>
                <a:lnTo>
                  <a:pt x="10" y="758"/>
                </a:lnTo>
                <a:lnTo>
                  <a:pt x="6" y="728"/>
                </a:lnTo>
                <a:lnTo>
                  <a:pt x="2" y="698"/>
                </a:lnTo>
                <a:lnTo>
                  <a:pt x="0" y="668"/>
                </a:lnTo>
                <a:lnTo>
                  <a:pt x="0" y="636"/>
                </a:lnTo>
                <a:lnTo>
                  <a:pt x="0" y="606"/>
                </a:lnTo>
                <a:lnTo>
                  <a:pt x="2" y="576"/>
                </a:lnTo>
                <a:lnTo>
                  <a:pt x="6" y="544"/>
                </a:lnTo>
                <a:lnTo>
                  <a:pt x="10" y="514"/>
                </a:lnTo>
                <a:lnTo>
                  <a:pt x="18" y="484"/>
                </a:lnTo>
                <a:lnTo>
                  <a:pt x="26" y="454"/>
                </a:lnTo>
                <a:lnTo>
                  <a:pt x="36" y="426"/>
                </a:lnTo>
                <a:lnTo>
                  <a:pt x="46" y="396"/>
                </a:lnTo>
                <a:lnTo>
                  <a:pt x="60" y="368"/>
                </a:lnTo>
                <a:lnTo>
                  <a:pt x="74" y="338"/>
                </a:lnTo>
                <a:lnTo>
                  <a:pt x="88" y="312"/>
                </a:lnTo>
                <a:lnTo>
                  <a:pt x="106" y="284"/>
                </a:lnTo>
                <a:lnTo>
                  <a:pt x="124" y="258"/>
                </a:lnTo>
                <a:lnTo>
                  <a:pt x="146" y="232"/>
                </a:lnTo>
                <a:lnTo>
                  <a:pt x="146" y="232"/>
                </a:lnTo>
                <a:lnTo>
                  <a:pt x="166" y="208"/>
                </a:lnTo>
                <a:lnTo>
                  <a:pt x="190" y="184"/>
                </a:lnTo>
                <a:lnTo>
                  <a:pt x="212" y="162"/>
                </a:lnTo>
                <a:lnTo>
                  <a:pt x="236" y="142"/>
                </a:lnTo>
                <a:lnTo>
                  <a:pt x="262" y="122"/>
                </a:lnTo>
                <a:lnTo>
                  <a:pt x="288" y="104"/>
                </a:lnTo>
                <a:lnTo>
                  <a:pt x="314" y="88"/>
                </a:lnTo>
                <a:lnTo>
                  <a:pt x="342" y="72"/>
                </a:lnTo>
                <a:lnTo>
                  <a:pt x="370" y="58"/>
                </a:lnTo>
                <a:lnTo>
                  <a:pt x="398" y="46"/>
                </a:lnTo>
                <a:lnTo>
                  <a:pt x="426" y="36"/>
                </a:lnTo>
                <a:lnTo>
                  <a:pt x="456" y="26"/>
                </a:lnTo>
                <a:lnTo>
                  <a:pt x="486" y="18"/>
                </a:lnTo>
                <a:lnTo>
                  <a:pt x="516" y="12"/>
                </a:lnTo>
                <a:lnTo>
                  <a:pt x="546" y="8"/>
                </a:lnTo>
                <a:lnTo>
                  <a:pt x="576" y="4"/>
                </a:lnTo>
                <a:lnTo>
                  <a:pt x="606" y="2"/>
                </a:lnTo>
                <a:lnTo>
                  <a:pt x="636" y="0"/>
                </a:lnTo>
                <a:lnTo>
                  <a:pt x="668" y="2"/>
                </a:lnTo>
                <a:lnTo>
                  <a:pt x="698" y="4"/>
                </a:lnTo>
                <a:lnTo>
                  <a:pt x="728" y="8"/>
                </a:lnTo>
                <a:lnTo>
                  <a:pt x="758" y="12"/>
                </a:lnTo>
                <a:lnTo>
                  <a:pt x="788" y="18"/>
                </a:lnTo>
                <a:lnTo>
                  <a:pt x="818" y="28"/>
                </a:lnTo>
                <a:lnTo>
                  <a:pt x="848" y="36"/>
                </a:lnTo>
                <a:lnTo>
                  <a:pt x="878" y="48"/>
                </a:lnTo>
                <a:lnTo>
                  <a:pt x="906" y="60"/>
                </a:lnTo>
                <a:lnTo>
                  <a:pt x="934" y="74"/>
                </a:lnTo>
                <a:lnTo>
                  <a:pt x="962" y="90"/>
                </a:lnTo>
                <a:lnTo>
                  <a:pt x="990" y="108"/>
                </a:lnTo>
                <a:lnTo>
                  <a:pt x="1016" y="126"/>
                </a:lnTo>
                <a:lnTo>
                  <a:pt x="1042" y="146"/>
                </a:lnTo>
                <a:lnTo>
                  <a:pt x="1042" y="146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16" name="išḷiḍè"/>
          <p:cNvSpPr/>
          <p:nvPr/>
        </p:nvSpPr>
        <p:spPr>
          <a:xfrm>
            <a:off x="6269990" y="5526405"/>
            <a:ext cx="287655" cy="297815"/>
          </a:xfrm>
          <a:custGeom>
            <a:avLst/>
            <a:gdLst>
              <a:gd name="T0" fmla="*/ 4313 w 5734"/>
              <a:gd name="T1" fmla="*/ 3918 h 5892"/>
              <a:gd name="T2" fmla="*/ 5734 w 5734"/>
              <a:gd name="T3" fmla="*/ 2497 h 5892"/>
              <a:gd name="T4" fmla="*/ 4313 w 5734"/>
              <a:gd name="T5" fmla="*/ 1076 h 5892"/>
              <a:gd name="T6" fmla="*/ 4149 w 5734"/>
              <a:gd name="T7" fmla="*/ 1085 h 5892"/>
              <a:gd name="T8" fmla="*/ 3733 w 5734"/>
              <a:gd name="T9" fmla="*/ 378 h 5892"/>
              <a:gd name="T10" fmla="*/ 2768 w 5734"/>
              <a:gd name="T11" fmla="*/ 0 h 5892"/>
              <a:gd name="T12" fmla="*/ 1389 w 5734"/>
              <a:gd name="T13" fmla="*/ 1076 h 5892"/>
              <a:gd name="T14" fmla="*/ 0 w 5734"/>
              <a:gd name="T15" fmla="*/ 2497 h 5892"/>
              <a:gd name="T16" fmla="*/ 1421 w 5734"/>
              <a:gd name="T17" fmla="*/ 3918 h 5892"/>
              <a:gd name="T18" fmla="*/ 2140 w 5734"/>
              <a:gd name="T19" fmla="*/ 3918 h 5892"/>
              <a:gd name="T20" fmla="*/ 2140 w 5734"/>
              <a:gd name="T21" fmla="*/ 4472 h 5892"/>
              <a:gd name="T22" fmla="*/ 1315 w 5734"/>
              <a:gd name="T23" fmla="*/ 4472 h 5892"/>
              <a:gd name="T24" fmla="*/ 954 w 5734"/>
              <a:gd name="T25" fmla="*/ 4259 h 5892"/>
              <a:gd name="T26" fmla="*/ 540 w 5734"/>
              <a:gd name="T27" fmla="*/ 4672 h 5892"/>
              <a:gd name="T28" fmla="*/ 954 w 5734"/>
              <a:gd name="T29" fmla="*/ 5086 h 5892"/>
              <a:gd name="T30" fmla="*/ 1315 w 5734"/>
              <a:gd name="T31" fmla="*/ 4872 h 5892"/>
              <a:gd name="T32" fmla="*/ 2340 w 5734"/>
              <a:gd name="T33" fmla="*/ 4872 h 5892"/>
              <a:gd name="T34" fmla="*/ 2540 w 5734"/>
              <a:gd name="T35" fmla="*/ 4672 h 5892"/>
              <a:gd name="T36" fmla="*/ 2540 w 5734"/>
              <a:gd name="T37" fmla="*/ 3918 h 5892"/>
              <a:gd name="T38" fmla="*/ 2667 w 5734"/>
              <a:gd name="T39" fmla="*/ 3918 h 5892"/>
              <a:gd name="T40" fmla="*/ 2667 w 5734"/>
              <a:gd name="T41" fmla="*/ 5117 h 5892"/>
              <a:gd name="T42" fmla="*/ 2454 w 5734"/>
              <a:gd name="T43" fmla="*/ 5479 h 5892"/>
              <a:gd name="T44" fmla="*/ 2867 w 5734"/>
              <a:gd name="T45" fmla="*/ 5892 h 5892"/>
              <a:gd name="T46" fmla="*/ 3280 w 5734"/>
              <a:gd name="T47" fmla="*/ 5479 h 5892"/>
              <a:gd name="T48" fmla="*/ 3067 w 5734"/>
              <a:gd name="T49" fmla="*/ 5117 h 5892"/>
              <a:gd name="T50" fmla="*/ 3067 w 5734"/>
              <a:gd name="T51" fmla="*/ 3918 h 5892"/>
              <a:gd name="T52" fmla="*/ 3194 w 5734"/>
              <a:gd name="T53" fmla="*/ 3918 h 5892"/>
              <a:gd name="T54" fmla="*/ 3194 w 5734"/>
              <a:gd name="T55" fmla="*/ 4691 h 5892"/>
              <a:gd name="T56" fmla="*/ 3394 w 5734"/>
              <a:gd name="T57" fmla="*/ 4891 h 5892"/>
              <a:gd name="T58" fmla="*/ 4430 w 5734"/>
              <a:gd name="T59" fmla="*/ 4891 h 5892"/>
              <a:gd name="T60" fmla="*/ 4780 w 5734"/>
              <a:gd name="T61" fmla="*/ 5085 h 5892"/>
              <a:gd name="T62" fmla="*/ 5194 w 5734"/>
              <a:gd name="T63" fmla="*/ 4672 h 5892"/>
              <a:gd name="T64" fmla="*/ 4780 w 5734"/>
              <a:gd name="T65" fmla="*/ 4259 h 5892"/>
              <a:gd name="T66" fmla="*/ 4409 w 5734"/>
              <a:gd name="T67" fmla="*/ 4491 h 5892"/>
              <a:gd name="T68" fmla="*/ 3594 w 5734"/>
              <a:gd name="T69" fmla="*/ 4491 h 5892"/>
              <a:gd name="T70" fmla="*/ 3594 w 5734"/>
              <a:gd name="T71" fmla="*/ 3918 h 5892"/>
              <a:gd name="T72" fmla="*/ 4313 w 5734"/>
              <a:gd name="T73" fmla="*/ 3918 h 5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34" h="5892">
                <a:moveTo>
                  <a:pt x="4313" y="3918"/>
                </a:moveTo>
                <a:cubicBezTo>
                  <a:pt x="5096" y="3918"/>
                  <a:pt x="5734" y="3280"/>
                  <a:pt x="5734" y="2497"/>
                </a:cubicBezTo>
                <a:cubicBezTo>
                  <a:pt x="5734" y="1713"/>
                  <a:pt x="5096" y="1076"/>
                  <a:pt x="4313" y="1076"/>
                </a:cubicBezTo>
                <a:cubicBezTo>
                  <a:pt x="4258" y="1076"/>
                  <a:pt x="4203" y="1079"/>
                  <a:pt x="4149" y="1085"/>
                </a:cubicBezTo>
                <a:cubicBezTo>
                  <a:pt x="4084" y="816"/>
                  <a:pt x="3940" y="570"/>
                  <a:pt x="3733" y="378"/>
                </a:cubicBezTo>
                <a:cubicBezTo>
                  <a:pt x="3470" y="134"/>
                  <a:pt x="3127" y="0"/>
                  <a:pt x="2768" y="0"/>
                </a:cubicBezTo>
                <a:cubicBezTo>
                  <a:pt x="2107" y="0"/>
                  <a:pt x="1544" y="451"/>
                  <a:pt x="1389" y="1076"/>
                </a:cubicBezTo>
                <a:cubicBezTo>
                  <a:pt x="620" y="1093"/>
                  <a:pt x="0" y="1724"/>
                  <a:pt x="0" y="2497"/>
                </a:cubicBezTo>
                <a:cubicBezTo>
                  <a:pt x="0" y="3281"/>
                  <a:pt x="638" y="3918"/>
                  <a:pt x="1421" y="3918"/>
                </a:cubicBezTo>
                <a:lnTo>
                  <a:pt x="2140" y="3918"/>
                </a:lnTo>
                <a:lnTo>
                  <a:pt x="2140" y="4472"/>
                </a:lnTo>
                <a:lnTo>
                  <a:pt x="1315" y="4472"/>
                </a:lnTo>
                <a:cubicBezTo>
                  <a:pt x="1245" y="4345"/>
                  <a:pt x="1109" y="4259"/>
                  <a:pt x="954" y="4259"/>
                </a:cubicBezTo>
                <a:cubicBezTo>
                  <a:pt x="726" y="4259"/>
                  <a:pt x="540" y="4444"/>
                  <a:pt x="540" y="4672"/>
                </a:cubicBezTo>
                <a:cubicBezTo>
                  <a:pt x="540" y="4900"/>
                  <a:pt x="726" y="5086"/>
                  <a:pt x="954" y="5086"/>
                </a:cubicBezTo>
                <a:cubicBezTo>
                  <a:pt x="1109" y="5086"/>
                  <a:pt x="1245" y="4999"/>
                  <a:pt x="1315" y="4872"/>
                </a:cubicBezTo>
                <a:lnTo>
                  <a:pt x="2340" y="4872"/>
                </a:lnTo>
                <a:cubicBezTo>
                  <a:pt x="2451" y="4872"/>
                  <a:pt x="2540" y="4783"/>
                  <a:pt x="2540" y="4672"/>
                </a:cubicBezTo>
                <a:lnTo>
                  <a:pt x="2540" y="3918"/>
                </a:lnTo>
                <a:lnTo>
                  <a:pt x="2667" y="3918"/>
                </a:lnTo>
                <a:lnTo>
                  <a:pt x="2667" y="5117"/>
                </a:lnTo>
                <a:cubicBezTo>
                  <a:pt x="2540" y="5188"/>
                  <a:pt x="2454" y="5323"/>
                  <a:pt x="2454" y="5479"/>
                </a:cubicBezTo>
                <a:cubicBezTo>
                  <a:pt x="2454" y="5707"/>
                  <a:pt x="2639" y="5892"/>
                  <a:pt x="2867" y="5892"/>
                </a:cubicBezTo>
                <a:cubicBezTo>
                  <a:pt x="3095" y="5892"/>
                  <a:pt x="3280" y="5707"/>
                  <a:pt x="3280" y="5479"/>
                </a:cubicBezTo>
                <a:cubicBezTo>
                  <a:pt x="3280" y="5323"/>
                  <a:pt x="3194" y="5188"/>
                  <a:pt x="3067" y="5117"/>
                </a:cubicBezTo>
                <a:lnTo>
                  <a:pt x="3067" y="3918"/>
                </a:lnTo>
                <a:lnTo>
                  <a:pt x="3194" y="3918"/>
                </a:lnTo>
                <a:lnTo>
                  <a:pt x="3194" y="4691"/>
                </a:lnTo>
                <a:cubicBezTo>
                  <a:pt x="3194" y="4802"/>
                  <a:pt x="3283" y="4891"/>
                  <a:pt x="3394" y="4891"/>
                </a:cubicBezTo>
                <a:lnTo>
                  <a:pt x="4430" y="4891"/>
                </a:lnTo>
                <a:cubicBezTo>
                  <a:pt x="4503" y="5008"/>
                  <a:pt x="4633" y="5085"/>
                  <a:pt x="4780" y="5085"/>
                </a:cubicBezTo>
                <a:cubicBezTo>
                  <a:pt x="5008" y="5085"/>
                  <a:pt x="5194" y="4900"/>
                  <a:pt x="5194" y="4672"/>
                </a:cubicBezTo>
                <a:cubicBezTo>
                  <a:pt x="5194" y="4444"/>
                  <a:pt x="5008" y="4259"/>
                  <a:pt x="4780" y="4259"/>
                </a:cubicBezTo>
                <a:cubicBezTo>
                  <a:pt x="4617" y="4259"/>
                  <a:pt x="4476" y="4354"/>
                  <a:pt x="4409" y="4491"/>
                </a:cubicBezTo>
                <a:lnTo>
                  <a:pt x="3594" y="4491"/>
                </a:lnTo>
                <a:lnTo>
                  <a:pt x="3594" y="3918"/>
                </a:lnTo>
                <a:lnTo>
                  <a:pt x="4313" y="3918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17" name="直接连接符 116"/>
          <p:cNvCxnSpPr/>
          <p:nvPr/>
        </p:nvCxnSpPr>
        <p:spPr>
          <a:xfrm>
            <a:off x="7348380" y="6108705"/>
            <a:ext cx="357441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ïṩḷïdê"/>
          <p:cNvSpPr txBox="1"/>
          <p:nvPr/>
        </p:nvSpPr>
        <p:spPr bwMode="auto">
          <a:xfrm>
            <a:off x="7193915" y="984885"/>
            <a:ext cx="3716020" cy="2889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sz="1600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nimal_type</a:t>
            </a:r>
            <a:endParaRPr lang="en-US" altLang="zh-CN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5" name="íšľíḍê"/>
          <p:cNvSpPr/>
          <p:nvPr/>
        </p:nvSpPr>
        <p:spPr bwMode="auto">
          <a:xfrm>
            <a:off x="6111875" y="1078230"/>
            <a:ext cx="607695" cy="608965"/>
          </a:xfrm>
          <a:custGeom>
            <a:avLst/>
            <a:gdLst>
              <a:gd name="T0" fmla="*/ 1066 w 1272"/>
              <a:gd name="T1" fmla="*/ 168 h 1274"/>
              <a:gd name="T2" fmla="*/ 1132 w 1272"/>
              <a:gd name="T3" fmla="*/ 238 h 1274"/>
              <a:gd name="T4" fmla="*/ 1186 w 1272"/>
              <a:gd name="T5" fmla="*/ 316 h 1274"/>
              <a:gd name="T6" fmla="*/ 1226 w 1272"/>
              <a:gd name="T7" fmla="*/ 398 h 1274"/>
              <a:gd name="T8" fmla="*/ 1254 w 1272"/>
              <a:gd name="T9" fmla="*/ 486 h 1274"/>
              <a:gd name="T10" fmla="*/ 1270 w 1272"/>
              <a:gd name="T11" fmla="*/ 576 h 1274"/>
              <a:gd name="T12" fmla="*/ 1272 w 1272"/>
              <a:gd name="T13" fmla="*/ 668 h 1274"/>
              <a:gd name="T14" fmla="*/ 1260 w 1272"/>
              <a:gd name="T15" fmla="*/ 760 h 1274"/>
              <a:gd name="T16" fmla="*/ 1236 w 1272"/>
              <a:gd name="T17" fmla="*/ 850 h 1274"/>
              <a:gd name="T18" fmla="*/ 1198 w 1272"/>
              <a:gd name="T19" fmla="*/ 936 h 1274"/>
              <a:gd name="T20" fmla="*/ 1146 w 1272"/>
              <a:gd name="T21" fmla="*/ 1016 h 1274"/>
              <a:gd name="T22" fmla="*/ 1106 w 1272"/>
              <a:gd name="T23" fmla="*/ 1068 h 1274"/>
              <a:gd name="T24" fmla="*/ 1036 w 1272"/>
              <a:gd name="T25" fmla="*/ 1134 h 1274"/>
              <a:gd name="T26" fmla="*/ 958 w 1272"/>
              <a:gd name="T27" fmla="*/ 1186 h 1274"/>
              <a:gd name="T28" fmla="*/ 874 w 1272"/>
              <a:gd name="T29" fmla="*/ 1228 h 1274"/>
              <a:gd name="T30" fmla="*/ 786 w 1272"/>
              <a:gd name="T31" fmla="*/ 1256 h 1274"/>
              <a:gd name="T32" fmla="*/ 696 w 1272"/>
              <a:gd name="T33" fmla="*/ 1272 h 1274"/>
              <a:gd name="T34" fmla="*/ 604 w 1272"/>
              <a:gd name="T35" fmla="*/ 1274 h 1274"/>
              <a:gd name="T36" fmla="*/ 514 w 1272"/>
              <a:gd name="T37" fmla="*/ 1262 h 1274"/>
              <a:gd name="T38" fmla="*/ 424 w 1272"/>
              <a:gd name="T39" fmla="*/ 1238 h 1274"/>
              <a:gd name="T40" fmla="*/ 338 w 1272"/>
              <a:gd name="T41" fmla="*/ 1200 h 1274"/>
              <a:gd name="T42" fmla="*/ 256 w 1272"/>
              <a:gd name="T43" fmla="*/ 1148 h 1274"/>
              <a:gd name="T44" fmla="*/ 206 w 1272"/>
              <a:gd name="T45" fmla="*/ 1106 h 1274"/>
              <a:gd name="T46" fmla="*/ 140 w 1272"/>
              <a:gd name="T47" fmla="*/ 1036 h 1274"/>
              <a:gd name="T48" fmla="*/ 86 w 1272"/>
              <a:gd name="T49" fmla="*/ 958 h 1274"/>
              <a:gd name="T50" fmla="*/ 46 w 1272"/>
              <a:gd name="T51" fmla="*/ 876 h 1274"/>
              <a:gd name="T52" fmla="*/ 18 w 1272"/>
              <a:gd name="T53" fmla="*/ 788 h 1274"/>
              <a:gd name="T54" fmla="*/ 2 w 1272"/>
              <a:gd name="T55" fmla="*/ 698 h 1274"/>
              <a:gd name="T56" fmla="*/ 0 w 1272"/>
              <a:gd name="T57" fmla="*/ 606 h 1274"/>
              <a:gd name="T58" fmla="*/ 10 w 1272"/>
              <a:gd name="T59" fmla="*/ 514 h 1274"/>
              <a:gd name="T60" fmla="*/ 36 w 1272"/>
              <a:gd name="T61" fmla="*/ 426 h 1274"/>
              <a:gd name="T62" fmla="*/ 74 w 1272"/>
              <a:gd name="T63" fmla="*/ 338 h 1274"/>
              <a:gd name="T64" fmla="*/ 124 w 1272"/>
              <a:gd name="T65" fmla="*/ 258 h 1274"/>
              <a:gd name="T66" fmla="*/ 166 w 1272"/>
              <a:gd name="T67" fmla="*/ 208 h 1274"/>
              <a:gd name="T68" fmla="*/ 236 w 1272"/>
              <a:gd name="T69" fmla="*/ 142 h 1274"/>
              <a:gd name="T70" fmla="*/ 314 w 1272"/>
              <a:gd name="T71" fmla="*/ 88 h 1274"/>
              <a:gd name="T72" fmla="*/ 398 w 1272"/>
              <a:gd name="T73" fmla="*/ 46 h 1274"/>
              <a:gd name="T74" fmla="*/ 486 w 1272"/>
              <a:gd name="T75" fmla="*/ 18 h 1274"/>
              <a:gd name="T76" fmla="*/ 576 w 1272"/>
              <a:gd name="T77" fmla="*/ 4 h 1274"/>
              <a:gd name="T78" fmla="*/ 668 w 1272"/>
              <a:gd name="T79" fmla="*/ 2 h 1274"/>
              <a:gd name="T80" fmla="*/ 758 w 1272"/>
              <a:gd name="T81" fmla="*/ 12 h 1274"/>
              <a:gd name="T82" fmla="*/ 848 w 1272"/>
              <a:gd name="T83" fmla="*/ 36 h 1274"/>
              <a:gd name="T84" fmla="*/ 934 w 1272"/>
              <a:gd name="T85" fmla="*/ 74 h 1274"/>
              <a:gd name="T86" fmla="*/ 1016 w 1272"/>
              <a:gd name="T87" fmla="*/ 126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72" h="1274">
                <a:moveTo>
                  <a:pt x="1042" y="146"/>
                </a:moveTo>
                <a:lnTo>
                  <a:pt x="1042" y="146"/>
                </a:lnTo>
                <a:lnTo>
                  <a:pt x="1066" y="168"/>
                </a:lnTo>
                <a:lnTo>
                  <a:pt x="1090" y="190"/>
                </a:lnTo>
                <a:lnTo>
                  <a:pt x="1112" y="214"/>
                </a:lnTo>
                <a:lnTo>
                  <a:pt x="1132" y="238"/>
                </a:lnTo>
                <a:lnTo>
                  <a:pt x="1152" y="264"/>
                </a:lnTo>
                <a:lnTo>
                  <a:pt x="1170" y="290"/>
                </a:lnTo>
                <a:lnTo>
                  <a:pt x="1186" y="316"/>
                </a:lnTo>
                <a:lnTo>
                  <a:pt x="1200" y="342"/>
                </a:lnTo>
                <a:lnTo>
                  <a:pt x="1214" y="370"/>
                </a:lnTo>
                <a:lnTo>
                  <a:pt x="1226" y="398"/>
                </a:lnTo>
                <a:lnTo>
                  <a:pt x="1238" y="428"/>
                </a:lnTo>
                <a:lnTo>
                  <a:pt x="1246" y="456"/>
                </a:lnTo>
                <a:lnTo>
                  <a:pt x="1254" y="486"/>
                </a:lnTo>
                <a:lnTo>
                  <a:pt x="1260" y="516"/>
                </a:lnTo>
                <a:lnTo>
                  <a:pt x="1266" y="546"/>
                </a:lnTo>
                <a:lnTo>
                  <a:pt x="1270" y="576"/>
                </a:lnTo>
                <a:lnTo>
                  <a:pt x="1272" y="608"/>
                </a:lnTo>
                <a:lnTo>
                  <a:pt x="1272" y="638"/>
                </a:lnTo>
                <a:lnTo>
                  <a:pt x="1272" y="668"/>
                </a:lnTo>
                <a:lnTo>
                  <a:pt x="1270" y="700"/>
                </a:lnTo>
                <a:lnTo>
                  <a:pt x="1266" y="730"/>
                </a:lnTo>
                <a:lnTo>
                  <a:pt x="1260" y="760"/>
                </a:lnTo>
                <a:lnTo>
                  <a:pt x="1254" y="790"/>
                </a:lnTo>
                <a:lnTo>
                  <a:pt x="1246" y="820"/>
                </a:lnTo>
                <a:lnTo>
                  <a:pt x="1236" y="850"/>
                </a:lnTo>
                <a:lnTo>
                  <a:pt x="1226" y="878"/>
                </a:lnTo>
                <a:lnTo>
                  <a:pt x="1212" y="908"/>
                </a:lnTo>
                <a:lnTo>
                  <a:pt x="1198" y="936"/>
                </a:lnTo>
                <a:lnTo>
                  <a:pt x="1182" y="964"/>
                </a:lnTo>
                <a:lnTo>
                  <a:pt x="1166" y="990"/>
                </a:lnTo>
                <a:lnTo>
                  <a:pt x="1146" y="1016"/>
                </a:lnTo>
                <a:lnTo>
                  <a:pt x="1126" y="1042"/>
                </a:lnTo>
                <a:lnTo>
                  <a:pt x="1126" y="1042"/>
                </a:lnTo>
                <a:lnTo>
                  <a:pt x="1106" y="1068"/>
                </a:lnTo>
                <a:lnTo>
                  <a:pt x="1082" y="1090"/>
                </a:lnTo>
                <a:lnTo>
                  <a:pt x="1060" y="1112"/>
                </a:lnTo>
                <a:lnTo>
                  <a:pt x="1036" y="1134"/>
                </a:lnTo>
                <a:lnTo>
                  <a:pt x="1010" y="1152"/>
                </a:lnTo>
                <a:lnTo>
                  <a:pt x="984" y="1170"/>
                </a:lnTo>
                <a:lnTo>
                  <a:pt x="958" y="1186"/>
                </a:lnTo>
                <a:lnTo>
                  <a:pt x="930" y="1202"/>
                </a:lnTo>
                <a:lnTo>
                  <a:pt x="902" y="1216"/>
                </a:lnTo>
                <a:lnTo>
                  <a:pt x="874" y="1228"/>
                </a:lnTo>
                <a:lnTo>
                  <a:pt x="846" y="1238"/>
                </a:lnTo>
                <a:lnTo>
                  <a:pt x="816" y="1248"/>
                </a:lnTo>
                <a:lnTo>
                  <a:pt x="786" y="1256"/>
                </a:lnTo>
                <a:lnTo>
                  <a:pt x="756" y="1262"/>
                </a:lnTo>
                <a:lnTo>
                  <a:pt x="726" y="1268"/>
                </a:lnTo>
                <a:lnTo>
                  <a:pt x="696" y="1272"/>
                </a:lnTo>
                <a:lnTo>
                  <a:pt x="666" y="1274"/>
                </a:lnTo>
                <a:lnTo>
                  <a:pt x="636" y="1274"/>
                </a:lnTo>
                <a:lnTo>
                  <a:pt x="604" y="1274"/>
                </a:lnTo>
                <a:lnTo>
                  <a:pt x="574" y="1270"/>
                </a:lnTo>
                <a:lnTo>
                  <a:pt x="544" y="1268"/>
                </a:lnTo>
                <a:lnTo>
                  <a:pt x="514" y="1262"/>
                </a:lnTo>
                <a:lnTo>
                  <a:pt x="484" y="1256"/>
                </a:lnTo>
                <a:lnTo>
                  <a:pt x="454" y="1248"/>
                </a:lnTo>
                <a:lnTo>
                  <a:pt x="424" y="1238"/>
                </a:lnTo>
                <a:lnTo>
                  <a:pt x="394" y="1226"/>
                </a:lnTo>
                <a:lnTo>
                  <a:pt x="366" y="1214"/>
                </a:lnTo>
                <a:lnTo>
                  <a:pt x="338" y="1200"/>
                </a:lnTo>
                <a:lnTo>
                  <a:pt x="310" y="1184"/>
                </a:lnTo>
                <a:lnTo>
                  <a:pt x="282" y="1166"/>
                </a:lnTo>
                <a:lnTo>
                  <a:pt x="256" y="1148"/>
                </a:lnTo>
                <a:lnTo>
                  <a:pt x="230" y="1128"/>
                </a:lnTo>
                <a:lnTo>
                  <a:pt x="230" y="1128"/>
                </a:lnTo>
                <a:lnTo>
                  <a:pt x="206" y="1106"/>
                </a:lnTo>
                <a:lnTo>
                  <a:pt x="182" y="1084"/>
                </a:lnTo>
                <a:lnTo>
                  <a:pt x="160" y="1060"/>
                </a:lnTo>
                <a:lnTo>
                  <a:pt x="140" y="1036"/>
                </a:lnTo>
                <a:lnTo>
                  <a:pt x="120" y="1012"/>
                </a:lnTo>
                <a:lnTo>
                  <a:pt x="102" y="986"/>
                </a:lnTo>
                <a:lnTo>
                  <a:pt x="86" y="958"/>
                </a:lnTo>
                <a:lnTo>
                  <a:pt x="72" y="932"/>
                </a:lnTo>
                <a:lnTo>
                  <a:pt x="58" y="904"/>
                </a:lnTo>
                <a:lnTo>
                  <a:pt x="46" y="876"/>
                </a:lnTo>
                <a:lnTo>
                  <a:pt x="34" y="846"/>
                </a:lnTo>
                <a:lnTo>
                  <a:pt x="26" y="818"/>
                </a:lnTo>
                <a:lnTo>
                  <a:pt x="18" y="788"/>
                </a:lnTo>
                <a:lnTo>
                  <a:pt x="10" y="758"/>
                </a:lnTo>
                <a:lnTo>
                  <a:pt x="6" y="728"/>
                </a:lnTo>
                <a:lnTo>
                  <a:pt x="2" y="698"/>
                </a:lnTo>
                <a:lnTo>
                  <a:pt x="0" y="668"/>
                </a:lnTo>
                <a:lnTo>
                  <a:pt x="0" y="636"/>
                </a:lnTo>
                <a:lnTo>
                  <a:pt x="0" y="606"/>
                </a:lnTo>
                <a:lnTo>
                  <a:pt x="2" y="576"/>
                </a:lnTo>
                <a:lnTo>
                  <a:pt x="6" y="544"/>
                </a:lnTo>
                <a:lnTo>
                  <a:pt x="10" y="514"/>
                </a:lnTo>
                <a:lnTo>
                  <a:pt x="18" y="484"/>
                </a:lnTo>
                <a:lnTo>
                  <a:pt x="26" y="454"/>
                </a:lnTo>
                <a:lnTo>
                  <a:pt x="36" y="426"/>
                </a:lnTo>
                <a:lnTo>
                  <a:pt x="46" y="396"/>
                </a:lnTo>
                <a:lnTo>
                  <a:pt x="60" y="368"/>
                </a:lnTo>
                <a:lnTo>
                  <a:pt x="74" y="338"/>
                </a:lnTo>
                <a:lnTo>
                  <a:pt x="88" y="312"/>
                </a:lnTo>
                <a:lnTo>
                  <a:pt x="106" y="284"/>
                </a:lnTo>
                <a:lnTo>
                  <a:pt x="124" y="258"/>
                </a:lnTo>
                <a:lnTo>
                  <a:pt x="146" y="232"/>
                </a:lnTo>
                <a:lnTo>
                  <a:pt x="146" y="232"/>
                </a:lnTo>
                <a:lnTo>
                  <a:pt x="166" y="208"/>
                </a:lnTo>
                <a:lnTo>
                  <a:pt x="190" y="184"/>
                </a:lnTo>
                <a:lnTo>
                  <a:pt x="212" y="162"/>
                </a:lnTo>
                <a:lnTo>
                  <a:pt x="236" y="142"/>
                </a:lnTo>
                <a:lnTo>
                  <a:pt x="262" y="122"/>
                </a:lnTo>
                <a:lnTo>
                  <a:pt x="288" y="104"/>
                </a:lnTo>
                <a:lnTo>
                  <a:pt x="314" y="88"/>
                </a:lnTo>
                <a:lnTo>
                  <a:pt x="342" y="72"/>
                </a:lnTo>
                <a:lnTo>
                  <a:pt x="370" y="58"/>
                </a:lnTo>
                <a:lnTo>
                  <a:pt x="398" y="46"/>
                </a:lnTo>
                <a:lnTo>
                  <a:pt x="426" y="36"/>
                </a:lnTo>
                <a:lnTo>
                  <a:pt x="456" y="26"/>
                </a:lnTo>
                <a:lnTo>
                  <a:pt x="486" y="18"/>
                </a:lnTo>
                <a:lnTo>
                  <a:pt x="516" y="12"/>
                </a:lnTo>
                <a:lnTo>
                  <a:pt x="546" y="8"/>
                </a:lnTo>
                <a:lnTo>
                  <a:pt x="576" y="4"/>
                </a:lnTo>
                <a:lnTo>
                  <a:pt x="606" y="2"/>
                </a:lnTo>
                <a:lnTo>
                  <a:pt x="636" y="0"/>
                </a:lnTo>
                <a:lnTo>
                  <a:pt x="668" y="2"/>
                </a:lnTo>
                <a:lnTo>
                  <a:pt x="698" y="4"/>
                </a:lnTo>
                <a:lnTo>
                  <a:pt x="728" y="8"/>
                </a:lnTo>
                <a:lnTo>
                  <a:pt x="758" y="12"/>
                </a:lnTo>
                <a:lnTo>
                  <a:pt x="788" y="18"/>
                </a:lnTo>
                <a:lnTo>
                  <a:pt x="818" y="28"/>
                </a:lnTo>
                <a:lnTo>
                  <a:pt x="848" y="36"/>
                </a:lnTo>
                <a:lnTo>
                  <a:pt x="878" y="48"/>
                </a:lnTo>
                <a:lnTo>
                  <a:pt x="906" y="60"/>
                </a:lnTo>
                <a:lnTo>
                  <a:pt x="934" y="74"/>
                </a:lnTo>
                <a:lnTo>
                  <a:pt x="962" y="90"/>
                </a:lnTo>
                <a:lnTo>
                  <a:pt x="990" y="108"/>
                </a:lnTo>
                <a:lnTo>
                  <a:pt x="1016" y="126"/>
                </a:lnTo>
                <a:lnTo>
                  <a:pt x="1042" y="146"/>
                </a:lnTo>
                <a:lnTo>
                  <a:pt x="1042" y="146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36" name="išḷiḍè"/>
          <p:cNvSpPr/>
          <p:nvPr/>
        </p:nvSpPr>
        <p:spPr>
          <a:xfrm>
            <a:off x="6269990" y="1233805"/>
            <a:ext cx="287655" cy="297815"/>
          </a:xfrm>
          <a:custGeom>
            <a:avLst/>
            <a:gdLst>
              <a:gd name="T0" fmla="*/ 4313 w 5734"/>
              <a:gd name="T1" fmla="*/ 3918 h 5892"/>
              <a:gd name="T2" fmla="*/ 5734 w 5734"/>
              <a:gd name="T3" fmla="*/ 2497 h 5892"/>
              <a:gd name="T4" fmla="*/ 4313 w 5734"/>
              <a:gd name="T5" fmla="*/ 1076 h 5892"/>
              <a:gd name="T6" fmla="*/ 4149 w 5734"/>
              <a:gd name="T7" fmla="*/ 1085 h 5892"/>
              <a:gd name="T8" fmla="*/ 3733 w 5734"/>
              <a:gd name="T9" fmla="*/ 378 h 5892"/>
              <a:gd name="T10" fmla="*/ 2768 w 5734"/>
              <a:gd name="T11" fmla="*/ 0 h 5892"/>
              <a:gd name="T12" fmla="*/ 1389 w 5734"/>
              <a:gd name="T13" fmla="*/ 1076 h 5892"/>
              <a:gd name="T14" fmla="*/ 0 w 5734"/>
              <a:gd name="T15" fmla="*/ 2497 h 5892"/>
              <a:gd name="T16" fmla="*/ 1421 w 5734"/>
              <a:gd name="T17" fmla="*/ 3918 h 5892"/>
              <a:gd name="T18" fmla="*/ 2140 w 5734"/>
              <a:gd name="T19" fmla="*/ 3918 h 5892"/>
              <a:gd name="T20" fmla="*/ 2140 w 5734"/>
              <a:gd name="T21" fmla="*/ 4472 h 5892"/>
              <a:gd name="T22" fmla="*/ 1315 w 5734"/>
              <a:gd name="T23" fmla="*/ 4472 h 5892"/>
              <a:gd name="T24" fmla="*/ 954 w 5734"/>
              <a:gd name="T25" fmla="*/ 4259 h 5892"/>
              <a:gd name="T26" fmla="*/ 540 w 5734"/>
              <a:gd name="T27" fmla="*/ 4672 h 5892"/>
              <a:gd name="T28" fmla="*/ 954 w 5734"/>
              <a:gd name="T29" fmla="*/ 5086 h 5892"/>
              <a:gd name="T30" fmla="*/ 1315 w 5734"/>
              <a:gd name="T31" fmla="*/ 4872 h 5892"/>
              <a:gd name="T32" fmla="*/ 2340 w 5734"/>
              <a:gd name="T33" fmla="*/ 4872 h 5892"/>
              <a:gd name="T34" fmla="*/ 2540 w 5734"/>
              <a:gd name="T35" fmla="*/ 4672 h 5892"/>
              <a:gd name="T36" fmla="*/ 2540 w 5734"/>
              <a:gd name="T37" fmla="*/ 3918 h 5892"/>
              <a:gd name="T38" fmla="*/ 2667 w 5734"/>
              <a:gd name="T39" fmla="*/ 3918 h 5892"/>
              <a:gd name="T40" fmla="*/ 2667 w 5734"/>
              <a:gd name="T41" fmla="*/ 5117 h 5892"/>
              <a:gd name="T42" fmla="*/ 2454 w 5734"/>
              <a:gd name="T43" fmla="*/ 5479 h 5892"/>
              <a:gd name="T44" fmla="*/ 2867 w 5734"/>
              <a:gd name="T45" fmla="*/ 5892 h 5892"/>
              <a:gd name="T46" fmla="*/ 3280 w 5734"/>
              <a:gd name="T47" fmla="*/ 5479 h 5892"/>
              <a:gd name="T48" fmla="*/ 3067 w 5734"/>
              <a:gd name="T49" fmla="*/ 5117 h 5892"/>
              <a:gd name="T50" fmla="*/ 3067 w 5734"/>
              <a:gd name="T51" fmla="*/ 3918 h 5892"/>
              <a:gd name="T52" fmla="*/ 3194 w 5734"/>
              <a:gd name="T53" fmla="*/ 3918 h 5892"/>
              <a:gd name="T54" fmla="*/ 3194 w 5734"/>
              <a:gd name="T55" fmla="*/ 4691 h 5892"/>
              <a:gd name="T56" fmla="*/ 3394 w 5734"/>
              <a:gd name="T57" fmla="*/ 4891 h 5892"/>
              <a:gd name="T58" fmla="*/ 4430 w 5734"/>
              <a:gd name="T59" fmla="*/ 4891 h 5892"/>
              <a:gd name="T60" fmla="*/ 4780 w 5734"/>
              <a:gd name="T61" fmla="*/ 5085 h 5892"/>
              <a:gd name="T62" fmla="*/ 5194 w 5734"/>
              <a:gd name="T63" fmla="*/ 4672 h 5892"/>
              <a:gd name="T64" fmla="*/ 4780 w 5734"/>
              <a:gd name="T65" fmla="*/ 4259 h 5892"/>
              <a:gd name="T66" fmla="*/ 4409 w 5734"/>
              <a:gd name="T67" fmla="*/ 4491 h 5892"/>
              <a:gd name="T68" fmla="*/ 3594 w 5734"/>
              <a:gd name="T69" fmla="*/ 4491 h 5892"/>
              <a:gd name="T70" fmla="*/ 3594 w 5734"/>
              <a:gd name="T71" fmla="*/ 3918 h 5892"/>
              <a:gd name="T72" fmla="*/ 4313 w 5734"/>
              <a:gd name="T73" fmla="*/ 3918 h 5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34" h="5892">
                <a:moveTo>
                  <a:pt x="4313" y="3918"/>
                </a:moveTo>
                <a:cubicBezTo>
                  <a:pt x="5096" y="3918"/>
                  <a:pt x="5734" y="3280"/>
                  <a:pt x="5734" y="2497"/>
                </a:cubicBezTo>
                <a:cubicBezTo>
                  <a:pt x="5734" y="1713"/>
                  <a:pt x="5096" y="1076"/>
                  <a:pt x="4313" y="1076"/>
                </a:cubicBezTo>
                <a:cubicBezTo>
                  <a:pt x="4258" y="1076"/>
                  <a:pt x="4203" y="1079"/>
                  <a:pt x="4149" y="1085"/>
                </a:cubicBezTo>
                <a:cubicBezTo>
                  <a:pt x="4084" y="816"/>
                  <a:pt x="3940" y="570"/>
                  <a:pt x="3733" y="378"/>
                </a:cubicBezTo>
                <a:cubicBezTo>
                  <a:pt x="3470" y="134"/>
                  <a:pt x="3127" y="0"/>
                  <a:pt x="2768" y="0"/>
                </a:cubicBezTo>
                <a:cubicBezTo>
                  <a:pt x="2107" y="0"/>
                  <a:pt x="1544" y="451"/>
                  <a:pt x="1389" y="1076"/>
                </a:cubicBezTo>
                <a:cubicBezTo>
                  <a:pt x="620" y="1093"/>
                  <a:pt x="0" y="1724"/>
                  <a:pt x="0" y="2497"/>
                </a:cubicBezTo>
                <a:cubicBezTo>
                  <a:pt x="0" y="3281"/>
                  <a:pt x="638" y="3918"/>
                  <a:pt x="1421" y="3918"/>
                </a:cubicBezTo>
                <a:lnTo>
                  <a:pt x="2140" y="3918"/>
                </a:lnTo>
                <a:lnTo>
                  <a:pt x="2140" y="4472"/>
                </a:lnTo>
                <a:lnTo>
                  <a:pt x="1315" y="4472"/>
                </a:lnTo>
                <a:cubicBezTo>
                  <a:pt x="1245" y="4345"/>
                  <a:pt x="1109" y="4259"/>
                  <a:pt x="954" y="4259"/>
                </a:cubicBezTo>
                <a:cubicBezTo>
                  <a:pt x="726" y="4259"/>
                  <a:pt x="540" y="4444"/>
                  <a:pt x="540" y="4672"/>
                </a:cubicBezTo>
                <a:cubicBezTo>
                  <a:pt x="540" y="4900"/>
                  <a:pt x="726" y="5086"/>
                  <a:pt x="954" y="5086"/>
                </a:cubicBezTo>
                <a:cubicBezTo>
                  <a:pt x="1109" y="5086"/>
                  <a:pt x="1245" y="4999"/>
                  <a:pt x="1315" y="4872"/>
                </a:cubicBezTo>
                <a:lnTo>
                  <a:pt x="2340" y="4872"/>
                </a:lnTo>
                <a:cubicBezTo>
                  <a:pt x="2451" y="4872"/>
                  <a:pt x="2540" y="4783"/>
                  <a:pt x="2540" y="4672"/>
                </a:cubicBezTo>
                <a:lnTo>
                  <a:pt x="2540" y="3918"/>
                </a:lnTo>
                <a:lnTo>
                  <a:pt x="2667" y="3918"/>
                </a:lnTo>
                <a:lnTo>
                  <a:pt x="2667" y="5117"/>
                </a:lnTo>
                <a:cubicBezTo>
                  <a:pt x="2540" y="5188"/>
                  <a:pt x="2454" y="5323"/>
                  <a:pt x="2454" y="5479"/>
                </a:cubicBezTo>
                <a:cubicBezTo>
                  <a:pt x="2454" y="5707"/>
                  <a:pt x="2639" y="5892"/>
                  <a:pt x="2867" y="5892"/>
                </a:cubicBezTo>
                <a:cubicBezTo>
                  <a:pt x="3095" y="5892"/>
                  <a:pt x="3280" y="5707"/>
                  <a:pt x="3280" y="5479"/>
                </a:cubicBezTo>
                <a:cubicBezTo>
                  <a:pt x="3280" y="5323"/>
                  <a:pt x="3194" y="5188"/>
                  <a:pt x="3067" y="5117"/>
                </a:cubicBezTo>
                <a:lnTo>
                  <a:pt x="3067" y="3918"/>
                </a:lnTo>
                <a:lnTo>
                  <a:pt x="3194" y="3918"/>
                </a:lnTo>
                <a:lnTo>
                  <a:pt x="3194" y="4691"/>
                </a:lnTo>
                <a:cubicBezTo>
                  <a:pt x="3194" y="4802"/>
                  <a:pt x="3283" y="4891"/>
                  <a:pt x="3394" y="4891"/>
                </a:cubicBezTo>
                <a:lnTo>
                  <a:pt x="4430" y="4891"/>
                </a:lnTo>
                <a:cubicBezTo>
                  <a:pt x="4503" y="5008"/>
                  <a:pt x="4633" y="5085"/>
                  <a:pt x="4780" y="5085"/>
                </a:cubicBezTo>
                <a:cubicBezTo>
                  <a:pt x="5008" y="5085"/>
                  <a:pt x="5194" y="4900"/>
                  <a:pt x="5194" y="4672"/>
                </a:cubicBezTo>
                <a:cubicBezTo>
                  <a:pt x="5194" y="4444"/>
                  <a:pt x="5008" y="4259"/>
                  <a:pt x="4780" y="4259"/>
                </a:cubicBezTo>
                <a:cubicBezTo>
                  <a:pt x="4617" y="4259"/>
                  <a:pt x="4476" y="4354"/>
                  <a:pt x="4409" y="4491"/>
                </a:cubicBezTo>
                <a:lnTo>
                  <a:pt x="3594" y="4491"/>
                </a:lnTo>
                <a:lnTo>
                  <a:pt x="3594" y="3918"/>
                </a:lnTo>
                <a:lnTo>
                  <a:pt x="4313" y="3918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37" name="直接连接符 136"/>
          <p:cNvCxnSpPr/>
          <p:nvPr/>
        </p:nvCxnSpPr>
        <p:spPr>
          <a:xfrm>
            <a:off x="7357905" y="1901830"/>
            <a:ext cx="357441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íṩḻiḋe"/>
          <p:cNvSpPr/>
          <p:nvPr/>
        </p:nvSpPr>
        <p:spPr bwMode="auto">
          <a:xfrm>
            <a:off x="7191375" y="2295525"/>
            <a:ext cx="3716020" cy="17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altLang="en-US" sz="1000" dirty="0"/>
              <a:t>Month the animal was admitted, recorded numerically.</a:t>
            </a:r>
            <a:endParaRPr lang="en-GB" altLang="en-US" sz="1000" dirty="0"/>
          </a:p>
          <a:p>
            <a:pPr marL="171450" indent="-1714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altLang="en-US" sz="1000" dirty="0"/>
              <a:t>Year the animal was admitted to the shelter.</a:t>
            </a:r>
            <a:endParaRPr lang="en-GB" altLang="en-US" sz="1000" dirty="0"/>
          </a:p>
        </p:txBody>
      </p:sp>
      <p:sp>
        <p:nvSpPr>
          <p:cNvPr id="145" name="íṩḻiḋe"/>
          <p:cNvSpPr/>
          <p:nvPr/>
        </p:nvSpPr>
        <p:spPr bwMode="auto">
          <a:xfrm>
            <a:off x="7192010" y="3139440"/>
            <a:ext cx="3716020" cy="17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000" dirty="0"/>
              <a:t>Reason for the animal being admitted ot the shelter.</a:t>
            </a:r>
            <a:endParaRPr lang="en-GB" altLang="en-US" sz="1000" dirty="0"/>
          </a:p>
        </p:txBody>
      </p:sp>
      <p:sp>
        <p:nvSpPr>
          <p:cNvPr id="146" name="íṩḻiḋe"/>
          <p:cNvSpPr/>
          <p:nvPr/>
        </p:nvSpPr>
        <p:spPr bwMode="auto">
          <a:xfrm>
            <a:off x="7193915" y="3990340"/>
            <a:ext cx="3716020" cy="17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000" dirty="0"/>
              <a:t>Final outcome for the admitted animal</a:t>
            </a:r>
            <a:endParaRPr lang="en-GB" altLang="en-US" sz="1000" dirty="0"/>
          </a:p>
        </p:txBody>
      </p:sp>
      <p:sp>
        <p:nvSpPr>
          <p:cNvPr id="147" name="íṩḻiḋe"/>
          <p:cNvSpPr/>
          <p:nvPr/>
        </p:nvSpPr>
        <p:spPr bwMode="auto">
          <a:xfrm>
            <a:off x="7184390" y="4812030"/>
            <a:ext cx="3716020" cy="17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000" dirty="0"/>
              <a:t>Did the animal have a microchip with owner information</a:t>
            </a:r>
            <a:endParaRPr lang="en-GB" altLang="en-US" sz="1000" dirty="0"/>
          </a:p>
        </p:txBody>
      </p:sp>
      <p:sp>
        <p:nvSpPr>
          <p:cNvPr id="148" name="íṩḻiḋe"/>
          <p:cNvSpPr/>
          <p:nvPr/>
        </p:nvSpPr>
        <p:spPr bwMode="auto">
          <a:xfrm>
            <a:off x="7184390" y="5561330"/>
            <a:ext cx="3716020" cy="17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000" dirty="0"/>
              <a:t>Days spent at the shelter between being admitted and final outcome</a:t>
            </a:r>
            <a:endParaRPr lang="en-GB" altLang="en-US" sz="1000" dirty="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GB" altLang="en-US" sz="1000" dirty="0"/>
          </a:p>
        </p:txBody>
      </p:sp>
      <p:sp>
        <p:nvSpPr>
          <p:cNvPr id="149" name="íṩḻiḋe"/>
          <p:cNvSpPr/>
          <p:nvPr/>
        </p:nvSpPr>
        <p:spPr bwMode="auto">
          <a:xfrm>
            <a:off x="7193915" y="1287780"/>
            <a:ext cx="4326255" cy="156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altLang="en-US" sz="1000" dirty="0"/>
              <a:t>The type of animal admitted to the shelter.</a:t>
            </a:r>
            <a:endParaRPr lang="en-GB" altLang="en-US" sz="1000" dirty="0"/>
          </a:p>
          <a:p>
            <a:pPr marL="171450" indent="-1714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altLang="en-US" sz="1000" dirty="0"/>
              <a:t>Use the function of factor() and find that there are.</a:t>
            </a:r>
            <a:endParaRPr lang="en-GB" altLang="en-US" sz="1000" dirty="0"/>
          </a:p>
          <a:p>
            <a:pPr marL="171450" indent="-1714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altLang="en-US" sz="1000" dirty="0"/>
              <a:t>five catogories named BIRD CAT DOG LIVESTOCK WILDLIFE.</a:t>
            </a:r>
            <a:endParaRPr lang="en-GB" alt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îŝḻïḋé"/>
          <p:cNvSpPr/>
          <p:nvPr/>
        </p:nvSpPr>
        <p:spPr>
          <a:xfrm>
            <a:off x="0" y="5058410"/>
            <a:ext cx="12192000" cy="880745"/>
          </a:xfrm>
          <a:prstGeom prst="rect">
            <a:avLst/>
          </a:prstGeom>
          <a:solidFill>
            <a:srgbClr val="10354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399" y="-5079"/>
            <a:ext cx="10850563" cy="1028699"/>
          </a:xfrm>
        </p:spPr>
        <p:txBody>
          <a:bodyPr/>
          <a:lstStyle/>
          <a:p>
            <a:r>
              <a:rPr lang="en-GB" altLang="en-US" dirty="0"/>
              <a:t>The glimpse of the data set</a:t>
            </a:r>
            <a:endParaRPr lang="en-GB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88b4e7ec-d689-4b3e-822f-4dba46daaa1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379038"/>
            <a:ext cx="12192000" cy="4419600"/>
            <a:chOff x="0" y="1379038"/>
            <a:chExt cx="12192000" cy="4419600"/>
          </a:xfrm>
        </p:grpSpPr>
        <p:sp>
          <p:nvSpPr>
            <p:cNvPr id="6" name="îŝḻïḋé"/>
            <p:cNvSpPr/>
            <p:nvPr/>
          </p:nvSpPr>
          <p:spPr>
            <a:xfrm>
              <a:off x="0" y="1379038"/>
              <a:ext cx="12192000" cy="34512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íṥ1îdè"/>
            <p:cNvSpPr/>
            <p:nvPr/>
          </p:nvSpPr>
          <p:spPr>
            <a:xfrm>
              <a:off x="2727062" y="2093171"/>
              <a:ext cx="1109889" cy="1989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í$1ïḑe"/>
            <p:cNvSpPr/>
            <p:nvPr/>
          </p:nvSpPr>
          <p:spPr>
            <a:xfrm>
              <a:off x="10394949" y="2093171"/>
              <a:ext cx="1123951" cy="1989563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íṩ1ïdè"/>
            <p:cNvSpPr txBox="1"/>
            <p:nvPr/>
          </p:nvSpPr>
          <p:spPr>
            <a:xfrm>
              <a:off x="2673985" y="5209358"/>
              <a:ext cx="6844030" cy="589280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From the glimpse we know the type of dfferent variables and can overview the table.</a:t>
              </a:r>
              <a:endPara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225425" y="1856105"/>
            <a:ext cx="611378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Rows: 1,135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Columns: 7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$ animal_type     &lt;chr&gt; "DOG", "DOG", "DOG", "DO~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$ month           &lt;dbl&gt; 8, 7, 1, 6, 4, 7, 1, 1, ~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$ year            &lt;dbl&gt; 2017, 2017, 2017, 2017, ~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$ intake_type     &lt;chr&gt; "STRAY", "STRAY", "CONFI~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$ outcome_type    &lt;chr&gt; "RETURNED TO OWNER", "EU~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$ chip_status     &lt;chr&gt; "SCAN NO CHIP", "SCAN NO~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$ time_at_shelter &lt;dbl&gt; 2, 10, 13, 7, 5, 3, 5, 6~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6481445" y="1778635"/>
            <a:ext cx="9525" cy="2552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648450" y="1748790"/>
            <a:ext cx="5145405" cy="27997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olidFill>
                  <a:schemeClr val="bg1"/>
                </a:solidFill>
              </a:rPr>
              <a:t># A tibble: 6 x 7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  animal_type month  year intake_type outcome_type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  &lt;chr&gt;       &lt;dbl&gt; &lt;dbl&gt; &lt;chr&gt;       &lt;chr&gt;       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1 DOG             8  2017 STRAY       RETURNED TO~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2 DOG             7  2017 STRAY       EUTHANIZED  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3 DOG             1  2017 CONFISCATED ADOPTION    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4 DOG             6  2017 OWNER SURR~ ADOPTION    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5 DOG             4  2017 STRAY       ADOPTION    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6 DOG             7  2017 STRAY       RETURNED TO~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# ... with 2 more variables: chip_status &lt;chr&gt;,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#   time_at_shelter &lt;dbl&gt;</a:t>
            </a:r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Some example plots</a:t>
            </a:r>
            <a:endParaRPr lang="en-GB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40" name="图片 39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0" y="1171575"/>
            <a:ext cx="5189855" cy="4183380"/>
          </a:xfrm>
          <a:prstGeom prst="rect">
            <a:avLst/>
          </a:prstGeom>
        </p:spPr>
      </p:pic>
      <p:pic>
        <p:nvPicPr>
          <p:cNvPr id="41" name="图片 40" descr="Rpl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171575"/>
            <a:ext cx="5189855" cy="4182745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0" y="5514975"/>
            <a:ext cx="12200890" cy="372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912495" y="5497195"/>
            <a:ext cx="4259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zh-CN">
                <a:solidFill>
                  <a:schemeClr val="bg1"/>
                </a:solidFill>
              </a:rPr>
              <a:t>The general realisation of outcome_type</a:t>
            </a:r>
            <a:endParaRPr lang="en-GB" altLang="zh-CN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344920" y="5497830"/>
            <a:ext cx="525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zh-CN">
                <a:solidFill>
                  <a:schemeClr val="bg1"/>
                </a:solidFill>
              </a:rPr>
              <a:t>The counts of animals grouped by time_at_shelter</a:t>
            </a:r>
            <a:endParaRPr lang="en-GB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First step: Possion Model-1</a:t>
            </a:r>
            <a:endParaRPr lang="en-GB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327025" y="1303655"/>
            <a:ext cx="4950460" cy="2356485"/>
          </a:xfrm>
          <a:prstGeom prst="roundRect">
            <a:avLst/>
          </a:prstGeom>
          <a:solidFill>
            <a:schemeClr val="accent6">
              <a:alpha val="23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327025" y="3785870"/>
            <a:ext cx="4951095" cy="2244725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饼形 34"/>
          <p:cNvSpPr/>
          <p:nvPr/>
        </p:nvSpPr>
        <p:spPr>
          <a:xfrm>
            <a:off x="457200" y="1998345"/>
            <a:ext cx="966470" cy="967105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06780" y="2026285"/>
            <a:ext cx="5588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zh-CN" sz="2400" b="1">
                <a:latin typeface="+mj-ea"/>
                <a:ea typeface="+mj-ea"/>
              </a:rPr>
              <a:t>01</a:t>
            </a:r>
            <a:endParaRPr lang="en-GB" altLang="zh-CN" sz="2400" b="1">
              <a:latin typeface="+mj-ea"/>
              <a:ea typeface="+mj-ea"/>
            </a:endParaRPr>
          </a:p>
        </p:txBody>
      </p:sp>
      <p:sp>
        <p:nvSpPr>
          <p:cNvPr id="40" name="饼形 39"/>
          <p:cNvSpPr/>
          <p:nvPr/>
        </p:nvSpPr>
        <p:spPr>
          <a:xfrm>
            <a:off x="457200" y="4424680"/>
            <a:ext cx="966470" cy="967105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06780" y="4452620"/>
            <a:ext cx="5588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zh-CN" sz="2400" b="1">
                <a:latin typeface="+mj-ea"/>
                <a:ea typeface="+mj-ea"/>
              </a:rPr>
              <a:t>02</a:t>
            </a:r>
            <a:endParaRPr lang="en-GB" altLang="zh-CN" sz="2400" b="1">
              <a:latin typeface="+mj-ea"/>
              <a:ea typeface="+mj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465580" y="1635125"/>
            <a:ext cx="3603625" cy="1694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GB" altLang="zh-CN">
                <a:latin typeface="+mn-ea"/>
              </a:rPr>
              <a:t>By analysing the dataset, we found that what we want is the counts of time_at_shelter, and the most fitted model is Possion model, so we choose it.</a:t>
            </a:r>
            <a:endParaRPr lang="en-GB" altLang="zh-CN">
              <a:latin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465580" y="4074160"/>
            <a:ext cx="3603625" cy="1694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GB" altLang="zh-CN">
                <a:latin typeface="+mn-ea"/>
              </a:rPr>
              <a:t>What is possion model?</a:t>
            </a:r>
            <a:endParaRPr lang="en-GB" altLang="zh-CN">
              <a:latin typeface="+mn-ea"/>
            </a:endParaRPr>
          </a:p>
          <a:p>
            <a:pPr fontAlgn="auto">
              <a:lnSpc>
                <a:spcPts val="2500"/>
              </a:lnSpc>
            </a:pPr>
            <a:r>
              <a:rPr lang="en-GB" altLang="zh-CN">
                <a:latin typeface="+mn-ea"/>
              </a:rPr>
              <a:t>It is a kind of Generalised Linear Models.</a:t>
            </a:r>
            <a:endParaRPr lang="en-GB" altLang="zh-CN">
              <a:latin typeface="+mn-ea"/>
            </a:endParaRPr>
          </a:p>
          <a:p>
            <a:pPr fontAlgn="auto">
              <a:lnSpc>
                <a:spcPts val="2500"/>
              </a:lnSpc>
            </a:pPr>
            <a:r>
              <a:rPr lang="en-GB" altLang="zh-CN">
                <a:latin typeface="+mn-ea"/>
              </a:rPr>
              <a:t>Poisson regression is often used for modeling count data. </a:t>
            </a:r>
            <a:endParaRPr lang="en-GB" altLang="zh-CN">
              <a:latin typeface="+mn-ea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5466080" y="1328420"/>
            <a:ext cx="13970" cy="469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010" y="1328420"/>
            <a:ext cx="6294120" cy="406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文本框 45"/>
          <p:cNvSpPr txBox="1"/>
          <p:nvPr/>
        </p:nvSpPr>
        <p:spPr>
          <a:xfrm>
            <a:off x="6436995" y="5631815"/>
            <a:ext cx="4755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zh-CN">
                <a:latin typeface="+mn-ea"/>
              </a:rPr>
              <a:t>Table 1: The coefficients of Possion Model</a:t>
            </a:r>
            <a:endParaRPr lang="en-GB" altLang="zh-CN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First step: Possion Model-2</a:t>
            </a:r>
            <a:endParaRPr lang="en-GB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4816475" y="1192530"/>
            <a:ext cx="13970" cy="469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5955665" y="4321175"/>
            <a:ext cx="4988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zh-CN">
                <a:latin typeface="+mn-ea"/>
              </a:rPr>
              <a:t>Table 2: The coefficients of Possion Model-2</a:t>
            </a:r>
            <a:endParaRPr lang="en-GB" altLang="zh-CN">
              <a:latin typeface="+mn-ea"/>
            </a:endParaRPr>
          </a:p>
        </p:txBody>
      </p:sp>
      <p:sp>
        <p:nvSpPr>
          <p:cNvPr id="5" name="剪去同侧角的矩形 4"/>
          <p:cNvSpPr/>
          <p:nvPr/>
        </p:nvSpPr>
        <p:spPr>
          <a:xfrm>
            <a:off x="521335" y="1437640"/>
            <a:ext cx="3998595" cy="4286885"/>
          </a:xfrm>
          <a:prstGeom prst="snip2SameRect">
            <a:avLst/>
          </a:prstGeom>
          <a:solidFill>
            <a:schemeClr val="accent6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3430" y="2335530"/>
            <a:ext cx="363918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zh-CN" sz="2400"/>
              <a:t>On upper analysis we draw the original model, but obviously there are many factors which are not significant enough, so we chould discard them and get a modified one.</a:t>
            </a:r>
            <a:endParaRPr lang="en-GB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5152390" y="4960620"/>
            <a:ext cx="67976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zh-CN"/>
              <a:t>Now we get the exact and useful model, but does this model explains the dataset deliberatedly and explicitly? We found there are still many problems left to be solved .</a:t>
            </a:r>
            <a:endParaRPr lang="en-GB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6990" y="1266190"/>
            <a:ext cx="6715125" cy="3055620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5093970" y="4832985"/>
            <a:ext cx="6754495" cy="1148715"/>
          </a:xfrm>
          <a:prstGeom prst="roundRect">
            <a:avLst/>
          </a:prstGeom>
          <a:solidFill>
            <a:schemeClr val="accent6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1daeb538-ba05-44f8-84fd-3560b95d1044"/>
</p:tagLst>
</file>

<file path=ppt/tags/tag2.xml><?xml version="1.0" encoding="utf-8"?>
<p:tagLst xmlns:p="http://schemas.openxmlformats.org/presentationml/2006/main">
  <p:tag name="ISLIDE.DIAGRAM" val="e4efafc8-a25c-40e5-a9e9-4eba311d4a23"/>
</p:tagLst>
</file>

<file path=ppt/tags/tag3.xml><?xml version="1.0" encoding="utf-8"?>
<p:tagLst xmlns:p="http://schemas.openxmlformats.org/presentationml/2006/main">
  <p:tag name="ISLIDE.DIAGRAM" val="88b4e7ec-d689-4b3e-822f-4dba46daaa11"/>
</p:tagLst>
</file>

<file path=ppt/tags/tag4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deffc669-4b84-4f0a-92d7-0c4c44bb447c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3125</Words>
  <Application>WPS 演示</Application>
  <PresentationFormat>宽屏</PresentationFormat>
  <Paragraphs>159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Segoe UI Light</vt:lpstr>
      <vt:lpstr>微软雅黑</vt:lpstr>
      <vt:lpstr>Impact</vt:lpstr>
      <vt:lpstr>Arial Unicode MS</vt:lpstr>
      <vt:lpstr>Calibri</vt:lpstr>
      <vt:lpstr>Arial</vt:lpstr>
      <vt:lpstr>Calibri</vt:lpstr>
      <vt:lpstr>Century Gothic</vt:lpstr>
      <vt:lpstr>主题5</vt:lpstr>
      <vt:lpstr>OfficePLUS</vt:lpstr>
      <vt:lpstr>iSlide® PowerPoint  standard template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First step: Possion Model-1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cheng</cp:lastModifiedBy>
  <cp:revision>23</cp:revision>
  <cp:lastPrinted>2017-08-20T16:00:00Z</cp:lastPrinted>
  <dcterms:created xsi:type="dcterms:W3CDTF">2017-08-20T16:00:00Z</dcterms:created>
  <dcterms:modified xsi:type="dcterms:W3CDTF">2021-07-20T00:14:10Z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deffc669-4b84-4f0a-92d7-0c4c44bb447c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2018-11-16T07:34:34.9765504Z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ICV">
    <vt:lpwstr>CBCF389C76964FA2ADDA74B63C2AB121</vt:lpwstr>
  </property>
  <property fmtid="{D5CDD505-2E9C-101B-9397-08002B2CF9AE}" pid="12" name="KSOProductBuildVer">
    <vt:lpwstr>2052-11.1.0.10667</vt:lpwstr>
  </property>
</Properties>
</file>