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Libre Baskerville" panose="02010600030101010101" charset="0"/>
      <p:bold r:id="rId9"/>
    </p:embeddedFont>
    <p:embeddedFont>
      <p:font typeface="Montserrat" panose="02010600030101010101" charset="0"/>
      <p:regular r:id="rId10"/>
      <p:bold r:id="rId11"/>
    </p:embeddedFont>
  </p:embeddedFontLst>
  <p:custDataLst>
    <p:tags r:id="rId12"/>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60"/>
    <a:srgbClr val="8FEDA1"/>
    <a:srgbClr val="1482A5"/>
    <a:srgbClr val="A8DD6D"/>
    <a:srgbClr val="8CD23C"/>
    <a:srgbClr val="ADD632"/>
    <a:srgbClr val="D1F2F7"/>
    <a:srgbClr val="C8E1C8"/>
    <a:srgbClr val="235078"/>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25" d="100"/>
          <a:sy n="25" d="100"/>
        </p:scale>
        <p:origin x="432" y="-1589"/>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7/1/2021</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7/1/2021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7/1/2021</a:t>
            </a:fld>
            <a:endParaRPr lang="en-US" dirty="0"/>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dirty="0"/>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dirty="0">
                <a:solidFill>
                  <a:srgbClr val="808080"/>
                </a:solidFill>
              </a:rPr>
              <a:t>Template ID: </a:t>
            </a:r>
            <a:r>
              <a:rPr sz="4880" dirty="0" err="1">
                <a:solidFill>
                  <a:srgbClr val="808080"/>
                </a:solidFill>
              </a:rPr>
              <a:t>hypotheticalocean</a:t>
            </a:r>
            <a:r>
              <a:rPr sz="4880" dirty="0">
                <a:solidFill>
                  <a:srgbClr val="808080"/>
                </a:solidFill>
              </a:rPr>
              <a:t>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1F6296-A549-4F83-B5B3-AC0848E6BAEF}"/>
              </a:ext>
            </a:extLst>
          </p:cNvPr>
          <p:cNvGrpSpPr/>
          <p:nvPr/>
        </p:nvGrpSpPr>
        <p:grpSpPr>
          <a:xfrm>
            <a:off x="0" y="6028268"/>
            <a:ext cx="43891200" cy="26890132"/>
            <a:chOff x="0" y="6028267"/>
            <a:chExt cx="43891200" cy="26890132"/>
          </a:xfrm>
        </p:grpSpPr>
        <p:grpSp>
          <p:nvGrpSpPr>
            <p:cNvPr id="2" name="Group 1">
              <a:extLst>
                <a:ext uri="{FF2B5EF4-FFF2-40B4-BE49-F238E27FC236}">
                  <a16:creationId xmlns:a16="http://schemas.microsoft.com/office/drawing/2014/main" id="{54EF5A1D-A47F-4CE3-BE70-8A161F635104}"/>
                </a:ext>
              </a:extLst>
            </p:cNvPr>
            <p:cNvGrpSpPr/>
            <p:nvPr/>
          </p:nvGrpSpPr>
          <p:grpSpPr>
            <a:xfrm>
              <a:off x="0" y="6028267"/>
              <a:ext cx="43891200" cy="26128135"/>
              <a:chOff x="0" y="5073453"/>
              <a:chExt cx="43891200" cy="27082948"/>
            </a:xfrm>
          </p:grpSpPr>
          <p:sp>
            <p:nvSpPr>
              <p:cNvPr id="35" name="Flowchart: Document 34"/>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sp>
            <p:nvSpPr>
              <p:cNvPr id="38" name="Flowchart: Document 37"/>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sp>
            <p:nvSpPr>
              <p:cNvPr id="39" name="Flowchart: Document 70"/>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sp>
            <p:nvSpPr>
              <p:cNvPr id="40" name="Flowchart: Document 70"/>
              <p:cNvSpPr/>
              <p:nvPr/>
            </p:nvSpPr>
            <p:spPr>
              <a:xfrm rot="10800000" flipH="1">
                <a:off x="1" y="5399821"/>
                <a:ext cx="43891200" cy="267565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cxnSp>
          <p:nvCxnSpPr>
            <p:cNvPr id="57" name="Straight Connector 56"/>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45" name="Rectangle 10"/>
          <p:cNvSpPr>
            <a:spLocks noChangeArrowheads="1"/>
          </p:cNvSpPr>
          <p:nvPr/>
        </p:nvSpPr>
        <p:spPr bwMode="auto">
          <a:xfrm>
            <a:off x="771385" y="9911997"/>
            <a:ext cx="9857035" cy="1279428"/>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4400" b="1" dirty="0">
                <a:solidFill>
                  <a:schemeClr val="bg1"/>
                </a:solidFill>
                <a:latin typeface="Libre Baskerville" panose="02000000000000000000" pitchFamily="2" charset="0"/>
              </a:rPr>
              <a:t>Introduction</a:t>
            </a:r>
          </a:p>
        </p:txBody>
      </p: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Estimating Bodyfat Percentage Using Practical Physical Measurements</a:t>
            </a:r>
          </a:p>
          <a:p>
            <a:pPr algn="ctr" defTabSz="3761086">
              <a:spcBef>
                <a:spcPct val="20000"/>
              </a:spcBef>
              <a:defRPr/>
            </a:pPr>
            <a:endParaRPr lang="en-US" sz="8500" dirty="0">
              <a:solidFill>
                <a:srgbClr val="235078"/>
              </a:solidFill>
              <a:latin typeface="Libre Baskerville" panose="02000000000000000000" pitchFamily="2" charset="0"/>
            </a:endParaRP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Anusha Punnackal Anilkumar,Ben White,</a:t>
            </a:r>
          </a:p>
          <a:p>
            <a:pPr algn="ctr">
              <a:defRPr/>
            </a:pPr>
            <a:r>
              <a:rPr lang="en-US" sz="5600" dirty="0">
                <a:solidFill>
                  <a:srgbClr val="235078"/>
                </a:solidFill>
                <a:latin typeface="Montserrat" panose="00000500000000000000" pitchFamily="50" charset="0"/>
                <a:cs typeface="Arial" panose="020B0604020202020204" pitchFamily="34" charset="0"/>
              </a:rPr>
              <a:t>Jinzhuang Cheng, Chu Zhang, Juwu Pu</a:t>
            </a: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996721" y="9911997"/>
            <a:ext cx="20713588" cy="1338238"/>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4400" b="1" dirty="0">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792008" y="9911997"/>
            <a:ext cx="9601200" cy="1331275"/>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4400" b="1" dirty="0">
                <a:solidFill>
                  <a:schemeClr val="bg1"/>
                </a:solidFill>
                <a:latin typeface="Libre Baskerville" panose="02000000000000000000" pitchFamily="2" charset="0"/>
              </a:rPr>
              <a:t>Results</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506476" y="14386158"/>
            <a:ext cx="10033641" cy="1455057"/>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endParaRPr lang="en-US" sz="4400" b="1" dirty="0">
              <a:solidFill>
                <a:schemeClr val="bg1"/>
              </a:solidFill>
              <a:latin typeface="Libre Baskerville" panose="02000000000000000000" pitchFamily="2" charset="0"/>
            </a:endParaRP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885554" y="26221270"/>
            <a:ext cx="9521272" cy="1199234"/>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4400" b="1" dirty="0">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6" y="11267881"/>
            <a:ext cx="9857035" cy="1754326"/>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The aim of this project is to find a more accurate and convenient way to estimate the percentage of bodyfat by various practical physical measurements.</a:t>
            </a:r>
          </a:p>
        </p:txBody>
      </p:sp>
      <p:sp>
        <p:nvSpPr>
          <p:cNvPr id="43" name="TextBox 42">
            <a:extLst>
              <a:ext uri="{FF2B5EF4-FFF2-40B4-BE49-F238E27FC236}">
                <a16:creationId xmlns:a16="http://schemas.microsoft.com/office/drawing/2014/main" id="{2BBD7720-E258-450C-97C8-212EC4244F55}"/>
              </a:ext>
            </a:extLst>
          </p:cNvPr>
          <p:cNvSpPr txBox="1"/>
          <p:nvPr/>
        </p:nvSpPr>
        <p:spPr>
          <a:xfrm>
            <a:off x="497992" y="15981709"/>
            <a:ext cx="10381023" cy="6186309"/>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The collected data contain 14 variables for 252 observations(men).These variables are Percent body fat from Siri‘s (1956) equation</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Age (years)</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Weight (lbs)</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Height (inches)</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Neck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Chest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Abdomen 2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Hip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Thigh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Knee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Ankle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Biceps (extended)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Forearm circumference (cm)</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 </a:t>
            </a:r>
            <a:r>
              <a:rPr lang="en-US" altLang="zh-CN" sz="3600" dirty="0">
                <a:latin typeface="Times New Roman" panose="02020603050405020304" pitchFamily="18" charset="0"/>
                <a:ea typeface="Open Sans" panose="020B0606030504020204" pitchFamily="34" charset="0"/>
                <a:cs typeface="Times New Roman" panose="02020603050405020304" pitchFamily="18" charset="0"/>
              </a:rPr>
              <a:t>and </a:t>
            </a:r>
            <a:r>
              <a:rPr lang="en-US" sz="3600" dirty="0">
                <a:latin typeface="Times New Roman" panose="02020603050405020304" pitchFamily="18" charset="0"/>
                <a:ea typeface="Open Sans" panose="020B0606030504020204" pitchFamily="34" charset="0"/>
                <a:cs typeface="Times New Roman" panose="02020603050405020304" pitchFamily="18" charset="0"/>
              </a:rPr>
              <a:t>Wrist circumference (cm). Summary statistics of these </a:t>
            </a:r>
            <a:r>
              <a:rPr lang="en-US" altLang="zh-CN" sz="3600" dirty="0">
                <a:latin typeface="Times New Roman" panose="02020603050405020304" pitchFamily="18" charset="0"/>
                <a:ea typeface="Open Sans" panose="020B0606030504020204" pitchFamily="34" charset="0"/>
                <a:cs typeface="Times New Roman" panose="02020603050405020304" pitchFamily="18" charset="0"/>
              </a:rPr>
              <a:t>v</a:t>
            </a:r>
            <a:r>
              <a:rPr lang="en-US" sz="3600" dirty="0">
                <a:latin typeface="Times New Roman" panose="02020603050405020304" pitchFamily="18" charset="0"/>
                <a:ea typeface="Open Sans" panose="020B0606030504020204" pitchFamily="34" charset="0"/>
                <a:cs typeface="Times New Roman" panose="02020603050405020304" pitchFamily="18" charset="0"/>
              </a:rPr>
              <a:t>ariables are presented in the following table:</a:t>
            </a:r>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875374" y="11311181"/>
            <a:ext cx="10303990" cy="18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altLang="zh-CN" sz="3600" dirty="0">
                <a:latin typeface="Times New Roman" panose="02020603050405020304" pitchFamily="18" charset="0"/>
                <a:ea typeface="Open Sans" panose="020B0606030504020204" pitchFamily="34" charset="0"/>
                <a:cs typeface="Times New Roman" panose="02020603050405020304" pitchFamily="18" charset="0"/>
              </a:rPr>
              <a:t>In order to</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 </a:t>
            </a:r>
            <a:r>
              <a:rPr lang="en-US" altLang="zh-CN" sz="3600" dirty="0">
                <a:latin typeface="Times New Roman" panose="02020603050405020304" pitchFamily="18" charset="0"/>
                <a:ea typeface="Open Sans" panose="020B0606030504020204" pitchFamily="34" charset="0"/>
                <a:cs typeface="Times New Roman" panose="02020603050405020304" pitchFamily="18" charset="0"/>
              </a:rPr>
              <a:t>estimate and predict bodyfat percentage , it is crucial to identify any potential predictors through plotting correlation diagrams between variables</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a:t>
            </a:r>
            <a:endParaRPr lang="en-US" sz="36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8" name="Text Box 6">
            <a:extLst>
              <a:ext uri="{FF2B5EF4-FFF2-40B4-BE49-F238E27FC236}">
                <a16:creationId xmlns:a16="http://schemas.microsoft.com/office/drawing/2014/main" id="{F0CED6AC-A82D-4E7E-8DE1-9DE68E175BD7}"/>
              </a:ext>
            </a:extLst>
          </p:cNvPr>
          <p:cNvSpPr txBox="1">
            <a:spLocks noChangeArrowheads="1"/>
          </p:cNvSpPr>
          <p:nvPr/>
        </p:nvSpPr>
        <p:spPr bwMode="auto">
          <a:xfrm>
            <a:off x="22823927" y="11313380"/>
            <a:ext cx="10058400" cy="512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After plotting the relationship between the variables, it is obvious that there is indeed a good positive relationship between most of them except one of the explanatory variables. The plot between Height and BodyFat shows there is a very weak relationship between them.In addition,there are some clear outliers which we can identify and remove</a:t>
            </a:r>
            <a:r>
              <a:rPr lang="en-US" sz="2400" dirty="0">
                <a:latin typeface="Times New Roman" panose="02020603050405020304" pitchFamily="18" charset="0"/>
                <a:ea typeface="Open Sans" panose="020B0606030504020204" pitchFamily="34" charset="0"/>
                <a:cs typeface="Times New Roman" panose="02020603050405020304" pitchFamily="18" charset="0"/>
              </a:rPr>
              <a:t>.</a:t>
            </a:r>
            <a:r>
              <a:rPr lang="en-US" sz="3600" dirty="0">
                <a:latin typeface="Times New Roman" panose="02020603050405020304" pitchFamily="18" charset="0"/>
                <a:ea typeface="Open Sans" panose="020B0606030504020204" pitchFamily="34" charset="0"/>
                <a:cs typeface="Times New Roman" panose="02020603050405020304" pitchFamily="18" charset="0"/>
              </a:rPr>
              <a:t>Then, plotting again to see if this has had the desired effect of providing a cleaner data set:</a:t>
            </a:r>
          </a:p>
        </p:txBody>
      </p:sp>
      <p:sp>
        <p:nvSpPr>
          <p:cNvPr id="247" name="TextBox 246">
            <a:extLst>
              <a:ext uri="{FF2B5EF4-FFF2-40B4-BE49-F238E27FC236}">
                <a16:creationId xmlns:a16="http://schemas.microsoft.com/office/drawing/2014/main" id="{998FE72F-E77A-4480-B8D1-D34F20784276}"/>
              </a:ext>
            </a:extLst>
          </p:cNvPr>
          <p:cNvSpPr txBox="1"/>
          <p:nvPr/>
        </p:nvSpPr>
        <p:spPr>
          <a:xfrm>
            <a:off x="33549791" y="11254649"/>
            <a:ext cx="9857035" cy="6740307"/>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First, perform linear fitting on all the cleaned data. The results show that Multiple R-squared = 0.7513 and Adjusted R-squared = 0.7375. It can be seen that 73.75% of body fat information can be explained by the above data. </a:t>
            </a:r>
          </a:p>
          <a:p>
            <a:r>
              <a:rPr lang="en-US" sz="3600" dirty="0">
                <a:latin typeface="Times New Roman" panose="02020603050405020304" pitchFamily="18" charset="0"/>
                <a:ea typeface="Open Sans" panose="020B0606030504020204" pitchFamily="34" charset="0"/>
                <a:cs typeface="Times New Roman" panose="02020603050405020304" pitchFamily="18" charset="0"/>
              </a:rPr>
              <a:t>Based on the AIC principle, the variables of the model were screened twice, and finally four variables: Abdomen, Weight, and</a:t>
            </a:r>
            <a:r>
              <a:rPr lang="zh-CN" altLang="en-US" sz="3600" dirty="0">
                <a:latin typeface="Times New Roman" panose="02020603050405020304" pitchFamily="18" charset="0"/>
                <a:ea typeface="Open Sans" panose="020B0606030504020204" pitchFamily="34" charset="0"/>
                <a:cs typeface="Times New Roman" panose="02020603050405020304" pitchFamily="18" charset="0"/>
              </a:rPr>
              <a:t> </a:t>
            </a:r>
            <a:r>
              <a:rPr lang="en-US" sz="3600" dirty="0">
                <a:latin typeface="Times New Roman" panose="02020603050405020304" pitchFamily="18" charset="0"/>
                <a:ea typeface="Open Sans" panose="020B0606030504020204" pitchFamily="34" charset="0"/>
                <a:cs typeface="Times New Roman" panose="02020603050405020304" pitchFamily="18" charset="0"/>
              </a:rPr>
              <a:t>Wrist were left. There are only three explanatory variables left in the model screening but Adjusted R-squared (0.7339) only reduces 0.0036. It shows that these three variables can fully explain the body fat percentage.</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3589756" y="27551997"/>
            <a:ext cx="9987613" cy="3970318"/>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The model selected 3 variables to predict the body fat percentage of adult men, namely </a:t>
            </a:r>
            <a:r>
              <a:rPr lang="en-US" sz="3600" b="1" dirty="0">
                <a:latin typeface="Times New Roman" panose="02020603050405020304" pitchFamily="18" charset="0"/>
                <a:ea typeface="Open Sans" panose="020B0606030504020204" pitchFamily="34" charset="0"/>
                <a:cs typeface="Times New Roman" panose="02020603050405020304" pitchFamily="18" charset="0"/>
              </a:rPr>
              <a:t>Weight</a:t>
            </a:r>
            <a:r>
              <a:rPr lang="en-US" sz="3600" dirty="0">
                <a:latin typeface="Times New Roman" panose="02020603050405020304" pitchFamily="18" charset="0"/>
                <a:ea typeface="Open Sans" panose="020B0606030504020204" pitchFamily="34" charset="0"/>
                <a:cs typeface="Times New Roman" panose="02020603050405020304" pitchFamily="18" charset="0"/>
              </a:rPr>
              <a:t>, </a:t>
            </a:r>
            <a:r>
              <a:rPr lang="en-US" sz="3600" b="1" dirty="0">
                <a:latin typeface="Times New Roman" panose="02020603050405020304" pitchFamily="18" charset="0"/>
                <a:ea typeface="Open Sans" panose="020B0606030504020204" pitchFamily="34" charset="0"/>
                <a:cs typeface="Times New Roman" panose="02020603050405020304" pitchFamily="18" charset="0"/>
              </a:rPr>
              <a:t>abdominal circumference</a:t>
            </a:r>
            <a:r>
              <a:rPr lang="en-US" sz="3600" dirty="0">
                <a:latin typeface="Times New Roman" panose="02020603050405020304" pitchFamily="18" charset="0"/>
                <a:ea typeface="Open Sans" panose="020B0606030504020204" pitchFamily="34" charset="0"/>
                <a:cs typeface="Times New Roman" panose="02020603050405020304" pitchFamily="18" charset="0"/>
              </a:rPr>
              <a:t> and </a:t>
            </a:r>
            <a:r>
              <a:rPr lang="en-US" sz="3600" b="1" dirty="0">
                <a:latin typeface="Times New Roman" panose="02020603050405020304" pitchFamily="18" charset="0"/>
                <a:ea typeface="Open Sans" panose="020B0606030504020204" pitchFamily="34" charset="0"/>
                <a:cs typeface="Times New Roman" panose="02020603050405020304" pitchFamily="18" charset="0"/>
              </a:rPr>
              <a:t>wrist circumference</a:t>
            </a:r>
            <a:r>
              <a:rPr lang="en-US" sz="3600" dirty="0">
                <a:latin typeface="Times New Roman" panose="02020603050405020304" pitchFamily="18" charset="0"/>
                <a:ea typeface="Open Sans" panose="020B0606030504020204" pitchFamily="34" charset="0"/>
                <a:cs typeface="Times New Roman" panose="02020603050405020304" pitchFamily="18" charset="0"/>
              </a:rPr>
              <a:t>. The analysis shows that the use of this model can be more economical and time-effective to get a rough adult men's body fat percentage.</a:t>
            </a:r>
          </a:p>
        </p:txBody>
      </p:sp>
      <p:pic>
        <p:nvPicPr>
          <p:cNvPr id="9" name="图片 8" descr="文本, 白板&#10;&#10;描述已自动生成">
            <a:extLst>
              <a:ext uri="{FF2B5EF4-FFF2-40B4-BE49-F238E27FC236}">
                <a16:creationId xmlns:a16="http://schemas.microsoft.com/office/drawing/2014/main" id="{7A6390C3-54A4-4441-BE90-630F71856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516" y="6768314"/>
            <a:ext cx="4337539" cy="3003189"/>
          </a:xfrm>
          <a:prstGeom prst="rect">
            <a:avLst/>
          </a:prstGeom>
        </p:spPr>
      </p:pic>
      <p:pic>
        <p:nvPicPr>
          <p:cNvPr id="4" name="图片 3">
            <a:extLst>
              <a:ext uri="{FF2B5EF4-FFF2-40B4-BE49-F238E27FC236}">
                <a16:creationId xmlns:a16="http://schemas.microsoft.com/office/drawing/2014/main" id="{560B5EA4-F88B-49B4-A810-4F05BC957707}"/>
              </a:ext>
            </a:extLst>
          </p:cNvPr>
          <p:cNvPicPr>
            <a:picLocks noChangeAspect="1"/>
          </p:cNvPicPr>
          <p:nvPr/>
        </p:nvPicPr>
        <p:blipFill rotWithShape="1">
          <a:blip r:embed="rId3"/>
          <a:srcRect t="23898" r="2646" b="7985"/>
          <a:stretch/>
        </p:blipFill>
        <p:spPr>
          <a:xfrm>
            <a:off x="32059520" y="2306163"/>
            <a:ext cx="6626634" cy="3757460"/>
          </a:xfrm>
          <a:prstGeom prst="rect">
            <a:avLst/>
          </a:prstGeom>
        </p:spPr>
      </p:pic>
      <p:pic>
        <p:nvPicPr>
          <p:cNvPr id="7" name="图片 6">
            <a:extLst>
              <a:ext uri="{FF2B5EF4-FFF2-40B4-BE49-F238E27FC236}">
                <a16:creationId xmlns:a16="http://schemas.microsoft.com/office/drawing/2014/main" id="{776B84E7-FE33-40EA-88D8-1378B2F5AC28}"/>
              </a:ext>
            </a:extLst>
          </p:cNvPr>
          <p:cNvPicPr>
            <a:picLocks noChangeAspect="1"/>
          </p:cNvPicPr>
          <p:nvPr/>
        </p:nvPicPr>
        <p:blipFill>
          <a:blip r:embed="rId4"/>
          <a:stretch>
            <a:fillRect/>
          </a:stretch>
        </p:blipFill>
        <p:spPr>
          <a:xfrm>
            <a:off x="3509921" y="2979402"/>
            <a:ext cx="8321761" cy="2578832"/>
          </a:xfrm>
          <a:prstGeom prst="rect">
            <a:avLst/>
          </a:prstGeom>
        </p:spPr>
      </p:pic>
      <p:sp>
        <p:nvSpPr>
          <p:cNvPr id="8" name="文本框 7">
            <a:extLst>
              <a:ext uri="{FF2B5EF4-FFF2-40B4-BE49-F238E27FC236}">
                <a16:creationId xmlns:a16="http://schemas.microsoft.com/office/drawing/2014/main" id="{B1F44AC1-0021-4E4D-BB21-CF4FC3D452C8}"/>
              </a:ext>
            </a:extLst>
          </p:cNvPr>
          <p:cNvSpPr txBox="1"/>
          <p:nvPr/>
        </p:nvSpPr>
        <p:spPr>
          <a:xfrm>
            <a:off x="683082" y="14696234"/>
            <a:ext cx="9857035" cy="769441"/>
          </a:xfrm>
          <a:prstGeom prst="rect">
            <a:avLst/>
          </a:prstGeom>
          <a:noFill/>
        </p:spPr>
        <p:txBody>
          <a:bodyPr wrap="square" rtlCol="0">
            <a:spAutoFit/>
          </a:bodyPr>
          <a:lstStyle/>
          <a:p>
            <a:pPr marL="0" marR="0" lvl="0" indent="0" algn="ctr" defTabSz="4702588"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Libre Baskerville" panose="02000000000000000000" pitchFamily="2" charset="0"/>
                <a:cs typeface="Arial"/>
              </a:rPr>
              <a:t>Data Summaries</a:t>
            </a:r>
          </a:p>
        </p:txBody>
      </p:sp>
      <p:graphicFrame>
        <p:nvGraphicFramePr>
          <p:cNvPr id="13" name="表格 13">
            <a:extLst>
              <a:ext uri="{FF2B5EF4-FFF2-40B4-BE49-F238E27FC236}">
                <a16:creationId xmlns:a16="http://schemas.microsoft.com/office/drawing/2014/main" id="{D135B10C-FCA6-43BA-A0F8-5C303D6430A1}"/>
              </a:ext>
            </a:extLst>
          </p:cNvPr>
          <p:cNvGraphicFramePr>
            <a:graphicFrameLocks noGrp="1"/>
          </p:cNvGraphicFramePr>
          <p:nvPr>
            <p:extLst>
              <p:ext uri="{D42A27DB-BD31-4B8C-83A1-F6EECF244321}">
                <p14:modId xmlns:p14="http://schemas.microsoft.com/office/powerpoint/2010/main" val="2313240328"/>
              </p:ext>
            </p:extLst>
          </p:nvPr>
        </p:nvGraphicFramePr>
        <p:xfrm>
          <a:off x="506476" y="22599567"/>
          <a:ext cx="10042125" cy="6883020"/>
        </p:xfrm>
        <a:graphic>
          <a:graphicData uri="http://schemas.openxmlformats.org/drawingml/2006/table">
            <a:tbl>
              <a:tblPr firstRow="1" bandRow="1">
                <a:tableStyleId>{5C22544A-7EE6-4342-B048-85BDC9FD1C3A}</a:tableStyleId>
              </a:tblPr>
              <a:tblGrid>
                <a:gridCol w="1335435">
                  <a:extLst>
                    <a:ext uri="{9D8B030D-6E8A-4147-A177-3AD203B41FA5}">
                      <a16:colId xmlns:a16="http://schemas.microsoft.com/office/drawing/2014/main" val="2642889394"/>
                    </a:ext>
                  </a:extLst>
                </a:gridCol>
                <a:gridCol w="1126989">
                  <a:extLst>
                    <a:ext uri="{9D8B030D-6E8A-4147-A177-3AD203B41FA5}">
                      <a16:colId xmlns:a16="http://schemas.microsoft.com/office/drawing/2014/main" val="552491407"/>
                    </a:ext>
                  </a:extLst>
                </a:gridCol>
                <a:gridCol w="1538883">
                  <a:extLst>
                    <a:ext uri="{9D8B030D-6E8A-4147-A177-3AD203B41FA5}">
                      <a16:colId xmlns:a16="http://schemas.microsoft.com/office/drawing/2014/main" val="4100129199"/>
                    </a:ext>
                  </a:extLst>
                </a:gridCol>
                <a:gridCol w="1538883">
                  <a:extLst>
                    <a:ext uri="{9D8B030D-6E8A-4147-A177-3AD203B41FA5}">
                      <a16:colId xmlns:a16="http://schemas.microsoft.com/office/drawing/2014/main" val="2478085240"/>
                    </a:ext>
                  </a:extLst>
                </a:gridCol>
                <a:gridCol w="1270202">
                  <a:extLst>
                    <a:ext uri="{9D8B030D-6E8A-4147-A177-3AD203B41FA5}">
                      <a16:colId xmlns:a16="http://schemas.microsoft.com/office/drawing/2014/main" val="1560722928"/>
                    </a:ext>
                  </a:extLst>
                </a:gridCol>
                <a:gridCol w="1704610">
                  <a:extLst>
                    <a:ext uri="{9D8B030D-6E8A-4147-A177-3AD203B41FA5}">
                      <a16:colId xmlns:a16="http://schemas.microsoft.com/office/drawing/2014/main" val="2460425978"/>
                    </a:ext>
                  </a:extLst>
                </a:gridCol>
                <a:gridCol w="1527123">
                  <a:extLst>
                    <a:ext uri="{9D8B030D-6E8A-4147-A177-3AD203B41FA5}">
                      <a16:colId xmlns:a16="http://schemas.microsoft.com/office/drawing/2014/main" val="2512237545"/>
                    </a:ext>
                  </a:extLst>
                </a:gridCol>
              </a:tblGrid>
              <a:tr h="458868">
                <a:tc>
                  <a:txBody>
                    <a:bodyPr/>
                    <a:lstStyle/>
                    <a:p>
                      <a:pPr algn="l" fontAlgn="b"/>
                      <a:r>
                        <a:rPr lang="en-US" sz="2000" dirty="0">
                          <a:effectLst/>
                        </a:rPr>
                        <a:t>Variable</a:t>
                      </a:r>
                    </a:p>
                  </a:txBody>
                  <a:tcPr marL="60960" marR="60960" marT="60960" marB="60960" anchor="b"/>
                </a:tc>
                <a:tc>
                  <a:txBody>
                    <a:bodyPr/>
                    <a:lstStyle/>
                    <a:p>
                      <a:pPr algn="r" fontAlgn="b"/>
                      <a:r>
                        <a:rPr lang="en-US" sz="2000" dirty="0">
                          <a:effectLst/>
                        </a:rPr>
                        <a:t>n</a:t>
                      </a:r>
                    </a:p>
                  </a:txBody>
                  <a:tcPr marL="60960" marR="60960" marT="60960" marB="60960" anchor="b"/>
                </a:tc>
                <a:tc>
                  <a:txBody>
                    <a:bodyPr/>
                    <a:lstStyle/>
                    <a:p>
                      <a:pPr algn="r" fontAlgn="b"/>
                      <a:r>
                        <a:rPr lang="en-US" sz="2000" dirty="0">
                          <a:effectLst/>
                        </a:rPr>
                        <a:t>Mean</a:t>
                      </a:r>
                    </a:p>
                  </a:txBody>
                  <a:tcPr marL="60960" marR="60960" marT="60960" marB="60960" anchor="b"/>
                </a:tc>
                <a:tc>
                  <a:txBody>
                    <a:bodyPr/>
                    <a:lstStyle/>
                    <a:p>
                      <a:pPr algn="r" fontAlgn="b"/>
                      <a:r>
                        <a:rPr lang="en-US" sz="2000" dirty="0">
                          <a:effectLst/>
                        </a:rPr>
                        <a:t>SD</a:t>
                      </a:r>
                    </a:p>
                  </a:txBody>
                  <a:tcPr marL="60960" marR="60960" marT="60960" marB="60960" anchor="b"/>
                </a:tc>
                <a:tc>
                  <a:txBody>
                    <a:bodyPr/>
                    <a:lstStyle/>
                    <a:p>
                      <a:pPr algn="r" fontAlgn="b"/>
                      <a:r>
                        <a:rPr lang="en-US" sz="2000" dirty="0">
                          <a:effectLst/>
                        </a:rPr>
                        <a:t>Q1</a:t>
                      </a:r>
                    </a:p>
                  </a:txBody>
                  <a:tcPr marL="60960" marR="60960" marT="60960" marB="60960" anchor="b"/>
                </a:tc>
                <a:tc>
                  <a:txBody>
                    <a:bodyPr/>
                    <a:lstStyle/>
                    <a:p>
                      <a:pPr algn="r" fontAlgn="b"/>
                      <a:r>
                        <a:rPr lang="en-US" sz="2000" dirty="0">
                          <a:effectLst/>
                        </a:rPr>
                        <a:t>Median</a:t>
                      </a:r>
                    </a:p>
                  </a:txBody>
                  <a:tcPr marL="60960" marR="60960" marT="60960" marB="60960" anchor="b"/>
                </a:tc>
                <a:tc>
                  <a:txBody>
                    <a:bodyPr/>
                    <a:lstStyle/>
                    <a:p>
                      <a:pPr algn="r" fontAlgn="b"/>
                      <a:r>
                        <a:rPr lang="en-US" sz="2000" dirty="0">
                          <a:effectLst/>
                        </a:rPr>
                        <a:t>Q3</a:t>
                      </a:r>
                    </a:p>
                  </a:txBody>
                  <a:tcPr marL="60960" marR="60960" marT="60960" marB="60960" anchor="b"/>
                </a:tc>
                <a:extLst>
                  <a:ext uri="{0D108BD9-81ED-4DB2-BD59-A6C34878D82A}">
                    <a16:rowId xmlns:a16="http://schemas.microsoft.com/office/drawing/2014/main" val="797111028"/>
                  </a:ext>
                </a:extLst>
              </a:tr>
              <a:tr h="458868">
                <a:tc>
                  <a:txBody>
                    <a:bodyPr/>
                    <a:lstStyle/>
                    <a:p>
                      <a:pPr algn="l" fontAlgn="t"/>
                      <a:r>
                        <a:rPr lang="en-US" sz="2000" dirty="0">
                          <a:effectLst/>
                        </a:rPr>
                        <a:t>BodyFat</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19.15</a:t>
                      </a:r>
                    </a:p>
                  </a:txBody>
                  <a:tcPr marL="60960" marR="60960" marT="60960" marB="60960"/>
                </a:tc>
                <a:tc>
                  <a:txBody>
                    <a:bodyPr/>
                    <a:lstStyle/>
                    <a:p>
                      <a:pPr algn="r" fontAlgn="t"/>
                      <a:r>
                        <a:rPr lang="en-US" altLang="zh-CN" sz="2000" dirty="0">
                          <a:effectLst/>
                        </a:rPr>
                        <a:t>8.37</a:t>
                      </a:r>
                    </a:p>
                  </a:txBody>
                  <a:tcPr marL="60960" marR="60960" marT="60960" marB="60960"/>
                </a:tc>
                <a:tc>
                  <a:txBody>
                    <a:bodyPr/>
                    <a:lstStyle/>
                    <a:p>
                      <a:pPr algn="r" fontAlgn="t"/>
                      <a:r>
                        <a:rPr lang="en-US" altLang="zh-CN" sz="2000" dirty="0">
                          <a:effectLst/>
                        </a:rPr>
                        <a:t>12.47</a:t>
                      </a:r>
                    </a:p>
                  </a:txBody>
                  <a:tcPr marL="60960" marR="60960" marT="60960" marB="60960"/>
                </a:tc>
                <a:tc>
                  <a:txBody>
                    <a:bodyPr/>
                    <a:lstStyle/>
                    <a:p>
                      <a:pPr algn="r" fontAlgn="t"/>
                      <a:r>
                        <a:rPr lang="en-US" altLang="zh-CN" sz="2000" dirty="0">
                          <a:effectLst/>
                        </a:rPr>
                        <a:t>19.20</a:t>
                      </a:r>
                    </a:p>
                  </a:txBody>
                  <a:tcPr marL="60960" marR="60960" marT="60960" marB="60960"/>
                </a:tc>
                <a:tc>
                  <a:txBody>
                    <a:bodyPr/>
                    <a:lstStyle/>
                    <a:p>
                      <a:pPr algn="r" fontAlgn="t"/>
                      <a:r>
                        <a:rPr lang="en-US" altLang="zh-CN" sz="2000" dirty="0">
                          <a:effectLst/>
                        </a:rPr>
                        <a:t>25.30</a:t>
                      </a:r>
                    </a:p>
                  </a:txBody>
                  <a:tcPr marL="60960" marR="60960" marT="60960" marB="60960"/>
                </a:tc>
                <a:extLst>
                  <a:ext uri="{0D108BD9-81ED-4DB2-BD59-A6C34878D82A}">
                    <a16:rowId xmlns:a16="http://schemas.microsoft.com/office/drawing/2014/main" val="1819157925"/>
                  </a:ext>
                </a:extLst>
              </a:tr>
              <a:tr h="458868">
                <a:tc>
                  <a:txBody>
                    <a:bodyPr/>
                    <a:lstStyle/>
                    <a:p>
                      <a:pPr algn="l" fontAlgn="t"/>
                      <a:r>
                        <a:rPr lang="en-US" sz="2000" dirty="0">
                          <a:effectLst/>
                        </a:rPr>
                        <a:t>Age</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44.88</a:t>
                      </a:r>
                    </a:p>
                  </a:txBody>
                  <a:tcPr marL="60960" marR="60960" marT="60960" marB="60960"/>
                </a:tc>
                <a:tc>
                  <a:txBody>
                    <a:bodyPr/>
                    <a:lstStyle/>
                    <a:p>
                      <a:pPr algn="r" fontAlgn="t"/>
                      <a:r>
                        <a:rPr lang="en-US" altLang="zh-CN" sz="2000" dirty="0">
                          <a:effectLst/>
                        </a:rPr>
                        <a:t>12.60</a:t>
                      </a:r>
                    </a:p>
                  </a:txBody>
                  <a:tcPr marL="60960" marR="60960" marT="60960" marB="60960"/>
                </a:tc>
                <a:tc>
                  <a:txBody>
                    <a:bodyPr/>
                    <a:lstStyle/>
                    <a:p>
                      <a:pPr algn="r" fontAlgn="t"/>
                      <a:r>
                        <a:rPr lang="en-US" altLang="zh-CN" sz="2000" dirty="0">
                          <a:effectLst/>
                        </a:rPr>
                        <a:t>35.75</a:t>
                      </a:r>
                    </a:p>
                  </a:txBody>
                  <a:tcPr marL="60960" marR="60960" marT="60960" marB="60960"/>
                </a:tc>
                <a:tc>
                  <a:txBody>
                    <a:bodyPr/>
                    <a:lstStyle/>
                    <a:p>
                      <a:pPr algn="r" fontAlgn="t"/>
                      <a:r>
                        <a:rPr lang="en-US" altLang="zh-CN" sz="2000" dirty="0">
                          <a:effectLst/>
                        </a:rPr>
                        <a:t>43.00</a:t>
                      </a:r>
                    </a:p>
                  </a:txBody>
                  <a:tcPr marL="60960" marR="60960" marT="60960" marB="60960"/>
                </a:tc>
                <a:tc>
                  <a:txBody>
                    <a:bodyPr/>
                    <a:lstStyle/>
                    <a:p>
                      <a:pPr algn="r" fontAlgn="t"/>
                      <a:r>
                        <a:rPr lang="en-US" altLang="zh-CN" sz="2000" dirty="0">
                          <a:effectLst/>
                        </a:rPr>
                        <a:t>54.00</a:t>
                      </a:r>
                    </a:p>
                  </a:txBody>
                  <a:tcPr marL="60960" marR="60960" marT="60960" marB="60960"/>
                </a:tc>
                <a:extLst>
                  <a:ext uri="{0D108BD9-81ED-4DB2-BD59-A6C34878D82A}">
                    <a16:rowId xmlns:a16="http://schemas.microsoft.com/office/drawing/2014/main" val="4277170560"/>
                  </a:ext>
                </a:extLst>
              </a:tr>
              <a:tr h="458868">
                <a:tc>
                  <a:txBody>
                    <a:bodyPr/>
                    <a:lstStyle/>
                    <a:p>
                      <a:pPr algn="l" fontAlgn="t"/>
                      <a:r>
                        <a:rPr lang="en-US" sz="2000" dirty="0">
                          <a:effectLst/>
                        </a:rPr>
                        <a:t>Weight</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178.92</a:t>
                      </a:r>
                    </a:p>
                  </a:txBody>
                  <a:tcPr marL="60960" marR="60960" marT="60960" marB="60960"/>
                </a:tc>
                <a:tc>
                  <a:txBody>
                    <a:bodyPr/>
                    <a:lstStyle/>
                    <a:p>
                      <a:pPr algn="r" fontAlgn="t"/>
                      <a:r>
                        <a:rPr lang="en-US" altLang="zh-CN" sz="2000" dirty="0">
                          <a:effectLst/>
                        </a:rPr>
                        <a:t>29.39</a:t>
                      </a:r>
                    </a:p>
                  </a:txBody>
                  <a:tcPr marL="60960" marR="60960" marT="60960" marB="60960"/>
                </a:tc>
                <a:tc>
                  <a:txBody>
                    <a:bodyPr/>
                    <a:lstStyle/>
                    <a:p>
                      <a:pPr algn="r" fontAlgn="t"/>
                      <a:r>
                        <a:rPr lang="en-US" altLang="zh-CN" sz="2000" dirty="0">
                          <a:effectLst/>
                        </a:rPr>
                        <a:t>159.00</a:t>
                      </a:r>
                    </a:p>
                  </a:txBody>
                  <a:tcPr marL="60960" marR="60960" marT="60960" marB="60960"/>
                </a:tc>
                <a:tc>
                  <a:txBody>
                    <a:bodyPr/>
                    <a:lstStyle/>
                    <a:p>
                      <a:pPr algn="r" fontAlgn="t"/>
                      <a:r>
                        <a:rPr lang="en-US" altLang="zh-CN" sz="2000" dirty="0">
                          <a:effectLst/>
                        </a:rPr>
                        <a:t>176.50</a:t>
                      </a:r>
                    </a:p>
                  </a:txBody>
                  <a:tcPr marL="60960" marR="60960" marT="60960" marB="60960"/>
                </a:tc>
                <a:tc>
                  <a:txBody>
                    <a:bodyPr/>
                    <a:lstStyle/>
                    <a:p>
                      <a:pPr algn="r" fontAlgn="t"/>
                      <a:r>
                        <a:rPr lang="en-US" altLang="zh-CN" sz="2000" dirty="0">
                          <a:effectLst/>
                        </a:rPr>
                        <a:t>197.00</a:t>
                      </a:r>
                    </a:p>
                  </a:txBody>
                  <a:tcPr marL="60960" marR="60960" marT="60960" marB="60960"/>
                </a:tc>
                <a:extLst>
                  <a:ext uri="{0D108BD9-81ED-4DB2-BD59-A6C34878D82A}">
                    <a16:rowId xmlns:a16="http://schemas.microsoft.com/office/drawing/2014/main" val="2249730943"/>
                  </a:ext>
                </a:extLst>
              </a:tr>
              <a:tr h="458868">
                <a:tc>
                  <a:txBody>
                    <a:bodyPr/>
                    <a:lstStyle/>
                    <a:p>
                      <a:pPr algn="l" fontAlgn="t"/>
                      <a:r>
                        <a:rPr lang="en-US" sz="2000" dirty="0">
                          <a:effectLst/>
                        </a:rPr>
                        <a:t>Height</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70.15</a:t>
                      </a:r>
                    </a:p>
                  </a:txBody>
                  <a:tcPr marL="60960" marR="60960" marT="60960" marB="60960"/>
                </a:tc>
                <a:tc>
                  <a:txBody>
                    <a:bodyPr/>
                    <a:lstStyle/>
                    <a:p>
                      <a:pPr algn="r" fontAlgn="t"/>
                      <a:r>
                        <a:rPr lang="en-US" altLang="zh-CN" sz="2000" dirty="0">
                          <a:effectLst/>
                        </a:rPr>
                        <a:t>3.66</a:t>
                      </a:r>
                    </a:p>
                  </a:txBody>
                  <a:tcPr marL="60960" marR="60960" marT="60960" marB="60960"/>
                </a:tc>
                <a:tc>
                  <a:txBody>
                    <a:bodyPr/>
                    <a:lstStyle/>
                    <a:p>
                      <a:pPr algn="r" fontAlgn="t"/>
                      <a:r>
                        <a:rPr lang="en-US" altLang="zh-CN" sz="2000" dirty="0">
                          <a:effectLst/>
                        </a:rPr>
                        <a:t>68.25</a:t>
                      </a:r>
                    </a:p>
                  </a:txBody>
                  <a:tcPr marL="60960" marR="60960" marT="60960" marB="60960"/>
                </a:tc>
                <a:tc>
                  <a:txBody>
                    <a:bodyPr/>
                    <a:lstStyle/>
                    <a:p>
                      <a:pPr algn="r" fontAlgn="t"/>
                      <a:r>
                        <a:rPr lang="en-US" altLang="zh-CN" sz="2000" dirty="0">
                          <a:effectLst/>
                        </a:rPr>
                        <a:t>70.00</a:t>
                      </a:r>
                    </a:p>
                  </a:txBody>
                  <a:tcPr marL="60960" marR="60960" marT="60960" marB="60960"/>
                </a:tc>
                <a:tc>
                  <a:txBody>
                    <a:bodyPr/>
                    <a:lstStyle/>
                    <a:p>
                      <a:pPr algn="r" fontAlgn="t"/>
                      <a:r>
                        <a:rPr lang="en-US" altLang="zh-CN" sz="2000" dirty="0">
                          <a:effectLst/>
                        </a:rPr>
                        <a:t>72.25</a:t>
                      </a:r>
                    </a:p>
                  </a:txBody>
                  <a:tcPr marL="60960" marR="60960" marT="60960" marB="60960"/>
                </a:tc>
                <a:extLst>
                  <a:ext uri="{0D108BD9-81ED-4DB2-BD59-A6C34878D82A}">
                    <a16:rowId xmlns:a16="http://schemas.microsoft.com/office/drawing/2014/main" val="3945115283"/>
                  </a:ext>
                </a:extLst>
              </a:tr>
              <a:tr h="458868">
                <a:tc>
                  <a:txBody>
                    <a:bodyPr/>
                    <a:lstStyle/>
                    <a:p>
                      <a:pPr algn="l" fontAlgn="t"/>
                      <a:r>
                        <a:rPr lang="en-US" sz="2000" dirty="0">
                          <a:effectLst/>
                        </a:rPr>
                        <a:t>Neck</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37.99</a:t>
                      </a:r>
                    </a:p>
                  </a:txBody>
                  <a:tcPr marL="60960" marR="60960" marT="60960" marB="60960"/>
                </a:tc>
                <a:tc>
                  <a:txBody>
                    <a:bodyPr/>
                    <a:lstStyle/>
                    <a:p>
                      <a:pPr algn="r" fontAlgn="t"/>
                      <a:r>
                        <a:rPr lang="en-US" altLang="zh-CN" sz="2000" dirty="0">
                          <a:effectLst/>
                        </a:rPr>
                        <a:t>2.43</a:t>
                      </a:r>
                    </a:p>
                  </a:txBody>
                  <a:tcPr marL="60960" marR="60960" marT="60960" marB="60960"/>
                </a:tc>
                <a:tc>
                  <a:txBody>
                    <a:bodyPr/>
                    <a:lstStyle/>
                    <a:p>
                      <a:pPr algn="r" fontAlgn="t"/>
                      <a:r>
                        <a:rPr lang="en-US" altLang="zh-CN" sz="2000" dirty="0">
                          <a:effectLst/>
                        </a:rPr>
                        <a:t>36.40</a:t>
                      </a:r>
                    </a:p>
                  </a:txBody>
                  <a:tcPr marL="60960" marR="60960" marT="60960" marB="60960"/>
                </a:tc>
                <a:tc>
                  <a:txBody>
                    <a:bodyPr/>
                    <a:lstStyle/>
                    <a:p>
                      <a:pPr algn="r" fontAlgn="t"/>
                      <a:r>
                        <a:rPr lang="en-US" altLang="zh-CN" sz="2000" dirty="0">
                          <a:effectLst/>
                        </a:rPr>
                        <a:t>38.00</a:t>
                      </a:r>
                    </a:p>
                  </a:txBody>
                  <a:tcPr marL="60960" marR="60960" marT="60960" marB="60960"/>
                </a:tc>
                <a:tc>
                  <a:txBody>
                    <a:bodyPr/>
                    <a:lstStyle/>
                    <a:p>
                      <a:pPr algn="r" fontAlgn="t"/>
                      <a:r>
                        <a:rPr lang="en-US" altLang="zh-CN" sz="2000" dirty="0">
                          <a:effectLst/>
                        </a:rPr>
                        <a:t>39.42</a:t>
                      </a:r>
                    </a:p>
                  </a:txBody>
                  <a:tcPr marL="60960" marR="60960" marT="60960" marB="60960"/>
                </a:tc>
                <a:extLst>
                  <a:ext uri="{0D108BD9-81ED-4DB2-BD59-A6C34878D82A}">
                    <a16:rowId xmlns:a16="http://schemas.microsoft.com/office/drawing/2014/main" val="1895869623"/>
                  </a:ext>
                </a:extLst>
              </a:tr>
              <a:tr h="458868">
                <a:tc>
                  <a:txBody>
                    <a:bodyPr/>
                    <a:lstStyle/>
                    <a:p>
                      <a:pPr algn="l" fontAlgn="t"/>
                      <a:r>
                        <a:rPr lang="en-US" sz="2000" dirty="0">
                          <a:effectLst/>
                        </a:rPr>
                        <a:t>Chest</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100.82</a:t>
                      </a:r>
                    </a:p>
                  </a:txBody>
                  <a:tcPr marL="60960" marR="60960" marT="60960" marB="60960"/>
                </a:tc>
                <a:tc>
                  <a:txBody>
                    <a:bodyPr/>
                    <a:lstStyle/>
                    <a:p>
                      <a:pPr algn="r" fontAlgn="t"/>
                      <a:r>
                        <a:rPr lang="en-US" altLang="zh-CN" sz="2000" dirty="0">
                          <a:effectLst/>
                        </a:rPr>
                        <a:t>8.43</a:t>
                      </a:r>
                    </a:p>
                  </a:txBody>
                  <a:tcPr marL="60960" marR="60960" marT="60960" marB="60960"/>
                </a:tc>
                <a:tc>
                  <a:txBody>
                    <a:bodyPr/>
                    <a:lstStyle/>
                    <a:p>
                      <a:pPr algn="r" fontAlgn="t"/>
                      <a:r>
                        <a:rPr lang="en-US" altLang="zh-CN" sz="2000" dirty="0">
                          <a:effectLst/>
                        </a:rPr>
                        <a:t>94.35</a:t>
                      </a:r>
                    </a:p>
                  </a:txBody>
                  <a:tcPr marL="60960" marR="60960" marT="60960" marB="60960"/>
                </a:tc>
                <a:tc>
                  <a:txBody>
                    <a:bodyPr/>
                    <a:lstStyle/>
                    <a:p>
                      <a:pPr algn="r" fontAlgn="t"/>
                      <a:r>
                        <a:rPr lang="en-US" altLang="zh-CN" sz="2000" dirty="0">
                          <a:effectLst/>
                        </a:rPr>
                        <a:t>99.65</a:t>
                      </a:r>
                    </a:p>
                  </a:txBody>
                  <a:tcPr marL="60960" marR="60960" marT="60960" marB="60960"/>
                </a:tc>
                <a:tc>
                  <a:txBody>
                    <a:bodyPr/>
                    <a:lstStyle/>
                    <a:p>
                      <a:pPr algn="r" fontAlgn="t"/>
                      <a:r>
                        <a:rPr lang="en-US" altLang="zh-CN" sz="2000" dirty="0">
                          <a:effectLst/>
                        </a:rPr>
                        <a:t>105.38</a:t>
                      </a:r>
                    </a:p>
                  </a:txBody>
                  <a:tcPr marL="60960" marR="60960" marT="60960" marB="60960"/>
                </a:tc>
                <a:extLst>
                  <a:ext uri="{0D108BD9-81ED-4DB2-BD59-A6C34878D82A}">
                    <a16:rowId xmlns:a16="http://schemas.microsoft.com/office/drawing/2014/main" val="2705805870"/>
                  </a:ext>
                </a:extLst>
              </a:tr>
              <a:tr h="458868">
                <a:tc>
                  <a:txBody>
                    <a:bodyPr/>
                    <a:lstStyle/>
                    <a:p>
                      <a:pPr algn="l" fontAlgn="t"/>
                      <a:r>
                        <a:rPr lang="en-US" sz="2000" dirty="0">
                          <a:effectLst/>
                        </a:rPr>
                        <a:t>Abdomen</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92.56</a:t>
                      </a:r>
                    </a:p>
                  </a:txBody>
                  <a:tcPr marL="60960" marR="60960" marT="60960" marB="60960"/>
                </a:tc>
                <a:tc>
                  <a:txBody>
                    <a:bodyPr/>
                    <a:lstStyle/>
                    <a:p>
                      <a:pPr algn="r" fontAlgn="t"/>
                      <a:r>
                        <a:rPr lang="en-US" altLang="zh-CN" sz="2000" dirty="0">
                          <a:effectLst/>
                        </a:rPr>
                        <a:t>10.78</a:t>
                      </a:r>
                    </a:p>
                  </a:txBody>
                  <a:tcPr marL="60960" marR="60960" marT="60960" marB="60960"/>
                </a:tc>
                <a:tc>
                  <a:txBody>
                    <a:bodyPr/>
                    <a:lstStyle/>
                    <a:p>
                      <a:pPr algn="r" fontAlgn="t"/>
                      <a:r>
                        <a:rPr lang="en-US" altLang="zh-CN" sz="2000" dirty="0">
                          <a:effectLst/>
                        </a:rPr>
                        <a:t>84.57</a:t>
                      </a:r>
                    </a:p>
                  </a:txBody>
                  <a:tcPr marL="60960" marR="60960" marT="60960" marB="60960"/>
                </a:tc>
                <a:tc>
                  <a:txBody>
                    <a:bodyPr/>
                    <a:lstStyle/>
                    <a:p>
                      <a:pPr algn="r" fontAlgn="t"/>
                      <a:r>
                        <a:rPr lang="en-US" altLang="zh-CN" sz="2000" dirty="0">
                          <a:effectLst/>
                        </a:rPr>
                        <a:t>90.95</a:t>
                      </a:r>
                    </a:p>
                  </a:txBody>
                  <a:tcPr marL="60960" marR="60960" marT="60960" marB="60960"/>
                </a:tc>
                <a:tc>
                  <a:txBody>
                    <a:bodyPr/>
                    <a:lstStyle/>
                    <a:p>
                      <a:pPr algn="r" fontAlgn="t"/>
                      <a:r>
                        <a:rPr lang="en-US" altLang="zh-CN" sz="2000" dirty="0">
                          <a:effectLst/>
                        </a:rPr>
                        <a:t>99.33</a:t>
                      </a:r>
                    </a:p>
                  </a:txBody>
                  <a:tcPr marL="60960" marR="60960" marT="60960" marB="60960"/>
                </a:tc>
                <a:extLst>
                  <a:ext uri="{0D108BD9-81ED-4DB2-BD59-A6C34878D82A}">
                    <a16:rowId xmlns:a16="http://schemas.microsoft.com/office/drawing/2014/main" val="4204522754"/>
                  </a:ext>
                </a:extLst>
              </a:tr>
              <a:tr h="458868">
                <a:tc>
                  <a:txBody>
                    <a:bodyPr/>
                    <a:lstStyle/>
                    <a:p>
                      <a:pPr algn="l" fontAlgn="t"/>
                      <a:r>
                        <a:rPr lang="en-US" sz="2000" dirty="0">
                          <a:effectLst/>
                        </a:rPr>
                        <a:t>Hip</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99.90</a:t>
                      </a:r>
                    </a:p>
                  </a:txBody>
                  <a:tcPr marL="60960" marR="60960" marT="60960" marB="60960"/>
                </a:tc>
                <a:tc>
                  <a:txBody>
                    <a:bodyPr/>
                    <a:lstStyle/>
                    <a:p>
                      <a:pPr algn="r" fontAlgn="t"/>
                      <a:r>
                        <a:rPr lang="en-US" altLang="zh-CN" sz="2000" dirty="0">
                          <a:effectLst/>
                        </a:rPr>
                        <a:t>7.16</a:t>
                      </a:r>
                    </a:p>
                  </a:txBody>
                  <a:tcPr marL="60960" marR="60960" marT="60960" marB="60960"/>
                </a:tc>
                <a:tc>
                  <a:txBody>
                    <a:bodyPr/>
                    <a:lstStyle/>
                    <a:p>
                      <a:pPr algn="r" fontAlgn="t"/>
                      <a:r>
                        <a:rPr lang="en-US" altLang="zh-CN" sz="2000" dirty="0">
                          <a:effectLst/>
                        </a:rPr>
                        <a:t>95.50</a:t>
                      </a:r>
                    </a:p>
                  </a:txBody>
                  <a:tcPr marL="60960" marR="60960" marT="60960" marB="60960"/>
                </a:tc>
                <a:tc>
                  <a:txBody>
                    <a:bodyPr/>
                    <a:lstStyle/>
                    <a:p>
                      <a:pPr algn="r" fontAlgn="t"/>
                      <a:r>
                        <a:rPr lang="en-US" altLang="zh-CN" sz="2000" dirty="0">
                          <a:effectLst/>
                        </a:rPr>
                        <a:t>99.30</a:t>
                      </a:r>
                    </a:p>
                  </a:txBody>
                  <a:tcPr marL="60960" marR="60960" marT="60960" marB="60960"/>
                </a:tc>
                <a:tc>
                  <a:txBody>
                    <a:bodyPr/>
                    <a:lstStyle/>
                    <a:p>
                      <a:pPr algn="r" fontAlgn="t"/>
                      <a:r>
                        <a:rPr lang="en-US" altLang="zh-CN" sz="2000" dirty="0">
                          <a:effectLst/>
                        </a:rPr>
                        <a:t>103.53</a:t>
                      </a:r>
                    </a:p>
                  </a:txBody>
                  <a:tcPr marL="60960" marR="60960" marT="60960" marB="60960"/>
                </a:tc>
                <a:extLst>
                  <a:ext uri="{0D108BD9-81ED-4DB2-BD59-A6C34878D82A}">
                    <a16:rowId xmlns:a16="http://schemas.microsoft.com/office/drawing/2014/main" val="2836303475"/>
                  </a:ext>
                </a:extLst>
              </a:tr>
              <a:tr h="458868">
                <a:tc>
                  <a:txBody>
                    <a:bodyPr/>
                    <a:lstStyle/>
                    <a:p>
                      <a:pPr algn="l" fontAlgn="t"/>
                      <a:r>
                        <a:rPr lang="en-US" sz="2000" dirty="0">
                          <a:effectLst/>
                        </a:rPr>
                        <a:t>Thigh</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59.41</a:t>
                      </a:r>
                    </a:p>
                  </a:txBody>
                  <a:tcPr marL="60960" marR="60960" marT="60960" marB="60960"/>
                </a:tc>
                <a:tc>
                  <a:txBody>
                    <a:bodyPr/>
                    <a:lstStyle/>
                    <a:p>
                      <a:pPr algn="r" fontAlgn="t"/>
                      <a:r>
                        <a:rPr lang="en-US" altLang="zh-CN" sz="2000" dirty="0">
                          <a:effectLst/>
                        </a:rPr>
                        <a:t>5.25</a:t>
                      </a:r>
                    </a:p>
                  </a:txBody>
                  <a:tcPr marL="60960" marR="60960" marT="60960" marB="60960"/>
                </a:tc>
                <a:tc>
                  <a:txBody>
                    <a:bodyPr/>
                    <a:lstStyle/>
                    <a:p>
                      <a:pPr algn="r" fontAlgn="t"/>
                      <a:r>
                        <a:rPr lang="en-US" altLang="zh-CN" sz="2000" dirty="0">
                          <a:effectLst/>
                        </a:rPr>
                        <a:t>56.00</a:t>
                      </a:r>
                    </a:p>
                  </a:txBody>
                  <a:tcPr marL="60960" marR="60960" marT="60960" marB="60960"/>
                </a:tc>
                <a:tc>
                  <a:txBody>
                    <a:bodyPr/>
                    <a:lstStyle/>
                    <a:p>
                      <a:pPr algn="r" fontAlgn="t"/>
                      <a:r>
                        <a:rPr lang="en-US" altLang="zh-CN" sz="2000" dirty="0">
                          <a:effectLst/>
                        </a:rPr>
                        <a:t>59.00</a:t>
                      </a:r>
                    </a:p>
                  </a:txBody>
                  <a:tcPr marL="60960" marR="60960" marT="60960" marB="60960"/>
                </a:tc>
                <a:tc>
                  <a:txBody>
                    <a:bodyPr/>
                    <a:lstStyle/>
                    <a:p>
                      <a:pPr algn="r" fontAlgn="t"/>
                      <a:r>
                        <a:rPr lang="en-US" altLang="zh-CN" sz="2000" dirty="0">
                          <a:effectLst/>
                        </a:rPr>
                        <a:t>62.35</a:t>
                      </a:r>
                    </a:p>
                  </a:txBody>
                  <a:tcPr marL="60960" marR="60960" marT="60960" marB="60960"/>
                </a:tc>
                <a:extLst>
                  <a:ext uri="{0D108BD9-81ED-4DB2-BD59-A6C34878D82A}">
                    <a16:rowId xmlns:a16="http://schemas.microsoft.com/office/drawing/2014/main" val="3172750391"/>
                  </a:ext>
                </a:extLst>
              </a:tr>
              <a:tr h="458868">
                <a:tc>
                  <a:txBody>
                    <a:bodyPr/>
                    <a:lstStyle/>
                    <a:p>
                      <a:pPr algn="l" fontAlgn="t"/>
                      <a:r>
                        <a:rPr lang="en-US" sz="2000" dirty="0">
                          <a:effectLst/>
                        </a:rPr>
                        <a:t>Knee</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38.59</a:t>
                      </a:r>
                    </a:p>
                  </a:txBody>
                  <a:tcPr marL="60960" marR="60960" marT="60960" marB="60960"/>
                </a:tc>
                <a:tc>
                  <a:txBody>
                    <a:bodyPr/>
                    <a:lstStyle/>
                    <a:p>
                      <a:pPr algn="r" fontAlgn="t"/>
                      <a:r>
                        <a:rPr lang="en-US" altLang="zh-CN" sz="2000" dirty="0">
                          <a:effectLst/>
                        </a:rPr>
                        <a:t>2.41</a:t>
                      </a:r>
                    </a:p>
                  </a:txBody>
                  <a:tcPr marL="60960" marR="60960" marT="60960" marB="60960"/>
                </a:tc>
                <a:tc>
                  <a:txBody>
                    <a:bodyPr/>
                    <a:lstStyle/>
                    <a:p>
                      <a:pPr algn="r" fontAlgn="t"/>
                      <a:r>
                        <a:rPr lang="en-US" altLang="zh-CN" sz="2000" dirty="0">
                          <a:effectLst/>
                        </a:rPr>
                        <a:t>36.98</a:t>
                      </a:r>
                    </a:p>
                  </a:txBody>
                  <a:tcPr marL="60960" marR="60960" marT="60960" marB="60960"/>
                </a:tc>
                <a:tc>
                  <a:txBody>
                    <a:bodyPr/>
                    <a:lstStyle/>
                    <a:p>
                      <a:pPr algn="r" fontAlgn="t"/>
                      <a:r>
                        <a:rPr lang="en-US" altLang="zh-CN" sz="2000" dirty="0">
                          <a:effectLst/>
                        </a:rPr>
                        <a:t>38.50</a:t>
                      </a:r>
                    </a:p>
                  </a:txBody>
                  <a:tcPr marL="60960" marR="60960" marT="60960" marB="60960"/>
                </a:tc>
                <a:tc>
                  <a:txBody>
                    <a:bodyPr/>
                    <a:lstStyle/>
                    <a:p>
                      <a:pPr algn="r" fontAlgn="t"/>
                      <a:r>
                        <a:rPr lang="en-US" altLang="zh-CN" sz="2000" dirty="0">
                          <a:effectLst/>
                        </a:rPr>
                        <a:t>39.92</a:t>
                      </a:r>
                    </a:p>
                  </a:txBody>
                  <a:tcPr marL="60960" marR="60960" marT="60960" marB="60960"/>
                </a:tc>
                <a:extLst>
                  <a:ext uri="{0D108BD9-81ED-4DB2-BD59-A6C34878D82A}">
                    <a16:rowId xmlns:a16="http://schemas.microsoft.com/office/drawing/2014/main" val="3164486664"/>
                  </a:ext>
                </a:extLst>
              </a:tr>
              <a:tr h="458868">
                <a:tc>
                  <a:txBody>
                    <a:bodyPr/>
                    <a:lstStyle/>
                    <a:p>
                      <a:pPr algn="l" fontAlgn="t"/>
                      <a:r>
                        <a:rPr lang="en-US" sz="2000" dirty="0">
                          <a:effectLst/>
                        </a:rPr>
                        <a:t>Ankle</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23.10</a:t>
                      </a:r>
                    </a:p>
                  </a:txBody>
                  <a:tcPr marL="60960" marR="60960" marT="60960" marB="60960"/>
                </a:tc>
                <a:tc>
                  <a:txBody>
                    <a:bodyPr/>
                    <a:lstStyle/>
                    <a:p>
                      <a:pPr algn="r" fontAlgn="t"/>
                      <a:r>
                        <a:rPr lang="en-US" altLang="zh-CN" sz="2000" dirty="0">
                          <a:effectLst/>
                        </a:rPr>
                        <a:t>1.69</a:t>
                      </a:r>
                    </a:p>
                  </a:txBody>
                  <a:tcPr marL="60960" marR="60960" marT="60960" marB="60960"/>
                </a:tc>
                <a:tc>
                  <a:txBody>
                    <a:bodyPr/>
                    <a:lstStyle/>
                    <a:p>
                      <a:pPr algn="r" fontAlgn="t"/>
                      <a:r>
                        <a:rPr lang="en-US" altLang="zh-CN" sz="2000" dirty="0">
                          <a:effectLst/>
                        </a:rPr>
                        <a:t>22.00</a:t>
                      </a:r>
                    </a:p>
                  </a:txBody>
                  <a:tcPr marL="60960" marR="60960" marT="60960" marB="60960"/>
                </a:tc>
                <a:tc>
                  <a:txBody>
                    <a:bodyPr/>
                    <a:lstStyle/>
                    <a:p>
                      <a:pPr algn="r" fontAlgn="t"/>
                      <a:r>
                        <a:rPr lang="en-US" altLang="zh-CN" sz="2000" dirty="0">
                          <a:effectLst/>
                        </a:rPr>
                        <a:t>22.80</a:t>
                      </a:r>
                    </a:p>
                  </a:txBody>
                  <a:tcPr marL="60960" marR="60960" marT="60960" marB="60960"/>
                </a:tc>
                <a:tc>
                  <a:txBody>
                    <a:bodyPr/>
                    <a:lstStyle/>
                    <a:p>
                      <a:pPr algn="r" fontAlgn="t"/>
                      <a:r>
                        <a:rPr lang="en-US" altLang="zh-CN" sz="2000" dirty="0">
                          <a:effectLst/>
                        </a:rPr>
                        <a:t>24.00</a:t>
                      </a:r>
                    </a:p>
                  </a:txBody>
                  <a:tcPr marL="60960" marR="60960" marT="60960" marB="60960"/>
                </a:tc>
                <a:extLst>
                  <a:ext uri="{0D108BD9-81ED-4DB2-BD59-A6C34878D82A}">
                    <a16:rowId xmlns:a16="http://schemas.microsoft.com/office/drawing/2014/main" val="1965866884"/>
                  </a:ext>
                </a:extLst>
              </a:tr>
              <a:tr h="458868">
                <a:tc>
                  <a:txBody>
                    <a:bodyPr/>
                    <a:lstStyle/>
                    <a:p>
                      <a:pPr algn="l" fontAlgn="t"/>
                      <a:r>
                        <a:rPr lang="en-US" sz="2000" dirty="0">
                          <a:effectLst/>
                        </a:rPr>
                        <a:t>Biceps</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32.27</a:t>
                      </a:r>
                    </a:p>
                  </a:txBody>
                  <a:tcPr marL="60960" marR="60960" marT="60960" marB="60960"/>
                </a:tc>
                <a:tc>
                  <a:txBody>
                    <a:bodyPr/>
                    <a:lstStyle/>
                    <a:p>
                      <a:pPr algn="r" fontAlgn="t"/>
                      <a:r>
                        <a:rPr lang="en-US" altLang="zh-CN" sz="2000" dirty="0">
                          <a:effectLst/>
                        </a:rPr>
                        <a:t>3.02</a:t>
                      </a:r>
                    </a:p>
                  </a:txBody>
                  <a:tcPr marL="60960" marR="60960" marT="60960" marB="60960"/>
                </a:tc>
                <a:tc>
                  <a:txBody>
                    <a:bodyPr/>
                    <a:lstStyle/>
                    <a:p>
                      <a:pPr algn="r" fontAlgn="t"/>
                      <a:r>
                        <a:rPr lang="en-US" altLang="zh-CN" sz="2000" dirty="0">
                          <a:effectLst/>
                        </a:rPr>
                        <a:t>30.20</a:t>
                      </a:r>
                    </a:p>
                  </a:txBody>
                  <a:tcPr marL="60960" marR="60960" marT="60960" marB="60960"/>
                </a:tc>
                <a:tc>
                  <a:txBody>
                    <a:bodyPr/>
                    <a:lstStyle/>
                    <a:p>
                      <a:pPr algn="r" fontAlgn="t"/>
                      <a:r>
                        <a:rPr lang="en-US" altLang="zh-CN" sz="2000" dirty="0">
                          <a:effectLst/>
                        </a:rPr>
                        <a:t>32.05</a:t>
                      </a:r>
                    </a:p>
                  </a:txBody>
                  <a:tcPr marL="60960" marR="60960" marT="60960" marB="60960"/>
                </a:tc>
                <a:tc>
                  <a:txBody>
                    <a:bodyPr/>
                    <a:lstStyle/>
                    <a:p>
                      <a:pPr algn="r" fontAlgn="t"/>
                      <a:r>
                        <a:rPr lang="en-US" altLang="zh-CN" sz="2000" dirty="0">
                          <a:effectLst/>
                        </a:rPr>
                        <a:t>34.32</a:t>
                      </a:r>
                    </a:p>
                  </a:txBody>
                  <a:tcPr marL="60960" marR="60960" marT="60960" marB="60960"/>
                </a:tc>
                <a:extLst>
                  <a:ext uri="{0D108BD9-81ED-4DB2-BD59-A6C34878D82A}">
                    <a16:rowId xmlns:a16="http://schemas.microsoft.com/office/drawing/2014/main" val="2666335913"/>
                  </a:ext>
                </a:extLst>
              </a:tr>
              <a:tr h="458868">
                <a:tc>
                  <a:txBody>
                    <a:bodyPr/>
                    <a:lstStyle/>
                    <a:p>
                      <a:pPr algn="l" fontAlgn="t"/>
                      <a:r>
                        <a:rPr lang="en-US" sz="2000" dirty="0">
                          <a:effectLst/>
                        </a:rPr>
                        <a:t>Forearm</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28.66</a:t>
                      </a:r>
                    </a:p>
                  </a:txBody>
                  <a:tcPr marL="60960" marR="60960" marT="60960" marB="60960"/>
                </a:tc>
                <a:tc>
                  <a:txBody>
                    <a:bodyPr/>
                    <a:lstStyle/>
                    <a:p>
                      <a:pPr algn="r" fontAlgn="t"/>
                      <a:r>
                        <a:rPr lang="en-US" altLang="zh-CN" sz="2000" dirty="0">
                          <a:effectLst/>
                        </a:rPr>
                        <a:t>2.02</a:t>
                      </a:r>
                    </a:p>
                  </a:txBody>
                  <a:tcPr marL="60960" marR="60960" marT="60960" marB="60960"/>
                </a:tc>
                <a:tc>
                  <a:txBody>
                    <a:bodyPr/>
                    <a:lstStyle/>
                    <a:p>
                      <a:pPr algn="r" fontAlgn="t"/>
                      <a:r>
                        <a:rPr lang="en-US" altLang="zh-CN" sz="2000" dirty="0">
                          <a:effectLst/>
                        </a:rPr>
                        <a:t>27.30</a:t>
                      </a:r>
                    </a:p>
                  </a:txBody>
                  <a:tcPr marL="60960" marR="60960" marT="60960" marB="60960"/>
                </a:tc>
                <a:tc>
                  <a:txBody>
                    <a:bodyPr/>
                    <a:lstStyle/>
                    <a:p>
                      <a:pPr algn="r" fontAlgn="t"/>
                      <a:r>
                        <a:rPr lang="en-US" altLang="zh-CN" sz="2000" dirty="0">
                          <a:effectLst/>
                        </a:rPr>
                        <a:t>28.70</a:t>
                      </a:r>
                    </a:p>
                  </a:txBody>
                  <a:tcPr marL="60960" marR="60960" marT="60960" marB="60960"/>
                </a:tc>
                <a:tc>
                  <a:txBody>
                    <a:bodyPr/>
                    <a:lstStyle/>
                    <a:p>
                      <a:pPr algn="r" fontAlgn="t"/>
                      <a:r>
                        <a:rPr lang="en-US" altLang="zh-CN" sz="2000" dirty="0">
                          <a:effectLst/>
                        </a:rPr>
                        <a:t>30.00</a:t>
                      </a:r>
                    </a:p>
                  </a:txBody>
                  <a:tcPr marL="60960" marR="60960" marT="60960" marB="60960"/>
                </a:tc>
                <a:extLst>
                  <a:ext uri="{0D108BD9-81ED-4DB2-BD59-A6C34878D82A}">
                    <a16:rowId xmlns:a16="http://schemas.microsoft.com/office/drawing/2014/main" val="3110946013"/>
                  </a:ext>
                </a:extLst>
              </a:tr>
              <a:tr h="458868">
                <a:tc>
                  <a:txBody>
                    <a:bodyPr/>
                    <a:lstStyle/>
                    <a:p>
                      <a:pPr algn="l" fontAlgn="t"/>
                      <a:r>
                        <a:rPr lang="en-US" sz="2000" dirty="0">
                          <a:effectLst/>
                        </a:rPr>
                        <a:t>Wrist</a:t>
                      </a:r>
                    </a:p>
                  </a:txBody>
                  <a:tcPr marL="60960" marR="60960" marT="60960" marB="60960"/>
                </a:tc>
                <a:tc>
                  <a:txBody>
                    <a:bodyPr/>
                    <a:lstStyle/>
                    <a:p>
                      <a:pPr algn="r" fontAlgn="t"/>
                      <a:r>
                        <a:rPr lang="en-US" altLang="zh-CN" sz="2000" dirty="0">
                          <a:effectLst/>
                        </a:rPr>
                        <a:t>252</a:t>
                      </a:r>
                    </a:p>
                  </a:txBody>
                  <a:tcPr marL="60960" marR="60960" marT="60960" marB="60960"/>
                </a:tc>
                <a:tc>
                  <a:txBody>
                    <a:bodyPr/>
                    <a:lstStyle/>
                    <a:p>
                      <a:pPr algn="r" fontAlgn="t"/>
                      <a:r>
                        <a:rPr lang="en-US" altLang="zh-CN" sz="2000" dirty="0">
                          <a:effectLst/>
                        </a:rPr>
                        <a:t>18.23</a:t>
                      </a:r>
                    </a:p>
                  </a:txBody>
                  <a:tcPr marL="60960" marR="60960" marT="60960" marB="60960"/>
                </a:tc>
                <a:tc>
                  <a:txBody>
                    <a:bodyPr/>
                    <a:lstStyle/>
                    <a:p>
                      <a:pPr algn="r" fontAlgn="t"/>
                      <a:r>
                        <a:rPr lang="en-US" altLang="zh-CN" sz="2000" dirty="0">
                          <a:effectLst/>
                        </a:rPr>
                        <a:t>0.93</a:t>
                      </a:r>
                    </a:p>
                  </a:txBody>
                  <a:tcPr marL="60960" marR="60960" marT="60960" marB="60960"/>
                </a:tc>
                <a:tc>
                  <a:txBody>
                    <a:bodyPr/>
                    <a:lstStyle/>
                    <a:p>
                      <a:pPr algn="r" fontAlgn="t"/>
                      <a:r>
                        <a:rPr lang="en-US" altLang="zh-CN" sz="2000" dirty="0">
                          <a:effectLst/>
                        </a:rPr>
                        <a:t>17.60</a:t>
                      </a:r>
                    </a:p>
                  </a:txBody>
                  <a:tcPr marL="60960" marR="60960" marT="60960" marB="60960"/>
                </a:tc>
                <a:tc>
                  <a:txBody>
                    <a:bodyPr/>
                    <a:lstStyle/>
                    <a:p>
                      <a:pPr algn="r" fontAlgn="t"/>
                      <a:r>
                        <a:rPr lang="en-US" altLang="zh-CN" sz="2000" dirty="0">
                          <a:effectLst/>
                        </a:rPr>
                        <a:t>18.30</a:t>
                      </a:r>
                    </a:p>
                  </a:txBody>
                  <a:tcPr marL="60960" marR="60960" marT="60960" marB="60960"/>
                </a:tc>
                <a:tc>
                  <a:txBody>
                    <a:bodyPr/>
                    <a:lstStyle/>
                    <a:p>
                      <a:pPr algn="r" fontAlgn="t"/>
                      <a:r>
                        <a:rPr lang="en-US" altLang="zh-CN" sz="2000" dirty="0">
                          <a:effectLst/>
                        </a:rPr>
                        <a:t>18.80</a:t>
                      </a:r>
                    </a:p>
                  </a:txBody>
                  <a:tcPr marL="60960" marR="60960" marT="60960" marB="60960"/>
                </a:tc>
                <a:extLst>
                  <a:ext uri="{0D108BD9-81ED-4DB2-BD59-A6C34878D82A}">
                    <a16:rowId xmlns:a16="http://schemas.microsoft.com/office/drawing/2014/main" val="1380839328"/>
                  </a:ext>
                </a:extLst>
              </a:tr>
            </a:tbl>
          </a:graphicData>
        </a:graphic>
      </p:graphicFrame>
      <p:sp>
        <p:nvSpPr>
          <p:cNvPr id="14" name="文本框 13">
            <a:extLst>
              <a:ext uri="{FF2B5EF4-FFF2-40B4-BE49-F238E27FC236}">
                <a16:creationId xmlns:a16="http://schemas.microsoft.com/office/drawing/2014/main" id="{C15E58DE-A0CC-4E61-B275-F44888462400}"/>
              </a:ext>
            </a:extLst>
          </p:cNvPr>
          <p:cNvSpPr txBox="1"/>
          <p:nvPr/>
        </p:nvSpPr>
        <p:spPr>
          <a:xfrm>
            <a:off x="683082" y="29768235"/>
            <a:ext cx="10500733" cy="1754326"/>
          </a:xfrm>
          <a:prstGeom prst="rect">
            <a:avLst/>
          </a:prstGeom>
          <a:noFill/>
        </p:spPr>
        <p:txBody>
          <a:bodyPr wrap="square" rtlCol="0">
            <a:spAutoFit/>
          </a:bodyPr>
          <a:lstStyle/>
          <a:p>
            <a:endParaRPr lang="en-US" altLang="zh-CN" sz="3600" dirty="0"/>
          </a:p>
          <a:p>
            <a:endParaRPr lang="en-US" altLang="zh-CN" sz="3600" dirty="0"/>
          </a:p>
          <a:p>
            <a:endParaRPr lang="en-US" altLang="zh-CN" sz="3600" dirty="0"/>
          </a:p>
        </p:txBody>
      </p:sp>
      <p:pic>
        <p:nvPicPr>
          <p:cNvPr id="16" name="图片 15" descr="图表&#10;&#10;描述已自动生成">
            <a:extLst>
              <a:ext uri="{FF2B5EF4-FFF2-40B4-BE49-F238E27FC236}">
                <a16:creationId xmlns:a16="http://schemas.microsoft.com/office/drawing/2014/main" id="{35BB4D9A-57E4-4571-A30E-C6C0A14B6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6721" y="13250687"/>
            <a:ext cx="10190265" cy="8417479"/>
          </a:xfrm>
          <a:prstGeom prst="rect">
            <a:avLst/>
          </a:prstGeom>
        </p:spPr>
      </p:pic>
      <p:sp>
        <p:nvSpPr>
          <p:cNvPr id="18" name="文本框 17">
            <a:extLst>
              <a:ext uri="{FF2B5EF4-FFF2-40B4-BE49-F238E27FC236}">
                <a16:creationId xmlns:a16="http://schemas.microsoft.com/office/drawing/2014/main" id="{8AB1DD36-5A3F-4F99-B80F-506F57A7D023}"/>
              </a:ext>
            </a:extLst>
          </p:cNvPr>
          <p:cNvSpPr txBox="1"/>
          <p:nvPr/>
        </p:nvSpPr>
        <p:spPr>
          <a:xfrm>
            <a:off x="11996721" y="21787213"/>
            <a:ext cx="10655188" cy="3970318"/>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As shown in the figure above, there is a strong positive correlation between all the variables, which implies that there is high multicollinearity. Thus, it is important to choose appropriate variables carefully. Abdomen looks promising - however it looks like there may be some outliers relating to weight. We can view the plots of all the predictors individually against bodyfat.</a:t>
            </a:r>
            <a:endParaRPr lang="zh-CN" altLang="en-US" sz="3600" dirty="0">
              <a:latin typeface="Times New Roman" panose="02020603050405020304" pitchFamily="18" charset="0"/>
              <a:cs typeface="Times New Roman" panose="02020603050405020304" pitchFamily="18" charset="0"/>
            </a:endParaRPr>
          </a:p>
        </p:txBody>
      </p:sp>
      <p:pic>
        <p:nvPicPr>
          <p:cNvPr id="20" name="图片 19" descr="图表, 散点图&#10;&#10;描述已自动生成">
            <a:extLst>
              <a:ext uri="{FF2B5EF4-FFF2-40B4-BE49-F238E27FC236}">
                <a16:creationId xmlns:a16="http://schemas.microsoft.com/office/drawing/2014/main" id="{68422A9E-0EB7-479C-A10C-D1C755C96C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0467" y="25757531"/>
            <a:ext cx="11031442" cy="6245956"/>
          </a:xfrm>
          <a:prstGeom prst="rect">
            <a:avLst/>
          </a:prstGeom>
        </p:spPr>
      </p:pic>
      <p:pic>
        <p:nvPicPr>
          <p:cNvPr id="22" name="图片 21" descr="图表, 散点图&#10;&#10;描述已自动生成">
            <a:extLst>
              <a:ext uri="{FF2B5EF4-FFF2-40B4-BE49-F238E27FC236}">
                <a16:creationId xmlns:a16="http://schemas.microsoft.com/office/drawing/2014/main" id="{10241000-2057-40A1-A2FA-0B3E6F9299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8225" y="16608863"/>
            <a:ext cx="10190266" cy="7282724"/>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95A2B2A-C5EF-4416-8DE8-D9FBB1BF7041}"/>
                  </a:ext>
                </a:extLst>
              </p:cNvPr>
              <p:cNvSpPr txBox="1"/>
              <p:nvPr/>
            </p:nvSpPr>
            <p:spPr>
              <a:xfrm>
                <a:off x="23028163" y="24022534"/>
                <a:ext cx="10089643" cy="8402300"/>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This looks much better - however there are still some outliers in the Hip vs Bodyfat plot but we will keep this in to avoid removing too much data.</a:t>
                </a:r>
              </a:p>
              <a:p>
                <a:r>
                  <a:rPr lang="en-US" altLang="zh-CN" sz="3600" dirty="0">
                    <a:latin typeface="Times New Roman" panose="02020603050405020304" pitchFamily="18" charset="0"/>
                    <a:cs typeface="Times New Roman" panose="02020603050405020304" pitchFamily="18" charset="0"/>
                  </a:rPr>
                  <a:t>The next step is to fit a full model and then start from the full model performing backwards and forwards stepwise AIC selection. Also,dropping different variables to fit different model and see what effect will have on the model. By comparing different AIC</a:t>
                </a:r>
                <a:r>
                  <a:rPr lang="zh-CN" altLang="en-US" sz="3600" dirty="0">
                    <a:latin typeface="Times New Roman" panose="02020603050405020304" pitchFamily="18" charset="0"/>
                    <a:cs typeface="Times New Roman" panose="02020603050405020304" pitchFamily="18" charset="0"/>
                  </a:rPr>
                  <a:t>、</a:t>
                </a:r>
                <a:r>
                  <a:rPr lang="en-US" altLang="zh-CN" sz="3600" dirty="0">
                    <a:solidFill>
                      <a:prstClr val="black"/>
                    </a:solidFill>
                    <a:cs typeface="Times New Roman" panose="02020603050405020304" pitchFamily="18" charset="0"/>
                  </a:rPr>
                  <a:t> </a:t>
                </a:r>
                <a14:m>
                  <m:oMath xmlns:m="http://schemas.openxmlformats.org/officeDocument/2006/math">
                    <m:sSup>
                      <m:sSupPr>
                        <m:ctrlPr>
                          <a:rPr lang="en-US" altLang="zh-CN" sz="3600" i="1">
                            <a:solidFill>
                              <a:prstClr val="black"/>
                            </a:solidFill>
                            <a:latin typeface="Cambria Math" panose="02040503050406030204" pitchFamily="18" charset="0"/>
                            <a:cs typeface="Times New Roman" panose="02020603050405020304" pitchFamily="18" charset="0"/>
                          </a:rPr>
                        </m:ctrlPr>
                      </m:sSupPr>
                      <m:e>
                        <m:r>
                          <a:rPr lang="en-US" altLang="zh-CN" sz="3600" i="1">
                            <a:solidFill>
                              <a:prstClr val="black"/>
                            </a:solidFill>
                            <a:latin typeface="Cambria Math" panose="02040503050406030204" pitchFamily="18" charset="0"/>
                            <a:cs typeface="Times New Roman" panose="02020603050405020304" pitchFamily="18" charset="0"/>
                          </a:rPr>
                          <m:t>𝑅</m:t>
                        </m:r>
                      </m:e>
                      <m:sup>
                        <m:r>
                          <a:rPr lang="en-US" altLang="zh-CN" sz="3600" i="1">
                            <a:solidFill>
                              <a:prstClr val="black"/>
                            </a:solidFill>
                            <a:latin typeface="Cambria Math" panose="02040503050406030204" pitchFamily="18" charset="0"/>
                            <a:cs typeface="Times New Roman" panose="02020603050405020304" pitchFamily="18" charset="0"/>
                          </a:rPr>
                          <m:t>2</m:t>
                        </m:r>
                      </m:sup>
                    </m:sSup>
                    <m:r>
                      <a:rPr lang="en-US" altLang="zh-CN" sz="3600" i="1">
                        <a:solidFill>
                          <a:prstClr val="black"/>
                        </a:solidFill>
                        <a:latin typeface="Cambria Math" panose="02040503050406030204" pitchFamily="18" charset="0"/>
                        <a:cs typeface="Times New Roman" panose="02020603050405020304" pitchFamily="18" charset="0"/>
                      </a:rPr>
                      <m:t> </m:t>
                    </m:r>
                  </m:oMath>
                </a14:m>
                <a:r>
                  <a:rPr lang="en-US" altLang="zh-CN" sz="3600" dirty="0">
                    <a:latin typeface="Times New Roman" panose="02020603050405020304" pitchFamily="18" charset="0"/>
                    <a:cs typeface="Times New Roman" panose="02020603050405020304" pitchFamily="18" charset="0"/>
                  </a:rPr>
                  <a:t>and adj.</a:t>
                </a:r>
                <a14:m>
                  <m:oMath xmlns:m="http://schemas.openxmlformats.org/officeDocument/2006/math">
                    <m:sSup>
                      <m:sSupPr>
                        <m:ctrlPr>
                          <a:rPr lang="en-US" altLang="zh-CN" sz="3600" b="0" i="1" smtClean="0">
                            <a:latin typeface="Cambria Math" panose="02040503050406030204" pitchFamily="18" charset="0"/>
                            <a:cs typeface="Times New Roman" panose="02020603050405020304" pitchFamily="18" charset="0"/>
                          </a:rPr>
                        </m:ctrlPr>
                      </m:sSupPr>
                      <m:e>
                        <m:r>
                          <a:rPr lang="en-US" altLang="zh-CN" sz="3600" b="0" i="1" smtClean="0">
                            <a:latin typeface="Cambria Math" panose="02040503050406030204" pitchFamily="18" charset="0"/>
                            <a:cs typeface="Times New Roman" panose="02020603050405020304" pitchFamily="18" charset="0"/>
                          </a:rPr>
                          <m:t>𝑅</m:t>
                        </m:r>
                      </m:e>
                      <m:sup>
                        <m:r>
                          <a:rPr lang="en-US" altLang="zh-CN" sz="3600" b="0" i="1" smtClean="0">
                            <a:latin typeface="Cambria Math" panose="02040503050406030204" pitchFamily="18" charset="0"/>
                            <a:cs typeface="Times New Roman" panose="02020603050405020304" pitchFamily="18" charset="0"/>
                          </a:rPr>
                          <m:t>2</m:t>
                        </m:r>
                      </m:sup>
                    </m:sSup>
                  </m:oMath>
                </a14:m>
                <a:r>
                  <a:rPr lang="en-US" altLang="zh-CN" sz="3600" dirty="0">
                    <a:latin typeface="Times New Roman" panose="02020603050405020304" pitchFamily="18" charset="0"/>
                    <a:cs typeface="Times New Roman" panose="02020603050405020304" pitchFamily="18" charset="0"/>
                  </a:rPr>
                  <a:t>, we will achieve as high as possible an </a:t>
                </a:r>
                <a:r>
                  <a:rPr lang="en-US" altLang="zh-CN" sz="3600" dirty="0">
                    <a:solidFill>
                      <a:prstClr val="black"/>
                    </a:solidFill>
                    <a:latin typeface="Times New Roman" panose="02020603050405020304" pitchFamily="18" charset="0"/>
                    <a:cs typeface="Times New Roman" panose="02020603050405020304" pitchFamily="18" charset="0"/>
                  </a:rPr>
                  <a:t>adj.</a:t>
                </a:r>
                <a14:m>
                  <m:oMath xmlns:m="http://schemas.openxmlformats.org/officeDocument/2006/math">
                    <m:sSup>
                      <m:sSupPr>
                        <m:ctrlPr>
                          <a:rPr lang="en-US" altLang="zh-CN" sz="3600" i="1">
                            <a:solidFill>
                              <a:prstClr val="black"/>
                            </a:solidFill>
                            <a:latin typeface="Cambria Math" panose="02040503050406030204" pitchFamily="18" charset="0"/>
                            <a:cs typeface="Times New Roman" panose="02020603050405020304" pitchFamily="18" charset="0"/>
                          </a:rPr>
                        </m:ctrlPr>
                      </m:sSupPr>
                      <m:e>
                        <m:r>
                          <a:rPr lang="en-US" altLang="zh-CN" sz="3600" i="1">
                            <a:solidFill>
                              <a:prstClr val="black"/>
                            </a:solidFill>
                            <a:latin typeface="Cambria Math" panose="02040503050406030204" pitchFamily="18" charset="0"/>
                            <a:cs typeface="Times New Roman" panose="02020603050405020304" pitchFamily="18" charset="0"/>
                          </a:rPr>
                          <m:t>𝑅</m:t>
                        </m:r>
                      </m:e>
                      <m:sup>
                        <m:r>
                          <a:rPr lang="en-US" altLang="zh-CN" sz="3600" i="1">
                            <a:solidFill>
                              <a:prstClr val="black"/>
                            </a:solidFill>
                            <a:latin typeface="Cambria Math" panose="02040503050406030204" pitchFamily="18" charset="0"/>
                            <a:cs typeface="Times New Roman" panose="02020603050405020304" pitchFamily="18" charset="0"/>
                          </a:rPr>
                          <m:t>2</m:t>
                        </m:r>
                      </m:sup>
                    </m:sSup>
                    <m:r>
                      <a:rPr lang="en-US" altLang="zh-CN" sz="3600" i="1">
                        <a:solidFill>
                          <a:prstClr val="black"/>
                        </a:solidFill>
                        <a:latin typeface="Cambria Math" panose="02040503050406030204" pitchFamily="18" charset="0"/>
                        <a:cs typeface="Times New Roman" panose="02020603050405020304" pitchFamily="18" charset="0"/>
                      </a:rPr>
                      <m:t> </m:t>
                    </m:r>
                  </m:oMath>
                </a14:m>
                <a:r>
                  <a:rPr lang="en-US" altLang="zh-CN" sz="3600" dirty="0">
                    <a:latin typeface="Times New Roman" panose="02020603050405020304" pitchFamily="18" charset="0"/>
                    <a:cs typeface="Times New Roman" panose="02020603050405020304" pitchFamily="18" charset="0"/>
                  </a:rPr>
                  <a:t> value with the fewest significant variables. At last , we will check the model assumptions by looking at the residual plots.</a:t>
                </a:r>
              </a:p>
              <a:p>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endParaRPr lang="zh-CN" altLang="en-US" sz="3600" dirty="0">
                  <a:latin typeface="Times New Roman" panose="02020603050405020304" pitchFamily="18" charset="0"/>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A95A2B2A-C5EF-4416-8DE8-D9FBB1BF7041}"/>
                  </a:ext>
                </a:extLst>
              </p:cNvPr>
              <p:cNvSpPr txBox="1">
                <a:spLocks noRot="1" noChangeAspect="1" noMove="1" noResize="1" noEditPoints="1" noAdjustHandles="1" noChangeArrowheads="1" noChangeShapeType="1" noTextEdit="1"/>
              </p:cNvSpPr>
              <p:nvPr/>
            </p:nvSpPr>
            <p:spPr>
              <a:xfrm>
                <a:off x="23028163" y="24022534"/>
                <a:ext cx="10089643" cy="8402300"/>
              </a:xfrm>
              <a:prstGeom prst="rect">
                <a:avLst/>
              </a:prstGeom>
              <a:blipFill>
                <a:blip r:embed="rId8"/>
                <a:stretch>
                  <a:fillRect l="-1873" t="-1234" r="-3082"/>
                </a:stretch>
              </a:blipFill>
            </p:spPr>
            <p:txBody>
              <a:bodyPr/>
              <a:lstStyle/>
              <a:p>
                <a:r>
                  <a:rPr lang="zh-CN" altLang="en-US">
                    <a:noFill/>
                  </a:rPr>
                  <a:t> </a:t>
                </a:r>
              </a:p>
            </p:txBody>
          </p:sp>
        </mc:Fallback>
      </mc:AlternateContent>
      <p:sp>
        <p:nvSpPr>
          <p:cNvPr id="36" name="TextBox 246">
            <a:extLst>
              <a:ext uri="{FF2B5EF4-FFF2-40B4-BE49-F238E27FC236}">
                <a16:creationId xmlns:a16="http://schemas.microsoft.com/office/drawing/2014/main" id="{AA4A737B-FF83-477E-A5D2-4434C2913D5D}"/>
              </a:ext>
            </a:extLst>
          </p:cNvPr>
          <p:cNvSpPr txBox="1"/>
          <p:nvPr/>
        </p:nvSpPr>
        <p:spPr>
          <a:xfrm>
            <a:off x="33589756" y="17973812"/>
            <a:ext cx="2895596" cy="5078313"/>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ea typeface="Open Sans" panose="020B0606030504020204" pitchFamily="34" charset="0"/>
                <a:cs typeface="Times New Roman" panose="02020603050405020304" pitchFamily="18" charset="0"/>
              </a:rPr>
              <a:t>Perform linear model hypothesis testing based on the three-variable model remaining above:</a:t>
            </a:r>
          </a:p>
        </p:txBody>
      </p:sp>
      <p:pic>
        <p:nvPicPr>
          <p:cNvPr id="6" name="图片 5" descr="图表, 散点图&#10;&#10;描述已自动生成">
            <a:extLst>
              <a:ext uri="{FF2B5EF4-FFF2-40B4-BE49-F238E27FC236}">
                <a16:creationId xmlns:a16="http://schemas.microsoft.com/office/drawing/2014/main" id="{400F9043-5554-469F-9192-E54C6FE184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85352" y="17956818"/>
            <a:ext cx="6643845" cy="4541914"/>
          </a:xfrm>
          <a:prstGeom prst="rect">
            <a:avLst/>
          </a:prstGeom>
        </p:spPr>
      </p:pic>
      <p:sp>
        <p:nvSpPr>
          <p:cNvPr id="10" name="文本框 9">
            <a:extLst>
              <a:ext uri="{FF2B5EF4-FFF2-40B4-BE49-F238E27FC236}">
                <a16:creationId xmlns:a16="http://schemas.microsoft.com/office/drawing/2014/main" id="{7BB0C723-7328-4C97-92F8-F4645EDEE22B}"/>
              </a:ext>
            </a:extLst>
          </p:cNvPr>
          <p:cNvSpPr txBox="1"/>
          <p:nvPr/>
        </p:nvSpPr>
        <p:spPr>
          <a:xfrm>
            <a:off x="33589756" y="22836999"/>
            <a:ext cx="9521272" cy="3416320"/>
          </a:xfrm>
          <a:prstGeom prst="rect">
            <a:avLst/>
          </a:prstGeom>
          <a:noFill/>
        </p:spPr>
        <p:txBody>
          <a:bodyPr wrap="square" rtlCol="0">
            <a:spAutoFit/>
          </a:bodyPr>
          <a:lstStyle/>
          <a:p>
            <a:r>
              <a:rPr lang="en-US" altLang="zh-CN" sz="3600" dirty="0">
                <a:latin typeface="Times New Roman" panose="02020603050405020304" pitchFamily="18" charset="0"/>
                <a:ea typeface="Open Sans" panose="020B0606030504020204" pitchFamily="34" charset="0"/>
                <a:cs typeface="Times New Roman" panose="02020603050405020304" pitchFamily="18" charset="0"/>
              </a:rPr>
              <a:t>It can be seen from the four test pictures that the model conforms to the basic assumptions of the linear model; the residual distribution appears to be random and conforms to the normal distribution, and there is no high leverage point. Looks very ideal!.</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4102</TotalTime>
  <Words>786</Words>
  <Application>Microsoft Office PowerPoint</Application>
  <PresentationFormat>自定义</PresentationFormat>
  <Paragraphs>129</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Libre Baskerville</vt:lpstr>
      <vt:lpstr>Calibri</vt:lpstr>
      <vt:lpstr>Arial</vt:lpstr>
      <vt:lpstr>Times New Roman</vt:lpstr>
      <vt:lpstr>Montserrat</vt:lpstr>
      <vt:lpstr>Cambria Math</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Juwu Pu (student)</cp:lastModifiedBy>
  <cp:revision>53</cp:revision>
  <cp:lastPrinted>2011-01-21T18:13:44Z</cp:lastPrinted>
  <dcterms:modified xsi:type="dcterms:W3CDTF">2021-07-01T11:19:35Z</dcterms:modified>
  <cp:category>scientific poster powerpoint</cp:category>
</cp:coreProperties>
</file>