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9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7" r:id="rId16"/>
    <p:sldId id="288" r:id="rId17"/>
    <p:sldId id="29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Nunito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2116898-469D-4BA0-8C99-8B6D457F3907}">
          <p14:sldIdLst>
            <p14:sldId id="256"/>
            <p14:sldId id="257"/>
            <p14:sldId id="258"/>
            <p14:sldId id="292"/>
          </p14:sldIdLst>
        </p14:section>
        <p14:section name="Untitled Section" id="{FB804DD3-B48D-490F-9083-AEBDF6959DF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87"/>
            <p14:sldId id="288"/>
            <p14:sldId id="29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V87hzagtjoSLFJceVCTUeE5+J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f334dafd9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f334dafd9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f334dafd9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f334dafd9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f334dafd9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f334dafd9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f334dafd9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f334dafd9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f334dafd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f334dafd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f334dafd9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f334dafd9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f334dafd9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f334dafd9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f334dafd9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f334dafd9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f334dafd9_3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f334dafd9_3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f334dafd9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f334dafd9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f334dafd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f334dafd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f334dafd9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f334dafd9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f334dafd9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f334dafd9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f334dafd9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f334dafd9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68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9375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f334daf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f334daf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f334dafd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f334dafd9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3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3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36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36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7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" name="Google Shape;103;p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"/>
          <p:cNvSpPr/>
          <p:nvPr/>
        </p:nvSpPr>
        <p:spPr>
          <a:xfrm>
            <a:off x="0" y="-51371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title"/>
          </p:nvPr>
        </p:nvSpPr>
        <p:spPr>
          <a:xfrm>
            <a:off x="6730000" y="657385"/>
            <a:ext cx="4813072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Calibri"/>
              <a:buNone/>
            </a:pPr>
            <a:r>
              <a:rPr lang="en-US" sz="5600" b="1" dirty="0">
                <a:solidFill>
                  <a:srgbClr val="262626"/>
                </a:solidFill>
              </a:rPr>
              <a:t>STUDENT      INTERNSHIP MANAGEMENT SYSTEM</a:t>
            </a:r>
            <a:endParaRPr dirty="0"/>
          </a:p>
        </p:txBody>
      </p:sp>
      <p:pic>
        <p:nvPicPr>
          <p:cNvPr id="106" name="Google Shape;106;p1" descr="Logo"/>
          <p:cNvPicPr preferRelativeResize="0"/>
          <p:nvPr/>
        </p:nvPicPr>
        <p:blipFill rotWithShape="1">
          <a:blip r:embed="rId3">
            <a:alphaModFix/>
          </a:blip>
          <a:srcRect t="7467"/>
          <a:stretch/>
        </p:blipFill>
        <p:spPr>
          <a:xfrm>
            <a:off x="1244238" y="785408"/>
            <a:ext cx="5211916" cy="4996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"/>
          <p:cNvCxnSpPr/>
          <p:nvPr/>
        </p:nvCxnSpPr>
        <p:spPr>
          <a:xfrm>
            <a:off x="6805053" y="4343400"/>
            <a:ext cx="4389120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5;p6">
            <a:extLst>
              <a:ext uri="{FF2B5EF4-FFF2-40B4-BE49-F238E27FC236}">
                <a16:creationId xmlns:a16="http://schemas.microsoft.com/office/drawing/2014/main" id="{B38EEE3D-596E-DD10-0286-0AB9EDD6E8EB}"/>
              </a:ext>
            </a:extLst>
          </p:cNvPr>
          <p:cNvSpPr/>
          <p:nvPr/>
        </p:nvSpPr>
        <p:spPr>
          <a:xfrm>
            <a:off x="9727571" y="5774675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f334dafd9_5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Node.js Architecture</a:t>
            </a:r>
            <a:endParaRPr/>
          </a:p>
        </p:txBody>
      </p:sp>
      <p:sp>
        <p:nvSpPr>
          <p:cNvPr id="174" name="Google Shape;174;g15f334dafd9_5_0"/>
          <p:cNvSpPr txBox="1">
            <a:spLocks noGrp="1"/>
          </p:cNvSpPr>
          <p:nvPr>
            <p:ph type="body" idx="2"/>
          </p:nvPr>
        </p:nvSpPr>
        <p:spPr>
          <a:xfrm>
            <a:off x="1097280" y="2210925"/>
            <a:ext cx="9425100" cy="3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06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Node.js uses the “Single Threaded Event Loop” architecture</a:t>
            </a:r>
          </a:p>
          <a:p>
            <a:pPr indent="-406400">
              <a:spcBef>
                <a:spcPts val="0"/>
              </a:spcBef>
              <a:buSzPts val="2800"/>
              <a:buFont typeface="Calibri"/>
              <a:buChar char="❏"/>
            </a:pPr>
            <a:r>
              <a:rPr lang="en-US" sz="2800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to handle multiple concurrent clients.</a:t>
            </a:r>
          </a:p>
          <a:p>
            <a:pPr indent="-406400">
              <a:spcBef>
                <a:spcPts val="0"/>
              </a:spcBef>
              <a:buSzPts val="2800"/>
              <a:buFont typeface="Calibri"/>
              <a:buChar char="❏"/>
            </a:pPr>
            <a:r>
              <a:rPr lang="en-US" sz="2800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Node.js Processing Model is based on the JavaScript event-based model along with the JavaScript callback mechanism.</a:t>
            </a:r>
          </a:p>
          <a:p>
            <a:pPr marL="50800" indent="0">
              <a:spcBef>
                <a:spcPts val="0"/>
              </a:spcBef>
              <a:buSzPts val="2800"/>
              <a:buNone/>
            </a:pPr>
            <a:endParaRPr lang="en-US" sz="2800" dirty="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endParaRPr lang="en-US" sz="2800" dirty="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endParaRPr sz="2800" dirty="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FF9BFE81-500D-9854-45E4-5E4D6A0B4BC1}"/>
              </a:ext>
            </a:extLst>
          </p:cNvPr>
          <p:cNvSpPr/>
          <p:nvPr/>
        </p:nvSpPr>
        <p:spPr>
          <a:xfrm>
            <a:off x="9933054" y="6434147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10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3D869D1F-9CF0-CEFD-5244-9C47F645080A}"/>
              </a:ext>
            </a:extLst>
          </p:cNvPr>
          <p:cNvSpPr/>
          <p:nvPr/>
        </p:nvSpPr>
        <p:spPr>
          <a:xfrm>
            <a:off x="1097276" y="6494981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Parimalla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Pokuri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f334dafd9_5_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pic>
        <p:nvPicPr>
          <p:cNvPr id="180" name="Google Shape;180;g15f334dafd9_5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575" y="1966525"/>
            <a:ext cx="8368423" cy="38897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A8308EB1-314B-516C-C677-1C052BFF6E65}"/>
              </a:ext>
            </a:extLst>
          </p:cNvPr>
          <p:cNvSpPr/>
          <p:nvPr/>
        </p:nvSpPr>
        <p:spPr>
          <a:xfrm>
            <a:off x="9891958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11</a:t>
            </a:r>
            <a:endParaRPr dirty="0"/>
          </a:p>
        </p:txBody>
      </p:sp>
      <p:sp>
        <p:nvSpPr>
          <p:cNvPr id="6" name="Google Shape;145;p6">
            <a:extLst>
              <a:ext uri="{FF2B5EF4-FFF2-40B4-BE49-F238E27FC236}">
                <a16:creationId xmlns:a16="http://schemas.microsoft.com/office/drawing/2014/main" id="{CEE48F44-CC88-6284-A6F0-32841E0D75E5}"/>
              </a:ext>
            </a:extLst>
          </p:cNvPr>
          <p:cNvSpPr/>
          <p:nvPr/>
        </p:nvSpPr>
        <p:spPr>
          <a:xfrm>
            <a:off x="1097276" y="6494981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Parimalla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Pokuri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f334dafd9_5_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Parts of the Node.js Architecture:</a:t>
            </a:r>
            <a:endParaRPr/>
          </a:p>
        </p:txBody>
      </p:sp>
      <p:sp>
        <p:nvSpPr>
          <p:cNvPr id="186" name="Google Shape;186;g15f334dafd9_5_16"/>
          <p:cNvSpPr txBox="1">
            <a:spLocks noGrp="1"/>
          </p:cNvSpPr>
          <p:nvPr>
            <p:ph type="body" idx="2"/>
          </p:nvPr>
        </p:nvSpPr>
        <p:spPr>
          <a:xfrm>
            <a:off x="1188780" y="1922955"/>
            <a:ext cx="4937700" cy="33816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Requests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Node.js Server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Event Queue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Thread Pool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Event Loop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External Resources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200"/>
              </a:spcAft>
              <a:buNone/>
            </a:pPr>
            <a:endParaRPr sz="2800" dirty="0"/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080C6645-257C-E25E-3B79-524F13D193B6}"/>
              </a:ext>
            </a:extLst>
          </p:cNvPr>
          <p:cNvSpPr/>
          <p:nvPr/>
        </p:nvSpPr>
        <p:spPr>
          <a:xfrm>
            <a:off x="9727572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12</a:t>
            </a:r>
            <a:endParaRPr dirty="0"/>
          </a:p>
        </p:txBody>
      </p:sp>
      <p:sp>
        <p:nvSpPr>
          <p:cNvPr id="5" name="Google Shape;145;p6">
            <a:extLst>
              <a:ext uri="{FF2B5EF4-FFF2-40B4-BE49-F238E27FC236}">
                <a16:creationId xmlns:a16="http://schemas.microsoft.com/office/drawing/2014/main" id="{D11A0C61-641A-C064-8D50-D5AD8DE03E23}"/>
              </a:ext>
            </a:extLst>
          </p:cNvPr>
          <p:cNvSpPr/>
          <p:nvPr/>
        </p:nvSpPr>
        <p:spPr>
          <a:xfrm>
            <a:off x="1097276" y="6494981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Parimalla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Pokuri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f334dafd9_5_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features:</a:t>
            </a:r>
            <a:endParaRPr/>
          </a:p>
        </p:txBody>
      </p:sp>
      <p:sp>
        <p:nvSpPr>
          <p:cNvPr id="192" name="Google Shape;192;g15f334dafd9_5_24"/>
          <p:cNvSpPr txBox="1">
            <a:spLocks noGrp="1"/>
          </p:cNvSpPr>
          <p:nvPr>
            <p:ph type="body" idx="2"/>
          </p:nvPr>
        </p:nvSpPr>
        <p:spPr>
          <a:xfrm>
            <a:off x="1188780" y="2058343"/>
            <a:ext cx="9966900" cy="3378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Asynchronous and Event Driven.</a:t>
            </a:r>
          </a:p>
          <a:p>
            <a:pPr indent="-406400">
              <a:buSzPts val="2800"/>
              <a:buFont typeface="Calibri"/>
              <a:buChar char="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Very Fast</a:t>
            </a:r>
          </a:p>
          <a:p>
            <a:pPr indent="-406400">
              <a:buSzPts val="2800"/>
              <a:buFont typeface="Calibri"/>
              <a:buChar char="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Single Threaded but Highly Scalable </a:t>
            </a:r>
          </a:p>
          <a:p>
            <a:pPr indent="-406400">
              <a:buSzPts val="2800"/>
              <a:buFont typeface="Calibri"/>
              <a:buChar char="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 Buffering</a:t>
            </a:r>
          </a:p>
          <a:p>
            <a:pPr indent="-406400">
              <a:buSzPts val="2800"/>
              <a:buFont typeface="Calibri"/>
              <a:buChar char="❏"/>
            </a:pPr>
            <a:endParaRPr lang="en-US" sz="28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06400">
              <a:buSzPts val="2800"/>
              <a:buFont typeface="Calibri"/>
              <a:buChar char="❏"/>
            </a:pPr>
            <a:endParaRPr lang="en-US" sz="28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endParaRPr lang="en-US" sz="28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AFE8AF6C-A175-9F26-C722-2530306E83AF}"/>
              </a:ext>
            </a:extLst>
          </p:cNvPr>
          <p:cNvSpPr/>
          <p:nvPr/>
        </p:nvSpPr>
        <p:spPr>
          <a:xfrm>
            <a:off x="9974151" y="6435049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13</a:t>
            </a:r>
            <a:endParaRPr dirty="0"/>
          </a:p>
        </p:txBody>
      </p:sp>
      <p:sp>
        <p:nvSpPr>
          <p:cNvPr id="6" name="Google Shape;145;p6">
            <a:extLst>
              <a:ext uri="{FF2B5EF4-FFF2-40B4-BE49-F238E27FC236}">
                <a16:creationId xmlns:a16="http://schemas.microsoft.com/office/drawing/2014/main" id="{D2386C92-C4FC-A614-7C2D-1ED02BB1190D}"/>
              </a:ext>
            </a:extLst>
          </p:cNvPr>
          <p:cNvSpPr/>
          <p:nvPr/>
        </p:nvSpPr>
        <p:spPr>
          <a:xfrm>
            <a:off x="1097280" y="6435049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Parimalla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Pokuri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Workflow of Node.js</a:t>
            </a:r>
            <a:endParaRPr/>
          </a:p>
        </p:txBody>
      </p:sp>
      <p:pic>
        <p:nvPicPr>
          <p:cNvPr id="198" name="Google Shape;19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80" y="1930269"/>
            <a:ext cx="9027180" cy="383495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3386425" y="6006905"/>
            <a:ext cx="883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-565079" y="5463075"/>
            <a:ext cx="928311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Fig: Node.js Architecture Workflow</a:t>
            </a:r>
            <a:endParaRPr sz="1500" b="1" dirty="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CFA752CC-25F6-0B14-6530-AEC60C21A505}"/>
              </a:ext>
            </a:extLst>
          </p:cNvPr>
          <p:cNvSpPr/>
          <p:nvPr/>
        </p:nvSpPr>
        <p:spPr>
          <a:xfrm>
            <a:off x="9881684" y="6435049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14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4F9AEEBF-7535-11DD-9F5E-6A5E1813CE4A}"/>
              </a:ext>
            </a:extLst>
          </p:cNvPr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Sai Krishna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Gadee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6E79-B69E-3446-471D-0B3391AA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5232"/>
            <a:ext cx="10058400" cy="2035357"/>
          </a:xfrm>
        </p:spPr>
        <p:txBody>
          <a:bodyPr/>
          <a:lstStyle/>
          <a:p>
            <a:r>
              <a:rPr lang="en-US" sz="4800" dirty="0" err="1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</a:t>
            </a:r>
            <a:r>
              <a:rPr lang="en-US" sz="4800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…</a:t>
            </a:r>
            <a:br>
              <a:rPr lang="en-US" sz="4800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77097-7C68-6C4B-8A1E-4DE166DFA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Clients send </a:t>
            </a:r>
            <a:r>
              <a:rPr lang="en-US" sz="2800" dirty="0">
                <a:solidFill>
                  <a:srgbClr val="51565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requests to the webserver to interact with the web application. Requests can be non-blocking or blocking: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>
                <a:solidFill>
                  <a:srgbClr val="51565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Querying for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>
                <a:solidFill>
                  <a:srgbClr val="51565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Deleting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>
                <a:solidFill>
                  <a:srgbClr val="51565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Updating Data.</a:t>
            </a:r>
          </a:p>
          <a:p>
            <a:pPr marL="5715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5" name="Google Shape;145;p6">
            <a:extLst>
              <a:ext uri="{FF2B5EF4-FFF2-40B4-BE49-F238E27FC236}">
                <a16:creationId xmlns:a16="http://schemas.microsoft.com/office/drawing/2014/main" id="{11F9D7D3-57ED-B83E-3496-6A44E1F40174}"/>
              </a:ext>
            </a:extLst>
          </p:cNvPr>
          <p:cNvSpPr/>
          <p:nvPr/>
        </p:nvSpPr>
        <p:spPr>
          <a:xfrm>
            <a:off x="9727572" y="6435049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15</a:t>
            </a:r>
            <a:endParaRPr dirty="0"/>
          </a:p>
        </p:txBody>
      </p:sp>
      <p:sp>
        <p:nvSpPr>
          <p:cNvPr id="6" name="Google Shape;145;p6">
            <a:extLst>
              <a:ext uri="{FF2B5EF4-FFF2-40B4-BE49-F238E27FC236}">
                <a16:creationId xmlns:a16="http://schemas.microsoft.com/office/drawing/2014/main" id="{BEEDA9AD-E61F-FC94-787C-BD1FD71EC2E9}"/>
              </a:ext>
            </a:extLst>
          </p:cNvPr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Sai Krishna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Gadee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69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9E95-C05E-9C1A-215F-2C317C0B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224C8-B419-365E-6687-72E355A69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Node.js retrieves the incoming requests and adds those requests to the Event Queue.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requests are then passed one-by-one through the Event Loop. It checks if the requests are simple enough to not require any external resources.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Event Loop processes simple requests (non-blocking operations), such as I/O Polling, and returns the responses to the correspond</a:t>
            </a:r>
            <a:r>
              <a:rPr lang="en-US" sz="2800" dirty="0">
                <a:solidFill>
                  <a:srgbClr val="51565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ing client</a:t>
            </a:r>
            <a:endParaRPr lang="en-US" sz="2800" dirty="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5" name="Google Shape;145;p6">
            <a:extLst>
              <a:ext uri="{FF2B5EF4-FFF2-40B4-BE49-F238E27FC236}">
                <a16:creationId xmlns:a16="http://schemas.microsoft.com/office/drawing/2014/main" id="{AEADC1CD-9541-256B-EFF1-5A3F10F47BD8}"/>
              </a:ext>
            </a:extLst>
          </p:cNvPr>
          <p:cNvSpPr/>
          <p:nvPr/>
        </p:nvSpPr>
        <p:spPr>
          <a:xfrm>
            <a:off x="9727572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16</a:t>
            </a:r>
            <a:endParaRPr dirty="0"/>
          </a:p>
        </p:txBody>
      </p:sp>
      <p:sp>
        <p:nvSpPr>
          <p:cNvPr id="6" name="Google Shape;145;p6">
            <a:extLst>
              <a:ext uri="{FF2B5EF4-FFF2-40B4-BE49-F238E27FC236}">
                <a16:creationId xmlns:a16="http://schemas.microsoft.com/office/drawing/2014/main" id="{7C70BDA0-BFFA-4F24-B29F-733677B9DA7A}"/>
              </a:ext>
            </a:extLst>
          </p:cNvPr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Sai Krishna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Gadee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3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D300-51EB-C801-2BC4-A5B8CA2E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5D51A-722F-E5DD-B52A-6DF956D6D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single thread from the Thread Pool is assigned to a single complex request.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thread is responsible for completing a particular blocking request by accessing the external resources, such as compute, database, file system,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Once, the task is carried out completely, the response is sent to the Event Loop that in turn sends that response back to the Client.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5" name="Google Shape;145;p6">
            <a:extLst>
              <a:ext uri="{FF2B5EF4-FFF2-40B4-BE49-F238E27FC236}">
                <a16:creationId xmlns:a16="http://schemas.microsoft.com/office/drawing/2014/main" id="{D90F1AC9-B7C5-1CFE-FE2C-B8B0CB902439}"/>
              </a:ext>
            </a:extLst>
          </p:cNvPr>
          <p:cNvSpPr/>
          <p:nvPr/>
        </p:nvSpPr>
        <p:spPr>
          <a:xfrm>
            <a:off x="9727572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17</a:t>
            </a:r>
            <a:endParaRPr dirty="0"/>
          </a:p>
        </p:txBody>
      </p:sp>
      <p:sp>
        <p:nvSpPr>
          <p:cNvPr id="6" name="Google Shape;145;p6">
            <a:extLst>
              <a:ext uri="{FF2B5EF4-FFF2-40B4-BE49-F238E27FC236}">
                <a16:creationId xmlns:a16="http://schemas.microsoft.com/office/drawing/2014/main" id="{56E06A6D-CD4B-D11B-8FE7-B4B84933F70B}"/>
              </a:ext>
            </a:extLst>
          </p:cNvPr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Sai Krishna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Gadee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11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f334dafd9_3_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MongoDB</a:t>
            </a:r>
            <a:endParaRPr/>
          </a:p>
        </p:txBody>
      </p:sp>
      <p:sp>
        <p:nvSpPr>
          <p:cNvPr id="221" name="Google Shape;221;g15f334dafd9_3_4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what is MongoDB..?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why MongoDB..?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what is JSON..?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Architecture of MongoDB..?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2B9C3-A914-63D2-27A8-9CAB90807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342" y="1909747"/>
            <a:ext cx="2908963" cy="3912491"/>
          </a:xfrm>
          <a:prstGeom prst="rect">
            <a:avLst/>
          </a:prstGeom>
        </p:spPr>
      </p:pic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48167C76-E153-7267-3F33-DF155C639B10}"/>
              </a:ext>
            </a:extLst>
          </p:cNvPr>
          <p:cNvSpPr/>
          <p:nvPr/>
        </p:nvSpPr>
        <p:spPr>
          <a:xfrm>
            <a:off x="9727572" y="6435049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dirty="0"/>
          </a:p>
        </p:txBody>
      </p:sp>
      <p:sp>
        <p:nvSpPr>
          <p:cNvPr id="5" name="Google Shape;145;p6">
            <a:extLst>
              <a:ext uri="{FF2B5EF4-FFF2-40B4-BE49-F238E27FC236}">
                <a16:creationId xmlns:a16="http://schemas.microsoft.com/office/drawing/2014/main" id="{119B698C-4BFF-64AC-F4EB-EB13E601BDC9}"/>
              </a:ext>
            </a:extLst>
          </p:cNvPr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Anusha Poreddy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f334dafd9_3_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&amp; Why MongoDB..?</a:t>
            </a:r>
            <a:endParaRPr/>
          </a:p>
        </p:txBody>
      </p:sp>
      <p:sp>
        <p:nvSpPr>
          <p:cNvPr id="227" name="Google Shape;227;g15f334dafd9_3_50"/>
          <p:cNvSpPr txBox="1">
            <a:spLocks noGrp="1"/>
          </p:cNvSpPr>
          <p:nvPr>
            <p:ph type="body" idx="1"/>
          </p:nvPr>
        </p:nvSpPr>
        <p:spPr>
          <a:xfrm>
            <a:off x="1177250" y="1943400"/>
            <a:ext cx="6783300" cy="4335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406400" rtl="0"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MongoDB is a Source available, Cross Platform, Document Oriented Database System with scalability and flexibility that we want with querying and indexing that we need.                                                                                                                       </a:t>
            </a:r>
            <a:endParaRPr sz="28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As I said </a:t>
            </a:r>
            <a:r>
              <a:rPr lang="en-US" sz="2800" dirty="0" err="1"/>
              <a:t>MongoDb</a:t>
            </a:r>
            <a:r>
              <a:rPr lang="en-US" sz="2800" dirty="0"/>
              <a:t> is a document database, being a document database it makes users very easy to store structured or unstructured data. </a:t>
            </a:r>
            <a:endParaRPr sz="28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For storing documents it uses JSON like format.</a:t>
            </a:r>
            <a:endParaRPr sz="2800" dirty="0"/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0" rtl="0">
              <a:spcBef>
                <a:spcPts val="1200"/>
              </a:spcBef>
              <a:spcAft>
                <a:spcPts val="200"/>
              </a:spcAft>
              <a:buNone/>
            </a:pP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8730B-4BBD-8B0D-C496-D3761192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536" y="2154804"/>
            <a:ext cx="2908963" cy="3912491"/>
          </a:xfrm>
          <a:prstGeom prst="rect">
            <a:avLst/>
          </a:prstGeom>
        </p:spPr>
      </p:pic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9F6C4E87-3AB0-B323-3E14-A9782DFE8F30}"/>
              </a:ext>
            </a:extLst>
          </p:cNvPr>
          <p:cNvSpPr/>
          <p:nvPr/>
        </p:nvSpPr>
        <p:spPr>
          <a:xfrm>
            <a:off x="9727572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dirty="0"/>
          </a:p>
        </p:txBody>
      </p:sp>
      <p:sp>
        <p:nvSpPr>
          <p:cNvPr id="5" name="Google Shape;145;p6">
            <a:extLst>
              <a:ext uri="{FF2B5EF4-FFF2-40B4-BE49-F238E27FC236}">
                <a16:creationId xmlns:a16="http://schemas.microsoft.com/office/drawing/2014/main" id="{CEC5B277-6077-27DE-58DD-AB4A4171E397}"/>
              </a:ext>
            </a:extLst>
          </p:cNvPr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Anusha Poreddy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6" y="10274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327983" y="274963"/>
            <a:ext cx="3084844" cy="21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- 04</a:t>
            </a:r>
            <a:endParaRPr dirty="0"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492370" y="2653800"/>
            <a:ext cx="3494429" cy="3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ANUSHA POREDDY</a:t>
            </a:r>
            <a:endParaRPr dirty="0"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SHASHANKAR CHENNU</a:t>
            </a:r>
            <a:endParaRPr dirty="0"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PARIMALLA POKURI</a:t>
            </a:r>
            <a:endParaRPr dirty="0"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KRISHNA GADDE</a:t>
            </a:r>
            <a:endParaRPr dirty="0"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MANIKANTA ARUMILLI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 Symbols"/>
              <a:buNone/>
            </a:pPr>
            <a:endParaRPr sz="1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&amp; Client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1500" b="0" i="0" strike="noStrik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CHANDRA MOULI MADHAV KOTTETI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" descr="A picture containing text,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-1" b="5531"/>
          <a:stretch/>
        </p:blipFill>
        <p:spPr>
          <a:xfrm>
            <a:off x="4114353" y="10284"/>
            <a:ext cx="808223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5;p6">
            <a:extLst>
              <a:ext uri="{FF2B5EF4-FFF2-40B4-BE49-F238E27FC236}">
                <a16:creationId xmlns:a16="http://schemas.microsoft.com/office/drawing/2014/main" id="{38599D7D-9545-17BD-56D5-61E46960DB17}"/>
              </a:ext>
            </a:extLst>
          </p:cNvPr>
          <p:cNvSpPr/>
          <p:nvPr/>
        </p:nvSpPr>
        <p:spPr>
          <a:xfrm>
            <a:off x="9861135" y="6241552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f334dafd9_3_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JSON…?</a:t>
            </a:r>
            <a:endParaRPr/>
          </a:p>
        </p:txBody>
      </p:sp>
      <p:sp>
        <p:nvSpPr>
          <p:cNvPr id="233" name="Google Shape;233;g15f334dafd9_3_55"/>
          <p:cNvSpPr txBox="1">
            <a:spLocks noGrp="1"/>
          </p:cNvSpPr>
          <p:nvPr>
            <p:ph type="body" idx="1"/>
          </p:nvPr>
        </p:nvSpPr>
        <p:spPr>
          <a:xfrm>
            <a:off x="1240575" y="2152775"/>
            <a:ext cx="69192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93700" rtl="0"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lang="en-US" sz="2800" dirty="0"/>
              <a:t>JSON stands for JavaScript Object Notation. It is a lightweight format for storing and transporting data.</a:t>
            </a:r>
            <a:endParaRPr sz="2800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 sz="2800" dirty="0"/>
              <a:t>JSON is often used when data is sent from a server to a web page.</a:t>
            </a:r>
            <a:endParaRPr sz="2800"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 sz="2800" dirty="0"/>
              <a:t>JSON is "self-describing" and easy to understand.</a:t>
            </a:r>
            <a:endParaRPr sz="2800" dirty="0"/>
          </a:p>
          <a:p>
            <a:pPr marL="457200" lvl="0" indent="0" rtl="0">
              <a:spcBef>
                <a:spcPts val="1200"/>
              </a:spcBef>
              <a:spcAft>
                <a:spcPts val="200"/>
              </a:spcAft>
              <a:buNone/>
            </a:pP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92EE3-2BE1-29B9-9F81-9F6B8BCBE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146" y="2152775"/>
            <a:ext cx="3158964" cy="3158964"/>
          </a:xfrm>
          <a:prstGeom prst="rect">
            <a:avLst/>
          </a:prstGeom>
        </p:spPr>
      </p:pic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F4B2D3E6-6994-BAF1-394C-0C59068E9A85}"/>
              </a:ext>
            </a:extLst>
          </p:cNvPr>
          <p:cNvSpPr/>
          <p:nvPr/>
        </p:nvSpPr>
        <p:spPr>
          <a:xfrm>
            <a:off x="9871409" y="6435049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20</a:t>
            </a:r>
            <a:endParaRPr dirty="0"/>
          </a:p>
        </p:txBody>
      </p:sp>
      <p:sp>
        <p:nvSpPr>
          <p:cNvPr id="5" name="Google Shape;145;p6">
            <a:extLst>
              <a:ext uri="{FF2B5EF4-FFF2-40B4-BE49-F238E27FC236}">
                <a16:creationId xmlns:a16="http://schemas.microsoft.com/office/drawing/2014/main" id="{F12FF4BA-8CC6-75AF-7258-860A63EE3BB5}"/>
              </a:ext>
            </a:extLst>
          </p:cNvPr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Anusha Poreddy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f334dafd9_3_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MongoDB Architecture </a:t>
            </a:r>
            <a:endParaRPr/>
          </a:p>
        </p:txBody>
      </p:sp>
      <p:sp>
        <p:nvSpPr>
          <p:cNvPr id="239" name="Google Shape;239;g15f334dafd9_3_6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sz="2900"/>
              <a:t> Two layers in the architecture:</a:t>
            </a:r>
            <a:endParaRPr sz="2900"/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900"/>
              <a:t>Application Layer.</a:t>
            </a:r>
            <a:endParaRPr sz="29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900"/>
              <a:t>Data Layer.</a:t>
            </a:r>
            <a:endParaRPr sz="29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00"/>
          </a:p>
          <a:p>
            <a:pPr marL="45720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240" name="Google Shape;240;g15f334dafd9_3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225" y="1943400"/>
            <a:ext cx="5026449" cy="3830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87DE02A9-23B2-C93C-7775-C890A5BE316B}"/>
              </a:ext>
            </a:extLst>
          </p:cNvPr>
          <p:cNvSpPr/>
          <p:nvPr/>
        </p:nvSpPr>
        <p:spPr>
          <a:xfrm>
            <a:off x="9727566" y="6435049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21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E0DF4AAC-2B04-A6F4-3673-CC788D2E051C}"/>
              </a:ext>
            </a:extLst>
          </p:cNvPr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Anusha Poreddy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f334dafd9_3_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246" name="Google Shape;246;g15f334dafd9_3_7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/>
              <a:t>Application Layer: </a:t>
            </a:r>
            <a:endParaRPr sz="2800" dirty="0"/>
          </a:p>
          <a:p>
            <a:pPr marL="457200" lvl="0" indent="-406400" rtl="0"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This layer is also known as Final Abstraction Layer. It has two parts first is a Frontend(User Interface), second is backend(Server). </a:t>
            </a:r>
            <a:endParaRPr sz="28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In frontend, user uses MongoDB with the help of web or mobile.</a:t>
            </a:r>
            <a:endParaRPr sz="28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The web and mobile includes web page, mobile application, android default application and IOS application etc..,</a:t>
            </a:r>
            <a:endParaRPr sz="28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In Backend, server is present which is used to perform </a:t>
            </a:r>
            <a:r>
              <a:rPr lang="en-US" sz="2800" dirty="0" err="1"/>
              <a:t>serverside</a:t>
            </a:r>
            <a:r>
              <a:rPr lang="en-US" sz="2800" dirty="0"/>
              <a:t> logic and also contain drivers and </a:t>
            </a:r>
            <a:r>
              <a:rPr lang="en-US" sz="2800" dirty="0" err="1"/>
              <a:t>mongodb</a:t>
            </a:r>
            <a:r>
              <a:rPr lang="en-US" sz="2800" dirty="0"/>
              <a:t> shell to interact with </a:t>
            </a:r>
            <a:r>
              <a:rPr lang="en-US" sz="2800" dirty="0" err="1"/>
              <a:t>mongodb</a:t>
            </a:r>
            <a:r>
              <a:rPr lang="en-US" sz="2800" dirty="0"/>
              <a:t> server with the help of queries.</a:t>
            </a:r>
            <a:endParaRPr sz="2800" dirty="0"/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C79698A2-DBF0-834E-9E2E-747405F46288}"/>
              </a:ext>
            </a:extLst>
          </p:cNvPr>
          <p:cNvSpPr/>
          <p:nvPr/>
        </p:nvSpPr>
        <p:spPr>
          <a:xfrm>
            <a:off x="9727572" y="6413387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22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D12FFA46-1EC0-AD41-241A-2BC875FF0ADC}"/>
              </a:ext>
            </a:extLst>
          </p:cNvPr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Anusha Poreddy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f334dafd9_3_1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252" name="Google Shape;252;g15f334dafd9_3_1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/>
              <a:t>Data layer:</a:t>
            </a:r>
            <a:endParaRPr sz="2800" dirty="0"/>
          </a:p>
          <a:p>
            <a:pPr marL="457200" lvl="0" indent="-406400" rtl="0"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These queries are sent to the </a:t>
            </a:r>
            <a:r>
              <a:rPr lang="en-US" sz="2800" dirty="0" err="1"/>
              <a:t>mongodb</a:t>
            </a:r>
            <a:r>
              <a:rPr lang="en-US" sz="2800" dirty="0"/>
              <a:t> server present in the data layer.</a:t>
            </a:r>
            <a:endParaRPr sz="28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The server receives the queries and passes to the Storage Engine.</a:t>
            </a:r>
            <a:endParaRPr sz="28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 err="1"/>
              <a:t>Mongodb</a:t>
            </a:r>
            <a:r>
              <a:rPr lang="en-US" sz="2800" dirty="0"/>
              <a:t> server itself does not directly read or write the data to the files or disk or memory.</a:t>
            </a:r>
            <a:endParaRPr sz="28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/>
              <a:t>After passing received queries to storage engine, Storage engine is responsible to read or write the data to the files or disk or memory basically it manages the data.</a:t>
            </a:r>
            <a:endParaRPr sz="2800" dirty="0"/>
          </a:p>
        </p:txBody>
      </p:sp>
      <p:sp>
        <p:nvSpPr>
          <p:cNvPr id="2" name="Google Shape;145;p6">
            <a:extLst>
              <a:ext uri="{FF2B5EF4-FFF2-40B4-BE49-F238E27FC236}">
                <a16:creationId xmlns:a16="http://schemas.microsoft.com/office/drawing/2014/main" id="{CB9A731C-EC11-052E-93ED-4BF18728BC50}"/>
              </a:ext>
            </a:extLst>
          </p:cNvPr>
          <p:cNvSpPr/>
          <p:nvPr/>
        </p:nvSpPr>
        <p:spPr>
          <a:xfrm>
            <a:off x="9727572" y="6415572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23</a:t>
            </a:r>
            <a:endParaRPr dirty="0"/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EFE71F27-12A5-271C-7B5F-6F3BE87A7FA2}"/>
              </a:ext>
            </a:extLst>
          </p:cNvPr>
          <p:cNvSpPr/>
          <p:nvPr/>
        </p:nvSpPr>
        <p:spPr>
          <a:xfrm>
            <a:off x="1097280" y="6435049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Anusha Poreddy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f334dafd9_3_75"/>
          <p:cNvSpPr txBox="1">
            <a:spLocks noGrp="1"/>
          </p:cNvSpPr>
          <p:nvPr>
            <p:ph type="title"/>
          </p:nvPr>
        </p:nvSpPr>
        <p:spPr>
          <a:xfrm>
            <a:off x="974455" y="394928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48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48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820" dirty="0"/>
              <a:t>what is Robot 3t ?</a:t>
            </a:r>
            <a:endParaRPr sz="4820" dirty="0"/>
          </a:p>
        </p:txBody>
      </p:sp>
      <p:sp>
        <p:nvSpPr>
          <p:cNvPr id="258" name="Google Shape;258;g15f334dafd9_3_75"/>
          <p:cNvSpPr txBox="1">
            <a:spLocks noGrp="1"/>
          </p:cNvSpPr>
          <p:nvPr>
            <p:ph type="body" idx="1"/>
          </p:nvPr>
        </p:nvSpPr>
        <p:spPr>
          <a:xfrm>
            <a:off x="1097277" y="1845725"/>
            <a:ext cx="64158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lang="en-US" sz="2800" dirty="0"/>
              <a:t> Robot 3T is a lightweight, open-source, shell centric, cross-platform graphical user interface tool for managing MongoDB workloads.</a:t>
            </a:r>
            <a:endParaRPr sz="28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lang="en-US" sz="2800" dirty="0"/>
              <a:t>Robot 3T gives you the ability to create databases, collections, add users, documents, execute one-time queries with auto-completion, and visualize results from a GUI interface.</a:t>
            </a:r>
            <a:endParaRPr sz="2800" dirty="0"/>
          </a:p>
          <a:p>
            <a:pPr marL="45720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800" dirty="0"/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711E6BFB-DB89-1828-300E-253182335142}"/>
              </a:ext>
            </a:extLst>
          </p:cNvPr>
          <p:cNvSpPr/>
          <p:nvPr/>
        </p:nvSpPr>
        <p:spPr>
          <a:xfrm>
            <a:off x="9871410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24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16E68B6B-B1B2-9F74-37CA-E95F160EB71B}"/>
              </a:ext>
            </a:extLst>
          </p:cNvPr>
          <p:cNvSpPr/>
          <p:nvPr/>
        </p:nvSpPr>
        <p:spPr>
          <a:xfrm>
            <a:off x="1097277" y="6463072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Manikanta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Arumilli</a:t>
            </a:r>
            <a:endParaRPr dirty="0"/>
          </a:p>
        </p:txBody>
      </p:sp>
      <p:pic>
        <p:nvPicPr>
          <p:cNvPr id="5" name="Picture 4" descr="Shape">
            <a:extLst>
              <a:ext uri="{FF2B5EF4-FFF2-40B4-BE49-F238E27FC236}">
                <a16:creationId xmlns:a16="http://schemas.microsoft.com/office/drawing/2014/main" id="{00863804-F014-EF76-853E-56BF1680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506" y="2154564"/>
            <a:ext cx="3970012" cy="39700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f334dafd9_2_16"/>
          <p:cNvSpPr txBox="1">
            <a:spLocks noGrp="1"/>
          </p:cNvSpPr>
          <p:nvPr>
            <p:ph type="title"/>
          </p:nvPr>
        </p:nvSpPr>
        <p:spPr>
          <a:xfrm>
            <a:off x="982650" y="-327550"/>
            <a:ext cx="10173000" cy="2006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 robot 3t in mongodb?</a:t>
            </a:r>
            <a:endParaRPr/>
          </a:p>
        </p:txBody>
      </p:sp>
      <p:sp>
        <p:nvSpPr>
          <p:cNvPr id="264" name="Google Shape;264;g15f334dafd9_2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lang="en-US" sz="2800" dirty="0"/>
              <a:t>Users can interact with the data bricks using the visual indicators that save time than using a command-line shell.</a:t>
            </a:r>
            <a:endParaRPr sz="2800" dirty="0"/>
          </a:p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lang="en-US" sz="2800" dirty="0"/>
              <a:t>Robot 3T is supported by JSON and is highly specific to be used for MongoDB administrative tools to perform GUI-based tasks such as users can view, edit and delete documents.</a:t>
            </a:r>
            <a:endParaRPr sz="2800" dirty="0"/>
          </a:p>
          <a:p>
            <a:pPr marL="45720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800" dirty="0"/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4FC9C72E-3127-35E0-06C9-7F8DDA1FCD94}"/>
              </a:ext>
            </a:extLst>
          </p:cNvPr>
          <p:cNvSpPr/>
          <p:nvPr/>
        </p:nvSpPr>
        <p:spPr>
          <a:xfrm>
            <a:off x="9727542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25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8030FE56-24FD-EC26-BC8B-87B2BA26EE6F}"/>
              </a:ext>
            </a:extLst>
          </p:cNvPr>
          <p:cNvSpPr/>
          <p:nvPr/>
        </p:nvSpPr>
        <p:spPr>
          <a:xfrm>
            <a:off x="1097277" y="6473346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Manikanta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Arumilli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f334dafd9_3_85"/>
          <p:cNvSpPr txBox="1">
            <a:spLocks noGrp="1"/>
          </p:cNvSpPr>
          <p:nvPr>
            <p:ph type="title"/>
          </p:nvPr>
        </p:nvSpPr>
        <p:spPr>
          <a:xfrm>
            <a:off x="1097275" y="-163776"/>
            <a:ext cx="10058400" cy="190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Robot 3t?</a:t>
            </a:r>
            <a:endParaRPr/>
          </a:p>
        </p:txBody>
      </p:sp>
      <p:sp>
        <p:nvSpPr>
          <p:cNvPr id="270" name="Google Shape;270;g15f334dafd9_3_8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lang="en-US" sz="2800" dirty="0"/>
              <a:t>Robot 3T can be justified with the fact that it is a free machine-friendly software build to make use of the small number of resources available on a machine.</a:t>
            </a:r>
            <a:endParaRPr sz="2800" dirty="0"/>
          </a:p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lang="en-US" sz="2800" dirty="0"/>
              <a:t>It is a highly curated and recommended tool for various large-scale projects that need a high success ratio for generating prime output.</a:t>
            </a:r>
            <a:endParaRPr sz="2800" dirty="0"/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CD7DAD3E-F709-14A6-892C-95CB409561F2}"/>
              </a:ext>
            </a:extLst>
          </p:cNvPr>
          <p:cNvSpPr/>
          <p:nvPr/>
        </p:nvSpPr>
        <p:spPr>
          <a:xfrm>
            <a:off x="9727567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26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4B2023F8-7EA7-4736-F4C0-63D40323894A}"/>
              </a:ext>
            </a:extLst>
          </p:cNvPr>
          <p:cNvSpPr/>
          <p:nvPr/>
        </p:nvSpPr>
        <p:spPr>
          <a:xfrm>
            <a:off x="1097277" y="6463072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Manikanta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Arumilli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f334dafd9_3_90"/>
          <p:cNvSpPr txBox="1">
            <a:spLocks noGrp="1"/>
          </p:cNvSpPr>
          <p:nvPr>
            <p:ph type="title"/>
          </p:nvPr>
        </p:nvSpPr>
        <p:spPr>
          <a:xfrm>
            <a:off x="798400" y="-286601"/>
            <a:ext cx="10357200" cy="202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 of Robot 3t:</a:t>
            </a:r>
            <a:endParaRPr/>
          </a:p>
        </p:txBody>
      </p:sp>
      <p:sp>
        <p:nvSpPr>
          <p:cNvPr id="276" name="Google Shape;276;g15f334dafd9_3_90"/>
          <p:cNvSpPr txBox="1">
            <a:spLocks noGrp="1"/>
          </p:cNvSpPr>
          <p:nvPr>
            <p:ph type="body" idx="1"/>
          </p:nvPr>
        </p:nvSpPr>
        <p:spPr>
          <a:xfrm>
            <a:off x="10210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800" dirty="0"/>
              <a:t>1.Real Autocompletion:</a:t>
            </a:r>
            <a:endParaRPr sz="2800" dirty="0"/>
          </a:p>
          <a:p>
            <a:pPr marL="457200" lvl="0" indent="-391477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565"/>
              <a:buChar char="❏"/>
            </a:pPr>
            <a:r>
              <a:rPr lang="en-US" sz="2800" dirty="0"/>
              <a:t>Apart from just analyzing the semantics of the code, </a:t>
            </a:r>
            <a:r>
              <a:rPr lang="en-US" sz="2800" dirty="0" err="1"/>
              <a:t>RoboMongo</a:t>
            </a:r>
            <a:r>
              <a:rPr lang="en-US" sz="2800" dirty="0"/>
              <a:t> also executes the code in the internal JavaScript Virtual Machine that allows users to get runtime autocompletion and saves time.</a:t>
            </a:r>
            <a:endParaRPr sz="2800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2800" dirty="0"/>
              <a:t>2) Well Designed :</a:t>
            </a:r>
            <a:endParaRPr sz="2800" dirty="0"/>
          </a:p>
          <a:p>
            <a:pPr marL="457200" lvl="0" indent="-391477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565"/>
              <a:buChar char="❏"/>
            </a:pPr>
            <a:r>
              <a:rPr lang="en-US" sz="2800" dirty="0" err="1"/>
              <a:t>RoboMongo</a:t>
            </a:r>
            <a:r>
              <a:rPr lang="en-US" sz="2800" dirty="0"/>
              <a:t> is designed keeping in mind to ease the workflow and simplify the process of viewing, editing, updating the MongoDB Database. It comes with a user-friendly user interface and is a good start for beginners to learn about MongoDB shell.</a:t>
            </a:r>
            <a:endParaRPr sz="2800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2800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SzPts val="1018"/>
              <a:buNone/>
            </a:pPr>
            <a:endParaRPr sz="2800" dirty="0"/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54EAA80B-802F-F9E2-521D-14B3820E644C}"/>
              </a:ext>
            </a:extLst>
          </p:cNvPr>
          <p:cNvSpPr/>
          <p:nvPr/>
        </p:nvSpPr>
        <p:spPr>
          <a:xfrm>
            <a:off x="9727492" y="6433935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27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27A9BF41-6BE9-8900-BA67-CC65F8CD6349}"/>
              </a:ext>
            </a:extLst>
          </p:cNvPr>
          <p:cNvSpPr/>
          <p:nvPr/>
        </p:nvSpPr>
        <p:spPr>
          <a:xfrm>
            <a:off x="1097277" y="6463072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Manikanta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Arumilli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f334dafd9_3_95"/>
          <p:cNvSpPr txBox="1">
            <a:spLocks noGrp="1"/>
          </p:cNvSpPr>
          <p:nvPr>
            <p:ph type="title"/>
          </p:nvPr>
        </p:nvSpPr>
        <p:spPr>
          <a:xfrm>
            <a:off x="1097275" y="-204726"/>
            <a:ext cx="10058400" cy="1942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 of Robot 3t:</a:t>
            </a:r>
            <a:endParaRPr/>
          </a:p>
        </p:txBody>
      </p:sp>
      <p:sp>
        <p:nvSpPr>
          <p:cNvPr id="282" name="Google Shape;282;g15f334dafd9_3_9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/>
              <a:t>3) Open-source:</a:t>
            </a:r>
            <a:endParaRPr sz="2800" dirty="0"/>
          </a:p>
          <a:p>
            <a:pPr marL="457200" lvl="0" indent="-3937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lang="en-US" sz="2800" dirty="0"/>
              <a:t>Robo 3T is a licensed open source project that makes it free to use for the public and has huge community support that adds many custom features</a:t>
            </a:r>
            <a:endParaRPr sz="2800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/>
              <a:t>4) Fully Asynchronous :</a:t>
            </a:r>
            <a:endParaRPr sz="2800" dirty="0"/>
          </a:p>
          <a:p>
            <a:pPr marL="457200" lvl="0" indent="-3937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lang="en-US" sz="2800" dirty="0" err="1"/>
              <a:t>RoboMongo</a:t>
            </a:r>
            <a:r>
              <a:rPr lang="en-US" sz="2800" dirty="0"/>
              <a:t> is designed keeping in mind that all the operations performed on MongoDB are done asynchronously to deliver a non-blocking UI. This does not block the main application thread.</a:t>
            </a:r>
            <a:endParaRPr sz="2800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2800" dirty="0"/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1BF083BF-B0F9-8682-C528-94811A0030EE}"/>
              </a:ext>
            </a:extLst>
          </p:cNvPr>
          <p:cNvSpPr/>
          <p:nvPr/>
        </p:nvSpPr>
        <p:spPr>
          <a:xfrm>
            <a:off x="9727567" y="6423661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3AFCA473-D6B0-87BD-034B-D2F24D5207B9}"/>
              </a:ext>
            </a:extLst>
          </p:cNvPr>
          <p:cNvSpPr/>
          <p:nvPr/>
        </p:nvSpPr>
        <p:spPr>
          <a:xfrm>
            <a:off x="1097277" y="6463072"/>
            <a:ext cx="315622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Manikanta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Arumilli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- 04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492370" y="2653800"/>
            <a:ext cx="3494429" cy="3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ANUSHA POREDDY</a:t>
            </a:r>
            <a:endParaRPr dirty="0"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SHASHANKAR CHENNU</a:t>
            </a:r>
            <a:endParaRPr dirty="0"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PARIMALLA POKURI</a:t>
            </a:r>
            <a:endParaRPr dirty="0"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KRISHNA GADDE</a:t>
            </a:r>
            <a:endParaRPr dirty="0"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MANIKANTA ARUMILLI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Noto Sans Symbols"/>
              <a:buNone/>
            </a:pPr>
            <a:endParaRPr sz="1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&amp; Client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1500" b="0" i="0" strike="noStrik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CHANDRA MOULI MADHAV KOTTETI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" descr="A picture containing text,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-1" b="5531"/>
          <a:stretch/>
        </p:blipFill>
        <p:spPr>
          <a:xfrm>
            <a:off x="4114353" y="10284"/>
            <a:ext cx="808223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67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Agenda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1097280" y="226697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800" dirty="0"/>
              <a:t>Why this Application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800" dirty="0"/>
              <a:t>Introduction to the Application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800" dirty="0"/>
              <a:t>Languages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800" dirty="0"/>
              <a:t>Tools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800" dirty="0"/>
              <a:t>Conclusion  </a:t>
            </a:r>
            <a:endParaRPr sz="2800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endParaRPr sz="2800" dirty="0"/>
          </a:p>
        </p:txBody>
      </p:sp>
      <p:sp>
        <p:nvSpPr>
          <p:cNvPr id="2" name="Google Shape;145;p6">
            <a:extLst>
              <a:ext uri="{FF2B5EF4-FFF2-40B4-BE49-F238E27FC236}">
                <a16:creationId xmlns:a16="http://schemas.microsoft.com/office/drawing/2014/main" id="{289F2CDD-4E11-26BB-C0D5-B692BD232FAC}"/>
              </a:ext>
            </a:extLst>
          </p:cNvPr>
          <p:cNvSpPr/>
          <p:nvPr/>
        </p:nvSpPr>
        <p:spPr>
          <a:xfrm>
            <a:off x="9727571" y="5774675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3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" name="Google Shape;103;p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title"/>
          </p:nvPr>
        </p:nvSpPr>
        <p:spPr>
          <a:xfrm>
            <a:off x="6730000" y="657385"/>
            <a:ext cx="4813072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Calibri"/>
              <a:buNone/>
            </a:pPr>
            <a:r>
              <a:rPr lang="en-US" sz="5600" b="1">
                <a:solidFill>
                  <a:srgbClr val="262626"/>
                </a:solidFill>
              </a:rPr>
              <a:t>STUDENT      INTERNSHIP MANAGEMENT SYSTEM</a:t>
            </a:r>
            <a:endParaRPr/>
          </a:p>
        </p:txBody>
      </p:sp>
      <p:pic>
        <p:nvPicPr>
          <p:cNvPr id="106" name="Google Shape;106;p1" descr="Logo"/>
          <p:cNvPicPr preferRelativeResize="0"/>
          <p:nvPr/>
        </p:nvPicPr>
        <p:blipFill rotWithShape="1">
          <a:blip r:embed="rId3">
            <a:alphaModFix/>
          </a:blip>
          <a:srcRect t="7467"/>
          <a:stretch/>
        </p:blipFill>
        <p:spPr>
          <a:xfrm>
            <a:off x="1244238" y="785408"/>
            <a:ext cx="5211916" cy="4996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"/>
          <p:cNvCxnSpPr/>
          <p:nvPr/>
        </p:nvCxnSpPr>
        <p:spPr>
          <a:xfrm>
            <a:off x="6805053" y="4343400"/>
            <a:ext cx="4389120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9" name="Google Shape;289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26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26"/>
          <p:cNvCxnSpPr/>
          <p:nvPr/>
        </p:nvCxnSpPr>
        <p:spPr>
          <a:xfrm>
            <a:off x="3944603" y="4325112"/>
            <a:ext cx="71323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p26"/>
          <p:cNvSpPr txBox="1"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>
                <a:solidFill>
                  <a:srgbClr val="262626"/>
                </a:solidFill>
              </a:rPr>
              <a:t>Thank You</a:t>
            </a:r>
            <a:endParaRPr/>
          </a:p>
        </p:txBody>
      </p:sp>
      <p:pic>
        <p:nvPicPr>
          <p:cNvPr id="293" name="Google Shape;293;p26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18" y="1944907"/>
            <a:ext cx="2449486" cy="244948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20A0-DFB8-423E-A98E-E4F24C2D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SIMS…?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E595D-A52E-31BD-F8B8-7082DE087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800" b="1" i="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Student internship management system </a:t>
            </a:r>
            <a:r>
              <a:rPr lang="en-US" sz="2800" b="0" i="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(SIMS) is </a:t>
            </a:r>
            <a:r>
              <a:rPr lang="en-US" sz="2800" i="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 fundamental fragment of communication between students, educational institutions and Companies </a:t>
            </a:r>
            <a:r>
              <a:rPr lang="en-US" sz="2800" b="0" i="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(S-E-A).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Internships are beneficial because they improve your       professional aptitude, boost your character, and open up more opportunities</a:t>
            </a:r>
            <a:r>
              <a:rPr lang="en-US" sz="280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By investing in internships, you'll give yourself the broadest spectrum of opportunity when seeking and applying for a job after college.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F7EEF8D7-0339-B41B-B88B-AE6E22A31F5A}"/>
              </a:ext>
            </a:extLst>
          </p:cNvPr>
          <p:cNvSpPr/>
          <p:nvPr/>
        </p:nvSpPr>
        <p:spPr>
          <a:xfrm>
            <a:off x="1020201" y="6425372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Shashank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Chennu</a:t>
            </a:r>
            <a:endParaRPr dirty="0"/>
          </a:p>
        </p:txBody>
      </p:sp>
      <p:sp>
        <p:nvSpPr>
          <p:cNvPr id="5" name="Google Shape;145;p6">
            <a:extLst>
              <a:ext uri="{FF2B5EF4-FFF2-40B4-BE49-F238E27FC236}">
                <a16:creationId xmlns:a16="http://schemas.microsoft.com/office/drawing/2014/main" id="{977EB6DF-BFD9-A8B1-2791-081D41045284}"/>
              </a:ext>
            </a:extLst>
          </p:cNvPr>
          <p:cNvSpPr/>
          <p:nvPr/>
        </p:nvSpPr>
        <p:spPr>
          <a:xfrm>
            <a:off x="9933054" y="6425372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14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1097276" y="154525"/>
            <a:ext cx="81900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Introduction to Application             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1097276" y="1853756"/>
            <a:ext cx="10058400" cy="44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indent="-4572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Student Internship Management System is a Web-based application that serves as a link between students and employers.</a:t>
            </a:r>
            <a:endParaRPr sz="2800" dirty="0"/>
          </a:p>
          <a:p>
            <a:pPr marL="91440" lvl="0" indent="-18796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-US" sz="2800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Students can look for employment and submit applications.</a:t>
            </a:r>
            <a:endParaRPr sz="2800" dirty="0"/>
          </a:p>
          <a:p>
            <a:pPr marL="91440" lvl="0" indent="-18796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-US" sz="2800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Companies can assess the student applications, accept or </a:t>
            </a:r>
            <a:r>
              <a:rPr lang="en-US" sz="28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800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reject the application and then recruit the applicants.</a:t>
            </a:r>
            <a:endParaRPr sz="2800" dirty="0"/>
          </a:p>
          <a:p>
            <a:pPr marL="91440" lvl="0" indent="-18796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-US" sz="2800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There is an Administrator who has the authority to prevent        the bogus data from being generated by either students or businesses.</a:t>
            </a:r>
            <a:endParaRPr sz="2800" dirty="0"/>
          </a:p>
          <a:p>
            <a:pPr marL="0" lvl="0" indent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 dirty="0"/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0F2B83C5-E562-2C3C-2B6D-6F321AC1C6E6}"/>
              </a:ext>
            </a:extLst>
          </p:cNvPr>
          <p:cNvSpPr/>
          <p:nvPr/>
        </p:nvSpPr>
        <p:spPr>
          <a:xfrm>
            <a:off x="1097276" y="6464158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Shashank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Chennu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0A5D3B9A-0710-DC73-4FA3-A63AD3DD65DC}"/>
              </a:ext>
            </a:extLst>
          </p:cNvPr>
          <p:cNvSpPr/>
          <p:nvPr/>
        </p:nvSpPr>
        <p:spPr>
          <a:xfrm>
            <a:off x="9984422" y="6433934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5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1"/>
              <a:t>Languages used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1200150" y="1990725"/>
            <a:ext cx="9955528" cy="387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endParaRPr sz="2800" dirty="0"/>
          </a:p>
          <a:p>
            <a:pPr marL="91440" lvl="0" indent="-2032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en-US" sz="2800" dirty="0"/>
              <a:t> Front End: Hyper Text Markup Language(HTML), Cascading Style Sheet(CSS), Java Script(JS)</a:t>
            </a:r>
            <a:endParaRPr sz="2800" dirty="0"/>
          </a:p>
          <a:p>
            <a:pPr marL="91440" lvl="0" indent="-2032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en-US" sz="2800" dirty="0"/>
              <a:t>Back End Technology: Node.js, Express.js</a:t>
            </a:r>
            <a:endParaRPr sz="2800" dirty="0"/>
          </a:p>
          <a:p>
            <a:pPr marL="91440" lvl="0" indent="-2032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❑"/>
            </a:pPr>
            <a:r>
              <a:rPr lang="en-US" sz="2800" dirty="0"/>
              <a:t>Database: MongoDB  and Robot 3T</a:t>
            </a:r>
            <a:endParaRPr sz="2800" dirty="0"/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13AB59D3-AEE0-A653-A5F9-F67F44B24656}"/>
              </a:ext>
            </a:extLst>
          </p:cNvPr>
          <p:cNvSpPr/>
          <p:nvPr/>
        </p:nvSpPr>
        <p:spPr>
          <a:xfrm>
            <a:off x="9840587" y="6423661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6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AEADB7E4-3EBC-706A-E3FF-41C581614EE8}"/>
              </a:ext>
            </a:extLst>
          </p:cNvPr>
          <p:cNvSpPr/>
          <p:nvPr/>
        </p:nvSpPr>
        <p:spPr>
          <a:xfrm>
            <a:off x="1097276" y="6464158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Shashank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Chennu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1097280" y="2104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What is Node.js…?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097275" y="1850825"/>
            <a:ext cx="7000200" cy="4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Node.js is an open source, cross-platform runtime environment for developing server-side and networking applications.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" lvl="0" indent="-1778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Node.js also provides a rich library of various JavaScript modules which simplifies the development of web applications using Node.js to a great extent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" lvl="0" indent="-1778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Node.js= Runtime Environment + JavaScript Library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" lvl="0" indent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" lvl="0" indent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313" y="1970523"/>
            <a:ext cx="3040675" cy="39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F8E52F1F-084C-9083-B0EA-268427D34873}"/>
              </a:ext>
            </a:extLst>
          </p:cNvPr>
          <p:cNvSpPr/>
          <p:nvPr/>
        </p:nvSpPr>
        <p:spPr>
          <a:xfrm>
            <a:off x="9809764" y="6440402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7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BE96995B-EEE7-670B-25B7-96FB9690C4CE}"/>
              </a:ext>
            </a:extLst>
          </p:cNvPr>
          <p:cNvSpPr/>
          <p:nvPr/>
        </p:nvSpPr>
        <p:spPr>
          <a:xfrm>
            <a:off x="1097276" y="6464158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Shashank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Chennu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1097279" y="266146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Why Node.js…?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7056121" cy="426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 sz="280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Node. </a:t>
            </a:r>
            <a:r>
              <a:rPr lang="en-US" sz="2800" dirty="0" err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en-US" sz="280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primarily used </a:t>
            </a:r>
            <a:r>
              <a:rPr lang="en-US" sz="2800" b="1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non-blocking, event-driven servers</a:t>
            </a:r>
            <a:r>
              <a:rPr lang="en-US" sz="280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due to its single-threaded nature.</a:t>
            </a:r>
          </a:p>
          <a:p>
            <a:pPr marL="91440" indent="-127000">
              <a:spcBef>
                <a:spcPts val="1400"/>
              </a:spcBef>
              <a:buSzPts val="2000"/>
              <a:buFont typeface="Noto Sans Symbols"/>
              <a:buChar char="❑"/>
            </a:pPr>
            <a:r>
              <a:rPr lang="en-US" sz="280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It's used for traditional web sites and back-end API services.</a:t>
            </a:r>
          </a:p>
          <a:p>
            <a:pPr marL="91440" indent="-127000">
              <a:spcBef>
                <a:spcPts val="1400"/>
              </a:spcBef>
              <a:buSzPts val="2000"/>
              <a:buFont typeface="Noto Sans Symbols"/>
              <a:buChar char="❑"/>
            </a:pPr>
            <a:r>
              <a:rPr lang="en-US" sz="280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providing serverless architecture and real-time communication support</a:t>
            </a:r>
          </a:p>
          <a:p>
            <a:pPr marL="0" indent="0">
              <a:spcBef>
                <a:spcPts val="1400"/>
              </a:spcBef>
              <a:buSzPts val="2000"/>
              <a:buNone/>
            </a:pPr>
            <a:endParaRPr lang="en-US" sz="280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" lvl="0" indent="-1270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endParaRPr lang="en-US" sz="280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" lvl="0" indent="-1270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endParaRPr sz="280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202124"/>
              </a:buClr>
              <a:buSzPts val="1800"/>
              <a:buNone/>
            </a:pPr>
            <a:r>
              <a:rPr lang="en-US" sz="280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80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675" y="1949975"/>
            <a:ext cx="3057200" cy="39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37711CAA-3A39-B360-C2F5-2904F09BDE2E}"/>
              </a:ext>
            </a:extLst>
          </p:cNvPr>
          <p:cNvSpPr/>
          <p:nvPr/>
        </p:nvSpPr>
        <p:spPr>
          <a:xfrm>
            <a:off x="9922780" y="64436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8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CA276DD3-70CF-496D-012C-77FA6DFBBE0C}"/>
              </a:ext>
            </a:extLst>
          </p:cNvPr>
          <p:cNvSpPr/>
          <p:nvPr/>
        </p:nvSpPr>
        <p:spPr>
          <a:xfrm>
            <a:off x="1097276" y="6464158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Shashank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Chennu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f334dafd9_0_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Where to use Node.js..?</a:t>
            </a:r>
            <a:endParaRPr b="1"/>
          </a:p>
        </p:txBody>
      </p:sp>
      <p:sp>
        <p:nvSpPr>
          <p:cNvPr id="168" name="Google Shape;168;g15f334dafd9_0_15"/>
          <p:cNvSpPr txBox="1">
            <a:spLocks noGrp="1"/>
          </p:cNvSpPr>
          <p:nvPr>
            <p:ph type="body" idx="1"/>
          </p:nvPr>
        </p:nvSpPr>
        <p:spPr>
          <a:xfrm>
            <a:off x="1210290" y="1879189"/>
            <a:ext cx="9945390" cy="3771598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406400" rtl="0">
              <a:spcBef>
                <a:spcPts val="1200"/>
              </a:spcBef>
              <a:spcAft>
                <a:spcPts val="0"/>
              </a:spcAft>
              <a:buSzPts val="2800"/>
              <a:buChar char="❏"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Following are the areas where Node.js is proving itself as a perfect technology partner: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4064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I/O bound Applications</a:t>
            </a:r>
            <a:endParaRPr sz="2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406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Streaming Application</a:t>
            </a:r>
            <a:endParaRPr sz="2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406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Intensive Real-time Applications (DIRT)</a:t>
            </a:r>
            <a:endParaRPr sz="2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406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JSON APIs based Applications</a:t>
            </a:r>
            <a:endParaRPr sz="2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rtl="0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rtl="0">
              <a:spcBef>
                <a:spcPts val="3000"/>
              </a:spcBef>
              <a:spcAft>
                <a:spcPts val="200"/>
              </a:spcAft>
              <a:buNone/>
            </a:pP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7EFF8A55-0574-A1E5-8D72-48308264D940}"/>
              </a:ext>
            </a:extLst>
          </p:cNvPr>
          <p:cNvSpPr/>
          <p:nvPr/>
        </p:nvSpPr>
        <p:spPr>
          <a:xfrm>
            <a:off x="10046070" y="6444210"/>
            <a:ext cx="1428108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 9</a:t>
            </a:r>
            <a:endParaRPr dirty="0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7EB46A19-38EA-CFFC-9507-748E7F9FA367}"/>
              </a:ext>
            </a:extLst>
          </p:cNvPr>
          <p:cNvSpPr/>
          <p:nvPr/>
        </p:nvSpPr>
        <p:spPr>
          <a:xfrm>
            <a:off x="1097276" y="6464158"/>
            <a:ext cx="2863431" cy="41439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Parimalla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pokuri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1520</Words>
  <Application>Microsoft Office PowerPoint</Application>
  <PresentationFormat>Widescreen</PresentationFormat>
  <Paragraphs>210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Noto Sans Symbols</vt:lpstr>
      <vt:lpstr>Times New Roman</vt:lpstr>
      <vt:lpstr>Calibri</vt:lpstr>
      <vt:lpstr>Nunito</vt:lpstr>
      <vt:lpstr>Wingdings</vt:lpstr>
      <vt:lpstr>Lato</vt:lpstr>
      <vt:lpstr>Roboto</vt:lpstr>
      <vt:lpstr>Retrospect</vt:lpstr>
      <vt:lpstr>STUDENT      INTERNSHIP MANAGEMENT SYSTEM</vt:lpstr>
      <vt:lpstr>TEAM - 04</vt:lpstr>
      <vt:lpstr>Agenda</vt:lpstr>
      <vt:lpstr>WHY SIMS…?</vt:lpstr>
      <vt:lpstr>Introduction to Application             </vt:lpstr>
      <vt:lpstr>Languages used</vt:lpstr>
      <vt:lpstr>What is Node.js…?</vt:lpstr>
      <vt:lpstr>Why Node.js…?</vt:lpstr>
      <vt:lpstr>Where to use Node.js..?</vt:lpstr>
      <vt:lpstr>Node.js Architecture</vt:lpstr>
      <vt:lpstr>Cont…</vt:lpstr>
      <vt:lpstr>Parts of the Node.js Architecture:</vt:lpstr>
      <vt:lpstr>Key features:</vt:lpstr>
      <vt:lpstr>Workflow of Node.js</vt:lpstr>
      <vt:lpstr>Cont… </vt:lpstr>
      <vt:lpstr>Cont…</vt:lpstr>
      <vt:lpstr>Cont…</vt:lpstr>
      <vt:lpstr>MongoDB</vt:lpstr>
      <vt:lpstr>What &amp; Why MongoDB..?</vt:lpstr>
      <vt:lpstr>What is JSON…?</vt:lpstr>
      <vt:lpstr>MongoDB Architecture </vt:lpstr>
      <vt:lpstr>Cont…</vt:lpstr>
      <vt:lpstr>Cont…</vt:lpstr>
      <vt:lpstr>  what is Robot 3t ?</vt:lpstr>
      <vt:lpstr>what is  robot 3t in mongodb?</vt:lpstr>
      <vt:lpstr>why Robot 3t?</vt:lpstr>
      <vt:lpstr>key features of Robot 3t:</vt:lpstr>
      <vt:lpstr>key features of Robot 3t:</vt:lpstr>
      <vt:lpstr>TEAM - 04</vt:lpstr>
      <vt:lpstr>STUDENT      INTERNSHIP MANAGEMENT 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    INTERNSHIP MANAGEMENT SYSTEM</dc:title>
  <dc:creator>Batchu,Vineetha</dc:creator>
  <cp:lastModifiedBy>Poreddy,Anusha</cp:lastModifiedBy>
  <cp:revision>3</cp:revision>
  <dcterms:created xsi:type="dcterms:W3CDTF">2021-11-17T23:19:37Z</dcterms:created>
  <dcterms:modified xsi:type="dcterms:W3CDTF">2022-09-28T01:25:43Z</dcterms:modified>
</cp:coreProperties>
</file>