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8" r:id="rId13"/>
    <p:sldId id="269" r:id="rId14"/>
    <p:sldId id="270" r:id="rId15"/>
    <p:sldId id="284" r:id="rId16"/>
    <p:sldId id="285" r:id="rId17"/>
    <p:sldId id="286" r:id="rId18"/>
    <p:sldId id="271" r:id="rId19"/>
    <p:sldId id="282" r:id="rId20"/>
    <p:sldId id="283" r:id="rId21"/>
    <p:sldId id="272" r:id="rId22"/>
    <p:sldId id="273" r:id="rId23"/>
    <p:sldId id="275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4"/>
    <p:restoredTop sz="94613"/>
  </p:normalViewPr>
  <p:slideViewPr>
    <p:cSldViewPr snapToGrid="0">
      <p:cViewPr>
        <p:scale>
          <a:sx n="67" d="100"/>
          <a:sy n="67" d="100"/>
        </p:scale>
        <p:origin x="195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DCCF1-A1F8-4646-9991-EEADABF1459E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3F7035D-E365-0541-9AC9-29998FBB0346}">
      <dgm:prSet phldrT="[Text]"/>
      <dgm:spPr/>
      <dgm:t>
        <a:bodyPr/>
        <a:lstStyle/>
        <a:p>
          <a:r>
            <a:rPr lang="en-GB" dirty="0"/>
            <a:t>RISK</a:t>
          </a:r>
        </a:p>
      </dgm:t>
    </dgm:pt>
    <dgm:pt modelId="{39D5F25C-2271-CC49-8278-B473A932DC68}" type="parTrans" cxnId="{A17D2C9F-ABDF-C443-9A8E-B8647A6F4EF5}">
      <dgm:prSet/>
      <dgm:spPr/>
      <dgm:t>
        <a:bodyPr/>
        <a:lstStyle/>
        <a:p>
          <a:endParaRPr lang="en-GB"/>
        </a:p>
      </dgm:t>
    </dgm:pt>
    <dgm:pt modelId="{7570DAA9-2D06-734B-86E5-B3B715FB4276}" type="sibTrans" cxnId="{A17D2C9F-ABDF-C443-9A8E-B8647A6F4EF5}">
      <dgm:prSet/>
      <dgm:spPr/>
      <dgm:t>
        <a:bodyPr/>
        <a:lstStyle/>
        <a:p>
          <a:endParaRPr lang="en-GB"/>
        </a:p>
      </dgm:t>
    </dgm:pt>
    <dgm:pt modelId="{F08F4756-5A95-724F-90E2-21F90E630E73}">
      <dgm:prSet phldrT="[Text]"/>
      <dgm:spPr/>
      <dgm:t>
        <a:bodyPr/>
        <a:lstStyle/>
        <a:p>
          <a:r>
            <a:rPr lang="en-GB" dirty="0"/>
            <a:t>GROWTH</a:t>
          </a:r>
        </a:p>
      </dgm:t>
    </dgm:pt>
    <dgm:pt modelId="{CFED404B-F564-A54A-B0AC-50F5C86BA0B7}" type="parTrans" cxnId="{0BD6B961-A3DC-1343-84FD-726539D6A7DF}">
      <dgm:prSet/>
      <dgm:spPr/>
      <dgm:t>
        <a:bodyPr/>
        <a:lstStyle/>
        <a:p>
          <a:endParaRPr lang="en-GB"/>
        </a:p>
      </dgm:t>
    </dgm:pt>
    <dgm:pt modelId="{C9951565-95E0-1141-AF24-29E49BF48B3F}" type="sibTrans" cxnId="{0BD6B961-A3DC-1343-84FD-726539D6A7DF}">
      <dgm:prSet/>
      <dgm:spPr/>
      <dgm:t>
        <a:bodyPr/>
        <a:lstStyle/>
        <a:p>
          <a:endParaRPr lang="en-GB"/>
        </a:p>
      </dgm:t>
    </dgm:pt>
    <dgm:pt modelId="{5F9E40BA-6F7C-664F-8D34-7BA442706751}" type="pres">
      <dgm:prSet presAssocID="{7B3DCCF1-A1F8-4646-9991-EEADABF1459E}" presName="compositeShape" presStyleCnt="0">
        <dgm:presLayoutVars>
          <dgm:chMax val="2"/>
          <dgm:dir/>
          <dgm:resizeHandles val="exact"/>
        </dgm:presLayoutVars>
      </dgm:prSet>
      <dgm:spPr/>
    </dgm:pt>
    <dgm:pt modelId="{624E911A-ED8D-5C49-AEEC-3C1B3AB8A7B9}" type="pres">
      <dgm:prSet presAssocID="{7B3DCCF1-A1F8-4646-9991-EEADABF1459E}" presName="divider" presStyleLbl="fgShp" presStyleIdx="0" presStyleCnt="1"/>
      <dgm:spPr/>
    </dgm:pt>
    <dgm:pt modelId="{CAC5B779-B6E0-5C48-9A8A-EA48F45E1A61}" type="pres">
      <dgm:prSet presAssocID="{F3F7035D-E365-0541-9AC9-29998FBB0346}" presName="downArrow" presStyleLbl="node1" presStyleIdx="0" presStyleCnt="2"/>
      <dgm:spPr/>
    </dgm:pt>
    <dgm:pt modelId="{F3652012-2817-7C4A-BF54-832A676955FA}" type="pres">
      <dgm:prSet presAssocID="{F3F7035D-E365-0541-9AC9-29998FBB0346}" presName="downArrowText" presStyleLbl="revTx" presStyleIdx="0" presStyleCnt="2">
        <dgm:presLayoutVars>
          <dgm:bulletEnabled val="1"/>
        </dgm:presLayoutVars>
      </dgm:prSet>
      <dgm:spPr/>
    </dgm:pt>
    <dgm:pt modelId="{91139633-67DF-4D4B-BE5E-E4C29DBC0A66}" type="pres">
      <dgm:prSet presAssocID="{F08F4756-5A95-724F-90E2-21F90E630E73}" presName="upArrow" presStyleLbl="node1" presStyleIdx="1" presStyleCnt="2"/>
      <dgm:spPr/>
    </dgm:pt>
    <dgm:pt modelId="{4593EA96-E6FB-2349-AAA4-54E76D89F9DD}" type="pres">
      <dgm:prSet presAssocID="{F08F4756-5A95-724F-90E2-21F90E630E73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BF74CA54-8E55-FB47-90F1-812B9C302BBE}" type="presOf" srcId="{F3F7035D-E365-0541-9AC9-29998FBB0346}" destId="{F3652012-2817-7C4A-BF54-832A676955FA}" srcOrd="0" destOrd="0" presId="urn:microsoft.com/office/officeart/2005/8/layout/arrow3"/>
    <dgm:cxn modelId="{0BD6B961-A3DC-1343-84FD-726539D6A7DF}" srcId="{7B3DCCF1-A1F8-4646-9991-EEADABF1459E}" destId="{F08F4756-5A95-724F-90E2-21F90E630E73}" srcOrd="1" destOrd="0" parTransId="{CFED404B-F564-A54A-B0AC-50F5C86BA0B7}" sibTransId="{C9951565-95E0-1141-AF24-29E49BF48B3F}"/>
    <dgm:cxn modelId="{2050B973-19BD-AD49-BE3A-D0A0ED0D9390}" type="presOf" srcId="{7B3DCCF1-A1F8-4646-9991-EEADABF1459E}" destId="{5F9E40BA-6F7C-664F-8D34-7BA442706751}" srcOrd="0" destOrd="0" presId="urn:microsoft.com/office/officeart/2005/8/layout/arrow3"/>
    <dgm:cxn modelId="{6245A597-459F-0747-97EF-B620539B73FE}" type="presOf" srcId="{F08F4756-5A95-724F-90E2-21F90E630E73}" destId="{4593EA96-E6FB-2349-AAA4-54E76D89F9DD}" srcOrd="0" destOrd="0" presId="urn:microsoft.com/office/officeart/2005/8/layout/arrow3"/>
    <dgm:cxn modelId="{A17D2C9F-ABDF-C443-9A8E-B8647A6F4EF5}" srcId="{7B3DCCF1-A1F8-4646-9991-EEADABF1459E}" destId="{F3F7035D-E365-0541-9AC9-29998FBB0346}" srcOrd="0" destOrd="0" parTransId="{39D5F25C-2271-CC49-8278-B473A932DC68}" sibTransId="{7570DAA9-2D06-734B-86E5-B3B715FB4276}"/>
    <dgm:cxn modelId="{63211573-EB5B-7347-97ED-975709DC26F3}" type="presParOf" srcId="{5F9E40BA-6F7C-664F-8D34-7BA442706751}" destId="{624E911A-ED8D-5C49-AEEC-3C1B3AB8A7B9}" srcOrd="0" destOrd="0" presId="urn:microsoft.com/office/officeart/2005/8/layout/arrow3"/>
    <dgm:cxn modelId="{735F5504-BB90-9344-8EC4-B0AA1E34ECD3}" type="presParOf" srcId="{5F9E40BA-6F7C-664F-8D34-7BA442706751}" destId="{CAC5B779-B6E0-5C48-9A8A-EA48F45E1A61}" srcOrd="1" destOrd="0" presId="urn:microsoft.com/office/officeart/2005/8/layout/arrow3"/>
    <dgm:cxn modelId="{037887FD-2519-8045-8DA8-6E76A4E8007A}" type="presParOf" srcId="{5F9E40BA-6F7C-664F-8D34-7BA442706751}" destId="{F3652012-2817-7C4A-BF54-832A676955FA}" srcOrd="2" destOrd="0" presId="urn:microsoft.com/office/officeart/2005/8/layout/arrow3"/>
    <dgm:cxn modelId="{BD66786D-EF58-6246-A24B-B94D9656725E}" type="presParOf" srcId="{5F9E40BA-6F7C-664F-8D34-7BA442706751}" destId="{91139633-67DF-4D4B-BE5E-E4C29DBC0A66}" srcOrd="3" destOrd="0" presId="urn:microsoft.com/office/officeart/2005/8/layout/arrow3"/>
    <dgm:cxn modelId="{3B324ED1-85FB-DA40-8AC3-C04FF62C89F3}" type="presParOf" srcId="{5F9E40BA-6F7C-664F-8D34-7BA442706751}" destId="{4593EA96-E6FB-2349-AAA4-54E76D89F9D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FD6615-A4BD-7047-B2C2-00AA2A7119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EE2870-C8DE-DA4B-997E-70FE8909898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b="1" dirty="0"/>
            <a:t>Initial Data Quality Issues </a:t>
          </a:r>
        </a:p>
        <a:p>
          <a:pPr>
            <a:lnSpc>
              <a:spcPct val="100000"/>
            </a:lnSpc>
          </a:pPr>
          <a:r>
            <a:rPr lang="en-IN" sz="1800" dirty="0"/>
            <a:t>The raw data required cleaning before it could be used for modelling. </a:t>
          </a:r>
          <a:endParaRPr lang="en-GB" sz="1800" dirty="0"/>
        </a:p>
      </dgm:t>
    </dgm:pt>
    <dgm:pt modelId="{573B2B84-ED35-384D-9B34-8C4D0FE9A23F}" type="parTrans" cxnId="{7D599726-C0DC-7F4C-8E1B-5D1ADC12DF86}">
      <dgm:prSet/>
      <dgm:spPr/>
      <dgm:t>
        <a:bodyPr/>
        <a:lstStyle/>
        <a:p>
          <a:endParaRPr lang="en-GB"/>
        </a:p>
      </dgm:t>
    </dgm:pt>
    <dgm:pt modelId="{7040B99E-FDF4-544A-916C-C1D0F28F9A04}" type="sibTrans" cxnId="{7D599726-C0DC-7F4C-8E1B-5D1ADC12DF86}">
      <dgm:prSet/>
      <dgm:spPr/>
      <dgm:t>
        <a:bodyPr/>
        <a:lstStyle/>
        <a:p>
          <a:endParaRPr lang="en-GB"/>
        </a:p>
      </dgm:t>
    </dgm:pt>
    <dgm:pt modelId="{E11591F5-3823-42A9-ADD6-631C04676823}" type="pres">
      <dgm:prSet presAssocID="{06FD6615-A4BD-7047-B2C2-00AA2A7119ED}" presName="root" presStyleCnt="0">
        <dgm:presLayoutVars>
          <dgm:dir/>
          <dgm:resizeHandles val="exact"/>
        </dgm:presLayoutVars>
      </dgm:prSet>
      <dgm:spPr/>
    </dgm:pt>
    <dgm:pt modelId="{2AA64606-3091-4FBA-BFF5-FED24CAE456C}" type="pres">
      <dgm:prSet presAssocID="{CDEE2870-C8DE-DA4B-997E-70FE89098985}" presName="compNode" presStyleCnt="0"/>
      <dgm:spPr/>
    </dgm:pt>
    <dgm:pt modelId="{C3654388-B0A7-47DA-A9BE-1A10F0A713E9}" type="pres">
      <dgm:prSet presAssocID="{CDEE2870-C8DE-DA4B-997E-70FE89098985}" presName="bgRect" presStyleLbl="bgShp" presStyleIdx="0" presStyleCnt="1"/>
      <dgm:spPr/>
    </dgm:pt>
    <dgm:pt modelId="{B2AC1DD3-A282-4FB0-B63D-71D25AAB46EF}" type="pres">
      <dgm:prSet presAssocID="{CDEE2870-C8DE-DA4B-997E-70FE89098985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90524A5-E757-4F64-B2F8-02D607431487}" type="pres">
      <dgm:prSet presAssocID="{CDEE2870-C8DE-DA4B-997E-70FE89098985}" presName="spaceRect" presStyleCnt="0"/>
      <dgm:spPr/>
    </dgm:pt>
    <dgm:pt modelId="{13CDD79A-F2F0-4FB3-87BB-8316FE854105}" type="pres">
      <dgm:prSet presAssocID="{CDEE2870-C8DE-DA4B-997E-70FE89098985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599726-C0DC-7F4C-8E1B-5D1ADC12DF86}" srcId="{06FD6615-A4BD-7047-B2C2-00AA2A7119ED}" destId="{CDEE2870-C8DE-DA4B-997E-70FE89098985}" srcOrd="0" destOrd="0" parTransId="{573B2B84-ED35-384D-9B34-8C4D0FE9A23F}" sibTransId="{7040B99E-FDF4-544A-916C-C1D0F28F9A04}"/>
    <dgm:cxn modelId="{B149015F-5FB0-C941-AC98-B857E596058D}" type="presOf" srcId="{CDEE2870-C8DE-DA4B-997E-70FE89098985}" destId="{13CDD79A-F2F0-4FB3-87BB-8316FE854105}" srcOrd="0" destOrd="0" presId="urn:microsoft.com/office/officeart/2018/2/layout/IconVerticalSolidList"/>
    <dgm:cxn modelId="{F45C1BD4-C670-2C40-8ECD-75DCBEC482B0}" type="presOf" srcId="{06FD6615-A4BD-7047-B2C2-00AA2A7119ED}" destId="{E11591F5-3823-42A9-ADD6-631C04676823}" srcOrd="0" destOrd="0" presId="urn:microsoft.com/office/officeart/2018/2/layout/IconVerticalSolidList"/>
    <dgm:cxn modelId="{896D34C7-B834-4145-B71B-12590999A000}" type="presParOf" srcId="{E11591F5-3823-42A9-ADD6-631C04676823}" destId="{2AA64606-3091-4FBA-BFF5-FED24CAE456C}" srcOrd="0" destOrd="0" presId="urn:microsoft.com/office/officeart/2018/2/layout/IconVerticalSolidList"/>
    <dgm:cxn modelId="{78B076A5-6B39-F94C-AA74-D3170ADD60EA}" type="presParOf" srcId="{2AA64606-3091-4FBA-BFF5-FED24CAE456C}" destId="{C3654388-B0A7-47DA-A9BE-1A10F0A713E9}" srcOrd="0" destOrd="0" presId="urn:microsoft.com/office/officeart/2018/2/layout/IconVerticalSolidList"/>
    <dgm:cxn modelId="{9FA15F19-B264-A54A-8C32-09ECB3120624}" type="presParOf" srcId="{2AA64606-3091-4FBA-BFF5-FED24CAE456C}" destId="{B2AC1DD3-A282-4FB0-B63D-71D25AAB46EF}" srcOrd="1" destOrd="0" presId="urn:microsoft.com/office/officeart/2018/2/layout/IconVerticalSolidList"/>
    <dgm:cxn modelId="{B4FC9410-5A8E-E849-8593-225EB81308CE}" type="presParOf" srcId="{2AA64606-3091-4FBA-BFF5-FED24CAE456C}" destId="{E90524A5-E757-4F64-B2F8-02D607431487}" srcOrd="2" destOrd="0" presId="urn:microsoft.com/office/officeart/2018/2/layout/IconVerticalSolidList"/>
    <dgm:cxn modelId="{09BAF806-3CE3-FA47-9589-E2E45C508B89}" type="presParOf" srcId="{2AA64606-3091-4FBA-BFF5-FED24CAE456C}" destId="{13CDD79A-F2F0-4FB3-87BB-8316FE854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61B8C-4CBA-074F-8C85-C5133ED2618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4A0162-5379-2F47-96A5-DD9039710930}">
      <dgm:prSet phldrT="[Text]" custT="1"/>
      <dgm:spPr/>
      <dgm:t>
        <a:bodyPr/>
        <a:lstStyle/>
        <a:p>
          <a:pPr>
            <a:buNone/>
          </a:pPr>
          <a:r>
            <a:rPr lang="en-IN" sz="2800" b="1" dirty="0"/>
            <a:t>High-Risk Urban Applicant</a:t>
          </a:r>
        </a:p>
        <a:p>
          <a:pPr>
            <a:buNone/>
          </a:pPr>
          <a:endParaRPr lang="en-IN" sz="2800" b="1" dirty="0"/>
        </a:p>
        <a:p>
          <a:pPr>
            <a:buNone/>
          </a:pPr>
          <a:r>
            <a:rPr lang="en-IN" sz="2400" b="1" dirty="0"/>
            <a:t>Profile:</a:t>
          </a:r>
          <a:r>
            <a:rPr lang="en-IN" sz="2400" dirty="0"/>
            <a:t> Primary Education and lives in Prague.</a:t>
          </a:r>
        </a:p>
        <a:p>
          <a:r>
            <a:rPr lang="en-IN" sz="2400" b="1" dirty="0"/>
            <a:t>Risk:</a:t>
          </a:r>
          <a:r>
            <a:rPr lang="en-IN" sz="2400" dirty="0"/>
            <a:t> Combines two high risk factors</a:t>
          </a:r>
          <a:endParaRPr lang="en-GB" sz="2400" dirty="0"/>
        </a:p>
      </dgm:t>
    </dgm:pt>
    <dgm:pt modelId="{EDB8A5CE-D33E-0344-BA04-C2AF17D7BB82}" type="parTrans" cxnId="{112E77CC-C147-5340-A502-590FE26B1F81}">
      <dgm:prSet/>
      <dgm:spPr/>
      <dgm:t>
        <a:bodyPr/>
        <a:lstStyle/>
        <a:p>
          <a:endParaRPr lang="en-GB"/>
        </a:p>
      </dgm:t>
    </dgm:pt>
    <dgm:pt modelId="{9F55FEB4-D4C0-2949-A31B-466B1D6BE15B}" type="sibTrans" cxnId="{112E77CC-C147-5340-A502-590FE26B1F81}">
      <dgm:prSet/>
      <dgm:spPr/>
      <dgm:t>
        <a:bodyPr/>
        <a:lstStyle/>
        <a:p>
          <a:endParaRPr lang="en-GB"/>
        </a:p>
      </dgm:t>
    </dgm:pt>
    <dgm:pt modelId="{4DF54843-24AC-9443-8D52-8F7B7C9F5F74}">
      <dgm:prSet phldrT="[Text]" custT="1"/>
      <dgm:spPr/>
      <dgm:t>
        <a:bodyPr/>
        <a:lstStyle/>
        <a:p>
          <a:r>
            <a:rPr lang="en-IN" sz="2700" b="1" dirty="0"/>
            <a:t>Established Professional</a:t>
          </a:r>
        </a:p>
        <a:p>
          <a:endParaRPr lang="en-IN" sz="2700" b="1" dirty="0"/>
        </a:p>
        <a:p>
          <a:r>
            <a:rPr lang="en-IN" sz="2400" b="1" dirty="0"/>
            <a:t>Profile:</a:t>
          </a:r>
          <a:r>
            <a:rPr lang="en-IN" sz="2400" dirty="0"/>
            <a:t> Over 30 and University Education</a:t>
          </a:r>
        </a:p>
        <a:p>
          <a:r>
            <a:rPr lang="en-IN" sz="2400" b="1" dirty="0"/>
            <a:t>Risk:</a:t>
          </a:r>
          <a:r>
            <a:rPr lang="en-IN" sz="2400" dirty="0"/>
            <a:t> Historically our safest customers.</a:t>
          </a:r>
          <a:endParaRPr lang="en-GB" sz="2400" dirty="0"/>
        </a:p>
      </dgm:t>
    </dgm:pt>
    <dgm:pt modelId="{5773CCD0-28C0-9443-8FBB-7D79B5C2A9DE}" type="parTrans" cxnId="{FF469629-B001-554E-8615-A5C2AF75CCDC}">
      <dgm:prSet/>
      <dgm:spPr/>
      <dgm:t>
        <a:bodyPr/>
        <a:lstStyle/>
        <a:p>
          <a:endParaRPr lang="en-GB"/>
        </a:p>
      </dgm:t>
    </dgm:pt>
    <dgm:pt modelId="{E4A29FFF-889A-F643-88D9-368F07B8A9B9}" type="sibTrans" cxnId="{FF469629-B001-554E-8615-A5C2AF75CCDC}">
      <dgm:prSet/>
      <dgm:spPr/>
      <dgm:t>
        <a:bodyPr/>
        <a:lstStyle/>
        <a:p>
          <a:endParaRPr lang="en-GB"/>
        </a:p>
      </dgm:t>
    </dgm:pt>
    <dgm:pt modelId="{4F147856-9640-D549-B92C-8D66F6353182}" type="pres">
      <dgm:prSet presAssocID="{85461B8C-4CBA-074F-8C85-C5133ED26189}" presName="diagram" presStyleCnt="0">
        <dgm:presLayoutVars>
          <dgm:dir/>
          <dgm:resizeHandles val="exact"/>
        </dgm:presLayoutVars>
      </dgm:prSet>
      <dgm:spPr/>
    </dgm:pt>
    <dgm:pt modelId="{51A65253-D545-FE4E-A9F5-860EBD61EB6C}" type="pres">
      <dgm:prSet presAssocID="{444A0162-5379-2F47-96A5-DD9039710930}" presName="node" presStyleLbl="node1" presStyleIdx="0" presStyleCnt="2">
        <dgm:presLayoutVars>
          <dgm:bulletEnabled val="1"/>
        </dgm:presLayoutVars>
      </dgm:prSet>
      <dgm:spPr/>
    </dgm:pt>
    <dgm:pt modelId="{F5C85072-3FDF-B54E-AB08-C850244ED02D}" type="pres">
      <dgm:prSet presAssocID="{9F55FEB4-D4C0-2949-A31B-466B1D6BE15B}" presName="sibTrans" presStyleCnt="0"/>
      <dgm:spPr/>
    </dgm:pt>
    <dgm:pt modelId="{71168C00-DDEE-384C-B937-F49CA7F346FF}" type="pres">
      <dgm:prSet presAssocID="{4DF54843-24AC-9443-8D52-8F7B7C9F5F74}" presName="node" presStyleLbl="node1" presStyleIdx="1" presStyleCnt="2">
        <dgm:presLayoutVars>
          <dgm:bulletEnabled val="1"/>
        </dgm:presLayoutVars>
      </dgm:prSet>
      <dgm:spPr/>
    </dgm:pt>
  </dgm:ptLst>
  <dgm:cxnLst>
    <dgm:cxn modelId="{FF469629-B001-554E-8615-A5C2AF75CCDC}" srcId="{85461B8C-4CBA-074F-8C85-C5133ED26189}" destId="{4DF54843-24AC-9443-8D52-8F7B7C9F5F74}" srcOrd="1" destOrd="0" parTransId="{5773CCD0-28C0-9443-8FBB-7D79B5C2A9DE}" sibTransId="{E4A29FFF-889A-F643-88D9-368F07B8A9B9}"/>
    <dgm:cxn modelId="{22E4B742-5AD0-3048-9CF8-1B5F350DBBBE}" type="presOf" srcId="{4DF54843-24AC-9443-8D52-8F7B7C9F5F74}" destId="{71168C00-DDEE-384C-B937-F49CA7F346FF}" srcOrd="0" destOrd="0" presId="urn:microsoft.com/office/officeart/2005/8/layout/default"/>
    <dgm:cxn modelId="{8A3D3E71-B65C-474A-8D8E-F8BA2DFABFC0}" type="presOf" srcId="{444A0162-5379-2F47-96A5-DD9039710930}" destId="{51A65253-D545-FE4E-A9F5-860EBD61EB6C}" srcOrd="0" destOrd="0" presId="urn:microsoft.com/office/officeart/2005/8/layout/default"/>
    <dgm:cxn modelId="{E8C2029F-CCD2-6446-B4F8-13B7F4B2141F}" type="presOf" srcId="{85461B8C-4CBA-074F-8C85-C5133ED26189}" destId="{4F147856-9640-D549-B92C-8D66F6353182}" srcOrd="0" destOrd="0" presId="urn:microsoft.com/office/officeart/2005/8/layout/default"/>
    <dgm:cxn modelId="{112E77CC-C147-5340-A502-590FE26B1F81}" srcId="{85461B8C-4CBA-074F-8C85-C5133ED26189}" destId="{444A0162-5379-2F47-96A5-DD9039710930}" srcOrd="0" destOrd="0" parTransId="{EDB8A5CE-D33E-0344-BA04-C2AF17D7BB82}" sibTransId="{9F55FEB4-D4C0-2949-A31B-466B1D6BE15B}"/>
    <dgm:cxn modelId="{5093654B-45E9-A64A-B5C4-920EFC0FFF33}" type="presParOf" srcId="{4F147856-9640-D549-B92C-8D66F6353182}" destId="{51A65253-D545-FE4E-A9F5-860EBD61EB6C}" srcOrd="0" destOrd="0" presId="urn:microsoft.com/office/officeart/2005/8/layout/default"/>
    <dgm:cxn modelId="{0EC205FB-5B12-4C49-9681-2C861B4C19D4}" type="presParOf" srcId="{4F147856-9640-D549-B92C-8D66F6353182}" destId="{F5C85072-3FDF-B54E-AB08-C850244ED02D}" srcOrd="1" destOrd="0" presId="urn:microsoft.com/office/officeart/2005/8/layout/default"/>
    <dgm:cxn modelId="{E0C3A3F5-6A35-F043-AA1F-E8DE5880FA51}" type="presParOf" srcId="{4F147856-9640-D549-B92C-8D66F6353182}" destId="{71168C00-DDEE-384C-B937-F49CA7F346F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461B8C-4CBA-074F-8C85-C5133ED26189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44A0162-5379-2F47-96A5-DD9039710930}">
      <dgm:prSet phldrT="[Text]" custT="1"/>
      <dgm:spPr/>
      <dgm:t>
        <a:bodyPr/>
        <a:lstStyle/>
        <a:p>
          <a:pPr>
            <a:buNone/>
          </a:pPr>
          <a:r>
            <a:rPr lang="en-IN" sz="2800" b="1" dirty="0"/>
            <a:t>Young &amp; Aspiring Applicant</a:t>
          </a:r>
        </a:p>
        <a:p>
          <a:pPr>
            <a:buNone/>
          </a:pPr>
          <a:endParaRPr lang="en-IN" sz="2800" b="1" dirty="0"/>
        </a:p>
        <a:p>
          <a:pPr>
            <a:buNone/>
          </a:pPr>
          <a:r>
            <a:rPr lang="en-IN" sz="2400" b="1" dirty="0"/>
            <a:t>Profile:</a:t>
          </a:r>
          <a:r>
            <a:rPr lang="en-IN" sz="2400" dirty="0"/>
            <a:t> Under 28 years old.</a:t>
          </a:r>
        </a:p>
        <a:p>
          <a:r>
            <a:rPr lang="en-IN" sz="2400" b="1" dirty="0"/>
            <a:t>Risk:</a:t>
          </a:r>
          <a:r>
            <a:rPr lang="en-IN" sz="2400" dirty="0"/>
            <a:t> Varies greatly, PD score is the primary guide.</a:t>
          </a:r>
          <a:endParaRPr lang="en-GB" sz="2400" dirty="0"/>
        </a:p>
      </dgm:t>
    </dgm:pt>
    <dgm:pt modelId="{EDB8A5CE-D33E-0344-BA04-C2AF17D7BB82}" type="parTrans" cxnId="{112E77CC-C147-5340-A502-590FE26B1F81}">
      <dgm:prSet/>
      <dgm:spPr/>
      <dgm:t>
        <a:bodyPr/>
        <a:lstStyle/>
        <a:p>
          <a:endParaRPr lang="en-GB"/>
        </a:p>
      </dgm:t>
    </dgm:pt>
    <dgm:pt modelId="{9F55FEB4-D4C0-2949-A31B-466B1D6BE15B}" type="sibTrans" cxnId="{112E77CC-C147-5340-A502-590FE26B1F81}">
      <dgm:prSet/>
      <dgm:spPr/>
      <dgm:t>
        <a:bodyPr/>
        <a:lstStyle/>
        <a:p>
          <a:endParaRPr lang="en-GB"/>
        </a:p>
      </dgm:t>
    </dgm:pt>
    <dgm:pt modelId="{4DF54843-24AC-9443-8D52-8F7B7C9F5F74}">
      <dgm:prSet phldrT="[Text]" custT="1"/>
      <dgm:spPr/>
      <dgm:t>
        <a:bodyPr/>
        <a:lstStyle/>
        <a:p>
          <a:r>
            <a:rPr lang="en-IN" sz="2700" b="1" dirty="0"/>
            <a:t>High-Value Applicant</a:t>
          </a:r>
        </a:p>
        <a:p>
          <a:endParaRPr lang="en-IN" sz="2700" b="1" dirty="0"/>
        </a:p>
        <a:p>
          <a:r>
            <a:rPr lang="en-IN" sz="2400" b="1" dirty="0"/>
            <a:t>Profile:</a:t>
          </a:r>
          <a:r>
            <a:rPr lang="en-IN" sz="2400" dirty="0"/>
            <a:t> Loan amount over €20,000</a:t>
          </a:r>
        </a:p>
        <a:p>
          <a:r>
            <a:rPr lang="en-IN" sz="2400" b="1" dirty="0"/>
            <a:t>Risk:</a:t>
          </a:r>
          <a:r>
            <a:rPr lang="en-IN" sz="2400" dirty="0"/>
            <a:t> Defaults are very costly; requires senior review</a:t>
          </a:r>
          <a:endParaRPr lang="en-GB" sz="2400" dirty="0"/>
        </a:p>
      </dgm:t>
    </dgm:pt>
    <dgm:pt modelId="{5773CCD0-28C0-9443-8FBB-7D79B5C2A9DE}" type="parTrans" cxnId="{FF469629-B001-554E-8615-A5C2AF75CCDC}">
      <dgm:prSet/>
      <dgm:spPr/>
      <dgm:t>
        <a:bodyPr/>
        <a:lstStyle/>
        <a:p>
          <a:endParaRPr lang="en-GB"/>
        </a:p>
      </dgm:t>
    </dgm:pt>
    <dgm:pt modelId="{E4A29FFF-889A-F643-88D9-368F07B8A9B9}" type="sibTrans" cxnId="{FF469629-B001-554E-8615-A5C2AF75CCDC}">
      <dgm:prSet/>
      <dgm:spPr/>
      <dgm:t>
        <a:bodyPr/>
        <a:lstStyle/>
        <a:p>
          <a:endParaRPr lang="en-GB"/>
        </a:p>
      </dgm:t>
    </dgm:pt>
    <dgm:pt modelId="{4F147856-9640-D549-B92C-8D66F6353182}" type="pres">
      <dgm:prSet presAssocID="{85461B8C-4CBA-074F-8C85-C5133ED26189}" presName="diagram" presStyleCnt="0">
        <dgm:presLayoutVars>
          <dgm:dir/>
          <dgm:resizeHandles val="exact"/>
        </dgm:presLayoutVars>
      </dgm:prSet>
      <dgm:spPr/>
    </dgm:pt>
    <dgm:pt modelId="{51A65253-D545-FE4E-A9F5-860EBD61EB6C}" type="pres">
      <dgm:prSet presAssocID="{444A0162-5379-2F47-96A5-DD9039710930}" presName="node" presStyleLbl="node1" presStyleIdx="0" presStyleCnt="2">
        <dgm:presLayoutVars>
          <dgm:bulletEnabled val="1"/>
        </dgm:presLayoutVars>
      </dgm:prSet>
      <dgm:spPr/>
    </dgm:pt>
    <dgm:pt modelId="{F5C85072-3FDF-B54E-AB08-C850244ED02D}" type="pres">
      <dgm:prSet presAssocID="{9F55FEB4-D4C0-2949-A31B-466B1D6BE15B}" presName="sibTrans" presStyleCnt="0"/>
      <dgm:spPr/>
    </dgm:pt>
    <dgm:pt modelId="{71168C00-DDEE-384C-B937-F49CA7F346FF}" type="pres">
      <dgm:prSet presAssocID="{4DF54843-24AC-9443-8D52-8F7B7C9F5F74}" presName="node" presStyleLbl="node1" presStyleIdx="1" presStyleCnt="2">
        <dgm:presLayoutVars>
          <dgm:bulletEnabled val="1"/>
        </dgm:presLayoutVars>
      </dgm:prSet>
      <dgm:spPr/>
    </dgm:pt>
  </dgm:ptLst>
  <dgm:cxnLst>
    <dgm:cxn modelId="{92220E21-7399-5444-A036-D86D810AD8CC}" type="presOf" srcId="{444A0162-5379-2F47-96A5-DD9039710930}" destId="{51A65253-D545-FE4E-A9F5-860EBD61EB6C}" srcOrd="0" destOrd="0" presId="urn:microsoft.com/office/officeart/2005/8/layout/default"/>
    <dgm:cxn modelId="{FF469629-B001-554E-8615-A5C2AF75CCDC}" srcId="{85461B8C-4CBA-074F-8C85-C5133ED26189}" destId="{4DF54843-24AC-9443-8D52-8F7B7C9F5F74}" srcOrd="1" destOrd="0" parTransId="{5773CCD0-28C0-9443-8FBB-7D79B5C2A9DE}" sibTransId="{E4A29FFF-889A-F643-88D9-368F07B8A9B9}"/>
    <dgm:cxn modelId="{DC36255E-EC85-3642-AF8C-ED724F2F8372}" type="presOf" srcId="{85461B8C-4CBA-074F-8C85-C5133ED26189}" destId="{4F147856-9640-D549-B92C-8D66F6353182}" srcOrd="0" destOrd="0" presId="urn:microsoft.com/office/officeart/2005/8/layout/default"/>
    <dgm:cxn modelId="{69146267-D613-4340-9FF5-AD27ADE0EA5A}" type="presOf" srcId="{4DF54843-24AC-9443-8D52-8F7B7C9F5F74}" destId="{71168C00-DDEE-384C-B937-F49CA7F346FF}" srcOrd="0" destOrd="0" presId="urn:microsoft.com/office/officeart/2005/8/layout/default"/>
    <dgm:cxn modelId="{112E77CC-C147-5340-A502-590FE26B1F81}" srcId="{85461B8C-4CBA-074F-8C85-C5133ED26189}" destId="{444A0162-5379-2F47-96A5-DD9039710930}" srcOrd="0" destOrd="0" parTransId="{EDB8A5CE-D33E-0344-BA04-C2AF17D7BB82}" sibTransId="{9F55FEB4-D4C0-2949-A31B-466B1D6BE15B}"/>
    <dgm:cxn modelId="{0CAC00FE-A247-C047-9546-9AD953CFE00E}" type="presParOf" srcId="{4F147856-9640-D549-B92C-8D66F6353182}" destId="{51A65253-D545-FE4E-A9F5-860EBD61EB6C}" srcOrd="0" destOrd="0" presId="urn:microsoft.com/office/officeart/2005/8/layout/default"/>
    <dgm:cxn modelId="{D45BB93C-6B4B-B84C-9D32-0D7BBBCD08F6}" type="presParOf" srcId="{4F147856-9640-D549-B92C-8D66F6353182}" destId="{F5C85072-3FDF-B54E-AB08-C850244ED02D}" srcOrd="1" destOrd="0" presId="urn:microsoft.com/office/officeart/2005/8/layout/default"/>
    <dgm:cxn modelId="{98EFE668-B765-7E4E-AB1C-3E34A7B90203}" type="presParOf" srcId="{4F147856-9640-D549-B92C-8D66F6353182}" destId="{71168C00-DDEE-384C-B937-F49CA7F346F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8EB284-AE81-48A7-B475-300934381C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6E2F2-E2F9-49C8-BCD1-E13361BF595A}">
      <dgm:prSet custT="1"/>
      <dgm:spPr/>
      <dgm:t>
        <a:bodyPr/>
        <a:lstStyle/>
        <a:p>
          <a:r>
            <a:rPr lang="en-IN" sz="2400" dirty="0"/>
            <a:t>Correctly Identified Defaulters (Sensitivity)</a:t>
          </a:r>
          <a:br>
            <a:rPr lang="en-IN" sz="2400" dirty="0"/>
          </a:br>
          <a:br>
            <a:rPr lang="en-IN" sz="2400" dirty="0"/>
          </a:br>
          <a:r>
            <a:rPr lang="en-IN" sz="3200" dirty="0"/>
            <a:t>71.2% </a:t>
          </a:r>
          <a:endParaRPr lang="en-IN" sz="2400" dirty="0"/>
        </a:p>
      </dgm:t>
    </dgm:pt>
    <dgm:pt modelId="{F88946C4-81C7-4565-998D-53B889379E21}" type="parTrans" cxnId="{5D151D27-D1AA-4769-ADF1-30AD3D0D37F2}">
      <dgm:prSet/>
      <dgm:spPr/>
      <dgm:t>
        <a:bodyPr/>
        <a:lstStyle/>
        <a:p>
          <a:endParaRPr lang="en-US"/>
        </a:p>
      </dgm:t>
    </dgm:pt>
    <dgm:pt modelId="{00D0214B-B87A-4487-9553-E10D84D349E0}" type="sibTrans" cxnId="{5D151D27-D1AA-4769-ADF1-30AD3D0D37F2}">
      <dgm:prSet/>
      <dgm:spPr/>
      <dgm:t>
        <a:bodyPr/>
        <a:lstStyle/>
        <a:p>
          <a:endParaRPr lang="en-US"/>
        </a:p>
      </dgm:t>
    </dgm:pt>
    <dgm:pt modelId="{A2E3653E-9FC7-455F-9CED-E9B9A0ACB62E}">
      <dgm:prSet custT="1"/>
      <dgm:spPr/>
      <dgm:t>
        <a:bodyPr/>
        <a:lstStyle/>
        <a:p>
          <a:r>
            <a:rPr lang="en-IN" sz="2400" dirty="0"/>
            <a:t>Correctly Identified </a:t>
          </a:r>
          <a:br>
            <a:rPr lang="en-IN" sz="2400" dirty="0"/>
          </a:br>
          <a:r>
            <a:rPr lang="en-IN" sz="2400" dirty="0"/>
            <a:t>Non-Defaulters (Specificity)</a:t>
          </a:r>
          <a:br>
            <a:rPr lang="en-IN" sz="2400" dirty="0"/>
          </a:br>
          <a:endParaRPr lang="en-IN" sz="2400" dirty="0"/>
        </a:p>
        <a:p>
          <a:r>
            <a:rPr lang="en-IN" sz="3200" dirty="0"/>
            <a:t>76.2</a:t>
          </a:r>
          <a:r>
            <a:rPr lang="en-IN" sz="2400" dirty="0"/>
            <a:t>% </a:t>
          </a:r>
          <a:endParaRPr lang="en-US" sz="2400" dirty="0"/>
        </a:p>
      </dgm:t>
    </dgm:pt>
    <dgm:pt modelId="{073DAD22-FF50-4955-9F7C-8AA4E28E067F}" type="parTrans" cxnId="{AF5D0634-7EE3-4CAC-89EB-3321EDCC26D7}">
      <dgm:prSet/>
      <dgm:spPr/>
      <dgm:t>
        <a:bodyPr/>
        <a:lstStyle/>
        <a:p>
          <a:endParaRPr lang="en-US"/>
        </a:p>
      </dgm:t>
    </dgm:pt>
    <dgm:pt modelId="{F0E9E3F3-2EBC-4EE9-9C6F-F79C67D49C84}" type="sibTrans" cxnId="{AF5D0634-7EE3-4CAC-89EB-3321EDCC26D7}">
      <dgm:prSet/>
      <dgm:spPr/>
      <dgm:t>
        <a:bodyPr/>
        <a:lstStyle/>
        <a:p>
          <a:endParaRPr lang="en-US"/>
        </a:p>
      </dgm:t>
    </dgm:pt>
    <dgm:pt modelId="{9C45C2F7-8F8F-C14C-9CAD-BF1E435EA57A}" type="pres">
      <dgm:prSet presAssocID="{A48EB284-AE81-48A7-B475-300934381C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00961D-EEBB-1540-9F9E-A445DF3EAF98}" type="pres">
      <dgm:prSet presAssocID="{A1C6E2F2-E2F9-49C8-BCD1-E13361BF595A}" presName="hierRoot1" presStyleCnt="0">
        <dgm:presLayoutVars>
          <dgm:hierBranch val="init"/>
        </dgm:presLayoutVars>
      </dgm:prSet>
      <dgm:spPr/>
    </dgm:pt>
    <dgm:pt modelId="{56946DD1-9187-D64A-8B1C-8FC05B8160AB}" type="pres">
      <dgm:prSet presAssocID="{A1C6E2F2-E2F9-49C8-BCD1-E13361BF595A}" presName="rootComposite1" presStyleCnt="0"/>
      <dgm:spPr/>
    </dgm:pt>
    <dgm:pt modelId="{D4D6B2AB-269C-8549-AF63-54BD855C6C8C}" type="pres">
      <dgm:prSet presAssocID="{A1C6E2F2-E2F9-49C8-BCD1-E13361BF595A}" presName="rootText1" presStyleLbl="node0" presStyleIdx="0" presStyleCnt="2" custLinFactNeighborX="-12752" custLinFactNeighborY="548">
        <dgm:presLayoutVars>
          <dgm:chPref val="3"/>
        </dgm:presLayoutVars>
      </dgm:prSet>
      <dgm:spPr/>
    </dgm:pt>
    <dgm:pt modelId="{39CA328F-48DB-984C-AC64-94D303B8DDD5}" type="pres">
      <dgm:prSet presAssocID="{A1C6E2F2-E2F9-49C8-BCD1-E13361BF595A}" presName="rootConnector1" presStyleLbl="node1" presStyleIdx="0" presStyleCnt="0"/>
      <dgm:spPr/>
    </dgm:pt>
    <dgm:pt modelId="{5880C2B4-7056-3A40-AD98-BB0ECB25588E}" type="pres">
      <dgm:prSet presAssocID="{A1C6E2F2-E2F9-49C8-BCD1-E13361BF595A}" presName="hierChild2" presStyleCnt="0"/>
      <dgm:spPr/>
    </dgm:pt>
    <dgm:pt modelId="{00582588-49B5-3345-963C-47479E648797}" type="pres">
      <dgm:prSet presAssocID="{A1C6E2F2-E2F9-49C8-BCD1-E13361BF595A}" presName="hierChild3" presStyleCnt="0"/>
      <dgm:spPr/>
    </dgm:pt>
    <dgm:pt modelId="{F679ECBE-DE22-A64F-9A37-6D2ABBD22F00}" type="pres">
      <dgm:prSet presAssocID="{A2E3653E-9FC7-455F-9CED-E9B9A0ACB62E}" presName="hierRoot1" presStyleCnt="0">
        <dgm:presLayoutVars>
          <dgm:hierBranch val="init"/>
        </dgm:presLayoutVars>
      </dgm:prSet>
      <dgm:spPr/>
    </dgm:pt>
    <dgm:pt modelId="{D445FF41-A9F7-9040-ABD2-DEA56A64EBD0}" type="pres">
      <dgm:prSet presAssocID="{A2E3653E-9FC7-455F-9CED-E9B9A0ACB62E}" presName="rootComposite1" presStyleCnt="0"/>
      <dgm:spPr/>
    </dgm:pt>
    <dgm:pt modelId="{9F2DAE03-17FF-1E4B-874F-7074BC847D6A}" type="pres">
      <dgm:prSet presAssocID="{A2E3653E-9FC7-455F-9CED-E9B9A0ACB62E}" presName="rootText1" presStyleLbl="node0" presStyleIdx="1" presStyleCnt="2" custLinFactNeighborX="-1509" custLinFactNeighborY="548">
        <dgm:presLayoutVars>
          <dgm:chPref val="3"/>
        </dgm:presLayoutVars>
      </dgm:prSet>
      <dgm:spPr/>
    </dgm:pt>
    <dgm:pt modelId="{07DEC8C1-0167-8847-B967-E2BBE826C132}" type="pres">
      <dgm:prSet presAssocID="{A2E3653E-9FC7-455F-9CED-E9B9A0ACB62E}" presName="rootConnector1" presStyleLbl="node1" presStyleIdx="0" presStyleCnt="0"/>
      <dgm:spPr/>
    </dgm:pt>
    <dgm:pt modelId="{7DA852CE-0A8A-5448-BA27-14A1F532BBFE}" type="pres">
      <dgm:prSet presAssocID="{A2E3653E-9FC7-455F-9CED-E9B9A0ACB62E}" presName="hierChild2" presStyleCnt="0"/>
      <dgm:spPr/>
    </dgm:pt>
    <dgm:pt modelId="{710F10BE-7CF9-8A4B-A3CC-775A844C9987}" type="pres">
      <dgm:prSet presAssocID="{A2E3653E-9FC7-455F-9CED-E9B9A0ACB62E}" presName="hierChild3" presStyleCnt="0"/>
      <dgm:spPr/>
    </dgm:pt>
  </dgm:ptLst>
  <dgm:cxnLst>
    <dgm:cxn modelId="{5DFE7124-00A1-FF4F-B0D4-8383621B9A9E}" type="presOf" srcId="{A2E3653E-9FC7-455F-9CED-E9B9A0ACB62E}" destId="{07DEC8C1-0167-8847-B967-E2BBE826C132}" srcOrd="1" destOrd="0" presId="urn:microsoft.com/office/officeart/2005/8/layout/orgChart1"/>
    <dgm:cxn modelId="{5D151D27-D1AA-4769-ADF1-30AD3D0D37F2}" srcId="{A48EB284-AE81-48A7-B475-300934381CB2}" destId="{A1C6E2F2-E2F9-49C8-BCD1-E13361BF595A}" srcOrd="0" destOrd="0" parTransId="{F88946C4-81C7-4565-998D-53B889379E21}" sibTransId="{00D0214B-B87A-4487-9553-E10D84D349E0}"/>
    <dgm:cxn modelId="{AF5D0634-7EE3-4CAC-89EB-3321EDCC26D7}" srcId="{A48EB284-AE81-48A7-B475-300934381CB2}" destId="{A2E3653E-9FC7-455F-9CED-E9B9A0ACB62E}" srcOrd="1" destOrd="0" parTransId="{073DAD22-FF50-4955-9F7C-8AA4E28E067F}" sibTransId="{F0E9E3F3-2EBC-4EE9-9C6F-F79C67D49C84}"/>
    <dgm:cxn modelId="{0445E742-D634-9D4A-A0DA-B9ACE4CDFAD3}" type="presOf" srcId="{A48EB284-AE81-48A7-B475-300934381CB2}" destId="{9C45C2F7-8F8F-C14C-9CAD-BF1E435EA57A}" srcOrd="0" destOrd="0" presId="urn:microsoft.com/office/officeart/2005/8/layout/orgChart1"/>
    <dgm:cxn modelId="{D1ACEDAC-DAE0-BE4B-A956-6768F90B6FEC}" type="presOf" srcId="{A2E3653E-9FC7-455F-9CED-E9B9A0ACB62E}" destId="{9F2DAE03-17FF-1E4B-874F-7074BC847D6A}" srcOrd="0" destOrd="0" presId="urn:microsoft.com/office/officeart/2005/8/layout/orgChart1"/>
    <dgm:cxn modelId="{0C9724D1-61F2-A842-98B0-D7DB3F348829}" type="presOf" srcId="{A1C6E2F2-E2F9-49C8-BCD1-E13361BF595A}" destId="{D4D6B2AB-269C-8549-AF63-54BD855C6C8C}" srcOrd="0" destOrd="0" presId="urn:microsoft.com/office/officeart/2005/8/layout/orgChart1"/>
    <dgm:cxn modelId="{4FB719E8-78FB-5F48-9353-F8AE155E7F57}" type="presOf" srcId="{A1C6E2F2-E2F9-49C8-BCD1-E13361BF595A}" destId="{39CA328F-48DB-984C-AC64-94D303B8DDD5}" srcOrd="1" destOrd="0" presId="urn:microsoft.com/office/officeart/2005/8/layout/orgChart1"/>
    <dgm:cxn modelId="{CEFD6206-2365-7548-B567-35AEB30D9D6C}" type="presParOf" srcId="{9C45C2F7-8F8F-C14C-9CAD-BF1E435EA57A}" destId="{C900961D-EEBB-1540-9F9E-A445DF3EAF98}" srcOrd="0" destOrd="0" presId="urn:microsoft.com/office/officeart/2005/8/layout/orgChart1"/>
    <dgm:cxn modelId="{31DD10C8-6958-6F44-9EC6-F7B49B7C4C95}" type="presParOf" srcId="{C900961D-EEBB-1540-9F9E-A445DF3EAF98}" destId="{56946DD1-9187-D64A-8B1C-8FC05B8160AB}" srcOrd="0" destOrd="0" presId="urn:microsoft.com/office/officeart/2005/8/layout/orgChart1"/>
    <dgm:cxn modelId="{DB976D15-9389-E54B-825C-DD8B609FDAEB}" type="presParOf" srcId="{56946DD1-9187-D64A-8B1C-8FC05B8160AB}" destId="{D4D6B2AB-269C-8549-AF63-54BD855C6C8C}" srcOrd="0" destOrd="0" presId="urn:microsoft.com/office/officeart/2005/8/layout/orgChart1"/>
    <dgm:cxn modelId="{3D42BA87-890A-AF46-9FE2-0621E5C63C1D}" type="presParOf" srcId="{56946DD1-9187-D64A-8B1C-8FC05B8160AB}" destId="{39CA328F-48DB-984C-AC64-94D303B8DDD5}" srcOrd="1" destOrd="0" presId="urn:microsoft.com/office/officeart/2005/8/layout/orgChart1"/>
    <dgm:cxn modelId="{67084A01-A856-4D45-A992-8884C3446F0F}" type="presParOf" srcId="{C900961D-EEBB-1540-9F9E-A445DF3EAF98}" destId="{5880C2B4-7056-3A40-AD98-BB0ECB25588E}" srcOrd="1" destOrd="0" presId="urn:microsoft.com/office/officeart/2005/8/layout/orgChart1"/>
    <dgm:cxn modelId="{7FAC2E24-1176-134B-A660-BD93C8DB8550}" type="presParOf" srcId="{C900961D-EEBB-1540-9F9E-A445DF3EAF98}" destId="{00582588-49B5-3345-963C-47479E648797}" srcOrd="2" destOrd="0" presId="urn:microsoft.com/office/officeart/2005/8/layout/orgChart1"/>
    <dgm:cxn modelId="{C44798A3-0A0F-404A-926E-B78D2D5AEE44}" type="presParOf" srcId="{9C45C2F7-8F8F-C14C-9CAD-BF1E435EA57A}" destId="{F679ECBE-DE22-A64F-9A37-6D2ABBD22F00}" srcOrd="1" destOrd="0" presId="urn:microsoft.com/office/officeart/2005/8/layout/orgChart1"/>
    <dgm:cxn modelId="{74D383C5-B936-EE43-A90E-CC0DB75AF515}" type="presParOf" srcId="{F679ECBE-DE22-A64F-9A37-6D2ABBD22F00}" destId="{D445FF41-A9F7-9040-ABD2-DEA56A64EBD0}" srcOrd="0" destOrd="0" presId="urn:microsoft.com/office/officeart/2005/8/layout/orgChart1"/>
    <dgm:cxn modelId="{BF5C86A8-0C06-BF42-9FAB-158624F3FD4E}" type="presParOf" srcId="{D445FF41-A9F7-9040-ABD2-DEA56A64EBD0}" destId="{9F2DAE03-17FF-1E4B-874F-7074BC847D6A}" srcOrd="0" destOrd="0" presId="urn:microsoft.com/office/officeart/2005/8/layout/orgChart1"/>
    <dgm:cxn modelId="{A4CFB54E-3D9E-704F-AFAF-2179415458DC}" type="presParOf" srcId="{D445FF41-A9F7-9040-ABD2-DEA56A64EBD0}" destId="{07DEC8C1-0167-8847-B967-E2BBE826C132}" srcOrd="1" destOrd="0" presId="urn:microsoft.com/office/officeart/2005/8/layout/orgChart1"/>
    <dgm:cxn modelId="{35B626A6-C88B-974A-840D-69AA866F5B5E}" type="presParOf" srcId="{F679ECBE-DE22-A64F-9A37-6D2ABBD22F00}" destId="{7DA852CE-0A8A-5448-BA27-14A1F532BBFE}" srcOrd="1" destOrd="0" presId="urn:microsoft.com/office/officeart/2005/8/layout/orgChart1"/>
    <dgm:cxn modelId="{4603BF52-593F-6A43-A858-8900B0F9A83E}" type="presParOf" srcId="{F679ECBE-DE22-A64F-9A37-6D2ABBD22F00}" destId="{710F10BE-7CF9-8A4B-A3CC-775A844C99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E911A-ED8D-5C49-AEEC-3C1B3AB8A7B9}">
      <dsp:nvSpPr>
        <dsp:cNvPr id="0" name=""/>
        <dsp:cNvSpPr/>
      </dsp:nvSpPr>
      <dsp:spPr>
        <a:xfrm rot="21300000">
          <a:off x="11758" y="1344277"/>
          <a:ext cx="3808253" cy="436102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5B779-B6E0-5C48-9A8A-EA48F45E1A61}">
      <dsp:nvSpPr>
        <dsp:cNvPr id="0" name=""/>
        <dsp:cNvSpPr/>
      </dsp:nvSpPr>
      <dsp:spPr>
        <a:xfrm>
          <a:off x="459812" y="156232"/>
          <a:ext cx="1149531" cy="1249863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52012-2817-7C4A-BF54-832A676955FA}">
      <dsp:nvSpPr>
        <dsp:cNvPr id="0" name=""/>
        <dsp:cNvSpPr/>
      </dsp:nvSpPr>
      <dsp:spPr>
        <a:xfrm>
          <a:off x="2030838" y="0"/>
          <a:ext cx="1226166" cy="131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RISK</a:t>
          </a:r>
        </a:p>
      </dsp:txBody>
      <dsp:txXfrm>
        <a:off x="2030838" y="0"/>
        <a:ext cx="1226166" cy="1312356"/>
      </dsp:txXfrm>
    </dsp:sp>
    <dsp:sp modelId="{91139633-67DF-4D4B-BE5E-E4C29DBC0A66}">
      <dsp:nvSpPr>
        <dsp:cNvPr id="0" name=""/>
        <dsp:cNvSpPr/>
      </dsp:nvSpPr>
      <dsp:spPr>
        <a:xfrm>
          <a:off x="2222427" y="1718561"/>
          <a:ext cx="1149531" cy="1249863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EA96-E6FB-2349-AAA4-54E76D89F9DD}">
      <dsp:nvSpPr>
        <dsp:cNvPr id="0" name=""/>
        <dsp:cNvSpPr/>
      </dsp:nvSpPr>
      <dsp:spPr>
        <a:xfrm>
          <a:off x="574765" y="1812301"/>
          <a:ext cx="1226166" cy="131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GROWTH</a:t>
          </a:r>
        </a:p>
      </dsp:txBody>
      <dsp:txXfrm>
        <a:off x="574765" y="1812301"/>
        <a:ext cx="1226166" cy="13123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54388-B0A7-47DA-A9BE-1A10F0A713E9}">
      <dsp:nvSpPr>
        <dsp:cNvPr id="0" name=""/>
        <dsp:cNvSpPr/>
      </dsp:nvSpPr>
      <dsp:spPr>
        <a:xfrm>
          <a:off x="0" y="264099"/>
          <a:ext cx="10113263" cy="8572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C1DD3-A282-4FB0-B63D-71D25AAB46EF}">
      <dsp:nvSpPr>
        <dsp:cNvPr id="0" name=""/>
        <dsp:cNvSpPr/>
      </dsp:nvSpPr>
      <dsp:spPr>
        <a:xfrm>
          <a:off x="259315" y="456979"/>
          <a:ext cx="471483" cy="471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DD79A-F2F0-4FB3-87BB-8316FE854105}">
      <dsp:nvSpPr>
        <dsp:cNvPr id="0" name=""/>
        <dsp:cNvSpPr/>
      </dsp:nvSpPr>
      <dsp:spPr>
        <a:xfrm>
          <a:off x="990114" y="264099"/>
          <a:ext cx="9123149" cy="857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725" tIns="90725" rIns="90725" bIns="907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Initial Data Quality Issues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raw data required cleaning before it could be used for modelling. </a:t>
          </a:r>
          <a:endParaRPr lang="en-GB" sz="1800" kern="1200" dirty="0"/>
        </a:p>
      </dsp:txBody>
      <dsp:txXfrm>
        <a:off x="990114" y="264099"/>
        <a:ext cx="9123149" cy="857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65253-D545-FE4E-A9F5-860EBD61EB6C}">
      <dsp:nvSpPr>
        <dsp:cNvPr id="0" name=""/>
        <dsp:cNvSpPr/>
      </dsp:nvSpPr>
      <dsp:spPr>
        <a:xfrm>
          <a:off x="157631" y="133"/>
          <a:ext cx="4857303" cy="2914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High-Risk Urban Applicant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Profile:</a:t>
          </a:r>
          <a:r>
            <a:rPr lang="en-IN" sz="2400" kern="1200" dirty="0"/>
            <a:t> Primary Education and lives in Prague.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Risk:</a:t>
          </a:r>
          <a:r>
            <a:rPr lang="en-IN" sz="2400" kern="1200" dirty="0"/>
            <a:t> Combines two high risk factors</a:t>
          </a:r>
          <a:endParaRPr lang="en-GB" sz="2400" kern="1200" dirty="0"/>
        </a:p>
      </dsp:txBody>
      <dsp:txXfrm>
        <a:off x="157631" y="133"/>
        <a:ext cx="4857303" cy="2914382"/>
      </dsp:txXfrm>
    </dsp:sp>
    <dsp:sp modelId="{71168C00-DDEE-384C-B937-F49CA7F346FF}">
      <dsp:nvSpPr>
        <dsp:cNvPr id="0" name=""/>
        <dsp:cNvSpPr/>
      </dsp:nvSpPr>
      <dsp:spPr>
        <a:xfrm>
          <a:off x="5500665" y="133"/>
          <a:ext cx="4857303" cy="2914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Established Professional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b="1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Profile:</a:t>
          </a:r>
          <a:r>
            <a:rPr lang="en-IN" sz="2400" kern="1200" dirty="0"/>
            <a:t> Over 30 and University Education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Risk:</a:t>
          </a:r>
          <a:r>
            <a:rPr lang="en-IN" sz="2400" kern="1200" dirty="0"/>
            <a:t> Historically our safest customers.</a:t>
          </a:r>
          <a:endParaRPr lang="en-GB" sz="2400" kern="1200" dirty="0"/>
        </a:p>
      </dsp:txBody>
      <dsp:txXfrm>
        <a:off x="5500665" y="133"/>
        <a:ext cx="4857303" cy="2914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65253-D545-FE4E-A9F5-860EBD61EB6C}">
      <dsp:nvSpPr>
        <dsp:cNvPr id="0" name=""/>
        <dsp:cNvSpPr/>
      </dsp:nvSpPr>
      <dsp:spPr>
        <a:xfrm>
          <a:off x="157631" y="133"/>
          <a:ext cx="4857303" cy="2914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Young &amp; Aspiring Applicant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Profile:</a:t>
          </a:r>
          <a:r>
            <a:rPr lang="en-IN" sz="2400" kern="1200" dirty="0"/>
            <a:t> Under 28 years old.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Risk:</a:t>
          </a:r>
          <a:r>
            <a:rPr lang="en-IN" sz="2400" kern="1200" dirty="0"/>
            <a:t> Varies greatly, PD score is the primary guide.</a:t>
          </a:r>
          <a:endParaRPr lang="en-GB" sz="2400" kern="1200" dirty="0"/>
        </a:p>
      </dsp:txBody>
      <dsp:txXfrm>
        <a:off x="157631" y="133"/>
        <a:ext cx="4857303" cy="2914382"/>
      </dsp:txXfrm>
    </dsp:sp>
    <dsp:sp modelId="{71168C00-DDEE-384C-B937-F49CA7F346FF}">
      <dsp:nvSpPr>
        <dsp:cNvPr id="0" name=""/>
        <dsp:cNvSpPr/>
      </dsp:nvSpPr>
      <dsp:spPr>
        <a:xfrm>
          <a:off x="5500665" y="133"/>
          <a:ext cx="4857303" cy="2914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High-Value Applicant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b="1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Profile:</a:t>
          </a:r>
          <a:r>
            <a:rPr lang="en-IN" sz="2400" kern="1200" dirty="0"/>
            <a:t> Loan amount over €20,000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Risk:</a:t>
          </a:r>
          <a:r>
            <a:rPr lang="en-IN" sz="2400" kern="1200" dirty="0"/>
            <a:t> Defaults are very costly; requires senior review</a:t>
          </a:r>
          <a:endParaRPr lang="en-GB" sz="2400" kern="1200" dirty="0"/>
        </a:p>
      </dsp:txBody>
      <dsp:txXfrm>
        <a:off x="5500665" y="133"/>
        <a:ext cx="4857303" cy="2914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6B2AB-269C-8549-AF63-54BD855C6C8C}">
      <dsp:nvSpPr>
        <dsp:cNvPr id="0" name=""/>
        <dsp:cNvSpPr/>
      </dsp:nvSpPr>
      <dsp:spPr>
        <a:xfrm>
          <a:off x="555157" y="727"/>
          <a:ext cx="3786765" cy="189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Correctly Identified Defaulters (Sensitivity)</a:t>
          </a:r>
          <a:br>
            <a:rPr lang="en-IN" sz="2400" kern="1200" dirty="0"/>
          </a:br>
          <a:br>
            <a:rPr lang="en-IN" sz="2400" kern="1200" dirty="0"/>
          </a:br>
          <a:r>
            <a:rPr lang="en-IN" sz="3200" kern="1200" dirty="0"/>
            <a:t>71.2% </a:t>
          </a:r>
          <a:endParaRPr lang="en-IN" sz="2400" kern="1200" dirty="0"/>
        </a:p>
      </dsp:txBody>
      <dsp:txXfrm>
        <a:off x="555157" y="727"/>
        <a:ext cx="3786765" cy="1893382"/>
      </dsp:txXfrm>
    </dsp:sp>
    <dsp:sp modelId="{9F2DAE03-17FF-1E4B-874F-7074BC847D6A}">
      <dsp:nvSpPr>
        <dsp:cNvPr id="0" name=""/>
        <dsp:cNvSpPr/>
      </dsp:nvSpPr>
      <dsp:spPr>
        <a:xfrm>
          <a:off x="5562889" y="727"/>
          <a:ext cx="3786765" cy="18933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Correctly Identified </a:t>
          </a:r>
          <a:br>
            <a:rPr lang="en-IN" sz="2400" kern="1200" dirty="0"/>
          </a:br>
          <a:r>
            <a:rPr lang="en-IN" sz="2400" kern="1200" dirty="0"/>
            <a:t>Non-Defaulters (Specificity)</a:t>
          </a:r>
          <a:br>
            <a:rPr lang="en-IN" sz="2400" kern="1200" dirty="0"/>
          </a:b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76.2</a:t>
          </a:r>
          <a:r>
            <a:rPr lang="en-IN" sz="2400" kern="1200" dirty="0"/>
            <a:t>% </a:t>
          </a:r>
          <a:endParaRPr lang="en-US" sz="2400" kern="1200" dirty="0"/>
        </a:p>
      </dsp:txBody>
      <dsp:txXfrm>
        <a:off x="5562889" y="727"/>
        <a:ext cx="3786765" cy="189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2DAB8-C5B4-0540-A6B3-57FEB396A9EE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6C30-B359-3542-BB4C-4FD6E82C8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6C30-B359-3542-BB4C-4FD6E82C88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6C30-B359-3542-BB4C-4FD6E82C88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9294-FED6-EF15-B2BC-E73E2328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B64AA-5A19-AA99-EC55-0848DC798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2C88-08F8-FD25-F92C-1B77C81C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4C2C-E8B2-BB1B-F1CA-420846FD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83EC4-5CDB-E0C7-2A72-368B40DA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44AB-218A-B788-F3C8-BC77C443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F3495-848F-DF65-A964-9FAFD4922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BFB5-745F-8251-5601-C3782F06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0E5A-D3FB-E613-2BB2-21B259D4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42BB-DA88-403C-73BF-751D6CCE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FDB11-ABF9-A64D-33CB-A9600C4F5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5470F-C999-B90A-CECD-506BDF19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15D8-BE97-9688-9230-7A53AFBB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FFD-135C-7F81-B4E4-C9501775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D1C8-6562-A68F-C8C5-5CFEB87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F6B7-90DD-0C84-695B-5103DB0F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6406-1E27-D8E8-E956-78FDDEBD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5CD8-A05B-E311-0FB4-F98A437E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0006-91AA-516E-993B-40D0C779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6A2D-40F3-5869-F5D6-6505C344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7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3060-2DB7-5181-FD04-F4B39B56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2B33-9614-5962-F7A1-C6A8E167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0B68-47ED-5942-5DE6-33ADAF42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4D8C-10A4-A051-780D-01A04F40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9A6A-0A42-2752-7F5A-EF9ACB7D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0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7195-A372-1D30-CB1A-BBF3574F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84C7-2F2A-D851-1D02-86A962F31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8E1D8-EFCB-1C76-5E8E-05E4D79A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740B-3E9F-9342-21DA-DBBB55CC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1E2EB-557C-D1E7-4C75-1EC24611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17F2-7AE2-5D9F-FACB-3DC49ABC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56F6-43DE-F594-490D-D25C5BE6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8383-F8C2-678F-372C-E17BB6DB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9927-C867-042D-28BD-8B4210366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589A1-C254-3BE6-F90C-DACE81305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57F67-606D-5D0B-536A-011A545C1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068DB-CF11-27C2-CADF-EE22E1FC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8D58C-507F-2224-EE04-C56E0D2E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05E5C-FBDD-6859-E0AA-D1E5324B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9A21-8DF8-43C0-70AB-10A28350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32DF5-7BCC-E5FA-E36B-98903CE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0089D-6E6C-6115-B45A-1455CD1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0D490-2F98-8AEF-69E3-12C8CDB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C7C87-75E7-9FF4-99C8-CA4C78A5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AC711-38B0-044E-E63D-19E26F42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7152-20DF-0B65-54CD-41556490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7FBC-5441-24D8-58EE-7A7F2BD1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3770-09B0-FD63-21F0-DED01A3B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685D-2C8D-A511-9B8B-86AA6ABE7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5E16-C715-88B9-1F9B-937247CF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0B16-99C0-43EE-6EBC-681A541A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CA358-12B0-A357-36E0-886A4CB1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2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CFAC-907E-4610-449B-319DAA1A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DA2D0-F589-6B11-2EFB-3D6BC96FD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9DE7F-161A-3954-8D5F-6B0B9F17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A162B-AD6E-E71B-D1DC-8A19839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45E4-C3FA-FB76-E94E-D9F1EB0C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0472-A017-509D-675A-59416FF0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A14B6-9D47-279D-EBCF-FDD07A1F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E2DD-AA04-87A7-5AFA-00D1E9F2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2C0F-08B4-CDE4-FB17-B9711E74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C9AE7-2617-3440-8640-24F420D27BC2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9FC8B-F4A6-6796-9856-5050BE6B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C5916-756A-9E87-1F88-89586FF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1A0ED-0071-444D-A778-0B3C32E4D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-risk-default-prediction.streamlit.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7A83-7BD7-10A6-3B3A-6B1128D9D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n-IN" sz="5600" dirty="0"/>
              <a:t>Predicting and Managing Credit Risk: </a:t>
            </a:r>
            <a:br>
              <a:rPr lang="en-IN" sz="5600" dirty="0"/>
            </a:br>
            <a:r>
              <a:rPr lang="en-IN" sz="5600" dirty="0"/>
              <a:t>A Data-Driven Framework for Smarter Lending Decisions 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9E667-003C-1E38-E021-DE6822C63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n-IN" sz="2200"/>
              <a:t>Analysis and Strategic Recommendations</a:t>
            </a:r>
            <a:endParaRPr lang="en-US" sz="2200"/>
          </a:p>
          <a:p>
            <a:pPr algn="l"/>
            <a:endParaRPr lang="en-US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E4F28-9845-F50D-6B1F-1D51B077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5FA78-5C7C-384E-65B6-8D30FA08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12290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3: 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Tale of Two Segments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9D967-453A-D2EC-2A6E-B3260353B513}"/>
              </a:ext>
            </a:extLst>
          </p:cNvPr>
          <p:cNvSpPr txBox="1"/>
          <p:nvPr/>
        </p:nvSpPr>
        <p:spPr>
          <a:xfrm>
            <a:off x="1056583" y="3994134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Younger clients are high in volume but low in value; older clients are the opposite.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315D433-F3DD-A12A-95E3-4CBEDBC6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095263"/>
            <a:ext cx="5536001" cy="4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3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7C819-E8F5-3B25-17D8-A2FC1E15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3400"/>
              <a:t>The Critical Finding: Concentrated Financial Risk </a:t>
            </a:r>
            <a:endParaRPr lang="en-US" sz="34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10">
            <a:extLst>
              <a:ext uri="{FF2B5EF4-FFF2-40B4-BE49-F238E27FC236}">
                <a16:creationId xmlns:a16="http://schemas.microsoft.com/office/drawing/2014/main" id="{00DA807E-8D19-EA5B-BD72-EE1B75179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2" y="2514516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High-value clients are only 15% of the number of defaulters. </a:t>
            </a:r>
          </a:p>
          <a:p>
            <a:pPr marL="0" indent="0">
              <a:buNone/>
            </a:pPr>
            <a:endParaRPr lang="en-IN" sz="2000" dirty="0">
              <a:effectLst/>
            </a:endParaRPr>
          </a:p>
          <a:p>
            <a:pPr marL="0" indent="0">
              <a:buNone/>
            </a:pPr>
            <a:r>
              <a:rPr lang="en-IN" sz="2000" dirty="0"/>
              <a:t>But they account for 38% of the money lost to defaults. 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Key Takeaway</a:t>
            </a:r>
            <a:br>
              <a:rPr lang="en-IN" sz="2000" dirty="0"/>
            </a:br>
            <a:r>
              <a:rPr lang="en-IN" sz="2000" dirty="0"/>
              <a:t>The financial impact of defaults is heavily concentrated. A single high-value default is far more costly than a standard one.  </a:t>
            </a:r>
            <a:endParaRPr lang="en-IN" sz="200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red pie chart&#10;&#10;AI-generated content may be incorrect.">
            <a:extLst>
              <a:ext uri="{FF2B5EF4-FFF2-40B4-BE49-F238E27FC236}">
                <a16:creationId xmlns:a16="http://schemas.microsoft.com/office/drawing/2014/main" id="{68ED87DD-D0EB-2778-EE8C-81F1A9AB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373" y="581892"/>
            <a:ext cx="3025532" cy="251875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 chart with a blue and red circle&#10;&#10;AI-generated content may be incorrect.">
            <a:extLst>
              <a:ext uri="{FF2B5EF4-FFF2-40B4-BE49-F238E27FC236}">
                <a16:creationId xmlns:a16="http://schemas.microsoft.com/office/drawing/2014/main" id="{EB47A6E7-8403-D6B2-5315-D129FD1C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41" y="3707894"/>
            <a:ext cx="3025532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9D32C-362C-3E90-7929-08163A03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Our Methodology: </a:t>
            </a:r>
            <a:br>
              <a:rPr lang="en-IN" sz="4800" dirty="0"/>
            </a:br>
            <a:r>
              <a:rPr lang="en-IN" sz="4800" dirty="0"/>
              <a:t>Building a Model We Can Trust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7D5E-F06D-92C1-A406-0FA427DD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We used an industry-standard, multi-step process to ensure our model is not only accurate, but also simple, robust, and fair. </a:t>
            </a:r>
            <a:br>
              <a:rPr lang="en-IN" sz="2400" dirty="0"/>
            </a:b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2400" dirty="0"/>
              <a:t>1. Model Choice: Logistic Regression </a:t>
            </a:r>
            <a:endParaRPr lang="en-IN" sz="2400" dirty="0">
              <a:effectLst/>
            </a:endParaRPr>
          </a:p>
          <a:p>
            <a:pPr lvl="1"/>
            <a:r>
              <a:rPr lang="en-IN" dirty="0"/>
              <a:t>Interpretable: We can see exactly what drives risk. </a:t>
            </a:r>
            <a:endParaRPr lang="en-IN" dirty="0">
              <a:effectLst/>
            </a:endParaRPr>
          </a:p>
          <a:p>
            <a:pPr lvl="1"/>
            <a:r>
              <a:rPr lang="en-IN" dirty="0"/>
              <a:t>Provides a clear probability score (0-100%). 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sz="2400" dirty="0"/>
              <a:t>2. Feature Selection </a:t>
            </a:r>
            <a:endParaRPr lang="en-IN" sz="2400" dirty="0">
              <a:effectLst/>
            </a:endParaRPr>
          </a:p>
          <a:p>
            <a:pPr lvl="1"/>
            <a:r>
              <a:rPr lang="en-IN" dirty="0"/>
              <a:t>Used automated stepwise selection to keep only the most impactful variables. </a:t>
            </a:r>
            <a:endParaRPr lang="en-IN" dirty="0">
              <a:effectLst/>
            </a:endParaRPr>
          </a:p>
          <a:p>
            <a:pPr lvl="1"/>
            <a:r>
              <a:rPr lang="en-IN" dirty="0"/>
              <a:t>Result: A simpler, more robust model that is less prone to noise. </a:t>
            </a:r>
            <a:endParaRPr lang="en-IN" dirty="0">
              <a:effectLst/>
            </a:endParaRP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3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573C5-1954-BF15-032E-1253EBFC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Our Methodology: </a:t>
            </a:r>
            <a:br>
              <a:rPr lang="en-IN" sz="4800"/>
            </a:br>
            <a:r>
              <a:rPr lang="en-IN" sz="4800"/>
              <a:t>Building a Model We Can Trust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5C86-EBEA-500A-C937-A5934162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/>
              <a:t>3. Handling Imbalance: SMOTE </a:t>
            </a:r>
            <a:endParaRPr lang="en-IN" sz="2200" dirty="0">
              <a:effectLst/>
            </a:endParaRPr>
          </a:p>
          <a:p>
            <a:pPr lvl="1"/>
            <a:r>
              <a:rPr lang="en-IN" sz="2200" dirty="0"/>
              <a:t>Problem: More non-defaulters than defaulters can bias the model. </a:t>
            </a:r>
            <a:endParaRPr lang="en-IN" sz="2200" dirty="0">
              <a:effectLst/>
            </a:endParaRPr>
          </a:p>
          <a:p>
            <a:pPr lvl="1"/>
            <a:r>
              <a:rPr lang="en-IN" sz="2200" dirty="0"/>
              <a:t>Solution: SMOTE creates synthetic ”defaulter” examples during training to teach the model to recognize them effectively. </a:t>
            </a:r>
            <a:endParaRPr lang="en-IN" sz="2200" dirty="0">
              <a:effectLst/>
            </a:endParaRPr>
          </a:p>
          <a:p>
            <a:pPr marL="0" indent="0">
              <a:buNone/>
            </a:pPr>
            <a:r>
              <a:rPr lang="en-IN" sz="2200" dirty="0"/>
              <a:t>4. Rigorous Validation</a:t>
            </a:r>
          </a:p>
          <a:p>
            <a:pPr lvl="1"/>
            <a:r>
              <a:rPr lang="en-IN" sz="2200" dirty="0"/>
              <a:t>80/20 Split: Trained on 80% of data, tested on a final, unseen 20%. </a:t>
            </a:r>
            <a:endParaRPr lang="en-IN" sz="2200" dirty="0">
              <a:effectLst/>
            </a:endParaRPr>
          </a:p>
          <a:p>
            <a:pPr lvl="1"/>
            <a:r>
              <a:rPr lang="en-IN" sz="2200" dirty="0"/>
              <a:t>10-Fold Cross-Validation: Ensured </a:t>
            </a:r>
            <a:endParaRPr lang="en-IN" sz="2200" dirty="0">
              <a:effectLst/>
            </a:endParaRPr>
          </a:p>
          <a:p>
            <a:pPr lvl="1"/>
            <a:r>
              <a:rPr lang="en-IN" sz="2200" dirty="0"/>
              <a:t>stable performance and avoided a ”lucky split”. </a:t>
            </a:r>
            <a:endParaRPr lang="en-IN" sz="2200" dirty="0">
              <a:effectLst/>
            </a:endParaRPr>
          </a:p>
          <a:p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6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667DC-17FF-8D86-E887-F493CA72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The Final Model Equation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B666-1C2E-C59E-82FF-0E876FC8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60322"/>
            <a:ext cx="4178220" cy="30883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The probability of default is calculated using the following formula: </a:t>
            </a:r>
            <a:endParaRPr lang="en-IN" sz="2000" dirty="0">
              <a:effectLst/>
            </a:endParaRPr>
          </a:p>
          <a:p>
            <a:pPr marL="0" indent="0">
              <a:buNone/>
            </a:pPr>
            <a:br>
              <a:rPr lang="en-IN" sz="1300" dirty="0"/>
            </a:br>
            <a:br>
              <a:rPr lang="en-IN" sz="1300" dirty="0"/>
            </a:br>
            <a:br>
              <a:rPr lang="en-IN" sz="1300" dirty="0"/>
            </a:br>
            <a:br>
              <a:rPr lang="en-IN" sz="1300" dirty="0"/>
            </a:br>
            <a:endParaRPr lang="en-US" sz="1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5A09C-B4E7-F6FC-43DC-36B381FE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19" y="4495759"/>
            <a:ext cx="3344541" cy="8898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5EC23C-BEC4-9688-144B-109EBAD83C76}"/>
              </a:ext>
            </a:extLst>
          </p:cNvPr>
          <p:cNvSpPr txBox="1">
            <a:spLocks/>
          </p:cNvSpPr>
          <p:nvPr/>
        </p:nvSpPr>
        <p:spPr>
          <a:xfrm>
            <a:off x="5372839" y="2932390"/>
            <a:ext cx="5385269" cy="392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Where Log-Odds is calculated as: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Log-Odds = 0.1118 + (0.0180 × Loan Term)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	                           + (0.000095 × Loan Amount)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                                     − (0.0082 × Age)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                                     + (0.7526 × IsCityPrague?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                                     − (1.6570 × IsEduSecondary?)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/>
              <a:t>                                               − (2.5800 × IsEduUniversity?)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/>
              <a:t>Note: </a:t>
            </a:r>
            <a:r>
              <a:rPr lang="en-IN" sz="1800" dirty="0"/>
              <a:t>A positive coefficient increases risk; a negative coefficient decreases risk.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IN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036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B0002-F4F2-D01D-A1B3-A5D9C89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Drives Default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BA4C-90A5-7B6A-8430-BBD11045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The model tells us a clear story about what increases and decreases risk. A positive coefficient in the model means higher risk, and a negative one means lower risk.</a:t>
            </a: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2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70393-AE0A-B0F3-7315-1175049E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What Drives Default Risk?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E92F-1575-A1F2-A5DA-F2C2C208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Risk </a:t>
            </a:r>
            <a:r>
              <a:rPr lang="en-IN" sz="2000" b="1" dirty="0"/>
              <a:t>INCREASES</a:t>
            </a:r>
            <a:r>
              <a:rPr lang="en-IN" sz="2000" dirty="0"/>
              <a:t> With...</a:t>
            </a:r>
          </a:p>
          <a:p>
            <a:pPr marL="0" indent="0">
              <a:buNone/>
            </a:pPr>
            <a:r>
              <a:rPr lang="en-IN" sz="2000" b="1" dirty="0"/>
              <a:t>📍 Living in Prague: </a:t>
            </a:r>
            <a:r>
              <a:rPr lang="en-IN" sz="2000" dirty="0"/>
              <a:t>This is the single strongest factor that increases risk.</a:t>
            </a:r>
          </a:p>
          <a:p>
            <a:pPr marL="0" indent="0">
              <a:buNone/>
            </a:pPr>
            <a:r>
              <a:rPr lang="en-IN" sz="2000" b="1" dirty="0"/>
              <a:t>💰 Larger Loan Amounts: </a:t>
            </a:r>
            <a:r>
              <a:rPr lang="en-IN" sz="2000" dirty="0"/>
              <a:t>Higher loan values are linked to a higher probability of default.</a:t>
            </a:r>
          </a:p>
          <a:p>
            <a:pPr marL="0" indent="0">
              <a:buNone/>
            </a:pPr>
            <a:r>
              <a:rPr lang="en-IN" sz="2000" b="1" dirty="0"/>
              <a:t>🗓️ Longer Loan Terms: </a:t>
            </a:r>
            <a:r>
              <a:rPr lang="en-IN" sz="2000" dirty="0"/>
              <a:t>The longer the repayment period, the higher the risk.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Risk </a:t>
            </a:r>
            <a:r>
              <a:rPr lang="en-IN" sz="2000" b="1" dirty="0"/>
              <a:t>DECREASES</a:t>
            </a:r>
            <a:r>
              <a:rPr lang="en-IN" sz="2000" dirty="0"/>
              <a:t> With...</a:t>
            </a:r>
          </a:p>
          <a:p>
            <a:pPr marL="0" indent="0">
              <a:buNone/>
            </a:pPr>
            <a:r>
              <a:rPr lang="en-IN" sz="2000" b="1" dirty="0"/>
              <a:t>🎓 Higher Education: </a:t>
            </a:r>
            <a:r>
              <a:rPr lang="en-IN" sz="2000" dirty="0"/>
              <a:t>This is the strongest factor that reduces risk. University level has the biggest impact.</a:t>
            </a:r>
            <a:endParaRPr lang="en-US" sz="2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4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9C656-C492-9192-177F-F2A6D013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A Key Insight: </a:t>
            </a:r>
            <a:br>
              <a:rPr lang="en-IN" sz="4800" dirty="0"/>
            </a:br>
            <a:r>
              <a:rPr lang="en-IN" sz="4800" dirty="0"/>
              <a:t>Education Matters More Than Age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1C5F-22D2-BC1C-E2D3-13DD8654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While our initial analysis showed younger people default more, the final model reveals that </a:t>
            </a:r>
            <a:r>
              <a:rPr lang="en-IN" sz="2400" b="1" dirty="0"/>
              <a:t>education level is the true underlying driver.</a:t>
            </a:r>
            <a:r>
              <a:rPr lang="en-IN" sz="2400" dirty="0"/>
              <a:t> Once we account for education, age itself is not a significant risk factor. This means a young applicant with a university degree is a much safer bet than an older applicant with only a primary education.</a:t>
            </a:r>
            <a:endParaRPr 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9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D78D2-CA9E-8459-AF0A-4B14B194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249" y="1486319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Tool in Action: From Data to Decision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4E8FF-1532-DD04-D995-0438959CFCC3}"/>
              </a:ext>
            </a:extLst>
          </p:cNvPr>
          <p:cNvSpPr txBox="1">
            <a:spLocks/>
          </p:cNvSpPr>
          <p:nvPr/>
        </p:nvSpPr>
        <p:spPr>
          <a:xfrm>
            <a:off x="9261157" y="464041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loan officer inputs client data and receives a clear, three-part recommendation. 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8E97C7-9B55-7431-D866-5409C7D8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86319"/>
            <a:ext cx="7608304" cy="395631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0323F-11F5-AC26-1287-24F933B956B3}"/>
              </a:ext>
            </a:extLst>
          </p:cNvPr>
          <p:cNvSpPr txBox="1"/>
          <p:nvPr/>
        </p:nvSpPr>
        <p:spPr>
          <a:xfrm>
            <a:off x="1409700" y="5675499"/>
            <a:ext cx="527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https://credit-risk-default-prediction.streamlit.app/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9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6028-BFBA-ED56-7299-BA031C68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Understanding Our Applicant Profiles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4216-936E-F9FE-791A-6ECCC320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The GUI matches each applicant to a historical profile to provide context for the PD score.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264CF-91CE-77E1-3DB1-124B046C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The Core Challenge: </a:t>
            </a:r>
            <a:br>
              <a:rPr lang="en-IN" sz="4800"/>
            </a:br>
            <a:r>
              <a:rPr lang="en-IN" sz="4800"/>
              <a:t>Balancing Growth and Risk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C5EA-E006-86D5-8610-32DD7243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4363"/>
            <a:ext cx="6239255" cy="3407228"/>
          </a:xfrm>
        </p:spPr>
        <p:txBody>
          <a:bodyPr anchor="ctr">
            <a:normAutofit lnSpcReduction="10000"/>
          </a:bodyPr>
          <a:lstStyle/>
          <a:p>
            <a:r>
              <a:rPr lang="en-IN" sz="2400" dirty="0"/>
              <a:t>Our primary goal is to </a:t>
            </a:r>
            <a:r>
              <a:rPr lang="en-IN" sz="2400" b="1" dirty="0"/>
              <a:t>grow</a:t>
            </a:r>
            <a:r>
              <a:rPr lang="en-IN" sz="2400" dirty="0"/>
              <a:t> the </a:t>
            </a:r>
            <a:r>
              <a:rPr lang="en-IN" sz="2400" b="1" dirty="0"/>
              <a:t>loan portfolio </a:t>
            </a:r>
            <a:r>
              <a:rPr lang="en-IN" sz="2400" dirty="0"/>
              <a:t>and </a:t>
            </a:r>
            <a:r>
              <a:rPr lang="en-IN" sz="2400" b="1" dirty="0"/>
              <a:t>increase revenue</a:t>
            </a:r>
            <a:r>
              <a:rPr lang="en-IN" sz="2400" dirty="0"/>
              <a:t>. </a:t>
            </a:r>
            <a:endParaRPr lang="en-IN" sz="2400" dirty="0">
              <a:effectLst/>
            </a:endParaRPr>
          </a:p>
          <a:p>
            <a:r>
              <a:rPr lang="en-IN" sz="2400" dirty="0"/>
              <a:t>However, we must simultaneously </a:t>
            </a:r>
            <a:r>
              <a:rPr lang="en-IN" sz="2400" b="1" dirty="0"/>
              <a:t>minimize losses from clients who default</a:t>
            </a:r>
            <a:r>
              <a:rPr lang="en-IN" sz="2400" dirty="0"/>
              <a:t>. </a:t>
            </a:r>
            <a:endParaRPr lang="en-IN" sz="2400" dirty="0">
              <a:effectLst/>
            </a:endParaRPr>
          </a:p>
          <a:p>
            <a:r>
              <a:rPr lang="en-IN" sz="2400" dirty="0"/>
              <a:t>A strategy that is too cautious rejects creditworthy applicants, leading to lost opportunity. </a:t>
            </a:r>
            <a:endParaRPr lang="en-IN" sz="2400" dirty="0">
              <a:effectLst/>
            </a:endParaRPr>
          </a:p>
          <a:p>
            <a:r>
              <a:rPr lang="en-IN" sz="2400" dirty="0"/>
              <a:t>A strategy that is too lenient increases financial losses and puts capital at risk </a:t>
            </a:r>
            <a:endParaRPr lang="en-IN" sz="2400" dirty="0"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0FDA0462-2591-F361-CB85-B93F86FCE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001548"/>
              </p:ext>
            </p:extLst>
          </p:nvPr>
        </p:nvGraphicFramePr>
        <p:xfrm>
          <a:off x="7315200" y="2934362"/>
          <a:ext cx="3831771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79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9FEC141-5F87-67A4-48AF-809E00A16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313553"/>
              </p:ext>
            </p:extLst>
          </p:nvPr>
        </p:nvGraphicFramePr>
        <p:xfrm>
          <a:off x="838200" y="381000"/>
          <a:ext cx="10515600" cy="291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08D3507-FECD-DDF6-07A2-306B4F768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583454"/>
              </p:ext>
            </p:extLst>
          </p:nvPr>
        </p:nvGraphicFramePr>
        <p:xfrm>
          <a:off x="838200" y="3543300"/>
          <a:ext cx="10515600" cy="291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400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8E8E3-0672-99E9-4608-E9528132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How Well Does The Model Perform? </a:t>
            </a:r>
            <a:endParaRPr lang="en-US" sz="4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63239-5F20-8881-6C8D-075DD5C7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We measured the model’s performance on the unseen test data. The results show it is highly effective.</a:t>
            </a:r>
            <a:br>
              <a:rPr lang="en-IN" sz="2000" dirty="0"/>
            </a:b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4676D9-163E-BADD-242E-76636F77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66350"/>
              </p:ext>
            </p:extLst>
          </p:nvPr>
        </p:nvGraphicFramePr>
        <p:xfrm>
          <a:off x="5911532" y="2529500"/>
          <a:ext cx="5150278" cy="362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515">
                  <a:extLst>
                    <a:ext uri="{9D8B030D-6E8A-4147-A177-3AD203B41FA5}">
                      <a16:colId xmlns:a16="http://schemas.microsoft.com/office/drawing/2014/main" val="3981163937"/>
                    </a:ext>
                  </a:extLst>
                </a:gridCol>
                <a:gridCol w="828443">
                  <a:extLst>
                    <a:ext uri="{9D8B030D-6E8A-4147-A177-3AD203B41FA5}">
                      <a16:colId xmlns:a16="http://schemas.microsoft.com/office/drawing/2014/main" val="2272801449"/>
                    </a:ext>
                  </a:extLst>
                </a:gridCol>
                <a:gridCol w="3015320">
                  <a:extLst>
                    <a:ext uri="{9D8B030D-6E8A-4147-A177-3AD203B41FA5}">
                      <a16:colId xmlns:a16="http://schemas.microsoft.com/office/drawing/2014/main" val="1475920190"/>
                    </a:ext>
                  </a:extLst>
                </a:gridCol>
              </a:tblGrid>
              <a:tr h="34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it Means in Simple Terms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extLst>
                  <a:ext uri="{0D108BD9-81ED-4DB2-BD59-A6C34878D82A}">
                    <a16:rowId xmlns:a16="http://schemas.microsoft.com/office/drawing/2014/main" val="2493384826"/>
                  </a:ext>
                </a:extLst>
              </a:tr>
              <a:tr h="1242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ability to distinguish be- tween clients who will default and those who won’t. A score of 0.5 is random chance; 1.0 is perfect. </a:t>
                      </a:r>
                      <a:endParaRPr lang="en-IN" sz="1500">
                        <a:effectLst/>
                      </a:endParaRPr>
                    </a:p>
                    <a:p>
                      <a:endParaRPr lang="en-US" sz="1500"/>
                    </a:p>
                  </a:txBody>
                  <a:tcPr marL="75158" marR="75158" marT="37580" marB="37580"/>
                </a:tc>
                <a:extLst>
                  <a:ext uri="{0D108BD9-81ED-4DB2-BD59-A6C34878D82A}">
                    <a16:rowId xmlns:a16="http://schemas.microsoft.com/office/drawing/2014/main" val="3838392208"/>
                  </a:ext>
                </a:extLst>
              </a:tr>
              <a:tr h="1018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Gini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0.62</a:t>
                      </a: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Confirms the model has strong dis- criminatory power. It’s another way of looking at AUC (2 × AUC − 1).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extLst>
                  <a:ext uri="{0D108BD9-81ED-4DB2-BD59-A6C34878D82A}">
                    <a16:rowId xmlns:a16="http://schemas.microsoft.com/office/drawing/2014/main" val="3991442018"/>
                  </a:ext>
                </a:extLst>
              </a:tr>
              <a:tr h="10182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KS-Statistic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0.50</a:t>
                      </a:r>
                    </a:p>
                  </a:txBody>
                  <a:tcPr marL="75158" marR="75158" marT="37580" marB="37580"/>
                </a:tc>
                <a:tc>
                  <a:txBody>
                    <a:bodyPr/>
                    <a:lstStyle/>
                    <a:p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 an excellent level of separation between the predicted default </a:t>
                      </a:r>
                      <a:endParaRPr lang="en-IN" sz="1500">
                        <a:effectLst/>
                      </a:endParaRPr>
                    </a:p>
                    <a:p>
                      <a:r>
                        <a:rPr lang="en-IN" sz="15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non-default groups. </a:t>
                      </a:r>
                      <a:endParaRPr lang="en-IN" sz="1500">
                        <a:effectLst/>
                      </a:endParaRPr>
                    </a:p>
                  </a:txBody>
                  <a:tcPr marL="75158" marR="75158" marT="37580" marB="37580"/>
                </a:tc>
                <a:extLst>
                  <a:ext uri="{0D108BD9-81ED-4DB2-BD59-A6C34878D82A}">
                    <a16:rowId xmlns:a16="http://schemas.microsoft.com/office/drawing/2014/main" val="331453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0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BF65-E93D-29C2-AED2-11633D66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Performance in Practice: </a:t>
            </a:r>
            <a:br>
              <a:rPr lang="en-IN" sz="4800" dirty="0"/>
            </a:br>
            <a:r>
              <a:rPr lang="en-IN" sz="4800" dirty="0"/>
              <a:t>The Confusion Matrix 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5B1375-EAFF-28A2-83D5-36B08864F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03795"/>
              </p:ext>
            </p:extLst>
          </p:nvPr>
        </p:nvGraphicFramePr>
        <p:xfrm>
          <a:off x="731525" y="3614721"/>
          <a:ext cx="10444842" cy="1894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F992CE-BD40-2886-B877-959645DB68C6}"/>
              </a:ext>
            </a:extLst>
          </p:cNvPr>
          <p:cNvSpPr txBox="1"/>
          <p:nvPr/>
        </p:nvSpPr>
        <p:spPr>
          <a:xfrm>
            <a:off x="1286696" y="5739182"/>
            <a:ext cx="4667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MSS10"/>
              </a:rPr>
              <a:t>We successfully caught 52 out of the 73 actual</a:t>
            </a:r>
            <a:br>
              <a:rPr lang="en-IN" sz="1800" dirty="0">
                <a:effectLst/>
                <a:latin typeface="CMSS10"/>
              </a:rPr>
            </a:br>
            <a:r>
              <a:rPr lang="en-IN" sz="1800" dirty="0">
                <a:effectLst/>
                <a:latin typeface="CMSS10"/>
              </a:rPr>
              <a:t>defaulters. </a:t>
            </a:r>
            <a:endParaRPr lang="en-IN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F69EA-2DDE-B820-492C-BE1FC7707AFB}"/>
              </a:ext>
            </a:extLst>
          </p:cNvPr>
          <p:cNvSpPr txBox="1"/>
          <p:nvPr/>
        </p:nvSpPr>
        <p:spPr>
          <a:xfrm>
            <a:off x="6130136" y="5707227"/>
            <a:ext cx="477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800" dirty="0">
                <a:effectLst/>
                <a:latin typeface="CMSS10"/>
              </a:rPr>
              <a:t>We successfully cleared 96 out of the 126 good </a:t>
            </a:r>
            <a:endParaRPr lang="en-IN" dirty="0">
              <a:effectLst/>
            </a:endParaRPr>
          </a:p>
          <a:p>
            <a:r>
              <a:rPr lang="en-IN" sz="1800" dirty="0">
                <a:effectLst/>
                <a:latin typeface="CMSS10"/>
              </a:rPr>
              <a:t>clients. </a:t>
            </a:r>
            <a:endParaRPr lang="en-IN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4F045-E353-9A39-DD23-B5B1FAC1A5BC}"/>
              </a:ext>
            </a:extLst>
          </p:cNvPr>
          <p:cNvSpPr txBox="1"/>
          <p:nvPr/>
        </p:nvSpPr>
        <p:spPr>
          <a:xfrm>
            <a:off x="1043631" y="296152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CMSS10"/>
              </a:rPr>
              <a:t>Out of 199 test customers, how did we do? </a:t>
            </a: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524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3369-AB7C-AB1D-A10C-0300C601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Actionable Risk Categories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F359-A7BE-E7F8-0B84-956349A9C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38452"/>
            <a:ext cx="9941319" cy="106679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We defined three risk tiers, with stricter rules for high-value clients whose defaults are more costly. </a:t>
            </a:r>
            <a:endParaRPr lang="en-IN" dirty="0">
              <a:effectLst/>
            </a:endParaRP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FB6FAE-2F1A-C86A-9891-C2F18D4AAB5B}"/>
              </a:ext>
            </a:extLst>
          </p:cNvPr>
          <p:cNvSpPr txBox="1">
            <a:spLocks/>
          </p:cNvSpPr>
          <p:nvPr/>
        </p:nvSpPr>
        <p:spPr>
          <a:xfrm>
            <a:off x="1043631" y="4016725"/>
            <a:ext cx="4295872" cy="2142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Standard-Value Clients</a:t>
            </a:r>
          </a:p>
          <a:p>
            <a:r>
              <a:rPr lang="en-IN" b="1" dirty="0"/>
              <a:t>Safe: </a:t>
            </a:r>
            <a:r>
              <a:rPr lang="en-IN" dirty="0"/>
              <a:t>&lt; 40% PD </a:t>
            </a:r>
            <a:endParaRPr lang="en-IN" dirty="0">
              <a:effectLst/>
            </a:endParaRPr>
          </a:p>
          <a:p>
            <a:r>
              <a:rPr lang="en-IN" b="1" dirty="0"/>
              <a:t>Grey Area: </a:t>
            </a:r>
            <a:r>
              <a:rPr lang="en-IN" dirty="0"/>
              <a:t>40% − 60% PD</a:t>
            </a:r>
          </a:p>
          <a:p>
            <a:r>
              <a:rPr lang="en-IN" b="1" dirty="0"/>
              <a:t>Risky:</a:t>
            </a:r>
            <a:r>
              <a:rPr lang="en-IN" dirty="0"/>
              <a:t> &gt; 60% PD </a:t>
            </a:r>
            <a:endParaRPr lang="en-IN" dirty="0">
              <a:effectLst/>
            </a:endParaRPr>
          </a:p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542CED-FDF6-A924-83E5-D6822368DCCB}"/>
              </a:ext>
            </a:extLst>
          </p:cNvPr>
          <p:cNvSpPr txBox="1">
            <a:spLocks/>
          </p:cNvSpPr>
          <p:nvPr/>
        </p:nvSpPr>
        <p:spPr>
          <a:xfrm>
            <a:off x="5715000" y="4016739"/>
            <a:ext cx="4476750" cy="2142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600" b="1" dirty="0"/>
              <a:t>High-Value Clients</a:t>
            </a:r>
          </a:p>
          <a:p>
            <a:r>
              <a:rPr lang="en-IN" sz="2600" b="1" dirty="0"/>
              <a:t>Safe (HV): </a:t>
            </a:r>
            <a:r>
              <a:rPr lang="en-IN" sz="2600" dirty="0"/>
              <a:t>&lt; 30% PD</a:t>
            </a:r>
          </a:p>
          <a:p>
            <a:r>
              <a:rPr lang="en-IN" sz="2600" b="1" dirty="0"/>
              <a:t>Grey Area:</a:t>
            </a:r>
            <a:r>
              <a:rPr lang="en-IN" sz="2600" dirty="0"/>
              <a:t> 30% − 55% PD</a:t>
            </a:r>
          </a:p>
          <a:p>
            <a:r>
              <a:rPr lang="en-IN" sz="2600" b="1" dirty="0"/>
              <a:t>Risky:</a:t>
            </a:r>
            <a:r>
              <a:rPr lang="en-IN" sz="2600" dirty="0"/>
              <a:t> &gt; 55% PD </a:t>
            </a:r>
            <a:endParaRPr lang="en-IN" sz="2600" dirty="0">
              <a:effectLst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3153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139D1-F001-7342-8831-154013BF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3" y="873940"/>
            <a:ext cx="5168420" cy="1035781"/>
          </a:xfrm>
        </p:spPr>
        <p:txBody>
          <a:bodyPr anchor="ctr">
            <a:normAutofit/>
          </a:bodyPr>
          <a:lstStyle/>
          <a:p>
            <a:r>
              <a:rPr lang="en-IN" sz="3300" dirty="0"/>
              <a:t>Where Do Model Mistakes Occur? </a:t>
            </a:r>
            <a:endParaRPr lang="en-US" sz="33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A49E9F6-8B74-CF9A-8277-94375279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43891"/>
            <a:ext cx="5455920" cy="34579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Insight: </a:t>
            </a:r>
            <a:r>
              <a:rPr lang="en-IN" sz="2400" dirty="0"/>
              <a:t>Most mistakes occur when the model is already uncertain (in the ”Risky” or ”Grey Area” categories), which is expected. This reinforces the need for manual review in these cases. </a:t>
            </a:r>
            <a:endParaRPr lang="en-IN" sz="1600" dirty="0">
              <a:effectLst/>
            </a:endParaRPr>
          </a:p>
          <a:p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AC75559-4F43-1642-74F1-30690634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20" y="841905"/>
            <a:ext cx="2783397" cy="231717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BC2A1C0F-4A54-7595-0E76-6CFA7A7D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320" y="3703659"/>
            <a:ext cx="2783397" cy="23171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5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70B0-E76F-AB87-C75E-C87F339D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Recommendations: Operations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11A6-E511-207C-3EFE-36FE3E6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/>
              <a:t> Mandate GUI for All Applications: Use the tool for every new applicant to ensure data integrity and consistent decisioning. The tool prevents illogical or missing data entry. </a:t>
            </a:r>
            <a:endParaRPr lang="en-IN" sz="2400">
              <a:effectLst/>
            </a:endParaRPr>
          </a:p>
          <a:p>
            <a:r>
              <a:rPr lang="en-IN" sz="2400"/>
              <a:t>Standardize ”Grey Area” Protocol: Define a clear, consistent protocol for senior loan officers to follow when reviewing ”Grey Area” cases. This ensures fairness and reduces individual bias. </a:t>
            </a:r>
            <a:endParaRPr lang="en-IN" sz="2400">
              <a:effectLst/>
            </a:endParaRP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9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3931F-BCF0-0D46-DDB6-BBB0C1A4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Recommendations: Business Strategy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49F9-0DAC-4D12-0EF0-F55F15C8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 dirty="0"/>
              <a:t>Target Low-Risk Profiles: Analyse the model coefficients to understand the ”ideal” customer (e.g., established professionals with higher education). Create targeted marketing campaigns and incentives (e.g., low-collateral loans) for these segments. </a:t>
            </a:r>
            <a:endParaRPr lang="en-IN" sz="2400" dirty="0">
              <a:effectLst/>
            </a:endParaRPr>
          </a:p>
          <a:p>
            <a:r>
              <a:rPr lang="en-IN" sz="2400" dirty="0"/>
              <a:t>Investigate the ”Why”: The model tells us what drives risk, but not why. Initiate further research to understand the underlying reasons. For example: Why do applicants from Prague have a higher default risk? Is it cost of living? Industry concentration? </a:t>
            </a:r>
            <a:endParaRPr lang="en-IN" sz="2400" dirty="0">
              <a:effectLst/>
            </a:endParaRP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89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3618B-DD85-5302-968A-84AF4A23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Future Roadmap: Continuous Improvement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8F66-AD11-E5F6-A2F0-03B34C79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IN" sz="2400"/>
              <a:t>Dynamic Model Retraining: Enhance the GUI to save all new applicant data to a central database. This data should be used to retrain and update the model periodically (e.g., every 6 months). </a:t>
            </a:r>
            <a:endParaRPr lang="en-IN" sz="2400">
              <a:effectLst/>
            </a:endParaRPr>
          </a:p>
          <a:p>
            <a:r>
              <a:rPr lang="en-IN" sz="2400"/>
              <a:t>Periodic Insight Review: Schedule a quarterly review of the model’s insights and performance to adapt to changing market conditions and customer behaviours. </a:t>
            </a:r>
            <a:endParaRPr lang="en-IN" sz="2400">
              <a:effectLst/>
            </a:endParaRP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1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E8A32-97C3-3DEF-2C64-874C9F3D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Conclusion 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EA06-91AC-10BE-2D2E-BAE97BFD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840872"/>
            <a:ext cx="9941319" cy="155447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This project delivers more than just a model; it provides a </a:t>
            </a:r>
            <a:r>
              <a:rPr lang="en-IN" sz="2400" b="1" dirty="0"/>
              <a:t>comprehensive framework</a:t>
            </a:r>
            <a:r>
              <a:rPr lang="en-IN" sz="2400" dirty="0"/>
              <a:t> for risk management. </a:t>
            </a:r>
            <a:endParaRPr lang="en-IN" sz="2400" dirty="0">
              <a:effectLst/>
            </a:endParaRPr>
          </a:p>
          <a:p>
            <a:pPr marL="0" indent="0" algn="ctr">
              <a:buNone/>
            </a:pPr>
            <a:r>
              <a:rPr lang="en-IN" sz="2400" dirty="0"/>
              <a:t>By integrating this data-driven tool into our workflow, we can: </a:t>
            </a:r>
            <a:endParaRPr lang="en-IN" sz="2400" dirty="0"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2D470F-7E88-7955-B178-294F069E4376}"/>
              </a:ext>
            </a:extLst>
          </p:cNvPr>
          <p:cNvSpPr txBox="1">
            <a:spLocks/>
          </p:cNvSpPr>
          <p:nvPr/>
        </p:nvSpPr>
        <p:spPr>
          <a:xfrm>
            <a:off x="1031966" y="4539038"/>
            <a:ext cx="10515600" cy="194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Reduce credit losses </a:t>
            </a:r>
            <a:r>
              <a:rPr lang="en-IN" sz="2400" dirty="0"/>
              <a:t>by accurately identifying high-risk applicants.</a:t>
            </a:r>
          </a:p>
          <a:p>
            <a:r>
              <a:rPr lang="en-IN" sz="2400" b="1" dirty="0"/>
              <a:t>Increase operational efficiency </a:t>
            </a:r>
            <a:r>
              <a:rPr lang="en-IN" sz="2400" dirty="0"/>
              <a:t>through consistent, faster decision-making. </a:t>
            </a:r>
          </a:p>
          <a:p>
            <a:r>
              <a:rPr lang="en-IN" sz="2400" b="1" dirty="0"/>
              <a:t>Drive profitable growth</a:t>
            </a:r>
            <a:r>
              <a:rPr lang="en-IN" sz="2400" dirty="0"/>
              <a:t> by confidently approving more creditworthy customers. 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818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47929-D5F1-6A20-770D-886224C0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Our Solution: </a:t>
            </a:r>
            <a:br>
              <a:rPr lang="en-IN" sz="4800" dirty="0"/>
            </a:br>
            <a:r>
              <a:rPr lang="en-IN" sz="4800" dirty="0"/>
              <a:t>A User-Friendly, Data-Driven Tool </a:t>
            </a:r>
            <a:endParaRPr lang="en-IN" sz="48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9173-0678-C40B-FEF2-D375C977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We need to equip our loan officers with a tool that: </a:t>
            </a:r>
            <a:endParaRPr lang="en-IN" sz="2400" dirty="0">
              <a:effectLst/>
            </a:endParaRPr>
          </a:p>
          <a:p>
            <a:r>
              <a:rPr lang="en-IN" sz="2400" dirty="0"/>
              <a:t>Provides a clear, quantitative </a:t>
            </a:r>
            <a:r>
              <a:rPr lang="en-IN" sz="2400" b="1" dirty="0"/>
              <a:t>Probability of Default (PD) </a:t>
            </a:r>
            <a:r>
              <a:rPr lang="en-IN" sz="2400" dirty="0"/>
              <a:t>score. </a:t>
            </a:r>
            <a:endParaRPr lang="en-IN" sz="2400" dirty="0">
              <a:effectLst/>
            </a:endParaRPr>
          </a:p>
          <a:p>
            <a:r>
              <a:rPr lang="en-IN" sz="2400" dirty="0"/>
              <a:t>Offers qualitative context by matching applicants to </a:t>
            </a:r>
            <a:r>
              <a:rPr lang="en-IN" sz="2400" b="1" dirty="0"/>
              <a:t>historical customer profiles</a:t>
            </a:r>
            <a:r>
              <a:rPr lang="en-IN" sz="2400" dirty="0"/>
              <a:t>. </a:t>
            </a:r>
            <a:endParaRPr lang="en-IN" sz="2400" dirty="0">
              <a:effectLst/>
            </a:endParaRPr>
          </a:p>
          <a:p>
            <a:r>
              <a:rPr lang="en-IN" sz="2400" dirty="0"/>
              <a:t>Suggests concrete, </a:t>
            </a:r>
            <a:r>
              <a:rPr lang="en-IN" sz="2400" b="1" dirty="0"/>
              <a:t>actionable next steps </a:t>
            </a:r>
            <a:r>
              <a:rPr lang="en-IN" sz="2400" dirty="0"/>
              <a:t>based on the level of risk. </a:t>
            </a:r>
            <a:endParaRPr lang="en-IN" sz="2400" dirty="0">
              <a:effectLst/>
            </a:endParaRP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6D30-8254-2FAE-1B93-EB10D04A14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3660" y="2599510"/>
            <a:ext cx="10143668" cy="217988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IN" sz="3600" dirty="0"/>
              <a:t>The ultimate objective is to move from </a:t>
            </a:r>
            <a:r>
              <a:rPr lang="en-IN" sz="3600" b="1" dirty="0"/>
              <a:t>subjective assessment</a:t>
            </a:r>
            <a:r>
              <a:rPr lang="en-IN" sz="3600" dirty="0"/>
              <a:t> to </a:t>
            </a:r>
            <a:r>
              <a:rPr lang="en-IN" sz="3600" b="1" dirty="0"/>
              <a:t>consistent, data-informed decision-making</a:t>
            </a:r>
            <a:r>
              <a:rPr lang="en-IN" sz="3600" dirty="0"/>
              <a:t>. </a:t>
            </a:r>
            <a:endParaRPr lang="en-IN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389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66701-924A-8457-6664-098E3824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What We Had to Work With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1463-5E57-375B-46C9-B1EEA597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08070"/>
            <a:ext cx="9941319" cy="29638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50" dirty="0"/>
              <a:t>The analysis is based on a historical dataset of 1,000 previous loan applicants. </a:t>
            </a:r>
            <a:endParaRPr lang="en-IN" sz="2250" dirty="0">
              <a:effectLst/>
            </a:endParaRPr>
          </a:p>
          <a:p>
            <a:pPr marL="0" indent="0">
              <a:buNone/>
            </a:pPr>
            <a:r>
              <a:rPr lang="en-IN" sz="2250" dirty="0"/>
              <a:t>Key Features Available: </a:t>
            </a:r>
            <a:endParaRPr lang="en-IN" sz="2250" dirty="0">
              <a:effectLst/>
            </a:endParaRPr>
          </a:p>
          <a:p>
            <a:r>
              <a:rPr lang="en-IN" sz="2250" dirty="0"/>
              <a:t>Demographics: Age, Gender, City</a:t>
            </a:r>
          </a:p>
          <a:p>
            <a:r>
              <a:rPr lang="en-IN" sz="2250" dirty="0"/>
              <a:t>Financials: Loan Amount, Loan Term</a:t>
            </a:r>
          </a:p>
          <a:p>
            <a:r>
              <a:rPr lang="en-IN" sz="2250" dirty="0"/>
              <a:t>Background: Education Level</a:t>
            </a:r>
          </a:p>
          <a:p>
            <a:r>
              <a:rPr lang="en-IN" sz="2250" dirty="0"/>
              <a:t>Outcome: Default status (Did they default within 12 months?) </a:t>
            </a:r>
            <a:endParaRPr lang="en-IN" sz="2250" dirty="0"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520A39-0640-7030-13B9-6FF025167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4785710"/>
              </p:ext>
            </p:extLst>
          </p:nvPr>
        </p:nvGraphicFramePr>
        <p:xfrm>
          <a:off x="1037190" y="5326283"/>
          <a:ext cx="10113264" cy="138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6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58887-62F2-F40F-5DC1-5153D3EF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Data Challenges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5070-582E-B89D-01F7-C380C771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4153341"/>
          </a:xfrm>
        </p:spPr>
        <p:txBody>
          <a:bodyPr anchor="ctr">
            <a:normAutofit/>
          </a:bodyPr>
          <a:lstStyle/>
          <a:p>
            <a:r>
              <a:rPr lang="en-IN" sz="2400" dirty="0"/>
              <a:t>Missing City Information: 52 applicants (5.2%) had no city listed.</a:t>
            </a:r>
          </a:p>
          <a:p>
            <a:r>
              <a:rPr lang="en-IN" sz="2400" dirty="0"/>
              <a:t>Missing Loan Amount: 4 applicants (0.4%) were missing a loan amount. </a:t>
            </a:r>
            <a:endParaRPr lang="en-IN" sz="2400" dirty="0">
              <a:effectLst/>
            </a:endParaRPr>
          </a:p>
          <a:p>
            <a:r>
              <a:rPr lang="en-IN" sz="2400" dirty="0"/>
              <a:t>Illogical Birth Year: 20 applicants (2%) had a birth year after their application year. </a:t>
            </a:r>
          </a:p>
          <a:p>
            <a:r>
              <a:rPr lang="en-IN" sz="2400" dirty="0"/>
              <a:t>Class Imbalance: The dataset was not evenly split between outcomes. </a:t>
            </a:r>
          </a:p>
          <a:p>
            <a:pPr lvl="1"/>
            <a:r>
              <a:rPr lang="en-IN" dirty="0"/>
              <a:t>Non-Defaulters: 633 (63.3%) </a:t>
            </a:r>
          </a:p>
          <a:p>
            <a:pPr lvl="1"/>
            <a:r>
              <a:rPr lang="en-IN" dirty="0"/>
              <a:t>Defaulters: 367 (36.7%) </a:t>
            </a:r>
            <a:endParaRPr lang="en-IN" dirty="0">
              <a:effectLst/>
            </a:endParaRPr>
          </a:p>
          <a:p>
            <a:endParaRPr lang="en-US" sz="2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8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59B9C-83E4-0A4D-74DF-546062B9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How were they addressed?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CB8F-50DF-BD6B-8BF2-EBFEDC36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/>
              <a:t>Used robust statistical methods (imputation) to handle missing data and specialized modelling techniques (SMOTE) to correct for the class imbalance. </a:t>
            </a:r>
            <a:endParaRPr lang="en-IN" sz="2400">
              <a:effectLst/>
            </a:endParaRP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10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07609-6967-46CB-96C1-CDDA0018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33" y="1670066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1: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Younger Applicants Carry Higher Risk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27A34-FB82-2296-9A7C-428983551728}"/>
              </a:ext>
            </a:extLst>
          </p:cNvPr>
          <p:cNvSpPr txBox="1"/>
          <p:nvPr/>
        </p:nvSpPr>
        <p:spPr>
          <a:xfrm>
            <a:off x="1069034" y="3994134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rate is highest for clients in their 20s 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steadily decreases with age.</a:t>
            </a:r>
            <a:b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4BA64E2-C879-26FB-8398-9F916152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095263"/>
            <a:ext cx="5536001" cy="46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4288-E2A6-B741-1E4E-8C0E55C9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82" y="160009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2: Defaulters Tend to Seek Larger Loans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loan amount by default status&#10;&#10;AI-generated content may be incorrect.">
            <a:extLst>
              <a:ext uri="{FF2B5EF4-FFF2-40B4-BE49-F238E27FC236}">
                <a16:creationId xmlns:a16="http://schemas.microsoft.com/office/drawing/2014/main" id="{6F6B7CC0-94F2-06D1-2245-77A0D1FA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095263"/>
            <a:ext cx="5536001" cy="460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32B56-8BC2-14CF-6380-E8092B3D38CC}"/>
              </a:ext>
            </a:extLst>
          </p:cNvPr>
          <p:cNvSpPr txBox="1"/>
          <p:nvPr/>
        </p:nvSpPr>
        <p:spPr>
          <a:xfrm>
            <a:off x="1056583" y="3548059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2000" dirty="0"/>
              <a:t>The median loan amount for clients who defaulted is visibly higher than for those who did not. 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15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1628</Words>
  <Application>Microsoft Macintosh PowerPoint</Application>
  <PresentationFormat>Widescreen</PresentationFormat>
  <Paragraphs>157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CMSS10</vt:lpstr>
      <vt:lpstr>Office Theme</vt:lpstr>
      <vt:lpstr>Predicting and Managing Credit Risk:  A Data-Driven Framework for Smarter Lending Decisions </vt:lpstr>
      <vt:lpstr>The Core Challenge:  Balancing Growth and Risk </vt:lpstr>
      <vt:lpstr>Our Solution:  A User-Friendly, Data-Driven Tool </vt:lpstr>
      <vt:lpstr>PowerPoint Presentation</vt:lpstr>
      <vt:lpstr>What We Had to Work With </vt:lpstr>
      <vt:lpstr>Data Challenges</vt:lpstr>
      <vt:lpstr>How were they addressed?</vt:lpstr>
      <vt:lpstr>Insight 1:  Younger Applicants Carry Higher Risk </vt:lpstr>
      <vt:lpstr>Insight 2: Defaulters Tend to Seek Larger Loans </vt:lpstr>
      <vt:lpstr>Insight 3:  A Tale of Two Segments </vt:lpstr>
      <vt:lpstr>The Critical Finding: Concentrated Financial Risk </vt:lpstr>
      <vt:lpstr>Our Methodology:  Building a Model We Can Trust </vt:lpstr>
      <vt:lpstr>Our Methodology:  Building a Model We Can Trust </vt:lpstr>
      <vt:lpstr>The Final Model Equation </vt:lpstr>
      <vt:lpstr>What Drives Default Risk?</vt:lpstr>
      <vt:lpstr>What Drives Default Risk?</vt:lpstr>
      <vt:lpstr>A Key Insight:  Education Matters More Than Age</vt:lpstr>
      <vt:lpstr>The Tool in Action: From Data to Decision </vt:lpstr>
      <vt:lpstr>Understanding Our Applicant Profiles</vt:lpstr>
      <vt:lpstr>PowerPoint Presentation</vt:lpstr>
      <vt:lpstr>How Well Does The Model Perform? </vt:lpstr>
      <vt:lpstr>Performance in Practice:  The Confusion Matrix </vt:lpstr>
      <vt:lpstr>Actionable Risk Categories </vt:lpstr>
      <vt:lpstr>Where Do Model Mistakes Occur? </vt:lpstr>
      <vt:lpstr>Recommendations: Operations </vt:lpstr>
      <vt:lpstr>Recommendations: Business Strategy </vt:lpstr>
      <vt:lpstr>Future Roadmap: Continuous Improvement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Pramidala</dc:creator>
  <cp:lastModifiedBy>Anusha Pramidala</cp:lastModifiedBy>
  <cp:revision>11</cp:revision>
  <dcterms:created xsi:type="dcterms:W3CDTF">2025-07-03T09:42:08Z</dcterms:created>
  <dcterms:modified xsi:type="dcterms:W3CDTF">2025-07-03T12:45:18Z</dcterms:modified>
</cp:coreProperties>
</file>