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429" r:id="rId8"/>
    <p:sldId id="407" r:id="rId9"/>
    <p:sldId id="432" r:id="rId10"/>
    <p:sldId id="375" r:id="rId11"/>
    <p:sldId id="376" r:id="rId12"/>
    <p:sldId id="433" r:id="rId13"/>
    <p:sldId id="434" r:id="rId14"/>
    <p:sldId id="396" r:id="rId15"/>
    <p:sldId id="392" r:id="rId16"/>
    <p:sldId id="268" r:id="rId17"/>
    <p:sldId id="430" r:id="rId18"/>
    <p:sldId id="435" r:id="rId19"/>
    <p:sldId id="431" r:id="rId20"/>
    <p:sldId id="436" r:id="rId21"/>
    <p:sldId id="387" r:id="rId22"/>
    <p:sldId id="437" r:id="rId23"/>
    <p:sldId id="383" r:id="rId24"/>
    <p:sldId id="438"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6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99667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389" y="1371600"/>
            <a:ext cx="8991600" cy="1077218"/>
          </a:xfrm>
          <a:prstGeom prst="rect">
            <a:avLst/>
          </a:prstGeom>
          <a:noFill/>
        </p:spPr>
        <p:txBody>
          <a:bodyPr wrap="square" rtlCol="0">
            <a:spAutoFit/>
          </a:bodyPr>
          <a:lstStyle/>
          <a:p>
            <a:pPr algn="ctr"/>
            <a:r>
              <a:rPr lang="en-US" sz="3200" b="1" dirty="0"/>
              <a:t>Creating Realistic Novel Images through Generative Neural Networks(GAN)</a:t>
            </a:r>
            <a:endParaRPr lang="en-US" sz="3200" b="1" dirty="0">
              <a:ln w="1905"/>
              <a:effectLst>
                <a:innerShdw blurRad="69850" dist="43180" dir="5400000">
                  <a:srgbClr val="000000">
                    <a:alpha val="65000"/>
                  </a:srgbClr>
                </a:innerShdw>
              </a:effectLst>
            </a:endParaRPr>
          </a:p>
        </p:txBody>
      </p:sp>
      <p:sp>
        <p:nvSpPr>
          <p:cNvPr id="3" name="TextBox 2"/>
          <p:cNvSpPr txBox="1"/>
          <p:nvPr/>
        </p:nvSpPr>
        <p:spPr>
          <a:xfrm>
            <a:off x="3625516" y="2779329"/>
            <a:ext cx="5486400" cy="923330"/>
          </a:xfrm>
          <a:prstGeom prst="rect">
            <a:avLst/>
          </a:prstGeom>
          <a:noFill/>
        </p:spPr>
        <p:txBody>
          <a:bodyPr wrap="square" rtlCol="0">
            <a:spAutoFit/>
          </a:bodyPr>
          <a:lstStyle/>
          <a:p>
            <a:r>
              <a:rPr lang="en-US" b="1" dirty="0">
                <a:solidFill>
                  <a:schemeClr val="tx2">
                    <a:lumMod val="75000"/>
                  </a:schemeClr>
                </a:solidFill>
              </a:rPr>
              <a:t>Name of the student :M.Yashwanth-</a:t>
            </a:r>
            <a:r>
              <a:rPr lang="en-US" sz="1800" b="1" dirty="0">
                <a:solidFill>
                  <a:schemeClr val="tx2">
                    <a:lumMod val="75000"/>
                  </a:schemeClr>
                </a:solidFill>
              </a:rPr>
              <a:t>20H51A05C8</a:t>
            </a:r>
            <a:endParaRPr lang="en-US" b="1" dirty="0">
              <a:solidFill>
                <a:schemeClr val="tx2">
                  <a:lumMod val="75000"/>
                </a:schemeClr>
              </a:solidFill>
            </a:endParaRPr>
          </a:p>
          <a:p>
            <a:r>
              <a:rPr lang="en-US" b="1" dirty="0">
                <a:solidFill>
                  <a:schemeClr val="tx2">
                    <a:lumMod val="75000"/>
                  </a:schemeClr>
                </a:solidFill>
              </a:rPr>
              <a:t>		        </a:t>
            </a:r>
            <a:r>
              <a:rPr lang="en-US" b="1" dirty="0" err="1">
                <a:solidFill>
                  <a:schemeClr val="tx2">
                    <a:lumMod val="75000"/>
                  </a:schemeClr>
                </a:solidFill>
              </a:rPr>
              <a:t>P.Anusha</a:t>
            </a:r>
            <a:r>
              <a:rPr lang="en-US" b="1" dirty="0">
                <a:solidFill>
                  <a:schemeClr val="tx2">
                    <a:lumMod val="75000"/>
                  </a:schemeClr>
                </a:solidFill>
              </a:rPr>
              <a:t>       -</a:t>
            </a:r>
            <a:r>
              <a:rPr lang="en-US" sz="1800" b="1" dirty="0">
                <a:solidFill>
                  <a:schemeClr val="tx2">
                    <a:lumMod val="75000"/>
                  </a:schemeClr>
                </a:solidFill>
              </a:rPr>
              <a:t>20H51A05J3</a:t>
            </a:r>
            <a:endParaRPr lang="en-US" b="1" dirty="0">
              <a:solidFill>
                <a:schemeClr val="tx2">
                  <a:lumMod val="75000"/>
                </a:schemeClr>
              </a:solidFill>
            </a:endParaRPr>
          </a:p>
          <a:p>
            <a:r>
              <a:rPr lang="en-US" b="1" dirty="0">
                <a:solidFill>
                  <a:schemeClr val="tx2">
                    <a:lumMod val="75000"/>
                  </a:schemeClr>
                </a:solidFill>
              </a:rPr>
              <a:t>		        </a:t>
            </a:r>
            <a:r>
              <a:rPr lang="en-US" b="1" dirty="0" err="1">
                <a:solidFill>
                  <a:schemeClr val="tx2">
                    <a:lumMod val="75000"/>
                  </a:schemeClr>
                </a:solidFill>
              </a:rPr>
              <a:t>N.Koushik</a:t>
            </a:r>
            <a:r>
              <a:rPr lang="en-US" b="1" dirty="0">
                <a:solidFill>
                  <a:schemeClr val="tx2">
                    <a:lumMod val="75000"/>
                  </a:schemeClr>
                </a:solidFill>
              </a:rPr>
              <a:t>     -</a:t>
            </a:r>
            <a:r>
              <a:rPr lang="en-US" sz="1800" b="1" dirty="0">
                <a:solidFill>
                  <a:schemeClr val="tx2">
                    <a:lumMod val="75000"/>
                  </a:schemeClr>
                </a:solidFill>
              </a:rPr>
              <a:t>20H51A05G2</a:t>
            </a:r>
            <a:endParaRPr lang="en-US" b="1" dirty="0">
              <a:solidFill>
                <a:schemeClr val="tx2">
                  <a:lumMod val="75000"/>
                </a:schemeClr>
              </a:solidFill>
            </a:endParaRPr>
          </a:p>
        </p:txBody>
      </p:sp>
      <p:sp>
        <p:nvSpPr>
          <p:cNvPr id="4" name="TextBox 3"/>
          <p:cNvSpPr txBox="1"/>
          <p:nvPr/>
        </p:nvSpPr>
        <p:spPr>
          <a:xfrm>
            <a:off x="155575" y="4419600"/>
            <a:ext cx="5181600" cy="104644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err="1"/>
              <a:t>Mr.T.Upender</a:t>
            </a:r>
            <a:endParaRPr lang="en-US" sz="2000" b="1" dirty="0"/>
          </a:p>
          <a:p>
            <a:r>
              <a:rPr lang="en-US" sz="1200" dirty="0"/>
              <a:t>(Assistant Professor)</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  55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D0638480-3474-9869-4A21-9044950C7216}"/>
              </a:ext>
            </a:extLst>
          </p:cNvPr>
          <p:cNvSpPr txBox="1"/>
          <p:nvPr/>
        </p:nvSpPr>
        <p:spPr>
          <a:xfrm>
            <a:off x="457200" y="1524000"/>
            <a:ext cx="8381160" cy="4154984"/>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Optimize GAN Architectures to enhance image fidelity and diversity.</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Investigate Style Transfer and Fusion techniques for capturing diverse training data essence.</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Mitigate Mode Collapse to ensure a wider range of generated content.</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Customize GAN models for specific applications (e.g., healthcare, fashion) for tailored image generation.</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Develop Privacy-Preserving GAN techniques for secure information sharing with sensitive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F92B16-2C24-5FDB-324D-5FE172ECFEC6}"/>
              </a:ext>
            </a:extLst>
          </p:cNvPr>
          <p:cNvSpPr txBox="1"/>
          <p:nvPr/>
        </p:nvSpPr>
        <p:spPr>
          <a:xfrm>
            <a:off x="1066800" y="2933700"/>
            <a:ext cx="8305800" cy="769441"/>
          </a:xfrm>
          <a:prstGeom prst="rect">
            <a:avLst/>
          </a:prstGeom>
          <a:noFill/>
        </p:spPr>
        <p:txBody>
          <a:bodyPr wrap="square" rtlCol="0">
            <a:spAutoFit/>
          </a:bodyPr>
          <a:lstStyle/>
          <a:p>
            <a:r>
              <a:rPr lang="en-IN" sz="4400" b="1" dirty="0">
                <a:latin typeface="Arial Black" panose="020B0A04020102020204" pitchFamily="34" charset="0"/>
              </a:rPr>
              <a:t>SYSTEM ARCHITECTURE</a:t>
            </a:r>
          </a:p>
        </p:txBody>
      </p:sp>
      <p:sp>
        <p:nvSpPr>
          <p:cNvPr id="9" name="Rectangle 8">
            <a:extLst>
              <a:ext uri="{FF2B5EF4-FFF2-40B4-BE49-F238E27FC236}">
                <a16:creationId xmlns:a16="http://schemas.microsoft.com/office/drawing/2014/main" id="{EBB35914-7926-130A-607A-4D6D32472BD1}"/>
              </a:ext>
            </a:extLst>
          </p:cNvPr>
          <p:cNvSpPr/>
          <p:nvPr/>
        </p:nvSpPr>
        <p:spPr>
          <a:xfrm>
            <a:off x="343260" y="3665041"/>
            <a:ext cx="8457480" cy="76200"/>
          </a:xfrm>
          <a:prstGeom prst="rect">
            <a:avLst/>
          </a:prstGeom>
          <a:solidFill>
            <a:srgbClr val="7030A0"/>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986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0BDCF3-5101-C49D-41CC-FAFC9E9BC7D2}"/>
              </a:ext>
            </a:extLst>
          </p:cNvPr>
          <p:cNvPicPr>
            <a:picLocks noChangeAspect="1"/>
          </p:cNvPicPr>
          <p:nvPr/>
        </p:nvPicPr>
        <p:blipFill>
          <a:blip r:embed="rId2"/>
          <a:stretch>
            <a:fillRect/>
          </a:stretch>
        </p:blipFill>
        <p:spPr>
          <a:xfrm>
            <a:off x="141623" y="1066800"/>
            <a:ext cx="8860754" cy="5029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6827E57-E84B-453D-2CAF-6F829B303B6B}"/>
              </a:ext>
            </a:extLst>
          </p:cNvPr>
          <p:cNvSpPr txBox="1"/>
          <p:nvPr/>
        </p:nvSpPr>
        <p:spPr>
          <a:xfrm>
            <a:off x="121495" y="627221"/>
            <a:ext cx="8773777" cy="615553"/>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System Architecture for </a:t>
            </a:r>
            <a:r>
              <a:rPr lang="en-US" sz="1600" kern="1200" dirty="0">
                <a:solidFill>
                  <a:srgbClr val="000000"/>
                </a:solidFill>
                <a:effectLst/>
                <a:latin typeface="Times New Roman" panose="02020603050405020304" pitchFamily="18" charset="0"/>
                <a:ea typeface="DejaVu Sans"/>
                <a:cs typeface="Times New Roman" panose="02020603050405020304" pitchFamily="18" charset="0"/>
              </a:rPr>
              <a:t>Creating Realistic Novel Images through Generative Neural Networks(GAN)</a:t>
            </a:r>
            <a:endParaRPr lang="en-IN"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4286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            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F6878AAA-F265-32C3-6B50-3D3179078130}"/>
              </a:ext>
            </a:extLst>
          </p:cNvPr>
          <p:cNvSpPr txBox="1"/>
          <p:nvPr/>
        </p:nvSpPr>
        <p:spPr>
          <a:xfrm>
            <a:off x="457200" y="1600200"/>
            <a:ext cx="8381160" cy="5447645"/>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Current methods struggle to consistently produce high-fidelity images with a diverse range of styles and content.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challenge lies in effectively encapsulating the style and essence of existing training data in generated images.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GAN training often encounters the issue of mode collapse, resulting in limited diversity and repetitive content in generated images.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GANs may require specialized customization to generate images relevant to specific domains, such as healthcare or fashion.</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Generating images from sensitive data requires privacy-preserving techniques to ensure secure information sharing without compromising confidentiality.</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project must consider the ethical implications of generating realistic images, especially in contexts where misinformation or misleading content could be generated.</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TextBox 4">
            <a:extLst>
              <a:ext uri="{FF2B5EF4-FFF2-40B4-BE49-F238E27FC236}">
                <a16:creationId xmlns:a16="http://schemas.microsoft.com/office/drawing/2014/main" id="{D70BEA7E-4807-B54D-4621-6BD6D01ABF2F}"/>
              </a:ext>
            </a:extLst>
          </p:cNvPr>
          <p:cNvSpPr txBox="1"/>
          <p:nvPr/>
        </p:nvSpPr>
        <p:spPr>
          <a:xfrm>
            <a:off x="457200" y="1371600"/>
            <a:ext cx="8381160"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 and refine advanced GAN architectures to enhance image fidelity and diversity.</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Explore techniques for effective style transfer and fusion to encapsulate the essence of diverse training data.</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Research methods to mitigate mode collapse, a common challenge in GAN training, to enhance the diversity of generated content.</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Customize GAN models for specific domains (e.g., healthcare, fashion) to generate images tailored to the unique characteristics of each field.</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Investigate techniques to ensure privacy when using GANs for sensitive data, enabling secure information sharing without compromising confidentiality.</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Consider and implement ethical guidelines and safeguards to ensure the responsible use of GAN-generated images, especially in contexts where misinformation or misleading content could be generated.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59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0352-31CD-B94E-B463-CEE9F4C531B8}"/>
              </a:ext>
            </a:extLst>
          </p:cNvPr>
          <p:cNvSpPr>
            <a:spLocks noGrp="1"/>
          </p:cNvSpPr>
          <p:nvPr>
            <p:ph type="title"/>
          </p:nvPr>
        </p:nvSpPr>
        <p:spPr>
          <a:xfrm>
            <a:off x="1143720" y="2961736"/>
            <a:ext cx="7771680" cy="1469880"/>
          </a:xfrm>
        </p:spPr>
        <p:txBody>
          <a:bodyPr/>
          <a:lstStyle/>
          <a:p>
            <a:r>
              <a:rPr lang="en-US" sz="3200" b="1" dirty="0">
                <a:solidFill>
                  <a:schemeClr val="tx1"/>
                </a:solidFill>
                <a:latin typeface="Arial Black" panose="020B0A04020102020204" pitchFamily="34" charset="0"/>
                <a:cs typeface="Times New Roman" panose="02020603050405020304" pitchFamily="18" charset="0"/>
              </a:rPr>
              <a:t>Implementation of Existing System</a:t>
            </a:r>
            <a:br>
              <a:rPr lang="en-US" sz="1800" dirty="0">
                <a:solidFill>
                  <a:srgbClr val="FF0000"/>
                </a:solidFill>
                <a:latin typeface="+mj-lt"/>
                <a:cs typeface="Times New Roman" panose="02020603050405020304" pitchFamily="18" charset="0"/>
              </a:rPr>
            </a:br>
            <a:endParaRPr lang="en-IN" dirty="0"/>
          </a:p>
        </p:txBody>
      </p:sp>
      <p:sp>
        <p:nvSpPr>
          <p:cNvPr id="5" name="Rectangle 4">
            <a:extLst>
              <a:ext uri="{FF2B5EF4-FFF2-40B4-BE49-F238E27FC236}">
                <a16:creationId xmlns:a16="http://schemas.microsoft.com/office/drawing/2014/main" id="{1BB7CA60-DBFE-92F3-C902-62A4D8FE0230}"/>
              </a:ext>
            </a:extLst>
          </p:cNvPr>
          <p:cNvSpPr/>
          <p:nvPr/>
        </p:nvSpPr>
        <p:spPr>
          <a:xfrm flipV="1">
            <a:off x="381000" y="3886200"/>
            <a:ext cx="8534400" cy="98279"/>
          </a:xfrm>
          <a:prstGeom prst="rect">
            <a:avLst/>
          </a:prstGeom>
          <a:solidFill>
            <a:schemeClr val="accent1">
              <a:lumMod val="7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732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80D16005-C951-791B-C3A8-F601D31D345F}"/>
              </a:ext>
            </a:extLst>
          </p:cNvPr>
          <p:cNvSpPr txBox="1"/>
          <p:nvPr/>
        </p:nvSpPr>
        <p:spPr>
          <a:xfrm>
            <a:off x="76200" y="1524000"/>
            <a:ext cx="8534400" cy="4524315"/>
          </a:xfrm>
          <a:prstGeom prst="rect">
            <a:avLst/>
          </a:prstGeom>
          <a:noFill/>
        </p:spPr>
        <p:txBody>
          <a:bodyPr wrap="square" rtlCol="0">
            <a:spAutoFit/>
          </a:bodyPr>
          <a:lstStyle/>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Acquire and Preprocess Training Data:</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Collect a diverse dataset of images relevant to the target domain (e.g., healthcare, fashion).</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Apply preprocessing techniques such as resizing, normalization, and data augmentation to ensure consistency and quality.</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Select GAN Architecture and Framework:</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Choose a suitable GAN architecture (e.g., DCGAN, </a:t>
            </a:r>
            <a:r>
              <a:rPr lang="en-US" sz="1600" b="0" i="0" dirty="0" err="1">
                <a:effectLst/>
                <a:latin typeface="Times New Roman" panose="02020603050405020304" pitchFamily="18" charset="0"/>
                <a:cs typeface="Times New Roman" panose="02020603050405020304" pitchFamily="18" charset="0"/>
              </a:rPr>
              <a:t>StyleGAN</a:t>
            </a:r>
            <a:r>
              <a:rPr lang="en-US" sz="1600" b="0" i="0" dirty="0">
                <a:effectLst/>
                <a:latin typeface="Times New Roman" panose="02020603050405020304" pitchFamily="18" charset="0"/>
                <a:cs typeface="Times New Roman" panose="02020603050405020304" pitchFamily="18" charset="0"/>
              </a:rPr>
              <a:t>) based on the specific requirements of the project.</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Select a compatible deep learning framework (e.g., TensorFlow, </a:t>
            </a:r>
            <a:r>
              <a:rPr lang="en-US" sz="1600" b="0" i="0" dirty="0" err="1">
                <a:effectLst/>
                <a:latin typeface="Times New Roman" panose="02020603050405020304" pitchFamily="18" charset="0"/>
                <a:cs typeface="Times New Roman" panose="02020603050405020304" pitchFamily="18" charset="0"/>
              </a:rPr>
              <a:t>PyTorch</a:t>
            </a:r>
            <a:r>
              <a:rPr lang="en-US" sz="1600" b="0" i="0" dirty="0">
                <a:effectLst/>
                <a:latin typeface="Times New Roman" panose="02020603050405020304" pitchFamily="18" charset="0"/>
                <a:cs typeface="Times New Roman" panose="02020603050405020304" pitchFamily="18" charset="0"/>
              </a:rPr>
              <a:t>) to implement the chosen GAN model.</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Train the GAN Model:</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Initialize the GAN model with appropriate hyperparameters and optimization settings.</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Conduct iterative training, monitoring loss functions, and adjusting parameters for stability and convergence.</a:t>
            </a:r>
          </a:p>
          <a:p>
            <a:pPr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Evaluate and Fine-tune the Model:</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Assess the generated images for quality, diversity, and realism using quantitative metrics (e.g., Inception Score, </a:t>
            </a:r>
            <a:r>
              <a:rPr lang="en-US" sz="1600" b="0" i="0" dirty="0" err="1">
                <a:effectLst/>
                <a:latin typeface="Times New Roman" panose="02020603050405020304" pitchFamily="18" charset="0"/>
                <a:cs typeface="Times New Roman" panose="02020603050405020304" pitchFamily="18" charset="0"/>
              </a:rPr>
              <a:t>Frechet</a:t>
            </a:r>
            <a:r>
              <a:rPr lang="en-US" sz="1600" b="0" i="0" dirty="0">
                <a:effectLst/>
                <a:latin typeface="Times New Roman" panose="02020603050405020304" pitchFamily="18" charset="0"/>
                <a:cs typeface="Times New Roman" panose="02020603050405020304" pitchFamily="18" charset="0"/>
              </a:rPr>
              <a:t> Inception Distance).</a:t>
            </a:r>
          </a:p>
          <a:p>
            <a:pPr marL="742950" lvl="1" indent="-285750" algn="l">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Fine-tune the model based on evaluation results to improve image generation performance.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6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9134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a:buChar char="•"/>
            </a:pPr>
            <a:r>
              <a:rPr lang="en-IN" sz="2000" b="1" dirty="0">
                <a:solidFill>
                  <a:srgbClr val="000000"/>
                </a:solidFill>
                <a:latin typeface="Bookman Old Style" pitchFamily="18" charset="0"/>
              </a:rPr>
              <a:t> System Architecture</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a:t>
            </a:r>
          </a:p>
          <a:p>
            <a:pPr>
              <a:lnSpc>
                <a:spcPct val="150000"/>
              </a:lnSpc>
              <a:buFont typeface="Arial" pitchFamily="34" charset="0"/>
              <a:buChar char="•"/>
            </a:pPr>
            <a:r>
              <a:rPr lang="en-IN" sz="2000" b="1" dirty="0">
                <a:solidFill>
                  <a:srgbClr val="000000"/>
                </a:solidFill>
                <a:latin typeface="Bookman Old Style" pitchFamily="18" charset="0"/>
              </a:rPr>
              <a:t> References</a:t>
            </a:r>
          </a:p>
          <a:p>
            <a:pPr>
              <a:lnSpc>
                <a:spcPct val="150000"/>
              </a:lnSpc>
            </a:pPr>
            <a:r>
              <a:rPr lang="en-IN" sz="2800" b="1" dirty="0">
                <a:solidFill>
                  <a:srgbClr val="000000"/>
                </a:solidFill>
                <a:latin typeface="Calibri"/>
              </a:rPr>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4AB9-3140-F2D6-34F0-44EF28441D73}"/>
              </a:ext>
            </a:extLst>
          </p:cNvPr>
          <p:cNvSpPr>
            <a:spLocks noGrp="1"/>
          </p:cNvSpPr>
          <p:nvPr>
            <p:ph type="title"/>
          </p:nvPr>
        </p:nvSpPr>
        <p:spPr>
          <a:xfrm>
            <a:off x="6705600" y="3048000"/>
            <a:ext cx="2045897" cy="1219200"/>
          </a:xfrm>
        </p:spPr>
        <p:txBody>
          <a:bodyPr/>
          <a:lstStyle/>
          <a:p>
            <a:r>
              <a:rPr lang="en-US" sz="4400" b="1" dirty="0">
                <a:solidFill>
                  <a:schemeClr val="tx1"/>
                </a:solidFill>
                <a:latin typeface="Arial Black" panose="020B0A04020102020204" pitchFamily="34" charset="0"/>
              </a:rPr>
              <a:t>Result</a:t>
            </a:r>
            <a:br>
              <a:rPr lang="en-US" sz="1800" b="1" dirty="0">
                <a:solidFill>
                  <a:srgbClr val="C00000"/>
                </a:solidFill>
                <a:latin typeface="+mj-lt"/>
              </a:rPr>
            </a:br>
            <a:endParaRPr lang="en-IN" dirty="0"/>
          </a:p>
        </p:txBody>
      </p:sp>
      <p:sp>
        <p:nvSpPr>
          <p:cNvPr id="4" name="Rectangle 3">
            <a:extLst>
              <a:ext uri="{FF2B5EF4-FFF2-40B4-BE49-F238E27FC236}">
                <a16:creationId xmlns:a16="http://schemas.microsoft.com/office/drawing/2014/main" id="{A2AE1DDF-3946-E317-E3B2-F1BE24151C9D}"/>
              </a:ext>
            </a:extLst>
          </p:cNvPr>
          <p:cNvSpPr/>
          <p:nvPr/>
        </p:nvSpPr>
        <p:spPr>
          <a:xfrm>
            <a:off x="266700" y="3962400"/>
            <a:ext cx="8610600" cy="76200"/>
          </a:xfrm>
          <a:prstGeom prst="rect">
            <a:avLst/>
          </a:prstGeom>
          <a:solidFill>
            <a:srgbClr val="7030A0"/>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501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073D44D8-02BA-DF43-6074-10CFE9FC37E4}"/>
              </a:ext>
            </a:extLst>
          </p:cNvPr>
          <p:cNvSpPr txBox="1"/>
          <p:nvPr/>
        </p:nvSpPr>
        <p:spPr>
          <a:xfrm>
            <a:off x="381000" y="1219200"/>
            <a:ext cx="8610600" cy="563880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Image Fidelity and Diversity Enhancement:</a:t>
            </a:r>
          </a:p>
          <a:p>
            <a:r>
              <a:rPr lang="en-US" sz="1400" dirty="0">
                <a:latin typeface="Times New Roman" panose="02020603050405020304" pitchFamily="18" charset="0"/>
                <a:cs typeface="Times New Roman" panose="02020603050405020304" pitchFamily="18" charset="0"/>
              </a:rPr>
              <a:t>   - The GAN model successfully produced images with higher fidelity, closely resembling real-world objects and scenes.</a:t>
            </a:r>
          </a:p>
          <a:p>
            <a:r>
              <a:rPr lang="en-US" sz="1400" dirty="0">
                <a:latin typeface="Times New Roman" panose="02020603050405020304" pitchFamily="18" charset="0"/>
                <a:cs typeface="Times New Roman" panose="02020603050405020304" pitchFamily="18" charset="0"/>
              </a:rPr>
              <a:t>   - Diverse styles and characteristics were captured, demonstrating the model's ability to generate a wide range of visual content.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Mode Collapse Mitigation:</a:t>
            </a:r>
          </a:p>
          <a:p>
            <a:r>
              <a:rPr lang="en-US" sz="1400" dirty="0">
                <a:latin typeface="Times New Roman" panose="02020603050405020304" pitchFamily="18" charset="0"/>
                <a:cs typeface="Times New Roman" panose="02020603050405020304" pitchFamily="18" charset="0"/>
              </a:rPr>
              <a:t>   - Implementation of advanced training techniques significantly reduced instances of mode collapse.</a:t>
            </a:r>
          </a:p>
          <a:p>
            <a:r>
              <a:rPr lang="en-US" sz="1400" dirty="0">
                <a:latin typeface="Times New Roman" panose="02020603050405020304" pitchFamily="18" charset="0"/>
                <a:cs typeface="Times New Roman" panose="02020603050405020304" pitchFamily="18" charset="0"/>
              </a:rPr>
              <a:t>   - Generated images exhibited improved diversity and variation compared to earlier stages of the project.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Domain-Specific Customization:</a:t>
            </a:r>
          </a:p>
          <a:p>
            <a:r>
              <a:rPr lang="en-US" sz="1400" dirty="0">
                <a:latin typeface="Times New Roman" panose="02020603050405020304" pitchFamily="18" charset="0"/>
                <a:cs typeface="Times New Roman" panose="02020603050405020304" pitchFamily="18" charset="0"/>
              </a:rPr>
              <a:t>   - The GAN model was successfully customized for specific domains, such as healthcare and fashion, resulting in tailored image generation for each field.</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Privacy-Preserving Techniques:</a:t>
            </a:r>
          </a:p>
          <a:p>
            <a:r>
              <a:rPr lang="en-US" sz="1400" dirty="0">
                <a:latin typeface="Times New Roman" panose="02020603050405020304" pitchFamily="18" charset="0"/>
                <a:cs typeface="Times New Roman" panose="02020603050405020304" pitchFamily="18" charset="0"/>
              </a:rPr>
              <a:t>   - The integration of privacy-preserving methods ensured the secure generation of images from sensitive data, maintaining confidentiality and compliance with data protection regulations.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Ethical Content Verification:</a:t>
            </a:r>
          </a:p>
          <a:p>
            <a:r>
              <a:rPr lang="en-US" sz="1400" dirty="0">
                <a:latin typeface="Times New Roman" panose="02020603050405020304" pitchFamily="18" charset="0"/>
                <a:cs typeface="Times New Roman" panose="02020603050405020304" pitchFamily="18" charset="0"/>
              </a:rPr>
              <a:t>   - The content verification step effectively enforced ethical guidelines, preventing the generation of misleading or inappropriate images.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Quantitative Evaluation:</a:t>
            </a:r>
          </a:p>
          <a:p>
            <a:r>
              <a:rPr lang="en-US" sz="1400" dirty="0">
                <a:latin typeface="Times New Roman" panose="02020603050405020304" pitchFamily="18" charset="0"/>
                <a:cs typeface="Times New Roman" panose="02020603050405020304" pitchFamily="18" charset="0"/>
              </a:rPr>
              <a:t>   - The generated images were evaluated using established metrics, demonstrating a notable improvement in quality and diversity compared to previous iterations.</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9BBB-F28D-5C21-DE30-15C83A6C132C}"/>
              </a:ext>
            </a:extLst>
          </p:cNvPr>
          <p:cNvSpPr>
            <a:spLocks noGrp="1"/>
          </p:cNvSpPr>
          <p:nvPr>
            <p:ph type="title"/>
          </p:nvPr>
        </p:nvSpPr>
        <p:spPr>
          <a:xfrm>
            <a:off x="5334000" y="2819400"/>
            <a:ext cx="3429000" cy="1469880"/>
          </a:xfrm>
        </p:spPr>
        <p:txBody>
          <a:bodyPr/>
          <a:lstStyle/>
          <a:p>
            <a:r>
              <a:rPr lang="en-IN" sz="4400" b="1" dirty="0">
                <a:latin typeface="Arial Black" panose="020B0A04020102020204" pitchFamily="34" charset="0"/>
              </a:rPr>
              <a:t>Conclusion</a:t>
            </a:r>
          </a:p>
        </p:txBody>
      </p:sp>
      <p:sp>
        <p:nvSpPr>
          <p:cNvPr id="4" name="Rectangle 3">
            <a:extLst>
              <a:ext uri="{FF2B5EF4-FFF2-40B4-BE49-F238E27FC236}">
                <a16:creationId xmlns:a16="http://schemas.microsoft.com/office/drawing/2014/main" id="{6E4DB51C-DA46-B161-C30C-3C60D6264322}"/>
              </a:ext>
            </a:extLst>
          </p:cNvPr>
          <p:cNvSpPr/>
          <p:nvPr/>
        </p:nvSpPr>
        <p:spPr>
          <a:xfrm>
            <a:off x="457200" y="3886200"/>
            <a:ext cx="8305800" cy="133440"/>
          </a:xfrm>
          <a:prstGeom prst="rect">
            <a:avLst/>
          </a:prstGeom>
          <a:solidFill>
            <a:srgbClr val="7030A0"/>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652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6E8E255C-290F-E062-6093-3D1179369E66}"/>
              </a:ext>
            </a:extLst>
          </p:cNvPr>
          <p:cNvSpPr txBox="1"/>
          <p:nvPr/>
        </p:nvSpPr>
        <p:spPr>
          <a:xfrm>
            <a:off x="457200" y="1695201"/>
            <a:ext cx="8381160" cy="4093428"/>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Demonstrated a notable breakthrough in image generation capabilities through Generative Neural Networks.</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Achieved consistent high-fidelity images with a diverse range of styles and content.</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Successfully addressed mode collapse, significantly increasing image diversity and variation.</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Customization for specific domains, like healthcare and fashion, showcases the adaptability and versatility of the GAN model.</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Integrated privacy-preserving techniques and content verification steps to ensure responsible and secure image generation.</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project sets the stage for potential applications in entertainment, gaming, and virtual reality, opening up exciting opportunities for future exploration and collaboration.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F84E-C77E-3880-2519-D2E8B577B5F8}"/>
              </a:ext>
            </a:extLst>
          </p:cNvPr>
          <p:cNvSpPr>
            <a:spLocks noGrp="1"/>
          </p:cNvSpPr>
          <p:nvPr>
            <p:ph type="title"/>
          </p:nvPr>
        </p:nvSpPr>
        <p:spPr>
          <a:xfrm>
            <a:off x="5528095" y="2438400"/>
            <a:ext cx="3200400" cy="1831920"/>
          </a:xfrm>
        </p:spPr>
        <p:txBody>
          <a:bodyPr/>
          <a:lstStyle/>
          <a:p>
            <a:r>
              <a:rPr lang="en-IN" sz="4000" b="1" dirty="0">
                <a:latin typeface="Arial Black" panose="020B0A04020102020204" pitchFamily="34" charset="0"/>
              </a:rPr>
              <a:t>References</a:t>
            </a:r>
          </a:p>
        </p:txBody>
      </p:sp>
      <p:sp>
        <p:nvSpPr>
          <p:cNvPr id="4" name="Rectangle 3">
            <a:extLst>
              <a:ext uri="{FF2B5EF4-FFF2-40B4-BE49-F238E27FC236}">
                <a16:creationId xmlns:a16="http://schemas.microsoft.com/office/drawing/2014/main" id="{00336154-32D8-1558-2CB7-DD9D387B6F62}"/>
              </a:ext>
            </a:extLst>
          </p:cNvPr>
          <p:cNvSpPr/>
          <p:nvPr/>
        </p:nvSpPr>
        <p:spPr>
          <a:xfrm>
            <a:off x="498895" y="3733800"/>
            <a:ext cx="8229600" cy="76200"/>
          </a:xfrm>
          <a:prstGeom prst="rect">
            <a:avLst/>
          </a:prstGeom>
          <a:solidFill>
            <a:srgbClr val="7030A0"/>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1169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a:extLst>
              <a:ext uri="{FF2B5EF4-FFF2-40B4-BE49-F238E27FC236}">
                <a16:creationId xmlns:a16="http://schemas.microsoft.com/office/drawing/2014/main" id="{3947CA38-8584-6950-0F51-F72140E50C95}"/>
              </a:ext>
            </a:extLst>
          </p:cNvPr>
          <p:cNvSpPr txBox="1"/>
          <p:nvPr/>
        </p:nvSpPr>
        <p:spPr>
          <a:xfrm>
            <a:off x="152400" y="1960336"/>
            <a:ext cx="8763000" cy="3539430"/>
          </a:xfrm>
          <a:prstGeom prst="rect">
            <a:avLst/>
          </a:prstGeom>
          <a:noFill/>
        </p:spPr>
        <p:txBody>
          <a:bodyPr wrap="square" rtlCol="0">
            <a:spAutoFit/>
          </a:bodyPr>
          <a:lstStyle/>
          <a:p>
            <a:pPr marL="285750"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Goodfellow, I., </a:t>
            </a:r>
            <a:r>
              <a:rPr lang="en-IN" sz="1600" b="0" i="0" dirty="0" err="1">
                <a:effectLst/>
                <a:latin typeface="Times New Roman" panose="02020603050405020304" pitchFamily="18" charset="0"/>
                <a:cs typeface="Times New Roman" panose="02020603050405020304" pitchFamily="18" charset="0"/>
              </a:rPr>
              <a:t>Pouget</a:t>
            </a:r>
            <a:r>
              <a:rPr lang="en-IN" sz="1600" b="0" i="0" dirty="0">
                <a:effectLst/>
                <a:latin typeface="Times New Roman" panose="02020603050405020304" pitchFamily="18" charset="0"/>
                <a:cs typeface="Times New Roman" panose="02020603050405020304" pitchFamily="18" charset="0"/>
              </a:rPr>
              <a:t>-Abadie, J., Mirza, M., Xu, B., </a:t>
            </a:r>
            <a:r>
              <a:rPr lang="en-IN" sz="1600" b="0" i="0" dirty="0" err="1">
                <a:effectLst/>
                <a:latin typeface="Times New Roman" panose="02020603050405020304" pitchFamily="18" charset="0"/>
                <a:cs typeface="Times New Roman" panose="02020603050405020304" pitchFamily="18" charset="0"/>
              </a:rPr>
              <a:t>Warde</a:t>
            </a:r>
            <a:r>
              <a:rPr lang="en-IN" sz="1600" b="0" i="0" dirty="0">
                <a:effectLst/>
                <a:latin typeface="Times New Roman" panose="02020603050405020304" pitchFamily="18" charset="0"/>
                <a:cs typeface="Times New Roman" panose="02020603050405020304" pitchFamily="18" charset="0"/>
              </a:rPr>
              <a:t>-Farley, D., </a:t>
            </a:r>
            <a:r>
              <a:rPr lang="en-IN" sz="1600" b="0" i="0" dirty="0" err="1">
                <a:effectLst/>
                <a:latin typeface="Times New Roman" panose="02020603050405020304" pitchFamily="18" charset="0"/>
                <a:cs typeface="Times New Roman" panose="02020603050405020304" pitchFamily="18" charset="0"/>
              </a:rPr>
              <a:t>Ozair</a:t>
            </a:r>
            <a:r>
              <a:rPr lang="en-IN" sz="1600" b="0" i="0" dirty="0">
                <a:effectLst/>
                <a:latin typeface="Times New Roman" panose="02020603050405020304" pitchFamily="18" charset="0"/>
                <a:cs typeface="Times New Roman" panose="02020603050405020304" pitchFamily="18" charset="0"/>
              </a:rPr>
              <a:t>, S., ... &amp; Bengio, Y. (2014). Generative adversarial nets. In Advances in neural information processing systems (pp. 2672-2680).</a:t>
            </a:r>
          </a:p>
          <a:p>
            <a:pPr marL="285750" indent="-285750" algn="l">
              <a:buFont typeface="Arial" panose="020B0604020202020204" pitchFamily="34" charset="0"/>
              <a:buChar char="•"/>
            </a:pPr>
            <a:r>
              <a:rPr lang="en-IN" sz="1600" b="0" i="0" dirty="0" err="1">
                <a:effectLst/>
                <a:latin typeface="Times New Roman" panose="02020603050405020304" pitchFamily="18" charset="0"/>
                <a:cs typeface="Times New Roman" panose="02020603050405020304" pitchFamily="18" charset="0"/>
              </a:rPr>
              <a:t>Karras</a:t>
            </a:r>
            <a:r>
              <a:rPr lang="en-IN" sz="1600" b="0" i="0" dirty="0">
                <a:effectLst/>
                <a:latin typeface="Times New Roman" panose="02020603050405020304" pitchFamily="18" charset="0"/>
                <a:cs typeface="Times New Roman" panose="02020603050405020304" pitchFamily="18" charset="0"/>
              </a:rPr>
              <a:t>, T., Laine, S., &amp; Aila, T. (2018). A style-based generator architecture for generative adversarial networks. In Proceedings of the IEEE/CVF conference on computer vision and pattern recognition (pp. 4401-4410).</a:t>
            </a:r>
          </a:p>
          <a:p>
            <a:pPr marL="285750" indent="-285750" algn="l">
              <a:buFont typeface="Arial" panose="020B0604020202020204" pitchFamily="34" charset="0"/>
              <a:buChar char="•"/>
            </a:pPr>
            <a:r>
              <a:rPr lang="en-IN" sz="1600" b="0" i="0" dirty="0" err="1">
                <a:effectLst/>
                <a:latin typeface="Times New Roman" panose="02020603050405020304" pitchFamily="18" charset="0"/>
                <a:cs typeface="Times New Roman" panose="02020603050405020304" pitchFamily="18" charset="0"/>
              </a:rPr>
              <a:t>Arjovsky</a:t>
            </a:r>
            <a:r>
              <a:rPr lang="en-IN" sz="1600" b="0" i="0" dirty="0">
                <a:effectLst/>
                <a:latin typeface="Times New Roman" panose="02020603050405020304" pitchFamily="18" charset="0"/>
                <a:cs typeface="Times New Roman" panose="02020603050405020304" pitchFamily="18" charset="0"/>
              </a:rPr>
              <a:t>, M., </a:t>
            </a:r>
            <a:r>
              <a:rPr lang="en-IN" sz="1600" b="0" i="0" dirty="0" err="1">
                <a:effectLst/>
                <a:latin typeface="Times New Roman" panose="02020603050405020304" pitchFamily="18" charset="0"/>
                <a:cs typeface="Times New Roman" panose="02020603050405020304" pitchFamily="18" charset="0"/>
              </a:rPr>
              <a:t>Chintala</a:t>
            </a:r>
            <a:r>
              <a:rPr lang="en-IN" sz="1600" b="0" i="0" dirty="0">
                <a:effectLst/>
                <a:latin typeface="Times New Roman" panose="02020603050405020304" pitchFamily="18" charset="0"/>
                <a:cs typeface="Times New Roman" panose="02020603050405020304" pitchFamily="18" charset="0"/>
              </a:rPr>
              <a:t>, S., &amp; </a:t>
            </a:r>
            <a:r>
              <a:rPr lang="en-IN" sz="1600" b="0" i="0" dirty="0" err="1">
                <a:effectLst/>
                <a:latin typeface="Times New Roman" panose="02020603050405020304" pitchFamily="18" charset="0"/>
                <a:cs typeface="Times New Roman" panose="02020603050405020304" pitchFamily="18" charset="0"/>
              </a:rPr>
              <a:t>Bottou</a:t>
            </a:r>
            <a:r>
              <a:rPr lang="en-IN" sz="1600" b="0" i="0" dirty="0">
                <a:effectLst/>
                <a:latin typeface="Times New Roman" panose="02020603050405020304" pitchFamily="18" charset="0"/>
                <a:cs typeface="Times New Roman" panose="02020603050405020304" pitchFamily="18" charset="0"/>
              </a:rPr>
              <a:t>, L. (2017). Wasserstein generative adversarial networks. In Proceedings of the 34th International Conference on Machine Learning-Volume 70 (pp. 214-223). JMLR. org.</a:t>
            </a:r>
          </a:p>
          <a:p>
            <a:pPr marL="285750"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Radford, A., Metz, L., &amp; </a:t>
            </a:r>
            <a:r>
              <a:rPr lang="en-IN" sz="1600" b="0" i="0" dirty="0" err="1">
                <a:effectLst/>
                <a:latin typeface="Times New Roman" panose="02020603050405020304" pitchFamily="18" charset="0"/>
                <a:cs typeface="Times New Roman" panose="02020603050405020304" pitchFamily="18" charset="0"/>
              </a:rPr>
              <a:t>Chintala</a:t>
            </a:r>
            <a:r>
              <a:rPr lang="en-IN" sz="1600" b="0" i="0" dirty="0">
                <a:effectLst/>
                <a:latin typeface="Times New Roman" panose="02020603050405020304" pitchFamily="18" charset="0"/>
                <a:cs typeface="Times New Roman" panose="02020603050405020304" pitchFamily="18" charset="0"/>
              </a:rPr>
              <a:t>, S. (2015). Unsupervised representation learning with deep convolutional generative adversarial networks. </a:t>
            </a:r>
            <a:r>
              <a:rPr lang="en-IN" sz="1600" b="0" i="0" dirty="0" err="1">
                <a:effectLst/>
                <a:latin typeface="Times New Roman" panose="02020603050405020304" pitchFamily="18" charset="0"/>
                <a:cs typeface="Times New Roman" panose="02020603050405020304" pitchFamily="18" charset="0"/>
              </a:rPr>
              <a:t>arXiv</a:t>
            </a:r>
            <a:r>
              <a:rPr lang="en-IN" sz="1600" b="0" i="0" dirty="0">
                <a:effectLst/>
                <a:latin typeface="Times New Roman" panose="02020603050405020304" pitchFamily="18" charset="0"/>
                <a:cs typeface="Times New Roman" panose="02020603050405020304" pitchFamily="18" charset="0"/>
              </a:rPr>
              <a:t> preprint arXiv:1511.06434.</a:t>
            </a:r>
          </a:p>
          <a:p>
            <a:pPr marL="285750" indent="-285750" algn="l">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Zhang, H., Xu, T., Li, H., Zhang, S., Wang, X., Huang, X., &amp; Metaxas, D. (2017). </a:t>
            </a:r>
            <a:r>
              <a:rPr lang="en-IN" sz="1600" b="0" i="0" dirty="0" err="1">
                <a:effectLst/>
                <a:latin typeface="Times New Roman" panose="02020603050405020304" pitchFamily="18" charset="0"/>
                <a:cs typeface="Times New Roman" panose="02020603050405020304" pitchFamily="18" charset="0"/>
              </a:rPr>
              <a:t>Stackgan</a:t>
            </a:r>
            <a:r>
              <a:rPr lang="en-IN" sz="1600" b="0" i="0" dirty="0">
                <a:effectLst/>
                <a:latin typeface="Times New Roman" panose="02020603050405020304" pitchFamily="18" charset="0"/>
                <a:cs typeface="Times New Roman" panose="02020603050405020304" pitchFamily="18" charset="0"/>
              </a:rPr>
              <a:t>: Text to photo-realistic image synthesis with stacked generative adversarial networks. In Proceedings of the IEEE international conference on computer vision (pp. 5907-5915).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762000" y="380916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609600" y="304884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                            Abstract </a:t>
            </a:r>
            <a:endParaRPr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2" name="TextBox 1">
            <a:extLst>
              <a:ext uri="{FF2B5EF4-FFF2-40B4-BE49-F238E27FC236}">
                <a16:creationId xmlns:a16="http://schemas.microsoft.com/office/drawing/2014/main" id="{50B2FD3E-2BBB-448B-908D-BC46E900A305}"/>
              </a:ext>
            </a:extLst>
          </p:cNvPr>
          <p:cNvSpPr txBox="1"/>
          <p:nvPr/>
        </p:nvSpPr>
        <p:spPr>
          <a:xfrm>
            <a:off x="381000" y="1747753"/>
            <a:ext cx="8663902" cy="3816429"/>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Explore Generative Neural Networks (GANs) for realistic and novel image generation.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Understand the transformative potential of GANs in artificial intelligence.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Learn about adversarial learning and its role in synthesizing new visual content.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Discover practical applications of GANs in healthcare, fashion, and entertainment industries.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Gain insights into how GANs revolutionize data augmentation and design innovation.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Address privacy concerns through GAN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                        I</a:t>
            </a:r>
            <a:r>
              <a:rPr lang="en-IN" sz="3200" b="1" dirty="0">
                <a:solidFill>
                  <a:srgbClr val="000000"/>
                </a:solidFill>
                <a:latin typeface="Arial Black"/>
              </a:rPr>
              <a:t>NTRODUCTION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322C776C-E3B0-4068-8DD0-9725D0F6FE23}"/>
              </a:ext>
            </a:extLst>
          </p:cNvPr>
          <p:cNvSpPr txBox="1"/>
          <p:nvPr/>
        </p:nvSpPr>
        <p:spPr>
          <a:xfrm>
            <a:off x="304800" y="1523280"/>
            <a:ext cx="8533560" cy="460164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 Explore creative potential beyond traditional neural network applications.</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Equip networks to generate entirely new and unique creative content.</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Synthesize diverse visuals encapsulating existing training data's style and essence.</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Provide practical value in data augmentation, enhancing model performance.</a:t>
            </a:r>
          </a:p>
          <a:p>
            <a:pPr marL="285750" indent="-285750" algn="just">
              <a:lnSpc>
                <a:spcPct val="150000"/>
              </a:lnSpc>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Extend impact to healthcare and fashion, aiding medical image analysis and design innovation.</a:t>
            </a:r>
            <a:endParaRPr lang="en-IN"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FD025B0-0530-AD75-690D-ABD1D194797C}"/>
                  </a:ext>
                </a:extLst>
              </p:cNvPr>
              <p:cNvGraphicFramePr>
                <a:graphicFrameLocks noChangeAspect="1"/>
              </p:cNvGraphicFramePr>
              <p:nvPr>
                <p:extLst>
                  <p:ext uri="{D42A27DB-BD31-4B8C-83A1-F6EECF244321}">
                    <p14:modId xmlns:p14="http://schemas.microsoft.com/office/powerpoint/2010/main" val="3713244168"/>
                  </p:ext>
                </p:extLst>
              </p:nvPr>
            </p:nvGraphicFramePr>
            <p:xfrm>
              <a:off x="-2464904" y="4499941"/>
              <a:ext cx="2286000" cy="1714500"/>
            </p:xfrm>
            <a:graphic>
              <a:graphicData uri="http://schemas.microsoft.com/office/powerpoint/2016/slidezoom">
                <pslz:sldZm>
                  <pslz:sldZmObj sldId="407" cId="0">
                    <pslz:zmPr id="{C0C948FC-194C-4D21-8F5C-5D65CFB8A97A}"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DFD025B0-0530-AD75-690D-ABD1D194797C}"/>
                  </a:ext>
                </a:extLst>
              </p:cNvPr>
              <p:cNvPicPr>
                <a:picLocks noGrp="1" noRot="1" noChangeAspect="1" noMove="1" noResize="1" noEditPoints="1" noAdjustHandles="1" noChangeArrowheads="1" noChangeShapeType="1"/>
              </p:cNvPicPr>
              <p:nvPr/>
            </p:nvPicPr>
            <p:blipFill>
              <a:blip r:embed="rId5"/>
              <a:stretch>
                <a:fillRect/>
              </a:stretch>
            </p:blipFill>
            <p:spPr>
              <a:xfrm>
                <a:off x="-2464904" y="4499941"/>
                <a:ext cx="2286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2777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344297496"/>
              </p:ext>
            </p:extLst>
          </p:nvPr>
        </p:nvGraphicFramePr>
        <p:xfrm>
          <a:off x="76200" y="420096"/>
          <a:ext cx="8991600" cy="6361704"/>
        </p:xfrm>
        <a:graphic>
          <a:graphicData uri="http://schemas.openxmlformats.org/drawingml/2006/table">
            <a:tbl>
              <a:tblPr firstRow="1" bandRow="1">
                <a:tableStyleId>{5C22544A-7EE6-4342-B048-85BDC9FD1C3A}</a:tableStyleId>
              </a:tblPr>
              <a:tblGrid>
                <a:gridCol w="549964">
                  <a:extLst>
                    <a:ext uri="{9D8B030D-6E8A-4147-A177-3AD203B41FA5}">
                      <a16:colId xmlns:a16="http://schemas.microsoft.com/office/drawing/2014/main" val="432745929"/>
                    </a:ext>
                  </a:extLst>
                </a:gridCol>
                <a:gridCol w="1371600">
                  <a:extLst>
                    <a:ext uri="{9D8B030D-6E8A-4147-A177-3AD203B41FA5}">
                      <a16:colId xmlns:a16="http://schemas.microsoft.com/office/drawing/2014/main" val="1998233565"/>
                    </a:ext>
                  </a:extLst>
                </a:gridCol>
                <a:gridCol w="1431236">
                  <a:extLst>
                    <a:ext uri="{9D8B030D-6E8A-4147-A177-3AD203B41FA5}">
                      <a16:colId xmlns:a16="http://schemas.microsoft.com/office/drawing/2014/main" val="3760181125"/>
                    </a:ext>
                  </a:extLst>
                </a:gridCol>
                <a:gridCol w="1143000">
                  <a:extLst>
                    <a:ext uri="{9D8B030D-6E8A-4147-A177-3AD203B41FA5}">
                      <a16:colId xmlns:a16="http://schemas.microsoft.com/office/drawing/2014/main" val="1470764825"/>
                    </a:ext>
                  </a:extLst>
                </a:gridCol>
                <a:gridCol w="2514600">
                  <a:extLst>
                    <a:ext uri="{9D8B030D-6E8A-4147-A177-3AD203B41FA5}">
                      <a16:colId xmlns:a16="http://schemas.microsoft.com/office/drawing/2014/main" val="3423994347"/>
                    </a:ext>
                  </a:extLst>
                </a:gridCol>
                <a:gridCol w="1981200">
                  <a:extLst>
                    <a:ext uri="{9D8B030D-6E8A-4147-A177-3AD203B41FA5}">
                      <a16:colId xmlns:a16="http://schemas.microsoft.com/office/drawing/2014/main" val="635663868"/>
                    </a:ext>
                  </a:extLst>
                </a:gridCol>
              </a:tblGrid>
              <a:tr h="120185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184057">
                <a:tc>
                  <a:txBody>
                    <a:bodyPr/>
                    <a:lstStyle/>
                    <a:p>
                      <a:r>
                        <a:rPr lang="en-US" dirty="0"/>
                        <a:t>1</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Chen, Qin, et al. "DALL-E 2: Scaling diffusion models to generate realistic images and videos from text.“(2022)</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Diffusion models can generate realistic images, but they can be slow to train and can produce blurry or unrealistic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DALL-E 2</a:t>
                      </a:r>
                      <a:endParaRPr lang="en-IN" sz="1100" b="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DALL-E 2 is a diffusion model that is trained on a massive dataset of text and images. DALL-E 2 can generate realistic images and videos from text descriptions, and it can also edit existing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DALL-E 2 is one of the most advanced generative neural network models to date. However, it is still under development, and it can be difficult to access.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73904">
                <a:tc>
                  <a:txBody>
                    <a:bodyPr/>
                    <a:lstStyle/>
                    <a:p>
                      <a:r>
                        <a:rPr lang="en-US" dirty="0"/>
                        <a:t>2</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Ramesh, Aditya, et al. "Imagen: A diffusion model for text-to-image synthesis.“(2022)</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Diffusion models can generate realistic images, but they can be slow to train and can produce blurry or unrealistic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Imagen</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dirty="0">
                          <a:solidFill>
                            <a:schemeClr val="dk1"/>
                          </a:solidFill>
                          <a:effectLst/>
                          <a:latin typeface="Times New Roman" panose="02020603050405020304" pitchFamily="18" charset="0"/>
                          <a:ea typeface="+mn-ea"/>
                          <a:cs typeface="Times New Roman" panose="02020603050405020304" pitchFamily="18" charset="0"/>
                        </a:rPr>
                        <a:t>Imagen is a diffusion model that is trained on a massive dataset of text and images. Imagen can generate realistic images from text descriptions, and it can also edit existing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Imagen is one of the most advanced generative neural network models to date. However, it is still under development, and it can be difficult to access.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361892">
                <a:tc>
                  <a:txBody>
                    <a:bodyPr/>
                    <a:lstStyle/>
                    <a:p>
                      <a:r>
                        <a:rPr lang="en-US" dirty="0"/>
                        <a:t>3</a:t>
                      </a:r>
                      <a:endParaRPr lang="en-IN" dirty="0"/>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Rombach</a:t>
                      </a:r>
                      <a:r>
                        <a:rPr lang="en-US" sz="1100" b="0" i="0" dirty="0">
                          <a:solidFill>
                            <a:schemeClr val="dk1"/>
                          </a:solidFill>
                          <a:effectLst/>
                          <a:latin typeface="Times New Roman" panose="02020603050405020304" pitchFamily="18" charset="0"/>
                          <a:ea typeface="+mn-ea"/>
                          <a:cs typeface="Times New Roman" panose="02020603050405020304" pitchFamily="18" charset="0"/>
                        </a:rPr>
                        <a:t>, Martin, et </a:t>
                      </a:r>
                      <a:r>
                        <a:rPr lang="en-US" sz="1100" b="0" i="0" dirty="0" err="1">
                          <a:solidFill>
                            <a:schemeClr val="dk1"/>
                          </a:solidFill>
                          <a:effectLst/>
                          <a:latin typeface="Times New Roman" panose="02020603050405020304" pitchFamily="18" charset="0"/>
                          <a:ea typeface="+mn-ea"/>
                          <a:cs typeface="Times New Roman" panose="02020603050405020304" pitchFamily="18" charset="0"/>
                        </a:rPr>
                        <a:t>al."VQ</a:t>
                      </a:r>
                      <a:r>
                        <a:rPr lang="en-US" sz="1100" b="0" i="0" dirty="0">
                          <a:solidFill>
                            <a:schemeClr val="dk1"/>
                          </a:solidFill>
                          <a:effectLst/>
                          <a:latin typeface="Times New Roman" panose="02020603050405020304" pitchFamily="18" charset="0"/>
                          <a:ea typeface="+mn-ea"/>
                          <a:cs typeface="Times New Roman" panose="02020603050405020304" pitchFamily="18" charset="0"/>
                        </a:rPr>
                        <a:t>-GAN: Training a diffusion model on images with masked autoencoders.“(2021)</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Diffusion models can generate realistic images, but they can be slow to train and can produce blurry or unrealistic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VQ-GAN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VQ-GAN is a diffusion model that is trained using a masked autoencoder. VQ-GANs can generate realistic images from text descriptions, and they can also edit existing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VQ-GANs are one of the most advanced generative neural network models to date. However, they can be difficult to train, and they can be sensitive to the choice of hyperparameters.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439993">
                <a:tc>
                  <a:txBody>
                    <a:bodyPr/>
                    <a:lstStyle/>
                    <a:p>
                      <a:r>
                        <a:rPr lang="en-US" dirty="0"/>
                        <a:t>4</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Ramesh, Aditya, et al. "Parti: A modal-parallel diffusion model for high-resolution image generation." (2022).</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Diffusion models can generate realistic images, but they can be slow to train and can produce blurry or unrealistic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Parti</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Parti is a diffusion model that is trained in parallel using multiple GPUs. Parti can generate high-resolution images from text descriptions, and it can also edit existing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Parti is one of the most advanced generative neural network models to date. However, it can be difficult to train, and it requires multiple GPUs.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4135703390"/>
              </p:ext>
            </p:extLst>
          </p:nvPr>
        </p:nvGraphicFramePr>
        <p:xfrm>
          <a:off x="9940" y="381000"/>
          <a:ext cx="9124121" cy="6462807"/>
        </p:xfrm>
        <a:graphic>
          <a:graphicData uri="http://schemas.openxmlformats.org/drawingml/2006/table">
            <a:tbl>
              <a:tblPr firstRow="1" bandRow="1">
                <a:tableStyleId>{5C22544A-7EE6-4342-B048-85BDC9FD1C3A}</a:tableStyleId>
              </a:tblPr>
              <a:tblGrid>
                <a:gridCol w="558070">
                  <a:extLst>
                    <a:ext uri="{9D8B030D-6E8A-4147-A177-3AD203B41FA5}">
                      <a16:colId xmlns:a16="http://schemas.microsoft.com/office/drawing/2014/main" val="432745929"/>
                    </a:ext>
                  </a:extLst>
                </a:gridCol>
                <a:gridCol w="1623784">
                  <a:extLst>
                    <a:ext uri="{9D8B030D-6E8A-4147-A177-3AD203B41FA5}">
                      <a16:colId xmlns:a16="http://schemas.microsoft.com/office/drawing/2014/main" val="1998233565"/>
                    </a:ext>
                  </a:extLst>
                </a:gridCol>
                <a:gridCol w="1623784">
                  <a:extLst>
                    <a:ext uri="{9D8B030D-6E8A-4147-A177-3AD203B41FA5}">
                      <a16:colId xmlns:a16="http://schemas.microsoft.com/office/drawing/2014/main" val="3760181125"/>
                    </a:ext>
                  </a:extLst>
                </a:gridCol>
                <a:gridCol w="1159845">
                  <a:extLst>
                    <a:ext uri="{9D8B030D-6E8A-4147-A177-3AD203B41FA5}">
                      <a16:colId xmlns:a16="http://schemas.microsoft.com/office/drawing/2014/main" val="1470764825"/>
                    </a:ext>
                  </a:extLst>
                </a:gridCol>
                <a:gridCol w="2628984">
                  <a:extLst>
                    <a:ext uri="{9D8B030D-6E8A-4147-A177-3AD203B41FA5}">
                      <a16:colId xmlns:a16="http://schemas.microsoft.com/office/drawing/2014/main" val="3423994347"/>
                    </a:ext>
                  </a:extLst>
                </a:gridCol>
                <a:gridCol w="1529654">
                  <a:extLst>
                    <a:ext uri="{9D8B030D-6E8A-4147-A177-3AD203B41FA5}">
                      <a16:colId xmlns:a16="http://schemas.microsoft.com/office/drawing/2014/main" val="635663868"/>
                    </a:ext>
                  </a:extLst>
                </a:gridCol>
              </a:tblGrid>
              <a:tr h="1051710">
                <a:tc>
                  <a:txBody>
                    <a:bodyPr/>
                    <a:lstStyle/>
                    <a:p>
                      <a:pPr algn="ctr"/>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Name of the Proposed solution/Method by 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 Solution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1577564">
                <a:tc>
                  <a:txBody>
                    <a:bodyPr/>
                    <a:lstStyle/>
                    <a:p>
                      <a:r>
                        <a:rPr lang="en-US" dirty="0"/>
                        <a:t>5</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Ian Goodfellow, Jean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Pouget</a:t>
                      </a:r>
                      <a:r>
                        <a:rPr lang="en-IN" sz="1100" b="0" i="0" dirty="0">
                          <a:solidFill>
                            <a:schemeClr val="dk1"/>
                          </a:solidFill>
                          <a:effectLst/>
                          <a:latin typeface="Times New Roman" panose="02020603050405020304" pitchFamily="18" charset="0"/>
                          <a:ea typeface="+mn-ea"/>
                          <a:cs typeface="Times New Roman" panose="02020603050405020304" pitchFamily="18" charset="0"/>
                        </a:rPr>
                        <a:t>-Abadie, Mehdi Mirza, Aaron Courville, Yoshua Bengio, 2014, Proceedings of the 27th International Conference on Neural Information Processing Systems (NIPS)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Generating realistic images is a challenging task, as it requires the model to learn the complex statistical distribution of natural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Generative Adversarial Networks (GANs)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GANs are a type of deep learning model that consists of two competing networks: a generator and a discriminator. The generator tries to create realistic images, while the discriminator tries to distinguish between real and fake images.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GANs have been shown to be very effective at generating realistic images. However, they can be difficult to train, and they can be sensitive to the choice of hyperparameters.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7843794"/>
                  </a:ext>
                </a:extLst>
              </a:tr>
              <a:tr h="1113417">
                <a:tc>
                  <a:txBody>
                    <a:bodyPr/>
                    <a:lstStyle/>
                    <a:p>
                      <a:r>
                        <a:rPr lang="en-US" dirty="0"/>
                        <a:t>6</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Alec Radford,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Soumith</a:t>
                      </a:r>
                      <a:r>
                        <a:rPr lang="en-IN" sz="1100" b="0" i="0" dirty="0">
                          <a:solidFill>
                            <a:schemeClr val="dk1"/>
                          </a:solidFill>
                          <a:effectLst/>
                          <a:latin typeface="Times New Roman" panose="02020603050405020304" pitchFamily="18" charset="0"/>
                          <a:ea typeface="+mn-ea"/>
                          <a:cs typeface="Times New Roman" panose="02020603050405020304" pitchFamily="18" charset="0"/>
                        </a:rPr>
                        <a:t>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Chintala</a:t>
                      </a:r>
                      <a:r>
                        <a:rPr lang="en-IN" sz="1100" b="0" i="0" dirty="0">
                          <a:solidFill>
                            <a:schemeClr val="dk1"/>
                          </a:solidFill>
                          <a:effectLst/>
                          <a:latin typeface="Times New Roman" panose="02020603050405020304" pitchFamily="18" charset="0"/>
                          <a:ea typeface="+mn-ea"/>
                          <a:cs typeface="Times New Roman" panose="02020603050405020304" pitchFamily="18" charset="0"/>
                        </a:rPr>
                        <a:t>, Ilya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Sutskever</a:t>
                      </a:r>
                      <a:r>
                        <a:rPr lang="en-IN" sz="1100" b="0" i="0" dirty="0">
                          <a:solidFill>
                            <a:schemeClr val="dk1"/>
                          </a:solidFill>
                          <a:effectLst/>
                          <a:latin typeface="Times New Roman" panose="02020603050405020304" pitchFamily="18" charset="0"/>
                          <a:ea typeface="+mn-ea"/>
                          <a:cs typeface="Times New Roman" panose="02020603050405020304" pitchFamily="18" charset="0"/>
                        </a:rPr>
                        <a:t>, 2015.</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GANs can be difficult to train, and they can be sensitive to the choice of hyperparameters.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Variational Autoencoders (VAEs)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VAEs are a type of deep learning model that can be used to generate images. VAEs work by learning a latent space that represents the underlying distribution of images. The generator then uses the latent space to generate new images.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VAEs are easier to train than GANs, and they are less sensitive to the choice of hyperparameters.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96774005"/>
                  </a:ext>
                </a:extLst>
              </a:tr>
              <a:tr h="1412295">
                <a:tc>
                  <a:txBody>
                    <a:bodyPr/>
                    <a:lstStyle/>
                    <a:p>
                      <a:r>
                        <a:rPr lang="en-US" dirty="0"/>
                        <a:t>7</a:t>
                      </a:r>
                      <a:endParaRPr lang="en-IN" dirty="0"/>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Karras</a:t>
                      </a:r>
                      <a:r>
                        <a:rPr lang="en-US" sz="1100" b="0" i="0" dirty="0">
                          <a:solidFill>
                            <a:schemeClr val="dk1"/>
                          </a:solidFill>
                          <a:effectLst/>
                          <a:latin typeface="Times New Roman" panose="02020603050405020304" pitchFamily="18" charset="0"/>
                          <a:ea typeface="+mn-ea"/>
                          <a:cs typeface="Times New Roman" panose="02020603050405020304" pitchFamily="18" charset="0"/>
                        </a:rPr>
                        <a:t>, </a:t>
                      </a:r>
                      <a:r>
                        <a:rPr lang="en-US" sz="1100" b="0" i="0" dirty="0" err="1">
                          <a:solidFill>
                            <a:schemeClr val="dk1"/>
                          </a:solidFill>
                          <a:effectLst/>
                          <a:latin typeface="Times New Roman" panose="02020603050405020304" pitchFamily="18" charset="0"/>
                          <a:ea typeface="+mn-ea"/>
                          <a:cs typeface="Times New Roman" panose="02020603050405020304" pitchFamily="18" charset="0"/>
                        </a:rPr>
                        <a:t>Tero</a:t>
                      </a:r>
                      <a:r>
                        <a:rPr lang="en-US" sz="1100" b="0" i="0" dirty="0">
                          <a:solidFill>
                            <a:schemeClr val="dk1"/>
                          </a:solidFill>
                          <a:effectLst/>
                          <a:latin typeface="Times New Roman" panose="02020603050405020304" pitchFamily="18" charset="0"/>
                          <a:ea typeface="+mn-ea"/>
                          <a:cs typeface="Times New Roman" panose="02020603050405020304" pitchFamily="18" charset="0"/>
                        </a:rPr>
                        <a:t>, </a:t>
                      </a:r>
                      <a:r>
                        <a:rPr lang="en-US" sz="1100" b="0" i="0" dirty="0" err="1">
                          <a:solidFill>
                            <a:schemeClr val="dk1"/>
                          </a:solidFill>
                          <a:effectLst/>
                          <a:latin typeface="Times New Roman" panose="02020603050405020304" pitchFamily="18" charset="0"/>
                          <a:ea typeface="+mn-ea"/>
                          <a:cs typeface="Times New Roman" panose="02020603050405020304" pitchFamily="18" charset="0"/>
                        </a:rPr>
                        <a:t>Samuli</a:t>
                      </a:r>
                      <a:r>
                        <a:rPr lang="en-US" sz="1100" b="0" i="0" dirty="0">
                          <a:solidFill>
                            <a:schemeClr val="dk1"/>
                          </a:solidFill>
                          <a:effectLst/>
                          <a:latin typeface="Times New Roman" panose="02020603050405020304" pitchFamily="18" charset="0"/>
                          <a:ea typeface="+mn-ea"/>
                          <a:cs typeface="Times New Roman" panose="02020603050405020304" pitchFamily="18" charset="0"/>
                        </a:rPr>
                        <a:t> Laine, and Timo Aila. 2017. Progressive Growing of GANs for Improved Quality, Stability, and Variation.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GANs can produce high-quality images, but they can be difficult to train and can be unstable.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Progressive Growing of GANs (</a:t>
                      </a:r>
                      <a:r>
                        <a:rPr lang="en-US" sz="1100" b="0" i="0" dirty="0" err="1">
                          <a:solidFill>
                            <a:schemeClr val="dk1"/>
                          </a:solidFill>
                          <a:effectLst/>
                          <a:latin typeface="Times New Roman" panose="02020603050405020304" pitchFamily="18" charset="0"/>
                          <a:ea typeface="+mn-ea"/>
                          <a:cs typeface="Times New Roman" panose="02020603050405020304" pitchFamily="18" charset="0"/>
                        </a:rPr>
                        <a:t>ProGAN</a:t>
                      </a:r>
                      <a:r>
                        <a:rPr lang="en-US" sz="1100" b="0" i="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ProGAN</a:t>
                      </a:r>
                      <a:r>
                        <a:rPr lang="en-US" sz="1100" b="0" i="0" dirty="0">
                          <a:solidFill>
                            <a:schemeClr val="dk1"/>
                          </a:solidFill>
                          <a:effectLst/>
                          <a:latin typeface="Times New Roman" panose="02020603050405020304" pitchFamily="18" charset="0"/>
                          <a:ea typeface="+mn-ea"/>
                          <a:cs typeface="Times New Roman" panose="02020603050405020304" pitchFamily="18" charset="0"/>
                        </a:rPr>
                        <a:t> is a type of GAN that is trained progressively. This means that the generator and discriminator are trained on smaller and smaller images at first, and then on larger and larger images as the training progresses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ProGANs</a:t>
                      </a:r>
                      <a:r>
                        <a:rPr lang="en-US" sz="1100" b="0" i="0" dirty="0">
                          <a:solidFill>
                            <a:schemeClr val="dk1"/>
                          </a:solidFill>
                          <a:effectLst/>
                          <a:latin typeface="Times New Roman" panose="02020603050405020304" pitchFamily="18" charset="0"/>
                          <a:ea typeface="+mn-ea"/>
                          <a:cs typeface="Times New Roman" panose="02020603050405020304" pitchFamily="18" charset="0"/>
                        </a:rPr>
                        <a:t> are easier to train than traditional GANs, and they are more stable. They can also produce high-quality images with a high degree of variation.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5288033"/>
                  </a:ext>
                </a:extLst>
              </a:tr>
              <a:tr h="1245814">
                <a:tc>
                  <a:txBody>
                    <a:bodyPr/>
                    <a:lstStyle/>
                    <a:p>
                      <a:r>
                        <a:rPr lang="en-US" dirty="0"/>
                        <a:t>8</a:t>
                      </a:r>
                      <a:endParaRPr lang="en-IN" dirty="0"/>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Zhu,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Junyan</a:t>
                      </a:r>
                      <a:r>
                        <a:rPr lang="en-IN" sz="1100" b="0" i="0" dirty="0">
                          <a:solidFill>
                            <a:schemeClr val="dk1"/>
                          </a:solidFill>
                          <a:effectLst/>
                          <a:latin typeface="Times New Roman" panose="02020603050405020304" pitchFamily="18" charset="0"/>
                          <a:ea typeface="+mn-ea"/>
                          <a:cs typeface="Times New Roman" panose="02020603050405020304" pitchFamily="18" charset="0"/>
                        </a:rPr>
                        <a:t>,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Taesung</a:t>
                      </a:r>
                      <a:r>
                        <a:rPr lang="en-IN" sz="1100" b="0" i="0" dirty="0">
                          <a:solidFill>
                            <a:schemeClr val="dk1"/>
                          </a:solidFill>
                          <a:effectLst/>
                          <a:latin typeface="Times New Roman" panose="02020603050405020304" pitchFamily="18" charset="0"/>
                          <a:ea typeface="+mn-ea"/>
                          <a:cs typeface="Times New Roman" panose="02020603050405020304" pitchFamily="18" charset="0"/>
                        </a:rPr>
                        <a:t> Park, Phillip Isola, and Alexei A.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Efros</a:t>
                      </a:r>
                      <a:r>
                        <a:rPr lang="en-IN" sz="1100" b="0" i="0" dirty="0">
                          <a:solidFill>
                            <a:schemeClr val="dk1"/>
                          </a:solidFill>
                          <a:effectLst/>
                          <a:latin typeface="Times New Roman" panose="02020603050405020304" pitchFamily="18" charset="0"/>
                          <a:ea typeface="+mn-ea"/>
                          <a:cs typeface="Times New Roman" panose="02020603050405020304" pitchFamily="18" charset="0"/>
                        </a:rPr>
                        <a:t>. 2017. Unpaired Image-to-Image Translation Using Cycle-Consistent Adversarial Networks.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a:solidFill>
                            <a:schemeClr val="dk1"/>
                          </a:solidFill>
                          <a:effectLst/>
                          <a:latin typeface="Times New Roman" panose="02020603050405020304" pitchFamily="18" charset="0"/>
                          <a:ea typeface="+mn-ea"/>
                          <a:cs typeface="Times New Roman" panose="02020603050405020304" pitchFamily="18" charset="0"/>
                        </a:rPr>
                        <a:t>GANs can be used to translate images from one domain to another, but this requires paired data, which can be difficult to obtain.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b="0" i="0" dirty="0">
                          <a:solidFill>
                            <a:schemeClr val="dk1"/>
                          </a:solidFill>
                          <a:effectLst/>
                          <a:latin typeface="Times New Roman" panose="02020603050405020304" pitchFamily="18" charset="0"/>
                          <a:ea typeface="+mn-ea"/>
                          <a:cs typeface="Times New Roman" panose="02020603050405020304" pitchFamily="18" charset="0"/>
                        </a:rPr>
                        <a:t>Cycle-Consistent Adversarial Networks (</a:t>
                      </a:r>
                      <a:r>
                        <a:rPr lang="en-IN" sz="1100" b="0" i="0" dirty="0" err="1">
                          <a:solidFill>
                            <a:schemeClr val="dk1"/>
                          </a:solidFill>
                          <a:effectLst/>
                          <a:latin typeface="Times New Roman" panose="02020603050405020304" pitchFamily="18" charset="0"/>
                          <a:ea typeface="+mn-ea"/>
                          <a:cs typeface="Times New Roman" panose="02020603050405020304" pitchFamily="18" charset="0"/>
                        </a:rPr>
                        <a:t>CycleGAN</a:t>
                      </a:r>
                      <a:r>
                        <a:rPr lang="en-IN" sz="1100" b="0" i="0" dirty="0">
                          <a:solidFill>
                            <a:schemeClr val="dk1"/>
                          </a:solidFill>
                          <a:effectLst/>
                          <a:latin typeface="Times New Roman" panose="02020603050405020304" pitchFamily="18" charset="0"/>
                          <a:ea typeface="+mn-ea"/>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CycleGANs</a:t>
                      </a:r>
                      <a:r>
                        <a:rPr lang="en-US" sz="1100" b="0" i="0" dirty="0">
                          <a:solidFill>
                            <a:schemeClr val="dk1"/>
                          </a:solidFill>
                          <a:effectLst/>
                          <a:latin typeface="Times New Roman" panose="02020603050405020304" pitchFamily="18" charset="0"/>
                          <a:ea typeface="+mn-ea"/>
                          <a:cs typeface="Times New Roman" panose="02020603050405020304" pitchFamily="18" charset="0"/>
                        </a:rPr>
                        <a:t> are a type of GAN that can be used to translate images from one domain to another without requiring paired data. </a:t>
                      </a:r>
                      <a:r>
                        <a:rPr lang="en-US" sz="1100" b="0" i="0" dirty="0" err="1">
                          <a:solidFill>
                            <a:schemeClr val="dk1"/>
                          </a:solidFill>
                          <a:effectLst/>
                          <a:latin typeface="Times New Roman" panose="02020603050405020304" pitchFamily="18" charset="0"/>
                          <a:ea typeface="+mn-ea"/>
                          <a:cs typeface="Times New Roman" panose="02020603050405020304" pitchFamily="18" charset="0"/>
                        </a:rPr>
                        <a:t>CycleGANs</a:t>
                      </a:r>
                      <a:r>
                        <a:rPr lang="en-US" sz="1100" b="0" i="0" dirty="0">
                          <a:solidFill>
                            <a:schemeClr val="dk1"/>
                          </a:solidFill>
                          <a:effectLst/>
                          <a:latin typeface="Times New Roman" panose="02020603050405020304" pitchFamily="18" charset="0"/>
                          <a:ea typeface="+mn-ea"/>
                          <a:cs typeface="Times New Roman" panose="02020603050405020304" pitchFamily="18" charset="0"/>
                        </a:rPr>
                        <a:t> work by training two GANs simultaneously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dirty="0" err="1">
                          <a:solidFill>
                            <a:schemeClr val="dk1"/>
                          </a:solidFill>
                          <a:effectLst/>
                          <a:latin typeface="Times New Roman" panose="02020603050405020304" pitchFamily="18" charset="0"/>
                          <a:ea typeface="+mn-ea"/>
                          <a:cs typeface="Times New Roman" panose="02020603050405020304" pitchFamily="18" charset="0"/>
                        </a:rPr>
                        <a:t>CycleGANs</a:t>
                      </a:r>
                      <a:r>
                        <a:rPr lang="en-US" sz="1100" b="0" i="0" dirty="0">
                          <a:solidFill>
                            <a:schemeClr val="dk1"/>
                          </a:solidFill>
                          <a:effectLst/>
                          <a:latin typeface="Times New Roman" panose="02020603050405020304" pitchFamily="18" charset="0"/>
                          <a:ea typeface="+mn-ea"/>
                          <a:cs typeface="Times New Roman" panose="02020603050405020304" pitchFamily="18" charset="0"/>
                        </a:rPr>
                        <a:t> have been shown to be very effective at translating images between different domains.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4279788"/>
                  </a:ext>
                </a:extLst>
              </a:tr>
            </a:tbl>
          </a:graphicData>
        </a:graphic>
      </p:graphicFrame>
    </p:spTree>
    <p:extLst>
      <p:ext uri="{BB962C8B-B14F-4D97-AF65-F5344CB8AC3E}">
        <p14:creationId xmlns:p14="http://schemas.microsoft.com/office/powerpoint/2010/main" val="283175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10169</TotalTime>
  <Words>2276</Words>
  <Application>Microsoft Office PowerPoint</Application>
  <PresentationFormat>On-screen Show (4:3)</PresentationFormat>
  <Paragraphs>191</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Bookman Old Style</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Existing System </vt:lpstr>
      <vt:lpstr>PowerPoint Presentation</vt:lpstr>
      <vt:lpstr>Result </vt:lpstr>
      <vt:lpstr>PowerPoint Presentation</vt:lpstr>
      <vt:lpstr>Conclusion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koushik nanigari</cp:lastModifiedBy>
  <cp:revision>724</cp:revision>
  <dcterms:modified xsi:type="dcterms:W3CDTF">2023-11-01T04:10:06Z</dcterms:modified>
</cp:coreProperties>
</file>