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328" r:id="rId2"/>
    <p:sldId id="340" r:id="rId3"/>
    <p:sldId id="329" r:id="rId4"/>
    <p:sldId id="337" r:id="rId5"/>
    <p:sldId id="338" r:id="rId6"/>
    <p:sldId id="339" r:id="rId7"/>
    <p:sldId id="348" r:id="rId8"/>
    <p:sldId id="345" r:id="rId9"/>
    <p:sldId id="344" r:id="rId10"/>
    <p:sldId id="342" r:id="rId11"/>
    <p:sldId id="347" r:id="rId12"/>
    <p:sldId id="263"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FFCC"/>
    <a:srgbClr val="FF0066"/>
    <a:srgbClr val="66FF99"/>
    <a:srgbClr val="84FF5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40"/>
  </p:normalViewPr>
  <p:slideViewPr>
    <p:cSldViewPr>
      <p:cViewPr varScale="1">
        <p:scale>
          <a:sx n="102" d="100"/>
          <a:sy n="102" d="100"/>
        </p:scale>
        <p:origin x="1920" y="16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A38C360-1451-4FAC-96AE-AED9435A5117}" type="datetimeFigureOut">
              <a:rPr lang="en-US" smtClean="0"/>
              <a:t>12/4/24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19F04D0-699D-4D6B-A94F-1A7A83CC3965}" type="slidenum">
              <a:rPr lang="en-US" smtClean="0"/>
              <a:t>‹#›</a:t>
            </a:fld>
            <a:endParaRPr lang="en-US"/>
          </a:p>
        </p:txBody>
      </p:sp>
    </p:spTree>
    <p:extLst>
      <p:ext uri="{BB962C8B-B14F-4D97-AF65-F5344CB8AC3E}">
        <p14:creationId xmlns:p14="http://schemas.microsoft.com/office/powerpoint/2010/main" val="40850812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A34EA720-0479-4BF0-B538-8ACB45C64CAD}" type="datetime5">
              <a:rPr lang="en-US" smtClean="0"/>
              <a:t>4-Dec-24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28349515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FD5F81F-C20D-4893-B0F8-64F2286B2C27}" type="datetime5">
              <a:rPr lang="en-US" smtClean="0"/>
              <a:t>4-Dec-24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16217453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5E369AC-48B5-4E40-81DB-CDF8C5F06126}" type="datetime5">
              <a:rPr lang="en-US" smtClean="0"/>
              <a:t>4-Dec-24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1373168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AC8A6F5-2385-488C-9753-6DB9C2358ED1}" type="datetime5">
              <a:rPr lang="en-US" smtClean="0"/>
              <a:t>4-Dec-24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39977384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B0669EB-B6D5-483D-8B4C-655FDFBDDFCD}" type="datetime5">
              <a:rPr lang="en-US" smtClean="0"/>
              <a:t>4-Dec-24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10261047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8F86414-9748-40A3-9186-E20FEC3CAE3E}" type="datetime5">
              <a:rPr lang="en-US" smtClean="0"/>
              <a:t>4-Dec-24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21659044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B43107F-C699-49B0-8B53-7397EC75641F}" type="datetime5">
              <a:rPr lang="en-US" smtClean="0"/>
              <a:t>4-Dec-24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330468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05B24E9-CBED-4F01-BDFF-1D0F6681C0E1}" type="datetime5">
              <a:rPr lang="en-US" smtClean="0"/>
              <a:t>4-Dec-24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23718187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A32DAF7-AA4D-4DEC-A797-EA2117D58048}" type="datetime5">
              <a:rPr lang="en-US" smtClean="0"/>
              <a:t>4-Dec-24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10887744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1041C8-0C38-4162-A4D0-5D8EB5A1490C}" type="datetime5">
              <a:rPr lang="en-US" smtClean="0"/>
              <a:t>4-Dec-24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36149026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2C3B2AB-7A2D-4ED6-A8A4-B3F58047B226}" type="datetime5">
              <a:rPr lang="en-US" smtClean="0"/>
              <a:t>4-Dec-24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41863940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619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6989769-ACD0-4EAA-9F56-3076D0DF9E99}" type="datetime5">
              <a:rPr lang="en-US" smtClean="0"/>
              <a:t>4-Dec-24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8DF75C-1349-4428-A080-E4DEDA9691AA}" type="slidenum">
              <a:rPr lang="en-US" smtClean="0"/>
              <a:t>‹#›</a:t>
            </a:fld>
            <a:endParaRPr lang="en-US"/>
          </a:p>
        </p:txBody>
      </p:sp>
      <p:pic>
        <p:nvPicPr>
          <p:cNvPr id="7" name="Picture 2" descr="D:\1.PGPBA\01. Marketing\GL High Res Logos\Greatlearning Logo_160915.png"/>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6553200" y="-25898"/>
            <a:ext cx="2362200" cy="327947"/>
          </a:xfrm>
          <a:prstGeom prst="rect">
            <a:avLst/>
          </a:prstGeom>
          <a:noFill/>
          <a:extLst>
            <a:ext uri="{909E8E84-426E-40DD-AFC4-6F175D3DCCD1}">
              <a14:hiddenFill xmlns:a14="http://schemas.microsoft.com/office/drawing/2010/main">
                <a:solidFill>
                  <a:srgbClr val="FFFFFF"/>
                </a:solidFill>
              </a14:hiddenFill>
            </a:ext>
          </a:extLst>
        </p:spPr>
      </p:pic>
      <p:sp>
        <p:nvSpPr>
          <p:cNvPr id="8" name="Round Diagonal Corner Rectangle 7"/>
          <p:cNvSpPr/>
          <p:nvPr userDrawn="1"/>
        </p:nvSpPr>
        <p:spPr>
          <a:xfrm>
            <a:off x="45026" y="8428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9" name="Round Diagonal Corner Rectangle 8"/>
          <p:cNvSpPr/>
          <p:nvPr userDrawn="1"/>
        </p:nvSpPr>
        <p:spPr>
          <a:xfrm>
            <a:off x="45026" y="2373076"/>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181064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microsoft.com/office/2007/relationships/hdphoto" Target="../media/hdphoto2.wdp"/><Relationship Id="rId7" Type="http://schemas.openxmlformats.org/officeDocument/2006/relationships/image" Target="../media/image11.jpeg"/><Relationship Id="rId2"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jpeg"/></Relationships>
</file>

<file path=ppt/slides/_rels/slide1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8" name="Group 7"/>
          <p:cNvGrpSpPr/>
          <p:nvPr/>
        </p:nvGrpSpPr>
        <p:grpSpPr>
          <a:xfrm>
            <a:off x="2" y="3352800"/>
            <a:ext cx="9144000" cy="152405"/>
            <a:chOff x="2" y="3352800"/>
            <a:chExt cx="9144000" cy="152405"/>
          </a:xfrm>
        </p:grpSpPr>
        <p:sp>
          <p:nvSpPr>
            <p:cNvPr id="4" name="Rectangle 3"/>
            <p:cNvSpPr/>
            <p:nvPr/>
          </p:nvSpPr>
          <p:spPr>
            <a:xfrm rot="5400000">
              <a:off x="6781799" y="1143003"/>
              <a:ext cx="152405" cy="4572000"/>
            </a:xfrm>
            <a:prstGeom prst="rect">
              <a:avLst/>
            </a:prstGeom>
            <a:solidFill>
              <a:schemeClr val="accent2"/>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5" name="Rectangle 4"/>
            <p:cNvSpPr/>
            <p:nvPr/>
          </p:nvSpPr>
          <p:spPr>
            <a:xfrm rot="5400000">
              <a:off x="2209799" y="1143003"/>
              <a:ext cx="152405" cy="4572000"/>
            </a:xfrm>
            <a:prstGeom prst="rect">
              <a:avLst/>
            </a:prstGeom>
            <a:solidFill>
              <a:schemeClr val="accent3">
                <a:lumMod val="60000"/>
                <a:lumOff val="40000"/>
              </a:schemeClr>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grpSp>
      <p:pic>
        <p:nvPicPr>
          <p:cNvPr id="3" name="Picture 2"/>
          <p:cNvPicPr>
            <a:picLocks noChangeAspect="1"/>
          </p:cNvPicPr>
          <p:nvPr/>
        </p:nvPicPr>
        <p:blipFill>
          <a:blip r:embed="rId2" cstate="print">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3581399" y="3276600"/>
            <a:ext cx="1981201" cy="389467"/>
          </a:xfrm>
          <a:prstGeom prst="rect">
            <a:avLst/>
          </a:prstGeom>
        </p:spPr>
      </p:pic>
      <p:sp>
        <p:nvSpPr>
          <p:cNvPr id="2" name="Date Placeholder 1"/>
          <p:cNvSpPr>
            <a:spLocks noGrp="1"/>
          </p:cNvSpPr>
          <p:nvPr>
            <p:ph type="dt" sz="half" idx="10"/>
          </p:nvPr>
        </p:nvSpPr>
        <p:spPr/>
        <p:txBody>
          <a:bodyPr/>
          <a:lstStyle/>
          <a:p>
            <a:fld id="{170ADE51-A7A6-4D40-BC66-01A68410495B}" type="datetime5">
              <a:rPr lang="en-US" smtClean="0"/>
              <a:t>4-Dec-24</a:t>
            </a:fld>
            <a:endParaRPr lang="en-US"/>
          </a:p>
        </p:txBody>
      </p:sp>
      <p:sp>
        <p:nvSpPr>
          <p:cNvPr id="6" name="Slide Number Placeholder 5"/>
          <p:cNvSpPr>
            <a:spLocks noGrp="1"/>
          </p:cNvSpPr>
          <p:nvPr>
            <p:ph type="sldNum" sz="quarter" idx="12"/>
          </p:nvPr>
        </p:nvSpPr>
        <p:spPr/>
        <p:txBody>
          <a:bodyPr/>
          <a:lstStyle/>
          <a:p>
            <a:fld id="{258DF75C-1349-4428-A080-E4DEDA9691AA}" type="slidenum">
              <a:rPr lang="en-US" smtClean="0"/>
              <a:t>1</a:t>
            </a:fld>
            <a:endParaRPr lang="en-US"/>
          </a:p>
        </p:txBody>
      </p:sp>
    </p:spTree>
    <p:extLst>
      <p:ext uri="{BB962C8B-B14F-4D97-AF65-F5344CB8AC3E}">
        <p14:creationId xmlns:p14="http://schemas.microsoft.com/office/powerpoint/2010/main" val="17653489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1" name="TextBox 30"/>
          <p:cNvSpPr txBox="1"/>
          <p:nvPr/>
        </p:nvSpPr>
        <p:spPr>
          <a:xfrm>
            <a:off x="2456872" y="3198167"/>
            <a:ext cx="4172528" cy="461665"/>
          </a:xfrm>
          <a:prstGeom prst="rect">
            <a:avLst/>
          </a:prstGeom>
          <a:noFill/>
        </p:spPr>
        <p:txBody>
          <a:bodyPr wrap="square" rtlCol="0">
            <a:spAutoFit/>
          </a:bodyPr>
          <a:lstStyle/>
          <a:p>
            <a:r>
              <a:rPr lang="en-US" sz="2400" b="1" dirty="0">
                <a:solidFill>
                  <a:srgbClr val="002060"/>
                </a:solidFill>
                <a:latin typeface="Verdana" pitchFamily="34" charset="0"/>
                <a:ea typeface="Verdana" pitchFamily="34" charset="0"/>
                <a:cs typeface="Verdana" pitchFamily="34" charset="0"/>
              </a:rPr>
              <a:t>DATA MODELING</a:t>
            </a:r>
          </a:p>
        </p:txBody>
      </p:sp>
      <p:grpSp>
        <p:nvGrpSpPr>
          <p:cNvPr id="12" name="Group 11"/>
          <p:cNvGrpSpPr/>
          <p:nvPr/>
        </p:nvGrpSpPr>
        <p:grpSpPr>
          <a:xfrm>
            <a:off x="2438400" y="3211215"/>
            <a:ext cx="311278" cy="293985"/>
            <a:chOff x="1752600" y="1524000"/>
            <a:chExt cx="1371600" cy="1295400"/>
          </a:xfrm>
        </p:grpSpPr>
        <p:cxnSp>
          <p:nvCxnSpPr>
            <p:cNvPr id="13" name="Straight Connector 12"/>
            <p:cNvCxnSpPr/>
            <p:nvPr/>
          </p:nvCxnSpPr>
          <p:spPr>
            <a:xfrm>
              <a:off x="1752600" y="1524000"/>
              <a:ext cx="0" cy="1295400"/>
            </a:xfrm>
            <a:prstGeom prst="line">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1752600" y="1524000"/>
              <a:ext cx="1371600" cy="0"/>
            </a:xfrm>
            <a:prstGeom prst="line">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grpSp>
      <p:grpSp>
        <p:nvGrpSpPr>
          <p:cNvPr id="21" name="Group 20"/>
          <p:cNvGrpSpPr/>
          <p:nvPr/>
        </p:nvGrpSpPr>
        <p:grpSpPr>
          <a:xfrm rot="10800000">
            <a:off x="5246838" y="3363613"/>
            <a:ext cx="391962" cy="370186"/>
            <a:chOff x="1752600" y="1524000"/>
            <a:chExt cx="1371600" cy="1295400"/>
          </a:xfrm>
        </p:grpSpPr>
        <p:cxnSp>
          <p:nvCxnSpPr>
            <p:cNvPr id="22" name="Straight Connector 21"/>
            <p:cNvCxnSpPr/>
            <p:nvPr/>
          </p:nvCxnSpPr>
          <p:spPr>
            <a:xfrm>
              <a:off x="1752600" y="1524000"/>
              <a:ext cx="0" cy="1295400"/>
            </a:xfrm>
            <a:prstGeom prst="line">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1752600" y="1524000"/>
              <a:ext cx="1371600" cy="0"/>
            </a:xfrm>
            <a:prstGeom prst="line">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grpSp>
      <p:sp>
        <p:nvSpPr>
          <p:cNvPr id="2" name="Date Placeholder 1"/>
          <p:cNvSpPr>
            <a:spLocks noGrp="1"/>
          </p:cNvSpPr>
          <p:nvPr>
            <p:ph type="dt" sz="half" idx="10"/>
          </p:nvPr>
        </p:nvSpPr>
        <p:spPr/>
        <p:txBody>
          <a:bodyPr/>
          <a:lstStyle/>
          <a:p>
            <a:fld id="{5114544A-F33B-46D7-915B-0EB28D1A2F93}" type="datetime5">
              <a:rPr lang="en-US" smtClean="0"/>
              <a:t>4-Dec-24</a:t>
            </a:fld>
            <a:endParaRPr lang="en-US"/>
          </a:p>
        </p:txBody>
      </p:sp>
      <p:sp>
        <p:nvSpPr>
          <p:cNvPr id="3" name="Slide Number Placeholder 2"/>
          <p:cNvSpPr>
            <a:spLocks noGrp="1"/>
          </p:cNvSpPr>
          <p:nvPr>
            <p:ph type="sldNum" sz="quarter" idx="12"/>
          </p:nvPr>
        </p:nvSpPr>
        <p:spPr/>
        <p:txBody>
          <a:bodyPr/>
          <a:lstStyle/>
          <a:p>
            <a:fld id="{258DF75C-1349-4428-A080-E4DEDA9691AA}" type="slidenum">
              <a:rPr lang="en-US" smtClean="0"/>
              <a:t>10</a:t>
            </a:fld>
            <a:endParaRPr lang="en-US"/>
          </a:p>
        </p:txBody>
      </p:sp>
      <p:pic>
        <p:nvPicPr>
          <p:cNvPr id="15" name="Picture 14"/>
          <p:cNvPicPr>
            <a:picLocks noChangeAspect="1"/>
          </p:cNvPicPr>
          <p:nvPr/>
        </p:nvPicPr>
        <p:blipFill>
          <a:blip r:embed="rId2" cstate="print">
            <a:duotone>
              <a:schemeClr val="accent3">
                <a:shade val="45000"/>
                <a:satMod val="135000"/>
              </a:schemeClr>
              <a:prstClr val="white"/>
            </a:duotone>
            <a:extLst>
              <a:ext uri="{BEBA8EAE-BF5A-486C-A8C5-ECC9F3942E4B}">
                <a14:imgProps xmlns:a14="http://schemas.microsoft.com/office/drawing/2010/main">
                  <a14:imgLayer r:embed="rId3">
                    <a14:imgEffect>
                      <a14:artisticLineDrawing/>
                    </a14:imgEffect>
                  </a14:imgLayer>
                </a14:imgProps>
              </a:ext>
              <a:ext uri="{28A0092B-C50C-407E-A947-70E740481C1C}">
                <a14:useLocalDpi xmlns:a14="http://schemas.microsoft.com/office/drawing/2010/main" val="0"/>
              </a:ext>
            </a:extLst>
          </a:blip>
          <a:stretch>
            <a:fillRect/>
          </a:stretch>
        </p:blipFill>
        <p:spPr>
          <a:xfrm>
            <a:off x="3733800" y="6465076"/>
            <a:ext cx="1611163" cy="316724"/>
          </a:xfrm>
          <a:prstGeom prst="rect">
            <a:avLst/>
          </a:prstGeom>
        </p:spPr>
      </p:pic>
      <p:sp>
        <p:nvSpPr>
          <p:cNvPr id="18" name="Rectangle 17"/>
          <p:cNvSpPr/>
          <p:nvPr/>
        </p:nvSpPr>
        <p:spPr>
          <a:xfrm>
            <a:off x="0" y="0"/>
            <a:ext cx="206088" cy="3429000"/>
          </a:xfrm>
          <a:prstGeom prst="rect">
            <a:avLst/>
          </a:prstGeom>
          <a:solidFill>
            <a:srgbClr val="FFC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19" name="Rectangle 18"/>
          <p:cNvSpPr/>
          <p:nvPr/>
        </p:nvSpPr>
        <p:spPr>
          <a:xfrm>
            <a:off x="0" y="3429000"/>
            <a:ext cx="206088" cy="3429000"/>
          </a:xfrm>
          <a:prstGeom prst="rect">
            <a:avLst/>
          </a:prstGeom>
          <a:solidFill>
            <a:srgbClr val="00B0F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cxnSp>
        <p:nvCxnSpPr>
          <p:cNvPr id="24" name="Straight Connector 23"/>
          <p:cNvCxnSpPr/>
          <p:nvPr/>
        </p:nvCxnSpPr>
        <p:spPr>
          <a:xfrm>
            <a:off x="206514" y="914400"/>
            <a:ext cx="8991600" cy="0"/>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188334" y="832104"/>
            <a:ext cx="8955666" cy="0"/>
          </a:xfrm>
          <a:prstGeom prst="line">
            <a:avLst/>
          </a:prstGeom>
          <a:ln w="12700">
            <a:solidFill>
              <a:srgbClr val="FFC000"/>
            </a:solidFill>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2362200" y="228600"/>
            <a:ext cx="4419600" cy="461665"/>
          </a:xfrm>
          <a:prstGeom prst="rect">
            <a:avLst/>
          </a:prstGeom>
          <a:noFill/>
        </p:spPr>
        <p:txBody>
          <a:bodyPr wrap="square" rtlCol="0">
            <a:spAutoFit/>
          </a:bodyPr>
          <a:lstStyle/>
          <a:p>
            <a:r>
              <a:rPr lang="en-US" sz="2400" b="1" dirty="0">
                <a:solidFill>
                  <a:srgbClr val="002060"/>
                </a:solidFill>
                <a:latin typeface="Verdana" pitchFamily="34" charset="0"/>
                <a:ea typeface="Verdana" pitchFamily="34" charset="0"/>
                <a:cs typeface="Verdana" pitchFamily="34" charset="0"/>
              </a:rPr>
              <a:t>MODEL COMPARISON</a:t>
            </a:r>
          </a:p>
        </p:txBody>
      </p:sp>
      <p:graphicFrame>
        <p:nvGraphicFramePr>
          <p:cNvPr id="28" name="Table 27"/>
          <p:cNvGraphicFramePr>
            <a:graphicFrameLocks noGrp="1"/>
          </p:cNvGraphicFramePr>
          <p:nvPr>
            <p:extLst>
              <p:ext uri="{D42A27DB-BD31-4B8C-83A1-F6EECF244321}">
                <p14:modId xmlns:p14="http://schemas.microsoft.com/office/powerpoint/2010/main" val="3592314030"/>
              </p:ext>
            </p:extLst>
          </p:nvPr>
        </p:nvGraphicFramePr>
        <p:xfrm>
          <a:off x="533400" y="1219200"/>
          <a:ext cx="8309570" cy="2531189"/>
        </p:xfrm>
        <a:graphic>
          <a:graphicData uri="http://schemas.openxmlformats.org/drawingml/2006/table">
            <a:tbl>
              <a:tblPr firstRow="1" bandRow="1">
                <a:tableStyleId>{5940675A-B579-460E-94D1-54222C63F5DA}</a:tableStyleId>
              </a:tblPr>
              <a:tblGrid>
                <a:gridCol w="1661914">
                  <a:extLst>
                    <a:ext uri="{9D8B030D-6E8A-4147-A177-3AD203B41FA5}">
                      <a16:colId xmlns:a16="http://schemas.microsoft.com/office/drawing/2014/main" val="20000"/>
                    </a:ext>
                  </a:extLst>
                </a:gridCol>
                <a:gridCol w="1661914">
                  <a:extLst>
                    <a:ext uri="{9D8B030D-6E8A-4147-A177-3AD203B41FA5}">
                      <a16:colId xmlns:a16="http://schemas.microsoft.com/office/drawing/2014/main" val="20001"/>
                    </a:ext>
                  </a:extLst>
                </a:gridCol>
                <a:gridCol w="1661914">
                  <a:extLst>
                    <a:ext uri="{9D8B030D-6E8A-4147-A177-3AD203B41FA5}">
                      <a16:colId xmlns:a16="http://schemas.microsoft.com/office/drawing/2014/main" val="20002"/>
                    </a:ext>
                  </a:extLst>
                </a:gridCol>
                <a:gridCol w="1661914">
                  <a:extLst>
                    <a:ext uri="{9D8B030D-6E8A-4147-A177-3AD203B41FA5}">
                      <a16:colId xmlns:a16="http://schemas.microsoft.com/office/drawing/2014/main" val="20003"/>
                    </a:ext>
                  </a:extLst>
                </a:gridCol>
                <a:gridCol w="1661914">
                  <a:extLst>
                    <a:ext uri="{9D8B030D-6E8A-4147-A177-3AD203B41FA5}">
                      <a16:colId xmlns:a16="http://schemas.microsoft.com/office/drawing/2014/main" val="20004"/>
                    </a:ext>
                  </a:extLst>
                </a:gridCol>
              </a:tblGrid>
              <a:tr h="463328">
                <a:tc>
                  <a:txBody>
                    <a:bodyPr/>
                    <a:lstStyle/>
                    <a:p>
                      <a:pPr algn="ctr"/>
                      <a:r>
                        <a:rPr lang="en-US" sz="1400" dirty="0">
                          <a:solidFill>
                            <a:schemeClr val="bg1"/>
                          </a:solidFill>
                          <a:latin typeface="Verdana" pitchFamily="34" charset="0"/>
                          <a:ea typeface="Verdana" pitchFamily="34" charset="0"/>
                          <a:cs typeface="Verdana" pitchFamily="34" charset="0"/>
                        </a:rPr>
                        <a:t>Method</a:t>
                      </a:r>
                    </a:p>
                  </a:txBody>
                  <a:tcPr marL="124643" marR="124643" marT="62322" marB="62322" anchor="ctr">
                    <a:solidFill>
                      <a:srgbClr val="00B0F0"/>
                    </a:solidFill>
                  </a:tcPr>
                </a:tc>
                <a:tc>
                  <a:txBody>
                    <a:bodyPr/>
                    <a:lstStyle/>
                    <a:p>
                      <a:pPr algn="ctr"/>
                      <a:r>
                        <a:rPr lang="en-US" sz="1400" dirty="0">
                          <a:solidFill>
                            <a:schemeClr val="bg1"/>
                          </a:solidFill>
                          <a:latin typeface="Verdana" pitchFamily="34" charset="0"/>
                          <a:ea typeface="Verdana" pitchFamily="34" charset="0"/>
                          <a:cs typeface="Verdana" pitchFamily="34" charset="0"/>
                        </a:rPr>
                        <a:t>Precision-Micro</a:t>
                      </a:r>
                    </a:p>
                  </a:txBody>
                  <a:tcPr marL="124643" marR="124643" marT="62322" marB="62322" anchor="ctr">
                    <a:solidFill>
                      <a:srgbClr val="00B0F0"/>
                    </a:solidFill>
                  </a:tcPr>
                </a:tc>
                <a:tc>
                  <a:txBody>
                    <a:bodyPr/>
                    <a:lstStyle/>
                    <a:p>
                      <a:pPr algn="ctr"/>
                      <a:r>
                        <a:rPr lang="en-US" sz="1400" dirty="0">
                          <a:solidFill>
                            <a:schemeClr val="bg1"/>
                          </a:solidFill>
                          <a:latin typeface="Verdana" pitchFamily="34" charset="0"/>
                          <a:ea typeface="Verdana" pitchFamily="34" charset="0"/>
                          <a:cs typeface="Verdana" pitchFamily="34" charset="0"/>
                        </a:rPr>
                        <a:t>Recall-Micro</a:t>
                      </a:r>
                    </a:p>
                  </a:txBody>
                  <a:tcPr marL="124643" marR="124643" marT="62322" marB="62322" anchor="ctr">
                    <a:solidFill>
                      <a:srgbClr val="00B0F0"/>
                    </a:solidFill>
                  </a:tcPr>
                </a:tc>
                <a:tc>
                  <a:txBody>
                    <a:bodyPr/>
                    <a:lstStyle/>
                    <a:p>
                      <a:pPr algn="ctr"/>
                      <a:r>
                        <a:rPr lang="en-US" sz="1400" dirty="0">
                          <a:solidFill>
                            <a:schemeClr val="bg1"/>
                          </a:solidFill>
                          <a:latin typeface="Verdana" pitchFamily="34" charset="0"/>
                          <a:ea typeface="Verdana" pitchFamily="34" charset="0"/>
                          <a:cs typeface="Verdana" pitchFamily="34" charset="0"/>
                        </a:rPr>
                        <a:t>F1-Micro</a:t>
                      </a:r>
                    </a:p>
                  </a:txBody>
                  <a:tcPr marL="124643" marR="124643" marT="62322" marB="62322" anchor="ctr">
                    <a:solidFill>
                      <a:srgbClr val="00B0F0"/>
                    </a:solidFill>
                  </a:tcPr>
                </a:tc>
                <a:tc>
                  <a:txBody>
                    <a:bodyPr/>
                    <a:lstStyle/>
                    <a:p>
                      <a:pPr algn="ctr"/>
                      <a:r>
                        <a:rPr lang="en-US" sz="1400" dirty="0">
                          <a:solidFill>
                            <a:schemeClr val="bg1"/>
                          </a:solidFill>
                          <a:latin typeface="Verdana" pitchFamily="34" charset="0"/>
                          <a:ea typeface="Verdana" pitchFamily="34" charset="0"/>
                          <a:cs typeface="Verdana" pitchFamily="34" charset="0"/>
                        </a:rPr>
                        <a:t>ROC-Score</a:t>
                      </a:r>
                    </a:p>
                  </a:txBody>
                  <a:tcPr marL="124643" marR="124643" marT="62322" marB="62322" anchor="ctr">
                    <a:solidFill>
                      <a:srgbClr val="00B0F0"/>
                    </a:solidFill>
                  </a:tcPr>
                </a:tc>
                <a:extLst>
                  <a:ext uri="{0D108BD9-81ED-4DB2-BD59-A6C34878D82A}">
                    <a16:rowId xmlns:a16="http://schemas.microsoft.com/office/drawing/2014/main" val="10000"/>
                  </a:ext>
                </a:extLst>
              </a:tr>
              <a:tr h="505499">
                <a:tc>
                  <a:txBody>
                    <a:bodyPr/>
                    <a:lstStyle/>
                    <a:p>
                      <a:pPr algn="ctr"/>
                      <a:r>
                        <a:rPr lang="en-US" sz="1400" dirty="0">
                          <a:latin typeface="Verdana" pitchFamily="34" charset="0"/>
                          <a:ea typeface="Verdana" pitchFamily="34" charset="0"/>
                          <a:cs typeface="Verdana" pitchFamily="34" charset="0"/>
                        </a:rPr>
                        <a:t>Logistic Regression</a:t>
                      </a:r>
                    </a:p>
                  </a:txBody>
                  <a:tcPr marL="124643" marR="124643" marT="62322" marB="62322" anchor="ctr"/>
                </a:tc>
                <a:tc>
                  <a:txBody>
                    <a:bodyPr/>
                    <a:lstStyle/>
                    <a:p>
                      <a:pPr algn="ctr"/>
                      <a:r>
                        <a:rPr lang="en-US" sz="1400" dirty="0">
                          <a:latin typeface="Verdana" pitchFamily="34" charset="0"/>
                          <a:ea typeface="Verdana" pitchFamily="34" charset="0"/>
                          <a:cs typeface="Verdana" pitchFamily="34" charset="0"/>
                        </a:rPr>
                        <a:t>0.91</a:t>
                      </a:r>
                    </a:p>
                  </a:txBody>
                  <a:tcPr marL="124643" marR="124643" marT="62322" marB="62322" anchor="ctr"/>
                </a:tc>
                <a:tc>
                  <a:txBody>
                    <a:bodyPr/>
                    <a:lstStyle/>
                    <a:p>
                      <a:pPr algn="ctr"/>
                      <a:r>
                        <a:rPr lang="en-US" sz="1400" dirty="0">
                          <a:latin typeface="Verdana" pitchFamily="34" charset="0"/>
                          <a:ea typeface="Verdana" pitchFamily="34" charset="0"/>
                          <a:cs typeface="Verdana" pitchFamily="34" charset="0"/>
                        </a:rPr>
                        <a:t>0.91</a:t>
                      </a:r>
                    </a:p>
                  </a:txBody>
                  <a:tcPr marL="124643" marR="124643" marT="62322" marB="62322" anchor="ctr"/>
                </a:tc>
                <a:tc>
                  <a:txBody>
                    <a:bodyPr/>
                    <a:lstStyle/>
                    <a:p>
                      <a:pPr algn="ctr"/>
                      <a:r>
                        <a:rPr lang="en-US" sz="1400" dirty="0">
                          <a:latin typeface="Verdana" pitchFamily="34" charset="0"/>
                          <a:ea typeface="Verdana" pitchFamily="34" charset="0"/>
                          <a:cs typeface="Verdana" pitchFamily="34" charset="0"/>
                        </a:rPr>
                        <a:t>0.91</a:t>
                      </a:r>
                    </a:p>
                  </a:txBody>
                  <a:tcPr marL="124643" marR="124643" marT="62322" marB="62322" anchor="ctr"/>
                </a:tc>
                <a:tc>
                  <a:txBody>
                    <a:bodyPr/>
                    <a:lstStyle/>
                    <a:p>
                      <a:pPr algn="ctr"/>
                      <a:r>
                        <a:rPr lang="en-US" sz="1400" dirty="0">
                          <a:latin typeface="Verdana" pitchFamily="34" charset="0"/>
                          <a:ea typeface="Verdana" pitchFamily="34" charset="0"/>
                          <a:cs typeface="Verdana" pitchFamily="34" charset="0"/>
                        </a:rPr>
                        <a:t>0.60</a:t>
                      </a:r>
                    </a:p>
                  </a:txBody>
                  <a:tcPr marL="124643" marR="124643" marT="62322" marB="62322" anchor="ctr"/>
                </a:tc>
                <a:extLst>
                  <a:ext uri="{0D108BD9-81ED-4DB2-BD59-A6C34878D82A}">
                    <a16:rowId xmlns:a16="http://schemas.microsoft.com/office/drawing/2014/main" val="10001"/>
                  </a:ext>
                </a:extLst>
              </a:tr>
              <a:tr h="505499">
                <a:tc>
                  <a:txBody>
                    <a:bodyPr/>
                    <a:lstStyle/>
                    <a:p>
                      <a:pPr algn="ctr"/>
                      <a:r>
                        <a:rPr lang="en-US" sz="1400" dirty="0">
                          <a:latin typeface="Verdana" pitchFamily="34" charset="0"/>
                          <a:ea typeface="Verdana" pitchFamily="34" charset="0"/>
                          <a:cs typeface="Verdana" pitchFamily="34" charset="0"/>
                        </a:rPr>
                        <a:t>KNN</a:t>
                      </a:r>
                    </a:p>
                  </a:txBody>
                  <a:tcPr marL="124643" marR="124643" marT="62322" marB="62322" anchor="ctr"/>
                </a:tc>
                <a:tc>
                  <a:txBody>
                    <a:bodyPr/>
                    <a:lstStyle/>
                    <a:p>
                      <a:pPr algn="ctr"/>
                      <a:r>
                        <a:rPr lang="en-US" sz="1400" dirty="0">
                          <a:latin typeface="Verdana" pitchFamily="34" charset="0"/>
                          <a:ea typeface="Verdana" pitchFamily="34" charset="0"/>
                          <a:cs typeface="Verdana" pitchFamily="34" charset="0"/>
                        </a:rPr>
                        <a:t>0.91</a:t>
                      </a:r>
                    </a:p>
                  </a:txBody>
                  <a:tcPr marL="124643" marR="124643" marT="62322" marB="62322" anchor="ctr"/>
                </a:tc>
                <a:tc>
                  <a:txBody>
                    <a:bodyPr/>
                    <a:lstStyle/>
                    <a:p>
                      <a:pPr algn="ctr"/>
                      <a:r>
                        <a:rPr lang="en-US" sz="1400" dirty="0">
                          <a:latin typeface="Verdana" pitchFamily="34" charset="0"/>
                          <a:ea typeface="Verdana" pitchFamily="34" charset="0"/>
                          <a:cs typeface="Verdana" pitchFamily="34" charset="0"/>
                        </a:rPr>
                        <a:t>0.91</a:t>
                      </a:r>
                    </a:p>
                  </a:txBody>
                  <a:tcPr marL="124643" marR="124643" marT="62322" marB="62322" anchor="ctr"/>
                </a:tc>
                <a:tc>
                  <a:txBody>
                    <a:bodyPr/>
                    <a:lstStyle/>
                    <a:p>
                      <a:pPr algn="ctr"/>
                      <a:r>
                        <a:rPr lang="en-US" sz="1400" dirty="0">
                          <a:latin typeface="Verdana" pitchFamily="34" charset="0"/>
                          <a:ea typeface="Verdana" pitchFamily="34" charset="0"/>
                          <a:cs typeface="Verdana" pitchFamily="34" charset="0"/>
                        </a:rPr>
                        <a:t>0.91</a:t>
                      </a:r>
                    </a:p>
                  </a:txBody>
                  <a:tcPr marL="124643" marR="124643" marT="62322" marB="62322" anchor="ctr"/>
                </a:tc>
                <a:tc>
                  <a:txBody>
                    <a:bodyPr/>
                    <a:lstStyle/>
                    <a:p>
                      <a:pPr algn="ctr"/>
                      <a:r>
                        <a:rPr lang="en-US" sz="1400" dirty="0">
                          <a:latin typeface="Verdana" pitchFamily="34" charset="0"/>
                          <a:ea typeface="Verdana" pitchFamily="34" charset="0"/>
                          <a:cs typeface="Verdana" pitchFamily="34" charset="0"/>
                        </a:rPr>
                        <a:t>0.51</a:t>
                      </a:r>
                    </a:p>
                  </a:txBody>
                  <a:tcPr marL="124643" marR="124643" marT="62322" marB="62322" anchor="ctr"/>
                </a:tc>
                <a:extLst>
                  <a:ext uri="{0D108BD9-81ED-4DB2-BD59-A6C34878D82A}">
                    <a16:rowId xmlns:a16="http://schemas.microsoft.com/office/drawing/2014/main" val="10002"/>
                  </a:ext>
                </a:extLst>
              </a:tr>
              <a:tr h="505499">
                <a:tc>
                  <a:txBody>
                    <a:bodyPr/>
                    <a:lstStyle/>
                    <a:p>
                      <a:pPr algn="ctr"/>
                      <a:r>
                        <a:rPr lang="en-US" sz="1400" dirty="0">
                          <a:latin typeface="Verdana" pitchFamily="34" charset="0"/>
                          <a:ea typeface="Verdana" pitchFamily="34" charset="0"/>
                          <a:cs typeface="Verdana" pitchFamily="34" charset="0"/>
                        </a:rPr>
                        <a:t>Decision</a:t>
                      </a:r>
                      <a:r>
                        <a:rPr lang="en-US" sz="1400" baseline="0" dirty="0">
                          <a:latin typeface="Verdana" pitchFamily="34" charset="0"/>
                          <a:ea typeface="Verdana" pitchFamily="34" charset="0"/>
                          <a:cs typeface="Verdana" pitchFamily="34" charset="0"/>
                        </a:rPr>
                        <a:t> Tree</a:t>
                      </a:r>
                      <a:endParaRPr lang="en-US" sz="1400" dirty="0">
                        <a:latin typeface="Verdana" pitchFamily="34" charset="0"/>
                        <a:ea typeface="Verdana" pitchFamily="34" charset="0"/>
                        <a:cs typeface="Verdana" pitchFamily="34" charset="0"/>
                      </a:endParaRPr>
                    </a:p>
                  </a:txBody>
                  <a:tcPr marL="124643" marR="124643" marT="62322" marB="62322" anchor="ctr"/>
                </a:tc>
                <a:tc>
                  <a:txBody>
                    <a:bodyPr/>
                    <a:lstStyle/>
                    <a:p>
                      <a:pPr algn="ctr"/>
                      <a:r>
                        <a:rPr lang="en-US" sz="1400" dirty="0">
                          <a:latin typeface="Verdana" pitchFamily="34" charset="0"/>
                          <a:ea typeface="Verdana" pitchFamily="34" charset="0"/>
                          <a:cs typeface="Verdana" pitchFamily="34" charset="0"/>
                        </a:rPr>
                        <a:t>0.82</a:t>
                      </a:r>
                    </a:p>
                  </a:txBody>
                  <a:tcPr marL="124643" marR="124643" marT="62322" marB="62322" anchor="ctr"/>
                </a:tc>
                <a:tc>
                  <a:txBody>
                    <a:bodyPr/>
                    <a:lstStyle/>
                    <a:p>
                      <a:pPr algn="ctr"/>
                      <a:r>
                        <a:rPr lang="en-US" sz="1400" dirty="0">
                          <a:latin typeface="Verdana" pitchFamily="34" charset="0"/>
                          <a:ea typeface="Verdana" pitchFamily="34" charset="0"/>
                          <a:cs typeface="Verdana" pitchFamily="34" charset="0"/>
                        </a:rPr>
                        <a:t>0.82</a:t>
                      </a:r>
                    </a:p>
                  </a:txBody>
                  <a:tcPr marL="124643" marR="124643" marT="62322" marB="62322" anchor="ctr"/>
                </a:tc>
                <a:tc>
                  <a:txBody>
                    <a:bodyPr/>
                    <a:lstStyle/>
                    <a:p>
                      <a:pPr algn="ctr"/>
                      <a:r>
                        <a:rPr lang="en-US" sz="1400" dirty="0">
                          <a:latin typeface="Verdana" pitchFamily="34" charset="0"/>
                          <a:ea typeface="Verdana" pitchFamily="34" charset="0"/>
                          <a:cs typeface="Verdana" pitchFamily="34" charset="0"/>
                        </a:rPr>
                        <a:t>0.82</a:t>
                      </a:r>
                    </a:p>
                  </a:txBody>
                  <a:tcPr marL="124643" marR="124643" marT="62322" marB="62322" anchor="ctr"/>
                </a:tc>
                <a:tc>
                  <a:txBody>
                    <a:bodyPr/>
                    <a:lstStyle/>
                    <a:p>
                      <a:pPr algn="ctr"/>
                      <a:r>
                        <a:rPr lang="en-US" sz="1400" dirty="0">
                          <a:latin typeface="Verdana" pitchFamily="34" charset="0"/>
                          <a:ea typeface="Verdana" pitchFamily="34" charset="0"/>
                          <a:cs typeface="Verdana" pitchFamily="34" charset="0"/>
                        </a:rPr>
                        <a:t>0.51</a:t>
                      </a:r>
                    </a:p>
                  </a:txBody>
                  <a:tcPr marL="124643" marR="124643" marT="62322" marB="62322" anchor="ctr"/>
                </a:tc>
                <a:extLst>
                  <a:ext uri="{0D108BD9-81ED-4DB2-BD59-A6C34878D82A}">
                    <a16:rowId xmlns:a16="http://schemas.microsoft.com/office/drawing/2014/main" val="10003"/>
                  </a:ext>
                </a:extLst>
              </a:tr>
              <a:tr h="505499">
                <a:tc>
                  <a:txBody>
                    <a:bodyPr/>
                    <a:lstStyle/>
                    <a:p>
                      <a:pPr algn="ctr"/>
                      <a:r>
                        <a:rPr lang="en-US" sz="1400" dirty="0">
                          <a:latin typeface="Verdana" pitchFamily="34" charset="0"/>
                          <a:ea typeface="Verdana" pitchFamily="34" charset="0"/>
                          <a:cs typeface="Verdana" pitchFamily="34" charset="0"/>
                        </a:rPr>
                        <a:t>Random Forest</a:t>
                      </a:r>
                    </a:p>
                  </a:txBody>
                  <a:tcPr marL="124643" marR="124643" marT="62322" marB="62322" anchor="ctr"/>
                </a:tc>
                <a:tc>
                  <a:txBody>
                    <a:bodyPr/>
                    <a:lstStyle/>
                    <a:p>
                      <a:pPr algn="ctr"/>
                      <a:r>
                        <a:rPr lang="en-US" sz="1400" dirty="0">
                          <a:latin typeface="Verdana" pitchFamily="34" charset="0"/>
                          <a:ea typeface="Verdana" pitchFamily="34" charset="0"/>
                          <a:cs typeface="Verdana" pitchFamily="34" charset="0"/>
                        </a:rPr>
                        <a:t>0.91</a:t>
                      </a:r>
                    </a:p>
                  </a:txBody>
                  <a:tcPr marL="124643" marR="124643" marT="62322" marB="62322" anchor="ctr"/>
                </a:tc>
                <a:tc>
                  <a:txBody>
                    <a:bodyPr/>
                    <a:lstStyle/>
                    <a:p>
                      <a:pPr algn="ctr"/>
                      <a:r>
                        <a:rPr lang="en-US" sz="1400" dirty="0">
                          <a:latin typeface="Verdana" pitchFamily="34" charset="0"/>
                          <a:ea typeface="Verdana" pitchFamily="34" charset="0"/>
                          <a:cs typeface="Verdana" pitchFamily="34" charset="0"/>
                        </a:rPr>
                        <a:t>0.91</a:t>
                      </a:r>
                    </a:p>
                  </a:txBody>
                  <a:tcPr marL="124643" marR="124643" marT="62322" marB="62322" anchor="ctr"/>
                </a:tc>
                <a:tc>
                  <a:txBody>
                    <a:bodyPr/>
                    <a:lstStyle/>
                    <a:p>
                      <a:pPr algn="ctr"/>
                      <a:r>
                        <a:rPr lang="en-US" sz="1400" dirty="0">
                          <a:latin typeface="Verdana" pitchFamily="34" charset="0"/>
                          <a:ea typeface="Verdana" pitchFamily="34" charset="0"/>
                          <a:cs typeface="Verdana" pitchFamily="34" charset="0"/>
                        </a:rPr>
                        <a:t>0.91</a:t>
                      </a:r>
                    </a:p>
                  </a:txBody>
                  <a:tcPr marL="124643" marR="124643" marT="62322" marB="62322" anchor="ctr"/>
                </a:tc>
                <a:tc>
                  <a:txBody>
                    <a:bodyPr/>
                    <a:lstStyle/>
                    <a:p>
                      <a:pPr algn="ctr"/>
                      <a:r>
                        <a:rPr lang="en-US" sz="1400" dirty="0">
                          <a:latin typeface="Verdana" pitchFamily="34" charset="0"/>
                          <a:ea typeface="Verdana" pitchFamily="34" charset="0"/>
                          <a:cs typeface="Verdana" pitchFamily="34" charset="0"/>
                        </a:rPr>
                        <a:t>0.53</a:t>
                      </a:r>
                    </a:p>
                  </a:txBody>
                  <a:tcPr marL="124643" marR="124643" marT="62322" marB="62322" anchor="ctr"/>
                </a:tc>
                <a:extLst>
                  <a:ext uri="{0D108BD9-81ED-4DB2-BD59-A6C34878D82A}">
                    <a16:rowId xmlns:a16="http://schemas.microsoft.com/office/drawing/2014/main" val="10004"/>
                  </a:ext>
                </a:extLst>
              </a:tr>
            </a:tbl>
          </a:graphicData>
        </a:graphic>
      </p:graphicFrame>
      <p:sp>
        <p:nvSpPr>
          <p:cNvPr id="29" name="TextBox 28"/>
          <p:cNvSpPr txBox="1"/>
          <p:nvPr/>
        </p:nvSpPr>
        <p:spPr>
          <a:xfrm>
            <a:off x="3429000" y="4038600"/>
            <a:ext cx="4934528" cy="307777"/>
          </a:xfrm>
          <a:prstGeom prst="rect">
            <a:avLst/>
          </a:prstGeom>
          <a:noFill/>
        </p:spPr>
        <p:txBody>
          <a:bodyPr wrap="square" rtlCol="0">
            <a:spAutoFit/>
          </a:bodyPr>
          <a:lstStyle/>
          <a:p>
            <a:r>
              <a:rPr lang="en-US" sz="1400" dirty="0">
                <a:solidFill>
                  <a:srgbClr val="002060"/>
                </a:solidFill>
                <a:latin typeface="Verdana" pitchFamily="34" charset="0"/>
                <a:ea typeface="Verdana" pitchFamily="34" charset="0"/>
                <a:cs typeface="Verdana" pitchFamily="34" charset="0"/>
              </a:rPr>
              <a:t>FIG.: BASE MODEL</a:t>
            </a:r>
          </a:p>
        </p:txBody>
      </p:sp>
      <p:graphicFrame>
        <p:nvGraphicFramePr>
          <p:cNvPr id="30" name="Table 29"/>
          <p:cNvGraphicFramePr>
            <a:graphicFrameLocks noGrp="1"/>
          </p:cNvGraphicFramePr>
          <p:nvPr>
            <p:extLst>
              <p:ext uri="{D42A27DB-BD31-4B8C-83A1-F6EECF244321}">
                <p14:modId xmlns:p14="http://schemas.microsoft.com/office/powerpoint/2010/main" val="1633255260"/>
              </p:ext>
            </p:extLst>
          </p:nvPr>
        </p:nvGraphicFramePr>
        <p:xfrm>
          <a:off x="533400" y="1219200"/>
          <a:ext cx="8309570" cy="2531189"/>
        </p:xfrm>
        <a:graphic>
          <a:graphicData uri="http://schemas.openxmlformats.org/drawingml/2006/table">
            <a:tbl>
              <a:tblPr firstRow="1" bandRow="1">
                <a:tableStyleId>{5940675A-B579-460E-94D1-54222C63F5DA}</a:tableStyleId>
              </a:tblPr>
              <a:tblGrid>
                <a:gridCol w="1661914">
                  <a:extLst>
                    <a:ext uri="{9D8B030D-6E8A-4147-A177-3AD203B41FA5}">
                      <a16:colId xmlns:a16="http://schemas.microsoft.com/office/drawing/2014/main" val="20000"/>
                    </a:ext>
                  </a:extLst>
                </a:gridCol>
                <a:gridCol w="1661914">
                  <a:extLst>
                    <a:ext uri="{9D8B030D-6E8A-4147-A177-3AD203B41FA5}">
                      <a16:colId xmlns:a16="http://schemas.microsoft.com/office/drawing/2014/main" val="20001"/>
                    </a:ext>
                  </a:extLst>
                </a:gridCol>
                <a:gridCol w="1661914">
                  <a:extLst>
                    <a:ext uri="{9D8B030D-6E8A-4147-A177-3AD203B41FA5}">
                      <a16:colId xmlns:a16="http://schemas.microsoft.com/office/drawing/2014/main" val="20002"/>
                    </a:ext>
                  </a:extLst>
                </a:gridCol>
                <a:gridCol w="1661914">
                  <a:extLst>
                    <a:ext uri="{9D8B030D-6E8A-4147-A177-3AD203B41FA5}">
                      <a16:colId xmlns:a16="http://schemas.microsoft.com/office/drawing/2014/main" val="20003"/>
                    </a:ext>
                  </a:extLst>
                </a:gridCol>
                <a:gridCol w="1661914">
                  <a:extLst>
                    <a:ext uri="{9D8B030D-6E8A-4147-A177-3AD203B41FA5}">
                      <a16:colId xmlns:a16="http://schemas.microsoft.com/office/drawing/2014/main" val="20004"/>
                    </a:ext>
                  </a:extLst>
                </a:gridCol>
              </a:tblGrid>
              <a:tr h="463328">
                <a:tc>
                  <a:txBody>
                    <a:bodyPr/>
                    <a:lstStyle/>
                    <a:p>
                      <a:pPr algn="ctr"/>
                      <a:r>
                        <a:rPr lang="en-US" sz="1400" dirty="0">
                          <a:solidFill>
                            <a:schemeClr val="bg1"/>
                          </a:solidFill>
                          <a:latin typeface="Verdana" pitchFamily="34" charset="0"/>
                          <a:ea typeface="Verdana" pitchFamily="34" charset="0"/>
                          <a:cs typeface="Verdana" pitchFamily="34" charset="0"/>
                        </a:rPr>
                        <a:t>Method</a:t>
                      </a:r>
                    </a:p>
                  </a:txBody>
                  <a:tcPr marL="124643" marR="124643" marT="62322" marB="62322" anchor="ctr">
                    <a:solidFill>
                      <a:srgbClr val="00B0F0"/>
                    </a:solidFill>
                  </a:tcPr>
                </a:tc>
                <a:tc>
                  <a:txBody>
                    <a:bodyPr/>
                    <a:lstStyle/>
                    <a:p>
                      <a:pPr algn="ctr"/>
                      <a:r>
                        <a:rPr lang="en-US" sz="1400" dirty="0">
                          <a:solidFill>
                            <a:schemeClr val="bg1"/>
                          </a:solidFill>
                          <a:latin typeface="Verdana" pitchFamily="34" charset="0"/>
                          <a:ea typeface="Verdana" pitchFamily="34" charset="0"/>
                          <a:cs typeface="Verdana" pitchFamily="34" charset="0"/>
                        </a:rPr>
                        <a:t>Precision-Micro</a:t>
                      </a:r>
                    </a:p>
                  </a:txBody>
                  <a:tcPr marL="124643" marR="124643" marT="62322" marB="62322" anchor="ctr">
                    <a:solidFill>
                      <a:srgbClr val="00B0F0"/>
                    </a:solidFill>
                  </a:tcPr>
                </a:tc>
                <a:tc>
                  <a:txBody>
                    <a:bodyPr/>
                    <a:lstStyle/>
                    <a:p>
                      <a:pPr algn="ctr"/>
                      <a:r>
                        <a:rPr lang="en-US" sz="1400" dirty="0">
                          <a:solidFill>
                            <a:schemeClr val="bg1"/>
                          </a:solidFill>
                          <a:latin typeface="Verdana" pitchFamily="34" charset="0"/>
                          <a:ea typeface="Verdana" pitchFamily="34" charset="0"/>
                          <a:cs typeface="Verdana" pitchFamily="34" charset="0"/>
                        </a:rPr>
                        <a:t>Recall-Micro</a:t>
                      </a:r>
                    </a:p>
                  </a:txBody>
                  <a:tcPr marL="124643" marR="124643" marT="62322" marB="62322" anchor="ctr">
                    <a:solidFill>
                      <a:srgbClr val="00B0F0"/>
                    </a:solidFill>
                  </a:tcPr>
                </a:tc>
                <a:tc>
                  <a:txBody>
                    <a:bodyPr/>
                    <a:lstStyle/>
                    <a:p>
                      <a:pPr algn="ctr"/>
                      <a:r>
                        <a:rPr lang="en-US" sz="1400" dirty="0">
                          <a:solidFill>
                            <a:schemeClr val="bg1"/>
                          </a:solidFill>
                          <a:latin typeface="Verdana" pitchFamily="34" charset="0"/>
                          <a:ea typeface="Verdana" pitchFamily="34" charset="0"/>
                          <a:cs typeface="Verdana" pitchFamily="34" charset="0"/>
                        </a:rPr>
                        <a:t>F1-Micro</a:t>
                      </a:r>
                    </a:p>
                  </a:txBody>
                  <a:tcPr marL="124643" marR="124643" marT="62322" marB="62322" anchor="ctr">
                    <a:solidFill>
                      <a:srgbClr val="00B0F0"/>
                    </a:solidFill>
                  </a:tcPr>
                </a:tc>
                <a:tc>
                  <a:txBody>
                    <a:bodyPr/>
                    <a:lstStyle/>
                    <a:p>
                      <a:pPr algn="ctr"/>
                      <a:r>
                        <a:rPr lang="en-US" sz="1400" dirty="0">
                          <a:solidFill>
                            <a:schemeClr val="bg1"/>
                          </a:solidFill>
                          <a:latin typeface="Verdana" pitchFamily="34" charset="0"/>
                          <a:ea typeface="Verdana" pitchFamily="34" charset="0"/>
                          <a:cs typeface="Verdana" pitchFamily="34" charset="0"/>
                        </a:rPr>
                        <a:t>ROC-Score</a:t>
                      </a:r>
                    </a:p>
                  </a:txBody>
                  <a:tcPr marL="124643" marR="124643" marT="62322" marB="62322" anchor="ctr">
                    <a:solidFill>
                      <a:srgbClr val="00B0F0"/>
                    </a:solidFill>
                  </a:tcPr>
                </a:tc>
                <a:extLst>
                  <a:ext uri="{0D108BD9-81ED-4DB2-BD59-A6C34878D82A}">
                    <a16:rowId xmlns:a16="http://schemas.microsoft.com/office/drawing/2014/main" val="10000"/>
                  </a:ext>
                </a:extLst>
              </a:tr>
              <a:tr h="505499">
                <a:tc>
                  <a:txBody>
                    <a:bodyPr/>
                    <a:lstStyle/>
                    <a:p>
                      <a:pPr algn="ctr"/>
                      <a:r>
                        <a:rPr lang="en-US" sz="1400" dirty="0">
                          <a:latin typeface="Verdana" pitchFamily="34" charset="0"/>
                          <a:ea typeface="Verdana" pitchFamily="34" charset="0"/>
                          <a:cs typeface="Verdana" pitchFamily="34" charset="0"/>
                        </a:rPr>
                        <a:t>Logistic Regression</a:t>
                      </a:r>
                    </a:p>
                  </a:txBody>
                  <a:tcPr marL="124643" marR="124643" marT="62322" marB="62322" anchor="ctr"/>
                </a:tc>
                <a:tc>
                  <a:txBody>
                    <a:bodyPr/>
                    <a:lstStyle/>
                    <a:p>
                      <a:pPr algn="ctr"/>
                      <a:r>
                        <a:rPr lang="en-US" sz="1400" dirty="0">
                          <a:latin typeface="Verdana" pitchFamily="34" charset="0"/>
                          <a:ea typeface="Verdana" pitchFamily="34" charset="0"/>
                          <a:cs typeface="Verdana" pitchFamily="34" charset="0"/>
                        </a:rPr>
                        <a:t>0.56</a:t>
                      </a:r>
                    </a:p>
                  </a:txBody>
                  <a:tcPr marL="124643" marR="124643" marT="62322" marB="62322" anchor="ctr"/>
                </a:tc>
                <a:tc>
                  <a:txBody>
                    <a:bodyPr/>
                    <a:lstStyle/>
                    <a:p>
                      <a:pPr algn="ctr"/>
                      <a:r>
                        <a:rPr lang="en-US" sz="1400" dirty="0">
                          <a:latin typeface="Verdana" pitchFamily="34" charset="0"/>
                          <a:ea typeface="Verdana" pitchFamily="34" charset="0"/>
                          <a:cs typeface="Verdana" pitchFamily="34" charset="0"/>
                        </a:rPr>
                        <a:t>0.56</a:t>
                      </a:r>
                    </a:p>
                  </a:txBody>
                  <a:tcPr marL="124643" marR="124643" marT="62322" marB="62322" anchor="ctr"/>
                </a:tc>
                <a:tc>
                  <a:txBody>
                    <a:bodyPr/>
                    <a:lstStyle/>
                    <a:p>
                      <a:pPr algn="ctr"/>
                      <a:r>
                        <a:rPr lang="en-US" sz="1400" dirty="0">
                          <a:latin typeface="Verdana" pitchFamily="34" charset="0"/>
                          <a:ea typeface="Verdana" pitchFamily="34" charset="0"/>
                          <a:cs typeface="Verdana" pitchFamily="34" charset="0"/>
                        </a:rPr>
                        <a:t>0.56</a:t>
                      </a:r>
                    </a:p>
                  </a:txBody>
                  <a:tcPr marL="124643" marR="124643" marT="62322" marB="62322" anchor="ctr"/>
                </a:tc>
                <a:tc>
                  <a:txBody>
                    <a:bodyPr/>
                    <a:lstStyle/>
                    <a:p>
                      <a:pPr algn="ctr"/>
                      <a:r>
                        <a:rPr lang="en-US" sz="1400" dirty="0">
                          <a:latin typeface="Verdana" pitchFamily="34" charset="0"/>
                          <a:ea typeface="Verdana" pitchFamily="34" charset="0"/>
                          <a:cs typeface="Verdana" pitchFamily="34" charset="0"/>
                        </a:rPr>
                        <a:t>0.56</a:t>
                      </a:r>
                    </a:p>
                  </a:txBody>
                  <a:tcPr marL="124643" marR="124643" marT="62322" marB="62322" anchor="ctr"/>
                </a:tc>
                <a:extLst>
                  <a:ext uri="{0D108BD9-81ED-4DB2-BD59-A6C34878D82A}">
                    <a16:rowId xmlns:a16="http://schemas.microsoft.com/office/drawing/2014/main" val="10001"/>
                  </a:ext>
                </a:extLst>
              </a:tr>
              <a:tr h="505499">
                <a:tc>
                  <a:txBody>
                    <a:bodyPr/>
                    <a:lstStyle/>
                    <a:p>
                      <a:pPr algn="ctr"/>
                      <a:r>
                        <a:rPr lang="en-US" sz="1400" dirty="0">
                          <a:latin typeface="Verdana" pitchFamily="34" charset="0"/>
                          <a:ea typeface="Verdana" pitchFamily="34" charset="0"/>
                          <a:cs typeface="Verdana" pitchFamily="34" charset="0"/>
                        </a:rPr>
                        <a:t>KNN</a:t>
                      </a:r>
                    </a:p>
                  </a:txBody>
                  <a:tcPr marL="124643" marR="124643" marT="62322" marB="62322" anchor="ctr"/>
                </a:tc>
                <a:tc>
                  <a:txBody>
                    <a:bodyPr/>
                    <a:lstStyle/>
                    <a:p>
                      <a:pPr algn="ctr"/>
                      <a:r>
                        <a:rPr lang="en-US" sz="1400" dirty="0">
                          <a:latin typeface="Verdana" pitchFamily="34" charset="0"/>
                          <a:ea typeface="Verdana" pitchFamily="34" charset="0"/>
                          <a:cs typeface="Verdana" pitchFamily="34" charset="0"/>
                        </a:rPr>
                        <a:t>0.52</a:t>
                      </a:r>
                    </a:p>
                  </a:txBody>
                  <a:tcPr marL="124643" marR="124643" marT="62322" marB="62322" anchor="ctr"/>
                </a:tc>
                <a:tc>
                  <a:txBody>
                    <a:bodyPr/>
                    <a:lstStyle/>
                    <a:p>
                      <a:pPr algn="ctr"/>
                      <a:r>
                        <a:rPr lang="en-US" sz="1400" dirty="0">
                          <a:latin typeface="Verdana" pitchFamily="34" charset="0"/>
                          <a:ea typeface="Verdana" pitchFamily="34" charset="0"/>
                          <a:cs typeface="Verdana" pitchFamily="34" charset="0"/>
                        </a:rPr>
                        <a:t>0.52</a:t>
                      </a:r>
                    </a:p>
                  </a:txBody>
                  <a:tcPr marL="124643" marR="124643" marT="62322" marB="62322" anchor="ctr"/>
                </a:tc>
                <a:tc>
                  <a:txBody>
                    <a:bodyPr/>
                    <a:lstStyle/>
                    <a:p>
                      <a:pPr algn="ctr"/>
                      <a:r>
                        <a:rPr lang="en-US" sz="1400" dirty="0">
                          <a:latin typeface="Verdana" pitchFamily="34" charset="0"/>
                          <a:ea typeface="Verdana" pitchFamily="34" charset="0"/>
                          <a:cs typeface="Verdana" pitchFamily="34" charset="0"/>
                        </a:rPr>
                        <a:t>0.52</a:t>
                      </a:r>
                    </a:p>
                  </a:txBody>
                  <a:tcPr marL="124643" marR="124643" marT="62322" marB="62322" anchor="ctr"/>
                </a:tc>
                <a:tc>
                  <a:txBody>
                    <a:bodyPr/>
                    <a:lstStyle/>
                    <a:p>
                      <a:pPr algn="ctr"/>
                      <a:r>
                        <a:rPr lang="en-US" sz="1400" dirty="0">
                          <a:latin typeface="Verdana" pitchFamily="34" charset="0"/>
                          <a:ea typeface="Verdana" pitchFamily="34" charset="0"/>
                          <a:cs typeface="Verdana" pitchFamily="34" charset="0"/>
                        </a:rPr>
                        <a:t>0.52</a:t>
                      </a:r>
                    </a:p>
                  </a:txBody>
                  <a:tcPr marL="124643" marR="124643" marT="62322" marB="62322" anchor="ctr"/>
                </a:tc>
                <a:extLst>
                  <a:ext uri="{0D108BD9-81ED-4DB2-BD59-A6C34878D82A}">
                    <a16:rowId xmlns:a16="http://schemas.microsoft.com/office/drawing/2014/main" val="10002"/>
                  </a:ext>
                </a:extLst>
              </a:tr>
              <a:tr h="505499">
                <a:tc>
                  <a:txBody>
                    <a:bodyPr/>
                    <a:lstStyle/>
                    <a:p>
                      <a:pPr algn="ctr"/>
                      <a:r>
                        <a:rPr lang="en-US" sz="1400" dirty="0">
                          <a:latin typeface="Verdana" pitchFamily="34" charset="0"/>
                          <a:ea typeface="Verdana" pitchFamily="34" charset="0"/>
                          <a:cs typeface="Verdana" pitchFamily="34" charset="0"/>
                        </a:rPr>
                        <a:t>Decision</a:t>
                      </a:r>
                      <a:r>
                        <a:rPr lang="en-US" sz="1400" baseline="0" dirty="0">
                          <a:latin typeface="Verdana" pitchFamily="34" charset="0"/>
                          <a:ea typeface="Verdana" pitchFamily="34" charset="0"/>
                          <a:cs typeface="Verdana" pitchFamily="34" charset="0"/>
                        </a:rPr>
                        <a:t> Tree</a:t>
                      </a:r>
                      <a:endParaRPr lang="en-US" sz="1400" dirty="0">
                        <a:latin typeface="Verdana" pitchFamily="34" charset="0"/>
                        <a:ea typeface="Verdana" pitchFamily="34" charset="0"/>
                        <a:cs typeface="Verdana" pitchFamily="34" charset="0"/>
                      </a:endParaRPr>
                    </a:p>
                  </a:txBody>
                  <a:tcPr marL="124643" marR="124643" marT="62322" marB="62322" anchor="ctr"/>
                </a:tc>
                <a:tc>
                  <a:txBody>
                    <a:bodyPr/>
                    <a:lstStyle/>
                    <a:p>
                      <a:pPr algn="ctr"/>
                      <a:r>
                        <a:rPr lang="en-US" sz="1400" dirty="0">
                          <a:latin typeface="Verdana" pitchFamily="34" charset="0"/>
                          <a:ea typeface="Verdana" pitchFamily="34" charset="0"/>
                          <a:cs typeface="Verdana" pitchFamily="34" charset="0"/>
                        </a:rPr>
                        <a:t>0.52</a:t>
                      </a:r>
                    </a:p>
                  </a:txBody>
                  <a:tcPr marL="124643" marR="124643" marT="62322" marB="62322" anchor="ctr"/>
                </a:tc>
                <a:tc>
                  <a:txBody>
                    <a:bodyPr/>
                    <a:lstStyle/>
                    <a:p>
                      <a:pPr algn="ctr"/>
                      <a:r>
                        <a:rPr lang="en-US" sz="1400" dirty="0">
                          <a:latin typeface="Verdana" pitchFamily="34" charset="0"/>
                          <a:ea typeface="Verdana" pitchFamily="34" charset="0"/>
                          <a:cs typeface="Verdana" pitchFamily="34" charset="0"/>
                        </a:rPr>
                        <a:t>0.52</a:t>
                      </a:r>
                    </a:p>
                  </a:txBody>
                  <a:tcPr marL="124643" marR="124643" marT="62322" marB="62322" anchor="ctr"/>
                </a:tc>
                <a:tc>
                  <a:txBody>
                    <a:bodyPr/>
                    <a:lstStyle/>
                    <a:p>
                      <a:pPr algn="ctr"/>
                      <a:r>
                        <a:rPr lang="en-US" sz="1400" dirty="0">
                          <a:latin typeface="Verdana" pitchFamily="34" charset="0"/>
                          <a:ea typeface="Verdana" pitchFamily="34" charset="0"/>
                          <a:cs typeface="Verdana" pitchFamily="34" charset="0"/>
                        </a:rPr>
                        <a:t>0.82</a:t>
                      </a:r>
                    </a:p>
                  </a:txBody>
                  <a:tcPr marL="124643" marR="124643" marT="62322" marB="62322" anchor="ctr"/>
                </a:tc>
                <a:tc>
                  <a:txBody>
                    <a:bodyPr/>
                    <a:lstStyle/>
                    <a:p>
                      <a:pPr algn="ctr"/>
                      <a:r>
                        <a:rPr lang="en-US" sz="1400" dirty="0">
                          <a:latin typeface="Verdana" pitchFamily="34" charset="0"/>
                          <a:ea typeface="Verdana" pitchFamily="34" charset="0"/>
                          <a:cs typeface="Verdana" pitchFamily="34" charset="0"/>
                        </a:rPr>
                        <a:t>0.51</a:t>
                      </a:r>
                    </a:p>
                  </a:txBody>
                  <a:tcPr marL="124643" marR="124643" marT="62322" marB="62322" anchor="ctr"/>
                </a:tc>
                <a:extLst>
                  <a:ext uri="{0D108BD9-81ED-4DB2-BD59-A6C34878D82A}">
                    <a16:rowId xmlns:a16="http://schemas.microsoft.com/office/drawing/2014/main" val="10003"/>
                  </a:ext>
                </a:extLst>
              </a:tr>
              <a:tr h="505499">
                <a:tc>
                  <a:txBody>
                    <a:bodyPr/>
                    <a:lstStyle/>
                    <a:p>
                      <a:pPr algn="ctr"/>
                      <a:r>
                        <a:rPr lang="en-US" sz="1400" dirty="0">
                          <a:latin typeface="Verdana" pitchFamily="34" charset="0"/>
                          <a:ea typeface="Verdana" pitchFamily="34" charset="0"/>
                          <a:cs typeface="Verdana" pitchFamily="34" charset="0"/>
                        </a:rPr>
                        <a:t>Random Forest</a:t>
                      </a:r>
                    </a:p>
                  </a:txBody>
                  <a:tcPr marL="124643" marR="124643" marT="62322" marB="62322" anchor="ctr"/>
                </a:tc>
                <a:tc>
                  <a:txBody>
                    <a:bodyPr/>
                    <a:lstStyle/>
                    <a:p>
                      <a:pPr algn="ctr"/>
                      <a:r>
                        <a:rPr lang="en-US" sz="1400" dirty="0">
                          <a:latin typeface="Verdana" pitchFamily="34" charset="0"/>
                          <a:ea typeface="Verdana" pitchFamily="34" charset="0"/>
                          <a:cs typeface="Verdana" pitchFamily="34" charset="0"/>
                        </a:rPr>
                        <a:t>0.53</a:t>
                      </a:r>
                    </a:p>
                  </a:txBody>
                  <a:tcPr marL="124643" marR="124643" marT="62322" marB="62322" anchor="ctr"/>
                </a:tc>
                <a:tc>
                  <a:txBody>
                    <a:bodyPr/>
                    <a:lstStyle/>
                    <a:p>
                      <a:pPr algn="ctr"/>
                      <a:r>
                        <a:rPr lang="en-US" sz="1400" dirty="0">
                          <a:latin typeface="Verdana" pitchFamily="34" charset="0"/>
                          <a:ea typeface="Verdana" pitchFamily="34" charset="0"/>
                          <a:cs typeface="Verdana" pitchFamily="34" charset="0"/>
                        </a:rPr>
                        <a:t>0.53</a:t>
                      </a:r>
                    </a:p>
                  </a:txBody>
                  <a:tcPr marL="124643" marR="124643" marT="62322" marB="62322" anchor="ctr"/>
                </a:tc>
                <a:tc>
                  <a:txBody>
                    <a:bodyPr/>
                    <a:lstStyle/>
                    <a:p>
                      <a:pPr algn="ctr"/>
                      <a:r>
                        <a:rPr lang="en-US" sz="1400" dirty="0">
                          <a:latin typeface="Verdana" pitchFamily="34" charset="0"/>
                          <a:ea typeface="Verdana" pitchFamily="34" charset="0"/>
                          <a:cs typeface="Verdana" pitchFamily="34" charset="0"/>
                        </a:rPr>
                        <a:t>0.53</a:t>
                      </a:r>
                    </a:p>
                  </a:txBody>
                  <a:tcPr marL="124643" marR="124643" marT="62322" marB="62322" anchor="ctr"/>
                </a:tc>
                <a:tc>
                  <a:txBody>
                    <a:bodyPr/>
                    <a:lstStyle/>
                    <a:p>
                      <a:pPr algn="ctr"/>
                      <a:r>
                        <a:rPr lang="en-US" sz="1400" dirty="0">
                          <a:latin typeface="Verdana" pitchFamily="34" charset="0"/>
                          <a:ea typeface="Verdana" pitchFamily="34" charset="0"/>
                          <a:cs typeface="Verdana" pitchFamily="34" charset="0"/>
                        </a:rPr>
                        <a:t>0.54</a:t>
                      </a:r>
                    </a:p>
                  </a:txBody>
                  <a:tcPr marL="124643" marR="124643" marT="62322" marB="62322" anchor="ctr"/>
                </a:tc>
                <a:extLst>
                  <a:ext uri="{0D108BD9-81ED-4DB2-BD59-A6C34878D82A}">
                    <a16:rowId xmlns:a16="http://schemas.microsoft.com/office/drawing/2014/main" val="10004"/>
                  </a:ext>
                </a:extLst>
              </a:tr>
            </a:tbl>
          </a:graphicData>
        </a:graphic>
      </p:graphicFrame>
      <p:sp>
        <p:nvSpPr>
          <p:cNvPr id="32" name="TextBox 31"/>
          <p:cNvSpPr txBox="1"/>
          <p:nvPr/>
        </p:nvSpPr>
        <p:spPr>
          <a:xfrm>
            <a:off x="2685472" y="4038600"/>
            <a:ext cx="4934528" cy="307777"/>
          </a:xfrm>
          <a:prstGeom prst="rect">
            <a:avLst/>
          </a:prstGeom>
          <a:noFill/>
        </p:spPr>
        <p:txBody>
          <a:bodyPr wrap="square" rtlCol="0">
            <a:spAutoFit/>
          </a:bodyPr>
          <a:lstStyle/>
          <a:p>
            <a:r>
              <a:rPr lang="en-US" sz="1400" dirty="0">
                <a:solidFill>
                  <a:srgbClr val="002060"/>
                </a:solidFill>
                <a:latin typeface="Verdana" pitchFamily="34" charset="0"/>
                <a:ea typeface="Verdana" pitchFamily="34" charset="0"/>
                <a:cs typeface="Verdana" pitchFamily="34" charset="0"/>
              </a:rPr>
              <a:t>FIG.: MODELS WITH UNDER SAMPLING</a:t>
            </a:r>
          </a:p>
        </p:txBody>
      </p:sp>
      <p:graphicFrame>
        <p:nvGraphicFramePr>
          <p:cNvPr id="33" name="Table 32"/>
          <p:cNvGraphicFramePr>
            <a:graphicFrameLocks noGrp="1"/>
          </p:cNvGraphicFramePr>
          <p:nvPr>
            <p:extLst>
              <p:ext uri="{D42A27DB-BD31-4B8C-83A1-F6EECF244321}">
                <p14:modId xmlns:p14="http://schemas.microsoft.com/office/powerpoint/2010/main" val="268607137"/>
              </p:ext>
            </p:extLst>
          </p:nvPr>
        </p:nvGraphicFramePr>
        <p:xfrm>
          <a:off x="533400" y="1219200"/>
          <a:ext cx="8309570" cy="2531189"/>
        </p:xfrm>
        <a:graphic>
          <a:graphicData uri="http://schemas.openxmlformats.org/drawingml/2006/table">
            <a:tbl>
              <a:tblPr firstRow="1" bandRow="1">
                <a:tableStyleId>{5940675A-B579-460E-94D1-54222C63F5DA}</a:tableStyleId>
              </a:tblPr>
              <a:tblGrid>
                <a:gridCol w="1661914">
                  <a:extLst>
                    <a:ext uri="{9D8B030D-6E8A-4147-A177-3AD203B41FA5}">
                      <a16:colId xmlns:a16="http://schemas.microsoft.com/office/drawing/2014/main" val="20000"/>
                    </a:ext>
                  </a:extLst>
                </a:gridCol>
                <a:gridCol w="1661914">
                  <a:extLst>
                    <a:ext uri="{9D8B030D-6E8A-4147-A177-3AD203B41FA5}">
                      <a16:colId xmlns:a16="http://schemas.microsoft.com/office/drawing/2014/main" val="20001"/>
                    </a:ext>
                  </a:extLst>
                </a:gridCol>
                <a:gridCol w="1661914">
                  <a:extLst>
                    <a:ext uri="{9D8B030D-6E8A-4147-A177-3AD203B41FA5}">
                      <a16:colId xmlns:a16="http://schemas.microsoft.com/office/drawing/2014/main" val="20002"/>
                    </a:ext>
                  </a:extLst>
                </a:gridCol>
                <a:gridCol w="1661914">
                  <a:extLst>
                    <a:ext uri="{9D8B030D-6E8A-4147-A177-3AD203B41FA5}">
                      <a16:colId xmlns:a16="http://schemas.microsoft.com/office/drawing/2014/main" val="20003"/>
                    </a:ext>
                  </a:extLst>
                </a:gridCol>
                <a:gridCol w="1661914">
                  <a:extLst>
                    <a:ext uri="{9D8B030D-6E8A-4147-A177-3AD203B41FA5}">
                      <a16:colId xmlns:a16="http://schemas.microsoft.com/office/drawing/2014/main" val="20004"/>
                    </a:ext>
                  </a:extLst>
                </a:gridCol>
              </a:tblGrid>
              <a:tr h="463328">
                <a:tc>
                  <a:txBody>
                    <a:bodyPr/>
                    <a:lstStyle/>
                    <a:p>
                      <a:pPr algn="ctr"/>
                      <a:r>
                        <a:rPr lang="en-US" sz="1400" dirty="0">
                          <a:solidFill>
                            <a:schemeClr val="bg1"/>
                          </a:solidFill>
                          <a:latin typeface="Verdana" pitchFamily="34" charset="0"/>
                          <a:ea typeface="Verdana" pitchFamily="34" charset="0"/>
                          <a:cs typeface="Verdana" pitchFamily="34" charset="0"/>
                        </a:rPr>
                        <a:t>Method</a:t>
                      </a:r>
                    </a:p>
                  </a:txBody>
                  <a:tcPr marL="124643" marR="124643" marT="62322" marB="62322" anchor="ctr">
                    <a:solidFill>
                      <a:srgbClr val="00B0F0"/>
                    </a:solidFill>
                  </a:tcPr>
                </a:tc>
                <a:tc>
                  <a:txBody>
                    <a:bodyPr/>
                    <a:lstStyle/>
                    <a:p>
                      <a:pPr algn="ctr"/>
                      <a:r>
                        <a:rPr lang="en-US" sz="1400" dirty="0">
                          <a:solidFill>
                            <a:schemeClr val="bg1"/>
                          </a:solidFill>
                          <a:latin typeface="Verdana" pitchFamily="34" charset="0"/>
                          <a:ea typeface="Verdana" pitchFamily="34" charset="0"/>
                          <a:cs typeface="Verdana" pitchFamily="34" charset="0"/>
                        </a:rPr>
                        <a:t>Precision-Micro</a:t>
                      </a:r>
                    </a:p>
                  </a:txBody>
                  <a:tcPr marL="124643" marR="124643" marT="62322" marB="62322" anchor="ctr">
                    <a:solidFill>
                      <a:srgbClr val="00B0F0"/>
                    </a:solidFill>
                  </a:tcPr>
                </a:tc>
                <a:tc>
                  <a:txBody>
                    <a:bodyPr/>
                    <a:lstStyle/>
                    <a:p>
                      <a:pPr algn="ctr"/>
                      <a:r>
                        <a:rPr lang="en-US" sz="1400" dirty="0">
                          <a:solidFill>
                            <a:schemeClr val="bg1"/>
                          </a:solidFill>
                          <a:latin typeface="Verdana" pitchFamily="34" charset="0"/>
                          <a:ea typeface="Verdana" pitchFamily="34" charset="0"/>
                          <a:cs typeface="Verdana" pitchFamily="34" charset="0"/>
                        </a:rPr>
                        <a:t>Recall-Micro</a:t>
                      </a:r>
                    </a:p>
                  </a:txBody>
                  <a:tcPr marL="124643" marR="124643" marT="62322" marB="62322" anchor="ctr">
                    <a:solidFill>
                      <a:srgbClr val="00B0F0"/>
                    </a:solidFill>
                  </a:tcPr>
                </a:tc>
                <a:tc>
                  <a:txBody>
                    <a:bodyPr/>
                    <a:lstStyle/>
                    <a:p>
                      <a:pPr algn="ctr"/>
                      <a:r>
                        <a:rPr lang="en-US" sz="1400" dirty="0">
                          <a:solidFill>
                            <a:schemeClr val="bg1"/>
                          </a:solidFill>
                          <a:latin typeface="Verdana" pitchFamily="34" charset="0"/>
                          <a:ea typeface="Verdana" pitchFamily="34" charset="0"/>
                          <a:cs typeface="Verdana" pitchFamily="34" charset="0"/>
                        </a:rPr>
                        <a:t>F1-Micro</a:t>
                      </a:r>
                    </a:p>
                  </a:txBody>
                  <a:tcPr marL="124643" marR="124643" marT="62322" marB="62322" anchor="ctr">
                    <a:solidFill>
                      <a:srgbClr val="00B0F0"/>
                    </a:solidFill>
                  </a:tcPr>
                </a:tc>
                <a:tc>
                  <a:txBody>
                    <a:bodyPr/>
                    <a:lstStyle/>
                    <a:p>
                      <a:pPr algn="ctr"/>
                      <a:r>
                        <a:rPr lang="en-US" sz="1400" dirty="0">
                          <a:solidFill>
                            <a:schemeClr val="bg1"/>
                          </a:solidFill>
                          <a:latin typeface="Verdana" pitchFamily="34" charset="0"/>
                          <a:ea typeface="Verdana" pitchFamily="34" charset="0"/>
                          <a:cs typeface="Verdana" pitchFamily="34" charset="0"/>
                        </a:rPr>
                        <a:t>ROC-Score</a:t>
                      </a:r>
                    </a:p>
                  </a:txBody>
                  <a:tcPr marL="124643" marR="124643" marT="62322" marB="62322" anchor="ctr">
                    <a:solidFill>
                      <a:srgbClr val="00B0F0"/>
                    </a:solidFill>
                  </a:tcPr>
                </a:tc>
                <a:extLst>
                  <a:ext uri="{0D108BD9-81ED-4DB2-BD59-A6C34878D82A}">
                    <a16:rowId xmlns:a16="http://schemas.microsoft.com/office/drawing/2014/main" val="10000"/>
                  </a:ext>
                </a:extLst>
              </a:tr>
              <a:tr h="505499">
                <a:tc>
                  <a:txBody>
                    <a:bodyPr/>
                    <a:lstStyle/>
                    <a:p>
                      <a:pPr algn="ctr"/>
                      <a:r>
                        <a:rPr lang="en-US" sz="1400" dirty="0">
                          <a:latin typeface="Verdana" pitchFamily="34" charset="0"/>
                          <a:ea typeface="Verdana" pitchFamily="34" charset="0"/>
                          <a:cs typeface="Verdana" pitchFamily="34" charset="0"/>
                        </a:rPr>
                        <a:t>Logistic Regression</a:t>
                      </a:r>
                    </a:p>
                  </a:txBody>
                  <a:tcPr marL="124643" marR="124643" marT="62322" marB="62322" anchor="ctr"/>
                </a:tc>
                <a:tc>
                  <a:txBody>
                    <a:bodyPr/>
                    <a:lstStyle/>
                    <a:p>
                      <a:pPr algn="ctr"/>
                      <a:r>
                        <a:rPr lang="en-US" sz="1400" dirty="0">
                          <a:latin typeface="Verdana" pitchFamily="34" charset="0"/>
                          <a:ea typeface="Verdana" pitchFamily="34" charset="0"/>
                          <a:cs typeface="Verdana" pitchFamily="34" charset="0"/>
                        </a:rPr>
                        <a:t>0.86</a:t>
                      </a:r>
                    </a:p>
                  </a:txBody>
                  <a:tcPr marL="124643" marR="124643" marT="62322" marB="62322" anchor="ctr"/>
                </a:tc>
                <a:tc>
                  <a:txBody>
                    <a:bodyPr/>
                    <a:lstStyle/>
                    <a:p>
                      <a:pPr algn="ctr"/>
                      <a:r>
                        <a:rPr lang="en-US" sz="1400" dirty="0">
                          <a:latin typeface="Verdana" pitchFamily="34" charset="0"/>
                          <a:ea typeface="Verdana" pitchFamily="34" charset="0"/>
                          <a:cs typeface="Verdana" pitchFamily="34" charset="0"/>
                        </a:rPr>
                        <a:t>0.86</a:t>
                      </a:r>
                    </a:p>
                  </a:txBody>
                  <a:tcPr marL="124643" marR="124643" marT="62322" marB="62322" anchor="ctr"/>
                </a:tc>
                <a:tc>
                  <a:txBody>
                    <a:bodyPr/>
                    <a:lstStyle/>
                    <a:p>
                      <a:pPr algn="ctr"/>
                      <a:r>
                        <a:rPr lang="en-US" sz="1400" dirty="0">
                          <a:latin typeface="Verdana" pitchFamily="34" charset="0"/>
                          <a:ea typeface="Verdana" pitchFamily="34" charset="0"/>
                          <a:cs typeface="Verdana" pitchFamily="34" charset="0"/>
                        </a:rPr>
                        <a:t>0.86</a:t>
                      </a:r>
                    </a:p>
                  </a:txBody>
                  <a:tcPr marL="124643" marR="124643" marT="62322" marB="62322" anchor="ctr"/>
                </a:tc>
                <a:tc>
                  <a:txBody>
                    <a:bodyPr/>
                    <a:lstStyle/>
                    <a:p>
                      <a:pPr algn="ctr"/>
                      <a:r>
                        <a:rPr lang="en-US" sz="1400" dirty="0">
                          <a:latin typeface="Verdana" pitchFamily="34" charset="0"/>
                          <a:ea typeface="Verdana" pitchFamily="34" charset="0"/>
                          <a:cs typeface="Verdana" pitchFamily="34" charset="0"/>
                        </a:rPr>
                        <a:t>0.90</a:t>
                      </a:r>
                    </a:p>
                  </a:txBody>
                  <a:tcPr marL="124643" marR="124643" marT="62322" marB="62322" anchor="ctr"/>
                </a:tc>
                <a:extLst>
                  <a:ext uri="{0D108BD9-81ED-4DB2-BD59-A6C34878D82A}">
                    <a16:rowId xmlns:a16="http://schemas.microsoft.com/office/drawing/2014/main" val="10001"/>
                  </a:ext>
                </a:extLst>
              </a:tr>
              <a:tr h="505499">
                <a:tc>
                  <a:txBody>
                    <a:bodyPr/>
                    <a:lstStyle/>
                    <a:p>
                      <a:pPr algn="ctr"/>
                      <a:r>
                        <a:rPr lang="en-US" sz="1400" dirty="0">
                          <a:latin typeface="Verdana" pitchFamily="34" charset="0"/>
                          <a:ea typeface="Verdana" pitchFamily="34" charset="0"/>
                          <a:cs typeface="Verdana" pitchFamily="34" charset="0"/>
                        </a:rPr>
                        <a:t>KNN</a:t>
                      </a:r>
                    </a:p>
                  </a:txBody>
                  <a:tcPr marL="124643" marR="124643" marT="62322" marB="62322" anchor="ctr"/>
                </a:tc>
                <a:tc>
                  <a:txBody>
                    <a:bodyPr/>
                    <a:lstStyle/>
                    <a:p>
                      <a:pPr algn="ctr"/>
                      <a:r>
                        <a:rPr lang="en-US" sz="1400" dirty="0">
                          <a:latin typeface="Verdana" pitchFamily="34" charset="0"/>
                          <a:ea typeface="Verdana" pitchFamily="34" charset="0"/>
                          <a:cs typeface="Verdana" pitchFamily="34" charset="0"/>
                        </a:rPr>
                        <a:t>0.78</a:t>
                      </a:r>
                    </a:p>
                  </a:txBody>
                  <a:tcPr marL="124643" marR="124643" marT="62322" marB="62322" anchor="ctr"/>
                </a:tc>
                <a:tc>
                  <a:txBody>
                    <a:bodyPr/>
                    <a:lstStyle/>
                    <a:p>
                      <a:pPr algn="ctr"/>
                      <a:r>
                        <a:rPr lang="en-US" sz="1400" dirty="0">
                          <a:latin typeface="Verdana" pitchFamily="34" charset="0"/>
                          <a:ea typeface="Verdana" pitchFamily="34" charset="0"/>
                          <a:cs typeface="Verdana" pitchFamily="34" charset="0"/>
                        </a:rPr>
                        <a:t>0.78</a:t>
                      </a:r>
                    </a:p>
                  </a:txBody>
                  <a:tcPr marL="124643" marR="124643" marT="62322" marB="62322" anchor="ctr"/>
                </a:tc>
                <a:tc>
                  <a:txBody>
                    <a:bodyPr/>
                    <a:lstStyle/>
                    <a:p>
                      <a:pPr algn="ctr"/>
                      <a:r>
                        <a:rPr lang="en-US" sz="1400" dirty="0">
                          <a:latin typeface="Verdana" pitchFamily="34" charset="0"/>
                          <a:ea typeface="Verdana" pitchFamily="34" charset="0"/>
                          <a:cs typeface="Verdana" pitchFamily="34" charset="0"/>
                        </a:rPr>
                        <a:t>0.78</a:t>
                      </a:r>
                    </a:p>
                  </a:txBody>
                  <a:tcPr marL="124643" marR="124643" marT="62322" marB="62322" anchor="ctr"/>
                </a:tc>
                <a:tc>
                  <a:txBody>
                    <a:bodyPr/>
                    <a:lstStyle/>
                    <a:p>
                      <a:pPr algn="ctr"/>
                      <a:r>
                        <a:rPr lang="en-US" sz="1400" dirty="0">
                          <a:latin typeface="Verdana" pitchFamily="34" charset="0"/>
                          <a:ea typeface="Verdana" pitchFamily="34" charset="0"/>
                          <a:cs typeface="Verdana" pitchFamily="34" charset="0"/>
                        </a:rPr>
                        <a:t>0.91</a:t>
                      </a:r>
                    </a:p>
                  </a:txBody>
                  <a:tcPr marL="124643" marR="124643" marT="62322" marB="62322" anchor="ctr"/>
                </a:tc>
                <a:extLst>
                  <a:ext uri="{0D108BD9-81ED-4DB2-BD59-A6C34878D82A}">
                    <a16:rowId xmlns:a16="http://schemas.microsoft.com/office/drawing/2014/main" val="10002"/>
                  </a:ext>
                </a:extLst>
              </a:tr>
              <a:tr h="505499">
                <a:tc>
                  <a:txBody>
                    <a:bodyPr/>
                    <a:lstStyle/>
                    <a:p>
                      <a:pPr algn="ctr"/>
                      <a:r>
                        <a:rPr lang="en-US" sz="1400" dirty="0">
                          <a:latin typeface="Verdana" pitchFamily="34" charset="0"/>
                          <a:ea typeface="Verdana" pitchFamily="34" charset="0"/>
                          <a:cs typeface="Verdana" pitchFamily="34" charset="0"/>
                        </a:rPr>
                        <a:t>Decision</a:t>
                      </a:r>
                      <a:r>
                        <a:rPr lang="en-US" sz="1400" baseline="0" dirty="0">
                          <a:latin typeface="Verdana" pitchFamily="34" charset="0"/>
                          <a:ea typeface="Verdana" pitchFamily="34" charset="0"/>
                          <a:cs typeface="Verdana" pitchFamily="34" charset="0"/>
                        </a:rPr>
                        <a:t> Tree</a:t>
                      </a:r>
                      <a:endParaRPr lang="en-US" sz="1400" dirty="0">
                        <a:latin typeface="Verdana" pitchFamily="34" charset="0"/>
                        <a:ea typeface="Verdana" pitchFamily="34" charset="0"/>
                        <a:cs typeface="Verdana" pitchFamily="34" charset="0"/>
                      </a:endParaRPr>
                    </a:p>
                  </a:txBody>
                  <a:tcPr marL="124643" marR="124643" marT="62322" marB="62322" anchor="ctr"/>
                </a:tc>
                <a:tc>
                  <a:txBody>
                    <a:bodyPr/>
                    <a:lstStyle/>
                    <a:p>
                      <a:pPr algn="ctr"/>
                      <a:r>
                        <a:rPr lang="en-US" sz="1400" dirty="0">
                          <a:latin typeface="Verdana" pitchFamily="34" charset="0"/>
                          <a:ea typeface="Verdana" pitchFamily="34" charset="0"/>
                          <a:cs typeface="Verdana" pitchFamily="34" charset="0"/>
                        </a:rPr>
                        <a:t>0.86</a:t>
                      </a:r>
                    </a:p>
                  </a:txBody>
                  <a:tcPr marL="124643" marR="124643" marT="62322" marB="62322" anchor="ctr"/>
                </a:tc>
                <a:tc>
                  <a:txBody>
                    <a:bodyPr/>
                    <a:lstStyle/>
                    <a:p>
                      <a:pPr algn="ctr"/>
                      <a:r>
                        <a:rPr lang="en-US" sz="1400" dirty="0">
                          <a:latin typeface="Verdana" pitchFamily="34" charset="0"/>
                          <a:ea typeface="Verdana" pitchFamily="34" charset="0"/>
                          <a:cs typeface="Verdana" pitchFamily="34" charset="0"/>
                        </a:rPr>
                        <a:t>0.86</a:t>
                      </a:r>
                    </a:p>
                  </a:txBody>
                  <a:tcPr marL="124643" marR="124643" marT="62322" marB="62322" anchor="ctr"/>
                </a:tc>
                <a:tc>
                  <a:txBody>
                    <a:bodyPr/>
                    <a:lstStyle/>
                    <a:p>
                      <a:pPr algn="ctr"/>
                      <a:r>
                        <a:rPr lang="en-US" sz="1400" dirty="0">
                          <a:latin typeface="Verdana" pitchFamily="34" charset="0"/>
                          <a:ea typeface="Verdana" pitchFamily="34" charset="0"/>
                          <a:cs typeface="Verdana" pitchFamily="34" charset="0"/>
                        </a:rPr>
                        <a:t>0.86</a:t>
                      </a:r>
                    </a:p>
                  </a:txBody>
                  <a:tcPr marL="124643" marR="124643" marT="62322" marB="62322" anchor="ctr"/>
                </a:tc>
                <a:tc>
                  <a:txBody>
                    <a:bodyPr/>
                    <a:lstStyle/>
                    <a:p>
                      <a:pPr algn="ctr"/>
                      <a:r>
                        <a:rPr lang="en-US" sz="1400" dirty="0">
                          <a:latin typeface="Verdana" pitchFamily="34" charset="0"/>
                          <a:ea typeface="Verdana" pitchFamily="34" charset="0"/>
                          <a:cs typeface="Verdana" pitchFamily="34" charset="0"/>
                        </a:rPr>
                        <a:t>0.86</a:t>
                      </a:r>
                    </a:p>
                  </a:txBody>
                  <a:tcPr marL="124643" marR="124643" marT="62322" marB="62322" anchor="ctr"/>
                </a:tc>
                <a:extLst>
                  <a:ext uri="{0D108BD9-81ED-4DB2-BD59-A6C34878D82A}">
                    <a16:rowId xmlns:a16="http://schemas.microsoft.com/office/drawing/2014/main" val="10003"/>
                  </a:ext>
                </a:extLst>
              </a:tr>
              <a:tr h="505499">
                <a:tc>
                  <a:txBody>
                    <a:bodyPr/>
                    <a:lstStyle/>
                    <a:p>
                      <a:pPr algn="ctr"/>
                      <a:r>
                        <a:rPr lang="en-US" sz="1400" dirty="0">
                          <a:latin typeface="Verdana" pitchFamily="34" charset="0"/>
                          <a:ea typeface="Verdana" pitchFamily="34" charset="0"/>
                          <a:cs typeface="Verdana" pitchFamily="34" charset="0"/>
                        </a:rPr>
                        <a:t>Random Forest</a:t>
                      </a:r>
                    </a:p>
                  </a:txBody>
                  <a:tcPr marL="124643" marR="124643" marT="62322" marB="62322" anchor="ctr"/>
                </a:tc>
                <a:tc>
                  <a:txBody>
                    <a:bodyPr/>
                    <a:lstStyle/>
                    <a:p>
                      <a:pPr algn="ctr"/>
                      <a:r>
                        <a:rPr lang="en-US" sz="1400" dirty="0">
                          <a:latin typeface="Verdana" pitchFamily="34" charset="0"/>
                          <a:ea typeface="Verdana" pitchFamily="34" charset="0"/>
                          <a:cs typeface="Verdana" pitchFamily="34" charset="0"/>
                        </a:rPr>
                        <a:t>0.92</a:t>
                      </a:r>
                    </a:p>
                  </a:txBody>
                  <a:tcPr marL="124643" marR="124643" marT="62322" marB="62322" anchor="ctr"/>
                </a:tc>
                <a:tc>
                  <a:txBody>
                    <a:bodyPr/>
                    <a:lstStyle/>
                    <a:p>
                      <a:pPr algn="ctr"/>
                      <a:r>
                        <a:rPr lang="en-US" sz="1400" dirty="0">
                          <a:latin typeface="Verdana" pitchFamily="34" charset="0"/>
                          <a:ea typeface="Verdana" pitchFamily="34" charset="0"/>
                          <a:cs typeface="Verdana" pitchFamily="34" charset="0"/>
                        </a:rPr>
                        <a:t>0.92</a:t>
                      </a:r>
                    </a:p>
                  </a:txBody>
                  <a:tcPr marL="124643" marR="124643" marT="62322" marB="62322" anchor="ctr"/>
                </a:tc>
                <a:tc>
                  <a:txBody>
                    <a:bodyPr/>
                    <a:lstStyle/>
                    <a:p>
                      <a:pPr algn="ctr"/>
                      <a:r>
                        <a:rPr lang="en-US" sz="1400" dirty="0">
                          <a:latin typeface="Verdana" pitchFamily="34" charset="0"/>
                          <a:ea typeface="Verdana" pitchFamily="34" charset="0"/>
                          <a:cs typeface="Verdana" pitchFamily="34" charset="0"/>
                        </a:rPr>
                        <a:t>0.92</a:t>
                      </a:r>
                    </a:p>
                  </a:txBody>
                  <a:tcPr marL="124643" marR="124643" marT="62322" marB="62322" anchor="ctr"/>
                </a:tc>
                <a:tc>
                  <a:txBody>
                    <a:bodyPr/>
                    <a:lstStyle/>
                    <a:p>
                      <a:pPr algn="ctr"/>
                      <a:r>
                        <a:rPr lang="en-US" sz="1400" dirty="0">
                          <a:latin typeface="Verdana" pitchFamily="34" charset="0"/>
                          <a:ea typeface="Verdana" pitchFamily="34" charset="0"/>
                          <a:cs typeface="Verdana" pitchFamily="34" charset="0"/>
                        </a:rPr>
                        <a:t>0.93</a:t>
                      </a:r>
                    </a:p>
                  </a:txBody>
                  <a:tcPr marL="124643" marR="124643" marT="62322" marB="62322" anchor="ctr"/>
                </a:tc>
                <a:extLst>
                  <a:ext uri="{0D108BD9-81ED-4DB2-BD59-A6C34878D82A}">
                    <a16:rowId xmlns:a16="http://schemas.microsoft.com/office/drawing/2014/main" val="10004"/>
                  </a:ext>
                </a:extLst>
              </a:tr>
            </a:tbl>
          </a:graphicData>
        </a:graphic>
      </p:graphicFrame>
      <p:sp>
        <p:nvSpPr>
          <p:cNvPr id="34" name="TextBox 33"/>
          <p:cNvSpPr txBox="1"/>
          <p:nvPr/>
        </p:nvSpPr>
        <p:spPr>
          <a:xfrm>
            <a:off x="3200400" y="4038600"/>
            <a:ext cx="4934528" cy="307777"/>
          </a:xfrm>
          <a:prstGeom prst="rect">
            <a:avLst/>
          </a:prstGeom>
          <a:noFill/>
        </p:spPr>
        <p:txBody>
          <a:bodyPr wrap="square" rtlCol="0">
            <a:spAutoFit/>
          </a:bodyPr>
          <a:lstStyle/>
          <a:p>
            <a:r>
              <a:rPr lang="en-US" sz="1400" dirty="0">
                <a:solidFill>
                  <a:srgbClr val="002060"/>
                </a:solidFill>
                <a:latin typeface="Verdana" pitchFamily="34" charset="0"/>
                <a:ea typeface="Verdana" pitchFamily="34" charset="0"/>
                <a:cs typeface="Verdana" pitchFamily="34" charset="0"/>
              </a:rPr>
              <a:t>FIG.: MODEL WITH SMOTE</a:t>
            </a:r>
          </a:p>
        </p:txBody>
      </p:sp>
      <p:sp>
        <p:nvSpPr>
          <p:cNvPr id="26" name="TextBox 25"/>
          <p:cNvSpPr txBox="1"/>
          <p:nvPr/>
        </p:nvSpPr>
        <p:spPr>
          <a:xfrm>
            <a:off x="1219200" y="2743200"/>
            <a:ext cx="6629400" cy="1569660"/>
          </a:xfrm>
          <a:prstGeom prst="rect">
            <a:avLst/>
          </a:prstGeom>
          <a:noFill/>
        </p:spPr>
        <p:txBody>
          <a:bodyPr wrap="square" rtlCol="0">
            <a:spAutoFit/>
          </a:bodyPr>
          <a:lstStyle/>
          <a:p>
            <a:pPr algn="ctr"/>
            <a:r>
              <a:rPr lang="en-US" sz="2400" dirty="0">
                <a:solidFill>
                  <a:srgbClr val="002060"/>
                </a:solidFill>
              </a:rPr>
              <a:t>With Smote Random Forest is giving best result with a F1 micro of 0.92 and Roc of 0.94 the model is performing best and classifying all the classes correctly.</a:t>
            </a:r>
            <a:endParaRPr lang="en-US" sz="2400" dirty="0">
              <a:solidFill>
                <a:srgbClr val="002060"/>
              </a:solidFill>
              <a:latin typeface="Verdana" pitchFamily="34" charset="0"/>
              <a:ea typeface="Verdana" pitchFamily="34" charset="0"/>
              <a:cs typeface="Verdana" pitchFamily="34" charset="0"/>
            </a:endParaRPr>
          </a:p>
        </p:txBody>
      </p:sp>
      <p:pic>
        <p:nvPicPr>
          <p:cNvPr id="35" name="Picture 34"/>
          <p:cNvPicPr>
            <a:picLocks noChangeAspect="1"/>
          </p:cNvPicPr>
          <p:nvPr/>
        </p:nvPicPr>
        <p:blipFill rotWithShape="1">
          <a:blip r:embed="rId4">
            <a:extLst>
              <a:ext uri="{28A0092B-C50C-407E-A947-70E740481C1C}">
                <a14:useLocalDpi xmlns:a14="http://schemas.microsoft.com/office/drawing/2010/main" val="0"/>
              </a:ext>
            </a:extLst>
          </a:blip>
          <a:srcRect l="-1" r="-2902"/>
          <a:stretch/>
        </p:blipFill>
        <p:spPr>
          <a:xfrm>
            <a:off x="5560040" y="2133600"/>
            <a:ext cx="3687996" cy="2438400"/>
          </a:xfrm>
          <a:prstGeom prst="rect">
            <a:avLst/>
          </a:prstGeom>
        </p:spPr>
      </p:pic>
      <p:pic>
        <p:nvPicPr>
          <p:cNvPr id="36" name="Picture 35"/>
          <p:cNvPicPr/>
          <p:nvPr/>
        </p:nvPicPr>
        <p:blipFill>
          <a:blip r:embed="rId5">
            <a:extLst>
              <a:ext uri="{28A0092B-C50C-407E-A947-70E740481C1C}">
                <a14:useLocalDpi xmlns:a14="http://schemas.microsoft.com/office/drawing/2010/main" val="0"/>
              </a:ext>
            </a:extLst>
          </a:blip>
          <a:srcRect/>
          <a:stretch>
            <a:fillRect/>
          </a:stretch>
        </p:blipFill>
        <p:spPr bwMode="auto">
          <a:xfrm>
            <a:off x="228600" y="2267808"/>
            <a:ext cx="5331440" cy="2101444"/>
          </a:xfrm>
          <a:prstGeom prst="rect">
            <a:avLst/>
          </a:prstGeom>
          <a:noFill/>
          <a:ln>
            <a:noFill/>
          </a:ln>
        </p:spPr>
      </p:pic>
      <p:sp>
        <p:nvSpPr>
          <p:cNvPr id="37" name="TextBox 36"/>
          <p:cNvSpPr txBox="1"/>
          <p:nvPr/>
        </p:nvSpPr>
        <p:spPr>
          <a:xfrm>
            <a:off x="1714500" y="4620280"/>
            <a:ext cx="3162300" cy="523220"/>
          </a:xfrm>
          <a:prstGeom prst="rect">
            <a:avLst/>
          </a:prstGeom>
          <a:noFill/>
        </p:spPr>
        <p:txBody>
          <a:bodyPr wrap="square" rtlCol="0">
            <a:spAutoFit/>
          </a:bodyPr>
          <a:lstStyle/>
          <a:p>
            <a:r>
              <a:rPr lang="en-US" sz="1400" dirty="0">
                <a:solidFill>
                  <a:srgbClr val="002060"/>
                </a:solidFill>
                <a:latin typeface="Verdana" pitchFamily="34" charset="0"/>
                <a:ea typeface="Verdana" pitchFamily="34" charset="0"/>
                <a:cs typeface="Verdana" pitchFamily="34" charset="0"/>
              </a:rPr>
              <a:t>Fig.: Classification Report of</a:t>
            </a:r>
          </a:p>
          <a:p>
            <a:r>
              <a:rPr lang="en-US" sz="1400" dirty="0">
                <a:solidFill>
                  <a:srgbClr val="002060"/>
                </a:solidFill>
                <a:latin typeface="Verdana" pitchFamily="34" charset="0"/>
                <a:ea typeface="Verdana" pitchFamily="34" charset="0"/>
                <a:cs typeface="Verdana" pitchFamily="34" charset="0"/>
              </a:rPr>
              <a:t>Logistic Regression(Base model)</a:t>
            </a:r>
          </a:p>
        </p:txBody>
      </p:sp>
      <p:sp>
        <p:nvSpPr>
          <p:cNvPr id="38" name="TextBox 37"/>
          <p:cNvSpPr txBox="1"/>
          <p:nvPr/>
        </p:nvSpPr>
        <p:spPr>
          <a:xfrm>
            <a:off x="6172200" y="4620280"/>
            <a:ext cx="2667000" cy="523220"/>
          </a:xfrm>
          <a:prstGeom prst="rect">
            <a:avLst/>
          </a:prstGeom>
          <a:noFill/>
        </p:spPr>
        <p:txBody>
          <a:bodyPr wrap="square" rtlCol="0">
            <a:spAutoFit/>
          </a:bodyPr>
          <a:lstStyle/>
          <a:p>
            <a:r>
              <a:rPr lang="en-US" sz="1400" dirty="0">
                <a:solidFill>
                  <a:srgbClr val="002060"/>
                </a:solidFill>
                <a:latin typeface="Verdana" pitchFamily="34" charset="0"/>
                <a:ea typeface="Verdana" pitchFamily="34" charset="0"/>
                <a:cs typeface="Verdana" pitchFamily="34" charset="0"/>
              </a:rPr>
              <a:t>Fig.: ROC curve of Logistic Regression(Base Model)</a:t>
            </a:r>
          </a:p>
        </p:txBody>
      </p:sp>
      <p:sp>
        <p:nvSpPr>
          <p:cNvPr id="43" name="TextBox 42"/>
          <p:cNvSpPr txBox="1"/>
          <p:nvPr/>
        </p:nvSpPr>
        <p:spPr>
          <a:xfrm>
            <a:off x="1371600" y="4648200"/>
            <a:ext cx="3657600" cy="523220"/>
          </a:xfrm>
          <a:prstGeom prst="rect">
            <a:avLst/>
          </a:prstGeom>
          <a:noFill/>
        </p:spPr>
        <p:txBody>
          <a:bodyPr wrap="square" rtlCol="0">
            <a:spAutoFit/>
          </a:bodyPr>
          <a:lstStyle/>
          <a:p>
            <a:r>
              <a:rPr lang="en-US" sz="1400" dirty="0">
                <a:solidFill>
                  <a:srgbClr val="002060"/>
                </a:solidFill>
                <a:latin typeface="Verdana" pitchFamily="34" charset="0"/>
                <a:ea typeface="Verdana" pitchFamily="34" charset="0"/>
                <a:cs typeface="Verdana" pitchFamily="34" charset="0"/>
              </a:rPr>
              <a:t>Fig.: Classification Report of Random Forest Classifier(With SMOTE)</a:t>
            </a:r>
          </a:p>
        </p:txBody>
      </p:sp>
      <p:sp>
        <p:nvSpPr>
          <p:cNvPr id="44" name="TextBox 43"/>
          <p:cNvSpPr txBox="1"/>
          <p:nvPr/>
        </p:nvSpPr>
        <p:spPr>
          <a:xfrm>
            <a:off x="6172200" y="4689728"/>
            <a:ext cx="2667000" cy="738664"/>
          </a:xfrm>
          <a:prstGeom prst="rect">
            <a:avLst/>
          </a:prstGeom>
          <a:noFill/>
        </p:spPr>
        <p:txBody>
          <a:bodyPr wrap="square" rtlCol="0">
            <a:spAutoFit/>
          </a:bodyPr>
          <a:lstStyle/>
          <a:p>
            <a:r>
              <a:rPr lang="en-US" sz="1400" dirty="0">
                <a:solidFill>
                  <a:srgbClr val="002060"/>
                </a:solidFill>
                <a:latin typeface="Verdana" pitchFamily="34" charset="0"/>
                <a:ea typeface="Verdana" pitchFamily="34" charset="0"/>
                <a:cs typeface="Verdana" pitchFamily="34" charset="0"/>
              </a:rPr>
              <a:t>Fig.: ROC curve of Random Forest Classifier(With SMOTE)</a:t>
            </a:r>
          </a:p>
        </p:txBody>
      </p:sp>
      <p:pic>
        <p:nvPicPr>
          <p:cNvPr id="45" name="Picture 44"/>
          <p:cNvPicPr/>
          <p:nvPr/>
        </p:nvPicPr>
        <p:blipFill>
          <a:blip r:embed="rId6">
            <a:extLst>
              <a:ext uri="{28A0092B-C50C-407E-A947-70E740481C1C}">
                <a14:useLocalDpi xmlns:a14="http://schemas.microsoft.com/office/drawing/2010/main" val="0"/>
              </a:ext>
            </a:extLst>
          </a:blip>
          <a:srcRect/>
          <a:stretch>
            <a:fillRect/>
          </a:stretch>
        </p:blipFill>
        <p:spPr bwMode="auto">
          <a:xfrm>
            <a:off x="370943" y="2191608"/>
            <a:ext cx="5046753" cy="2532792"/>
          </a:xfrm>
          <a:prstGeom prst="rect">
            <a:avLst/>
          </a:prstGeom>
          <a:noFill/>
          <a:ln>
            <a:noFill/>
          </a:ln>
        </p:spPr>
      </p:pic>
      <p:pic>
        <p:nvPicPr>
          <p:cNvPr id="46" name="Picture 4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560040" y="2057400"/>
            <a:ext cx="3583960" cy="2548291"/>
          </a:xfrm>
          <a:prstGeom prst="rect">
            <a:avLst/>
          </a:prstGeom>
        </p:spPr>
      </p:pic>
    </p:spTree>
    <p:extLst>
      <p:ext uri="{BB962C8B-B14F-4D97-AF65-F5344CB8AC3E}">
        <p14:creationId xmlns:p14="http://schemas.microsoft.com/office/powerpoint/2010/main" val="3307410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heel(1)">
                                      <p:cBhvr>
                                        <p:cTn id="7" dur="2000"/>
                                        <p:tgtEl>
                                          <p:spTgt spid="12"/>
                                        </p:tgtEl>
                                      </p:cBhvr>
                                    </p:animEffect>
                                  </p:childTnLst>
                                  <p:subTnLst>
                                    <p:set>
                                      <p:cBhvr override="childStyle">
                                        <p:cTn dur="1" fill="hold" display="0" masterRel="nextClick" afterEffect="1"/>
                                        <p:tgtEl>
                                          <p:spTgt spid="12"/>
                                        </p:tgtEl>
                                        <p:attrNameLst>
                                          <p:attrName>style.visibility</p:attrName>
                                        </p:attrNameLst>
                                      </p:cBhvr>
                                      <p:to>
                                        <p:strVal val="hidden"/>
                                      </p:to>
                                    </p:set>
                                  </p:subTnLst>
                                </p:cTn>
                              </p:par>
                              <p:par>
                                <p:cTn id="8" presetID="1" presetClass="entr" presetSubtype="0" fill="hold" grpId="0" nodeType="withEffect">
                                  <p:stCondLst>
                                    <p:cond delay="0"/>
                                  </p:stCondLst>
                                  <p:childTnLst>
                                    <p:set>
                                      <p:cBhvr>
                                        <p:cTn id="9" dur="1" fill="hold">
                                          <p:stCondLst>
                                            <p:cond delay="0"/>
                                          </p:stCondLst>
                                        </p:cTn>
                                        <p:tgtEl>
                                          <p:spTgt spid="31"/>
                                        </p:tgtEl>
                                        <p:attrNameLst>
                                          <p:attrName>style.visibility</p:attrName>
                                        </p:attrNameLst>
                                      </p:cBhvr>
                                      <p:to>
                                        <p:strVal val="visible"/>
                                      </p:to>
                                    </p:set>
                                  </p:childTnLst>
                                  <p:subTnLst>
                                    <p:set>
                                      <p:cBhvr override="childStyle">
                                        <p:cTn dur="1" fill="hold" display="0" masterRel="nextClick" afterEffect="1"/>
                                        <p:tgtEl>
                                          <p:spTgt spid="31"/>
                                        </p:tgtEl>
                                        <p:attrNameLst>
                                          <p:attrName>style.visibility</p:attrName>
                                        </p:attrNameLst>
                                      </p:cBhvr>
                                      <p:to>
                                        <p:strVal val="hidden"/>
                                      </p:to>
                                    </p:set>
                                  </p:subTnLst>
                                </p:cTn>
                              </p:par>
                              <p:par>
                                <p:cTn id="10" presetID="21" presetClass="entr" presetSubtype="1" fill="hold" nodeType="with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wheel(1)">
                                      <p:cBhvr>
                                        <p:cTn id="12" dur="2000"/>
                                        <p:tgtEl>
                                          <p:spTgt spid="21"/>
                                        </p:tgtEl>
                                      </p:cBhvr>
                                    </p:animEffect>
                                  </p:childTnLst>
                                  <p:subTnLst>
                                    <p:set>
                                      <p:cBhvr override="childStyle">
                                        <p:cTn dur="1" fill="hold" display="0" masterRel="nextClick" afterEffect="1"/>
                                        <p:tgtEl>
                                          <p:spTgt spid="21"/>
                                        </p:tgtEl>
                                        <p:attrNameLst>
                                          <p:attrName>style.visibility</p:attrName>
                                        </p:attrNameLst>
                                      </p:cBhvr>
                                      <p:to>
                                        <p:strVal val="hidden"/>
                                      </p:to>
                                    </p:set>
                                  </p:sub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9"/>
                                        </p:tgtEl>
                                        <p:attrNameLst>
                                          <p:attrName>style.visibility</p:attrName>
                                        </p:attrNameLst>
                                      </p:cBhvr>
                                      <p:to>
                                        <p:strVal val="visible"/>
                                      </p:to>
                                    </p:set>
                                  </p:childTnLst>
                                  <p:subTnLst>
                                    <p:set>
                                      <p:cBhvr override="childStyle">
                                        <p:cTn dur="1" fill="hold" display="0" masterRel="nextClick" afterEffect="1"/>
                                        <p:tgtEl>
                                          <p:spTgt spid="29"/>
                                        </p:tgtEl>
                                        <p:attrNameLst>
                                          <p:attrName>style.visibility</p:attrName>
                                        </p:attrNameLst>
                                      </p:cBhvr>
                                      <p:to>
                                        <p:strVal val="hidden"/>
                                      </p:to>
                                    </p:set>
                                  </p:subTnLst>
                                </p:cTn>
                              </p:par>
                              <p:par>
                                <p:cTn id="23" presetID="1" presetClass="entr" presetSubtype="0" fill="hold" nodeType="withEffect">
                                  <p:stCondLst>
                                    <p:cond delay="0"/>
                                  </p:stCondLst>
                                  <p:childTnLst>
                                    <p:set>
                                      <p:cBhvr>
                                        <p:cTn id="24" dur="1" fill="hold">
                                          <p:stCondLst>
                                            <p:cond delay="0"/>
                                          </p:stCondLst>
                                        </p:cTn>
                                        <p:tgtEl>
                                          <p:spTgt spid="28"/>
                                        </p:tgtEl>
                                        <p:attrNameLst>
                                          <p:attrName>style.visibility</p:attrName>
                                        </p:attrNameLst>
                                      </p:cBhvr>
                                      <p:to>
                                        <p:strVal val="visible"/>
                                      </p:to>
                                    </p:set>
                                  </p:childTnLst>
                                  <p:subTnLst>
                                    <p:set>
                                      <p:cBhvr override="childStyle">
                                        <p:cTn dur="1" fill="hold" display="0" masterRel="nextClick" afterEffect="1"/>
                                        <p:tgtEl>
                                          <p:spTgt spid="28"/>
                                        </p:tgtEl>
                                        <p:attrNameLst>
                                          <p:attrName>style.visibility</p:attrName>
                                        </p:attrNameLst>
                                      </p:cBhvr>
                                      <p:to>
                                        <p:strVal val="hidden"/>
                                      </p:to>
                                    </p:set>
                                  </p:sub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5"/>
                                        </p:tgtEl>
                                        <p:attrNameLst>
                                          <p:attrName>style.visibility</p:attrName>
                                        </p:attrNameLst>
                                      </p:cBhvr>
                                      <p:to>
                                        <p:strVal val="visible"/>
                                      </p:to>
                                    </p:set>
                                  </p:childTnLst>
                                  <p:subTnLst>
                                    <p:set>
                                      <p:cBhvr override="childStyle">
                                        <p:cTn dur="1" fill="hold" display="0" masterRel="nextClick" afterEffect="1"/>
                                        <p:tgtEl>
                                          <p:spTgt spid="35"/>
                                        </p:tgtEl>
                                        <p:attrNameLst>
                                          <p:attrName>style.visibility</p:attrName>
                                        </p:attrNameLst>
                                      </p:cBhvr>
                                      <p:to>
                                        <p:strVal val="hidden"/>
                                      </p:to>
                                    </p:set>
                                  </p:subTnLst>
                                </p:cTn>
                              </p:par>
                              <p:par>
                                <p:cTn id="29" presetID="1" presetClass="entr" presetSubtype="0" fill="hold" nodeType="withEffect">
                                  <p:stCondLst>
                                    <p:cond delay="0"/>
                                  </p:stCondLst>
                                  <p:childTnLst>
                                    <p:set>
                                      <p:cBhvr>
                                        <p:cTn id="30" dur="1" fill="hold">
                                          <p:stCondLst>
                                            <p:cond delay="0"/>
                                          </p:stCondLst>
                                        </p:cTn>
                                        <p:tgtEl>
                                          <p:spTgt spid="36"/>
                                        </p:tgtEl>
                                        <p:attrNameLst>
                                          <p:attrName>style.visibility</p:attrName>
                                        </p:attrNameLst>
                                      </p:cBhvr>
                                      <p:to>
                                        <p:strVal val="visible"/>
                                      </p:to>
                                    </p:set>
                                  </p:childTnLst>
                                  <p:subTnLst>
                                    <p:set>
                                      <p:cBhvr override="childStyle">
                                        <p:cTn dur="1" fill="hold" display="0" masterRel="nextClick" afterEffect="1"/>
                                        <p:tgtEl>
                                          <p:spTgt spid="36"/>
                                        </p:tgtEl>
                                        <p:attrNameLst>
                                          <p:attrName>style.visibility</p:attrName>
                                        </p:attrNameLst>
                                      </p:cBhvr>
                                      <p:to>
                                        <p:strVal val="hidden"/>
                                      </p:to>
                                    </p:set>
                                  </p:subTnLst>
                                </p:cTn>
                              </p:par>
                              <p:par>
                                <p:cTn id="31" presetID="1" presetClass="entr" presetSubtype="0" fill="hold" grpId="0" nodeType="withEffect">
                                  <p:stCondLst>
                                    <p:cond delay="0"/>
                                  </p:stCondLst>
                                  <p:childTnLst>
                                    <p:set>
                                      <p:cBhvr>
                                        <p:cTn id="32" dur="1" fill="hold">
                                          <p:stCondLst>
                                            <p:cond delay="0"/>
                                          </p:stCondLst>
                                        </p:cTn>
                                        <p:tgtEl>
                                          <p:spTgt spid="37"/>
                                        </p:tgtEl>
                                        <p:attrNameLst>
                                          <p:attrName>style.visibility</p:attrName>
                                        </p:attrNameLst>
                                      </p:cBhvr>
                                      <p:to>
                                        <p:strVal val="visible"/>
                                      </p:to>
                                    </p:set>
                                  </p:childTnLst>
                                  <p:subTnLst>
                                    <p:set>
                                      <p:cBhvr override="childStyle">
                                        <p:cTn dur="1" fill="hold" display="0" masterRel="nextClick" afterEffect="1"/>
                                        <p:tgtEl>
                                          <p:spTgt spid="37"/>
                                        </p:tgtEl>
                                        <p:attrNameLst>
                                          <p:attrName>style.visibility</p:attrName>
                                        </p:attrNameLst>
                                      </p:cBhvr>
                                      <p:to>
                                        <p:strVal val="hidden"/>
                                      </p:to>
                                    </p:set>
                                  </p:subTnLst>
                                </p:cTn>
                              </p:par>
                              <p:par>
                                <p:cTn id="33" presetID="1" presetClass="entr" presetSubtype="0" fill="hold" grpId="0" nodeType="withEffect">
                                  <p:stCondLst>
                                    <p:cond delay="0"/>
                                  </p:stCondLst>
                                  <p:childTnLst>
                                    <p:set>
                                      <p:cBhvr>
                                        <p:cTn id="34" dur="1" fill="hold">
                                          <p:stCondLst>
                                            <p:cond delay="0"/>
                                          </p:stCondLst>
                                        </p:cTn>
                                        <p:tgtEl>
                                          <p:spTgt spid="38"/>
                                        </p:tgtEl>
                                        <p:attrNameLst>
                                          <p:attrName>style.visibility</p:attrName>
                                        </p:attrNameLst>
                                      </p:cBhvr>
                                      <p:to>
                                        <p:strVal val="visible"/>
                                      </p:to>
                                    </p:set>
                                  </p:childTnLst>
                                  <p:subTnLst>
                                    <p:set>
                                      <p:cBhvr override="childStyle">
                                        <p:cTn dur="1" fill="hold" display="0" masterRel="nextClick" afterEffect="1"/>
                                        <p:tgtEl>
                                          <p:spTgt spid="38"/>
                                        </p:tgtEl>
                                        <p:attrNameLst>
                                          <p:attrName>style.visibility</p:attrName>
                                        </p:attrNameLst>
                                      </p:cBhvr>
                                      <p:to>
                                        <p:strVal val="hidden"/>
                                      </p:to>
                                    </p:set>
                                  </p:sub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0"/>
                                        </p:tgtEl>
                                        <p:attrNameLst>
                                          <p:attrName>style.visibility</p:attrName>
                                        </p:attrNameLst>
                                      </p:cBhvr>
                                      <p:to>
                                        <p:strVal val="visible"/>
                                      </p:to>
                                    </p:set>
                                  </p:childTnLst>
                                  <p:subTnLst>
                                    <p:set>
                                      <p:cBhvr override="childStyle">
                                        <p:cTn dur="1" fill="hold" display="0" masterRel="nextClick" afterEffect="1"/>
                                        <p:tgtEl>
                                          <p:spTgt spid="30"/>
                                        </p:tgtEl>
                                        <p:attrNameLst>
                                          <p:attrName>style.visibility</p:attrName>
                                        </p:attrNameLst>
                                      </p:cBhvr>
                                      <p:to>
                                        <p:strVal val="hidden"/>
                                      </p:to>
                                    </p:set>
                                  </p:subTnLst>
                                </p:cTn>
                              </p:par>
                              <p:par>
                                <p:cTn id="39" presetID="1" presetClass="entr" presetSubtype="0" fill="hold" grpId="0" nodeType="withEffect">
                                  <p:stCondLst>
                                    <p:cond delay="0"/>
                                  </p:stCondLst>
                                  <p:childTnLst>
                                    <p:set>
                                      <p:cBhvr>
                                        <p:cTn id="40" dur="1" fill="hold">
                                          <p:stCondLst>
                                            <p:cond delay="0"/>
                                          </p:stCondLst>
                                        </p:cTn>
                                        <p:tgtEl>
                                          <p:spTgt spid="32"/>
                                        </p:tgtEl>
                                        <p:attrNameLst>
                                          <p:attrName>style.visibility</p:attrName>
                                        </p:attrNameLst>
                                      </p:cBhvr>
                                      <p:to>
                                        <p:strVal val="visible"/>
                                      </p:to>
                                    </p:set>
                                  </p:childTnLst>
                                  <p:subTnLst>
                                    <p:set>
                                      <p:cBhvr override="childStyle">
                                        <p:cTn dur="1" fill="hold" display="0" masterRel="nextClick" afterEffect="1"/>
                                        <p:tgtEl>
                                          <p:spTgt spid="32"/>
                                        </p:tgtEl>
                                        <p:attrNameLst>
                                          <p:attrName>style.visibility</p:attrName>
                                        </p:attrNameLst>
                                      </p:cBhvr>
                                      <p:to>
                                        <p:strVal val="hidden"/>
                                      </p:to>
                                    </p:set>
                                  </p:sub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3"/>
                                        </p:tgtEl>
                                        <p:attrNameLst>
                                          <p:attrName>style.visibility</p:attrName>
                                        </p:attrNameLst>
                                      </p:cBhvr>
                                      <p:to>
                                        <p:strVal val="visible"/>
                                      </p:to>
                                    </p:set>
                                  </p:childTnLst>
                                  <p:subTnLst>
                                    <p:set>
                                      <p:cBhvr override="childStyle">
                                        <p:cTn dur="1" fill="hold" display="0" masterRel="nextClick" afterEffect="1"/>
                                        <p:tgtEl>
                                          <p:spTgt spid="33"/>
                                        </p:tgtEl>
                                        <p:attrNameLst>
                                          <p:attrName>style.visibility</p:attrName>
                                        </p:attrNameLst>
                                      </p:cBhvr>
                                      <p:to>
                                        <p:strVal val="hidden"/>
                                      </p:to>
                                    </p:set>
                                  </p:subTnLst>
                                </p:cTn>
                              </p:par>
                              <p:par>
                                <p:cTn id="45" presetID="1" presetClass="entr" presetSubtype="0" fill="hold" grpId="0" nodeType="withEffect">
                                  <p:stCondLst>
                                    <p:cond delay="0"/>
                                  </p:stCondLst>
                                  <p:childTnLst>
                                    <p:set>
                                      <p:cBhvr>
                                        <p:cTn id="46" dur="1" fill="hold">
                                          <p:stCondLst>
                                            <p:cond delay="0"/>
                                          </p:stCondLst>
                                        </p:cTn>
                                        <p:tgtEl>
                                          <p:spTgt spid="34"/>
                                        </p:tgtEl>
                                        <p:attrNameLst>
                                          <p:attrName>style.visibility</p:attrName>
                                        </p:attrNameLst>
                                      </p:cBhvr>
                                      <p:to>
                                        <p:strVal val="visible"/>
                                      </p:to>
                                    </p:set>
                                  </p:childTnLst>
                                  <p:subTnLst>
                                    <p:set>
                                      <p:cBhvr override="childStyle">
                                        <p:cTn dur="1" fill="hold" display="0" masterRel="nextClick" afterEffect="1"/>
                                        <p:tgtEl>
                                          <p:spTgt spid="34"/>
                                        </p:tgtEl>
                                        <p:attrNameLst>
                                          <p:attrName>style.visibility</p:attrName>
                                        </p:attrNameLst>
                                      </p:cBhvr>
                                      <p:to>
                                        <p:strVal val="hidden"/>
                                      </p:to>
                                    </p:set>
                                  </p:sub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43"/>
                                        </p:tgtEl>
                                        <p:attrNameLst>
                                          <p:attrName>style.visibility</p:attrName>
                                        </p:attrNameLst>
                                      </p:cBhvr>
                                      <p:to>
                                        <p:strVal val="visible"/>
                                      </p:to>
                                    </p:set>
                                  </p:childTnLst>
                                  <p:subTnLst>
                                    <p:set>
                                      <p:cBhvr override="childStyle">
                                        <p:cTn dur="1" fill="hold" display="0" masterRel="nextClick" afterEffect="1"/>
                                        <p:tgtEl>
                                          <p:spTgt spid="43"/>
                                        </p:tgtEl>
                                        <p:attrNameLst>
                                          <p:attrName>style.visibility</p:attrName>
                                        </p:attrNameLst>
                                      </p:cBhvr>
                                      <p:to>
                                        <p:strVal val="hidden"/>
                                      </p:to>
                                    </p:set>
                                  </p:subTnLst>
                                </p:cTn>
                              </p:par>
                              <p:par>
                                <p:cTn id="51" presetID="1" presetClass="entr" presetSubtype="0" fill="hold" grpId="0" nodeType="withEffect">
                                  <p:stCondLst>
                                    <p:cond delay="0"/>
                                  </p:stCondLst>
                                  <p:childTnLst>
                                    <p:set>
                                      <p:cBhvr>
                                        <p:cTn id="52" dur="1" fill="hold">
                                          <p:stCondLst>
                                            <p:cond delay="0"/>
                                          </p:stCondLst>
                                        </p:cTn>
                                        <p:tgtEl>
                                          <p:spTgt spid="44"/>
                                        </p:tgtEl>
                                        <p:attrNameLst>
                                          <p:attrName>style.visibility</p:attrName>
                                        </p:attrNameLst>
                                      </p:cBhvr>
                                      <p:to>
                                        <p:strVal val="visible"/>
                                      </p:to>
                                    </p:set>
                                  </p:childTnLst>
                                  <p:subTnLst>
                                    <p:set>
                                      <p:cBhvr override="childStyle">
                                        <p:cTn dur="1" fill="hold" display="0" masterRel="nextClick" afterEffect="1"/>
                                        <p:tgtEl>
                                          <p:spTgt spid="44"/>
                                        </p:tgtEl>
                                        <p:attrNameLst>
                                          <p:attrName>style.visibility</p:attrName>
                                        </p:attrNameLst>
                                      </p:cBhvr>
                                      <p:to>
                                        <p:strVal val="hidden"/>
                                      </p:to>
                                    </p:set>
                                  </p:subTnLst>
                                </p:cTn>
                              </p:par>
                              <p:par>
                                <p:cTn id="53" presetID="1" presetClass="entr" presetSubtype="0" fill="hold" nodeType="withEffect">
                                  <p:stCondLst>
                                    <p:cond delay="0"/>
                                  </p:stCondLst>
                                  <p:childTnLst>
                                    <p:set>
                                      <p:cBhvr>
                                        <p:cTn id="54" dur="1" fill="hold">
                                          <p:stCondLst>
                                            <p:cond delay="0"/>
                                          </p:stCondLst>
                                        </p:cTn>
                                        <p:tgtEl>
                                          <p:spTgt spid="45"/>
                                        </p:tgtEl>
                                        <p:attrNameLst>
                                          <p:attrName>style.visibility</p:attrName>
                                        </p:attrNameLst>
                                      </p:cBhvr>
                                      <p:to>
                                        <p:strVal val="visible"/>
                                      </p:to>
                                    </p:set>
                                  </p:childTnLst>
                                  <p:subTnLst>
                                    <p:set>
                                      <p:cBhvr override="childStyle">
                                        <p:cTn dur="1" fill="hold" display="0" masterRel="nextClick" afterEffect="1"/>
                                        <p:tgtEl>
                                          <p:spTgt spid="45"/>
                                        </p:tgtEl>
                                        <p:attrNameLst>
                                          <p:attrName>style.visibility</p:attrName>
                                        </p:attrNameLst>
                                      </p:cBhvr>
                                      <p:to>
                                        <p:strVal val="hidden"/>
                                      </p:to>
                                    </p:set>
                                  </p:subTnLst>
                                </p:cTn>
                              </p:par>
                              <p:par>
                                <p:cTn id="55" presetID="1" presetClass="entr" presetSubtype="0" fill="hold" nodeType="withEffect">
                                  <p:stCondLst>
                                    <p:cond delay="0"/>
                                  </p:stCondLst>
                                  <p:childTnLst>
                                    <p:set>
                                      <p:cBhvr>
                                        <p:cTn id="56" dur="1" fill="hold">
                                          <p:stCondLst>
                                            <p:cond delay="0"/>
                                          </p:stCondLst>
                                        </p:cTn>
                                        <p:tgtEl>
                                          <p:spTgt spid="46"/>
                                        </p:tgtEl>
                                        <p:attrNameLst>
                                          <p:attrName>style.visibility</p:attrName>
                                        </p:attrNameLst>
                                      </p:cBhvr>
                                      <p:to>
                                        <p:strVal val="visible"/>
                                      </p:to>
                                    </p:set>
                                  </p:childTnLst>
                                  <p:subTnLst>
                                    <p:set>
                                      <p:cBhvr override="childStyle">
                                        <p:cTn dur="1" fill="hold" display="0" masterRel="nextClick" afterEffect="1"/>
                                        <p:tgtEl>
                                          <p:spTgt spid="46"/>
                                        </p:tgtEl>
                                        <p:attrNameLst>
                                          <p:attrName>style.visibility</p:attrName>
                                        </p:attrNameLst>
                                      </p:cBhvr>
                                      <p:to>
                                        <p:strVal val="hidden"/>
                                      </p:to>
                                    </p:set>
                                  </p:sub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27" grpId="0"/>
      <p:bldP spid="29" grpId="0"/>
      <p:bldP spid="32" grpId="0"/>
      <p:bldP spid="34" grpId="0"/>
      <p:bldP spid="26" grpId="0"/>
      <p:bldP spid="37" grpId="0"/>
      <p:bldP spid="38" grpId="0"/>
      <p:bldP spid="43" grpId="0"/>
      <p:bldP spid="44" grpId="0"/>
    </p:bld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2" name="Rectangle 51"/>
          <p:cNvSpPr/>
          <p:nvPr/>
        </p:nvSpPr>
        <p:spPr>
          <a:xfrm>
            <a:off x="4572000" y="0"/>
            <a:ext cx="4572000" cy="3428999"/>
          </a:xfrm>
          <a:prstGeom prst="rect">
            <a:avLst/>
          </a:prstGeom>
          <a:solidFill>
            <a:srgbClr val="7030A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p:cNvSpPr/>
          <p:nvPr/>
        </p:nvSpPr>
        <p:spPr>
          <a:xfrm>
            <a:off x="206088" y="0"/>
            <a:ext cx="4333293" cy="3428999"/>
          </a:xfrm>
          <a:prstGeom prst="rect">
            <a:avLst/>
          </a:prstGeom>
          <a:solidFill>
            <a:srgbClr val="00B0F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p:cNvSpPr/>
          <p:nvPr/>
        </p:nvSpPr>
        <p:spPr>
          <a:xfrm>
            <a:off x="206088" y="3429000"/>
            <a:ext cx="4333293" cy="3428999"/>
          </a:xfrm>
          <a:prstGeom prst="rect">
            <a:avLst/>
          </a:prstGeom>
          <a:solidFill>
            <a:srgbClr val="FFC00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3066472" y="3198167"/>
            <a:ext cx="4172528" cy="461665"/>
          </a:xfrm>
          <a:prstGeom prst="rect">
            <a:avLst/>
          </a:prstGeom>
          <a:noFill/>
        </p:spPr>
        <p:txBody>
          <a:bodyPr wrap="square" rtlCol="0">
            <a:spAutoFit/>
          </a:bodyPr>
          <a:lstStyle/>
          <a:p>
            <a:r>
              <a:rPr lang="en-US" sz="2400" b="1" dirty="0">
                <a:solidFill>
                  <a:srgbClr val="002060"/>
                </a:solidFill>
                <a:latin typeface="Verdana" pitchFamily="34" charset="0"/>
                <a:ea typeface="Verdana" pitchFamily="34" charset="0"/>
                <a:cs typeface="Verdana" pitchFamily="34" charset="0"/>
              </a:rPr>
              <a:t>CONCLUSION</a:t>
            </a:r>
          </a:p>
        </p:txBody>
      </p:sp>
      <p:grpSp>
        <p:nvGrpSpPr>
          <p:cNvPr id="12" name="Group 11"/>
          <p:cNvGrpSpPr/>
          <p:nvPr/>
        </p:nvGrpSpPr>
        <p:grpSpPr>
          <a:xfrm>
            <a:off x="3048000" y="3211215"/>
            <a:ext cx="311278" cy="293985"/>
            <a:chOff x="1752600" y="1524000"/>
            <a:chExt cx="1371600" cy="1295400"/>
          </a:xfrm>
        </p:grpSpPr>
        <p:cxnSp>
          <p:nvCxnSpPr>
            <p:cNvPr id="13" name="Straight Connector 12"/>
            <p:cNvCxnSpPr/>
            <p:nvPr/>
          </p:nvCxnSpPr>
          <p:spPr>
            <a:xfrm>
              <a:off x="1752600" y="1524000"/>
              <a:ext cx="0" cy="1295400"/>
            </a:xfrm>
            <a:prstGeom prst="line">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1752600" y="1524000"/>
              <a:ext cx="1371600" cy="0"/>
            </a:xfrm>
            <a:prstGeom prst="line">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grpSp>
      <p:grpSp>
        <p:nvGrpSpPr>
          <p:cNvPr id="21" name="Group 20"/>
          <p:cNvGrpSpPr/>
          <p:nvPr/>
        </p:nvGrpSpPr>
        <p:grpSpPr>
          <a:xfrm rot="10800000">
            <a:off x="5246838" y="3363613"/>
            <a:ext cx="391962" cy="370186"/>
            <a:chOff x="1752600" y="1524000"/>
            <a:chExt cx="1371600" cy="1295400"/>
          </a:xfrm>
        </p:grpSpPr>
        <p:cxnSp>
          <p:nvCxnSpPr>
            <p:cNvPr id="22" name="Straight Connector 21"/>
            <p:cNvCxnSpPr/>
            <p:nvPr/>
          </p:nvCxnSpPr>
          <p:spPr>
            <a:xfrm>
              <a:off x="1752600" y="1524000"/>
              <a:ext cx="0" cy="1295400"/>
            </a:xfrm>
            <a:prstGeom prst="line">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1752600" y="1524000"/>
              <a:ext cx="1371600" cy="0"/>
            </a:xfrm>
            <a:prstGeom prst="line">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grpSp>
      <p:sp>
        <p:nvSpPr>
          <p:cNvPr id="2" name="Date Placeholder 1"/>
          <p:cNvSpPr>
            <a:spLocks noGrp="1"/>
          </p:cNvSpPr>
          <p:nvPr>
            <p:ph type="dt" sz="half" idx="10"/>
          </p:nvPr>
        </p:nvSpPr>
        <p:spPr/>
        <p:txBody>
          <a:bodyPr/>
          <a:lstStyle/>
          <a:p>
            <a:fld id="{5114544A-F33B-46D7-915B-0EB28D1A2F93}" type="datetime5">
              <a:rPr lang="en-US" smtClean="0"/>
              <a:t>4-Dec-24</a:t>
            </a:fld>
            <a:endParaRPr lang="en-US"/>
          </a:p>
        </p:txBody>
      </p:sp>
      <p:sp>
        <p:nvSpPr>
          <p:cNvPr id="3" name="Slide Number Placeholder 2"/>
          <p:cNvSpPr>
            <a:spLocks noGrp="1"/>
          </p:cNvSpPr>
          <p:nvPr>
            <p:ph type="sldNum" sz="quarter" idx="12"/>
          </p:nvPr>
        </p:nvSpPr>
        <p:spPr/>
        <p:txBody>
          <a:bodyPr/>
          <a:lstStyle/>
          <a:p>
            <a:fld id="{258DF75C-1349-4428-A080-E4DEDA9691AA}" type="slidenum">
              <a:rPr lang="en-US" smtClean="0"/>
              <a:t>11</a:t>
            </a:fld>
            <a:endParaRPr lang="en-US"/>
          </a:p>
        </p:txBody>
      </p:sp>
      <p:pic>
        <p:nvPicPr>
          <p:cNvPr id="15" name="Picture 14"/>
          <p:cNvPicPr>
            <a:picLocks noChangeAspect="1"/>
          </p:cNvPicPr>
          <p:nvPr/>
        </p:nvPicPr>
        <p:blipFill>
          <a:blip r:embed="rId2" cstate="print">
            <a:duotone>
              <a:schemeClr val="accent3">
                <a:shade val="45000"/>
                <a:satMod val="135000"/>
              </a:schemeClr>
              <a:prstClr val="white"/>
            </a:duotone>
            <a:extLst>
              <a:ext uri="{BEBA8EAE-BF5A-486C-A8C5-ECC9F3942E4B}">
                <a14:imgProps xmlns:a14="http://schemas.microsoft.com/office/drawing/2010/main">
                  <a14:imgLayer r:embed="rId3">
                    <a14:imgEffect>
                      <a14:artisticLineDrawing/>
                    </a14:imgEffect>
                  </a14:imgLayer>
                </a14:imgProps>
              </a:ext>
              <a:ext uri="{28A0092B-C50C-407E-A947-70E740481C1C}">
                <a14:useLocalDpi xmlns:a14="http://schemas.microsoft.com/office/drawing/2010/main" val="0"/>
              </a:ext>
            </a:extLst>
          </a:blip>
          <a:stretch>
            <a:fillRect/>
          </a:stretch>
        </p:blipFill>
        <p:spPr>
          <a:xfrm>
            <a:off x="3733800" y="6465076"/>
            <a:ext cx="1611163" cy="316724"/>
          </a:xfrm>
          <a:prstGeom prst="rect">
            <a:avLst/>
          </a:prstGeom>
        </p:spPr>
      </p:pic>
      <p:sp>
        <p:nvSpPr>
          <p:cNvPr id="18" name="Rectangle 17"/>
          <p:cNvSpPr/>
          <p:nvPr/>
        </p:nvSpPr>
        <p:spPr>
          <a:xfrm>
            <a:off x="0" y="0"/>
            <a:ext cx="206088" cy="3429000"/>
          </a:xfrm>
          <a:prstGeom prst="rect">
            <a:avLst/>
          </a:prstGeom>
          <a:solidFill>
            <a:srgbClr val="FFC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19" name="Rectangle 18"/>
          <p:cNvSpPr/>
          <p:nvPr/>
        </p:nvSpPr>
        <p:spPr>
          <a:xfrm>
            <a:off x="0" y="3429000"/>
            <a:ext cx="206088" cy="3429000"/>
          </a:xfrm>
          <a:prstGeom prst="rect">
            <a:avLst/>
          </a:prstGeom>
          <a:solidFill>
            <a:srgbClr val="00B0F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55" name="TextBox 54"/>
          <p:cNvSpPr txBox="1"/>
          <p:nvPr/>
        </p:nvSpPr>
        <p:spPr>
          <a:xfrm>
            <a:off x="582034" y="944938"/>
            <a:ext cx="3581400" cy="1569660"/>
          </a:xfrm>
          <a:prstGeom prst="rect">
            <a:avLst/>
          </a:prstGeom>
          <a:noFill/>
        </p:spPr>
        <p:txBody>
          <a:bodyPr wrap="square" rtlCol="0">
            <a:spAutoFit/>
          </a:bodyPr>
          <a:lstStyle/>
          <a:p>
            <a:pPr algn="ctr"/>
            <a:r>
              <a:rPr lang="en-US" sz="1600" dirty="0">
                <a:solidFill>
                  <a:schemeClr val="bg1"/>
                </a:solidFill>
                <a:latin typeface="Verdana" pitchFamily="34" charset="0"/>
                <a:ea typeface="Verdana" pitchFamily="34" charset="0"/>
                <a:cs typeface="Verdana" pitchFamily="34" charset="0"/>
              </a:rPr>
              <a:t>By recommending effective treatments the hospital can reduce the readmission rates which can save them millions of dollars while also improving the quality of care.</a:t>
            </a:r>
          </a:p>
        </p:txBody>
      </p:sp>
      <p:sp>
        <p:nvSpPr>
          <p:cNvPr id="56" name="TextBox 55"/>
          <p:cNvSpPr txBox="1"/>
          <p:nvPr/>
        </p:nvSpPr>
        <p:spPr>
          <a:xfrm>
            <a:off x="5158012" y="560337"/>
            <a:ext cx="3470353" cy="2308324"/>
          </a:xfrm>
          <a:prstGeom prst="rect">
            <a:avLst/>
          </a:prstGeom>
          <a:noFill/>
        </p:spPr>
        <p:txBody>
          <a:bodyPr wrap="square" rtlCol="0">
            <a:spAutoFit/>
          </a:bodyPr>
          <a:lstStyle/>
          <a:p>
            <a:pPr algn="ctr"/>
            <a:r>
              <a:rPr lang="en-US" sz="1600" dirty="0">
                <a:solidFill>
                  <a:schemeClr val="bg1"/>
                </a:solidFill>
                <a:latin typeface="Verdana" pitchFamily="34" charset="0"/>
                <a:ea typeface="Verdana" pitchFamily="34" charset="0"/>
                <a:cs typeface="Verdana" pitchFamily="34" charset="0"/>
              </a:rPr>
              <a:t>The patients can receive effective treatment only if they are diagnosed correctly at the first level of diagnosis.  This  diagnosis  can be effectively done when the patients undergo important test like the HbA1C test and glucose serum value test.</a:t>
            </a:r>
          </a:p>
        </p:txBody>
      </p:sp>
      <p:sp>
        <p:nvSpPr>
          <p:cNvPr id="57" name="TextBox 56"/>
          <p:cNvSpPr txBox="1"/>
          <p:nvPr/>
        </p:nvSpPr>
        <p:spPr>
          <a:xfrm>
            <a:off x="810634" y="4358669"/>
            <a:ext cx="3124200" cy="1569660"/>
          </a:xfrm>
          <a:prstGeom prst="rect">
            <a:avLst/>
          </a:prstGeom>
          <a:noFill/>
        </p:spPr>
        <p:txBody>
          <a:bodyPr wrap="square" rtlCol="0">
            <a:spAutoFit/>
          </a:bodyPr>
          <a:lstStyle/>
          <a:p>
            <a:pPr algn="ctr"/>
            <a:r>
              <a:rPr lang="en-US" sz="1600" dirty="0">
                <a:solidFill>
                  <a:schemeClr val="bg1"/>
                </a:solidFill>
                <a:latin typeface="Verdana" pitchFamily="34" charset="0"/>
                <a:ea typeface="Verdana" pitchFamily="34" charset="0"/>
                <a:cs typeface="Verdana" pitchFamily="34" charset="0"/>
              </a:rPr>
              <a:t>The important features found through the model must be monitored thoroughly for every patient to recommend the best treatment.</a:t>
            </a:r>
          </a:p>
        </p:txBody>
      </p:sp>
    </p:spTree>
    <p:extLst>
      <p:ext uri="{BB962C8B-B14F-4D97-AF65-F5344CB8AC3E}">
        <p14:creationId xmlns:p14="http://schemas.microsoft.com/office/powerpoint/2010/main" val="24146167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heel(1)">
                                      <p:cBhvr>
                                        <p:cTn id="7" dur="2000"/>
                                        <p:tgtEl>
                                          <p:spTgt spid="12"/>
                                        </p:tgtEl>
                                      </p:cBhvr>
                                    </p:animEffect>
                                  </p:childTnLst>
                                  <p:subTnLst>
                                    <p:set>
                                      <p:cBhvr override="childStyle">
                                        <p:cTn dur="1" fill="hold" display="0" masterRel="nextClick" afterEffect="1"/>
                                        <p:tgtEl>
                                          <p:spTgt spid="12"/>
                                        </p:tgtEl>
                                        <p:attrNameLst>
                                          <p:attrName>style.visibility</p:attrName>
                                        </p:attrNameLst>
                                      </p:cBhvr>
                                      <p:to>
                                        <p:strVal val="hidden"/>
                                      </p:to>
                                    </p:set>
                                  </p:subTnLst>
                                </p:cTn>
                              </p:par>
                              <p:par>
                                <p:cTn id="8" presetID="1" presetClass="entr" presetSubtype="0" fill="hold" grpId="0" nodeType="withEffect">
                                  <p:stCondLst>
                                    <p:cond delay="0"/>
                                  </p:stCondLst>
                                  <p:childTnLst>
                                    <p:set>
                                      <p:cBhvr>
                                        <p:cTn id="9" dur="1" fill="hold">
                                          <p:stCondLst>
                                            <p:cond delay="0"/>
                                          </p:stCondLst>
                                        </p:cTn>
                                        <p:tgtEl>
                                          <p:spTgt spid="31"/>
                                        </p:tgtEl>
                                        <p:attrNameLst>
                                          <p:attrName>style.visibility</p:attrName>
                                        </p:attrNameLst>
                                      </p:cBhvr>
                                      <p:to>
                                        <p:strVal val="visible"/>
                                      </p:to>
                                    </p:set>
                                  </p:childTnLst>
                                  <p:subTnLst>
                                    <p:set>
                                      <p:cBhvr override="childStyle">
                                        <p:cTn dur="1" fill="hold" display="0" masterRel="nextClick" afterEffect="1"/>
                                        <p:tgtEl>
                                          <p:spTgt spid="31"/>
                                        </p:tgtEl>
                                        <p:attrNameLst>
                                          <p:attrName>style.visibility</p:attrName>
                                        </p:attrNameLst>
                                      </p:cBhvr>
                                      <p:to>
                                        <p:strVal val="hidden"/>
                                      </p:to>
                                    </p:set>
                                  </p:subTnLst>
                                </p:cTn>
                              </p:par>
                              <p:par>
                                <p:cTn id="10" presetID="21" presetClass="entr" presetSubtype="1" fill="hold" nodeType="with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wheel(1)">
                                      <p:cBhvr>
                                        <p:cTn id="12" dur="2000"/>
                                        <p:tgtEl>
                                          <p:spTgt spid="21"/>
                                        </p:tgtEl>
                                      </p:cBhvr>
                                    </p:animEffect>
                                  </p:childTnLst>
                                  <p:subTnLst>
                                    <p:set>
                                      <p:cBhvr override="childStyle">
                                        <p:cTn dur="1" fill="hold" display="0" masterRel="nextClick" afterEffect="1"/>
                                        <p:tgtEl>
                                          <p:spTgt spid="21"/>
                                        </p:tgtEl>
                                        <p:attrNameLst>
                                          <p:attrName>style.visibility</p:attrName>
                                        </p:attrNameLst>
                                      </p:cBhvr>
                                      <p:to>
                                        <p:strVal val="hidden"/>
                                      </p:to>
                                    </p:set>
                                  </p:sub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animBg="1"/>
      <p:bldP spid="54" grpId="0" animBg="1"/>
      <p:bldP spid="53" grpId="0" animBg="1"/>
      <p:bldP spid="31" grpId="0"/>
      <p:bldP spid="55" grpId="0"/>
      <p:bldP spid="56" grpId="0"/>
      <p:bldP spid="57" grpId="0"/>
    </p:bld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 name="Content Placeholder 2"/>
          <p:cNvSpPr txBox="1">
            <a:spLocks/>
          </p:cNvSpPr>
          <p:nvPr/>
        </p:nvSpPr>
        <p:spPr>
          <a:xfrm>
            <a:off x="3276600" y="2667000"/>
            <a:ext cx="2596738" cy="77338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a:r>
              <a:rPr lang="en-US" sz="2800" b="1" dirty="0">
                <a:solidFill>
                  <a:srgbClr val="002060"/>
                </a:solidFill>
                <a:latin typeface="Verdana" pitchFamily="34" charset="0"/>
                <a:ea typeface="Verdana" pitchFamily="34" charset="0"/>
                <a:cs typeface="Verdana" pitchFamily="34" charset="0"/>
              </a:rPr>
              <a:t>THANK YOU</a:t>
            </a:r>
          </a:p>
        </p:txBody>
      </p:sp>
      <p:sp>
        <p:nvSpPr>
          <p:cNvPr id="6" name="Rectangle 3"/>
          <p:cNvSpPr txBox="1">
            <a:spLocks/>
          </p:cNvSpPr>
          <p:nvPr/>
        </p:nvSpPr>
        <p:spPr>
          <a:xfrm>
            <a:off x="3124200" y="3810000"/>
            <a:ext cx="2891266" cy="4572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1600" dirty="0">
                <a:solidFill>
                  <a:schemeClr val="tx1">
                    <a:lumMod val="75000"/>
                    <a:lumOff val="25000"/>
                  </a:schemeClr>
                </a:solidFill>
                <a:latin typeface="Verdana" pitchFamily="34" charset="0"/>
                <a:ea typeface="Verdana" pitchFamily="34" charset="0"/>
                <a:cs typeface="Verdana" pitchFamily="34" charset="0"/>
              </a:rPr>
              <a:t>QUESTIONS!</a:t>
            </a:r>
          </a:p>
        </p:txBody>
      </p:sp>
      <p:sp>
        <p:nvSpPr>
          <p:cNvPr id="2" name="Date Placeholder 1"/>
          <p:cNvSpPr>
            <a:spLocks noGrp="1"/>
          </p:cNvSpPr>
          <p:nvPr>
            <p:ph type="dt" sz="half" idx="10"/>
          </p:nvPr>
        </p:nvSpPr>
        <p:spPr/>
        <p:txBody>
          <a:bodyPr/>
          <a:lstStyle/>
          <a:p>
            <a:fld id="{F62DF7D0-6805-4231-B6F5-A6DAE57CB39C}" type="datetime5">
              <a:rPr lang="en-US" smtClean="0"/>
              <a:t>4-Dec-24</a:t>
            </a:fld>
            <a:endParaRPr lang="en-US"/>
          </a:p>
        </p:txBody>
      </p:sp>
      <p:sp>
        <p:nvSpPr>
          <p:cNvPr id="3" name="Slide Number Placeholder 2"/>
          <p:cNvSpPr>
            <a:spLocks noGrp="1"/>
          </p:cNvSpPr>
          <p:nvPr>
            <p:ph type="sldNum" sz="quarter" idx="12"/>
          </p:nvPr>
        </p:nvSpPr>
        <p:spPr/>
        <p:txBody>
          <a:bodyPr/>
          <a:lstStyle/>
          <a:p>
            <a:fld id="{258DF75C-1349-4428-A080-E4DEDA9691AA}" type="slidenum">
              <a:rPr lang="en-US" smtClean="0"/>
              <a:t>12</a:t>
            </a:fld>
            <a:endParaRPr lang="en-US"/>
          </a:p>
        </p:txBody>
      </p:sp>
      <p:pic>
        <p:nvPicPr>
          <p:cNvPr id="13" name="Picture 12"/>
          <p:cNvPicPr>
            <a:picLocks noChangeAspect="1"/>
          </p:cNvPicPr>
          <p:nvPr/>
        </p:nvPicPr>
        <p:blipFill>
          <a:blip r:embed="rId2" cstate="print">
            <a:extLst>
              <a:ext uri="{BEBA8EAE-BF5A-486C-A8C5-ECC9F3942E4B}">
                <a14:imgProps xmlns:a14="http://schemas.microsoft.com/office/drawing/2010/main">
                  <a14:imgLayer r:embed="rId3">
                    <a14:imgEffect>
                      <a14:artisticLineDrawing/>
                    </a14:imgEffect>
                  </a14:imgLayer>
                </a14:imgProps>
              </a:ext>
              <a:ext uri="{28A0092B-C50C-407E-A947-70E740481C1C}">
                <a14:useLocalDpi xmlns:a14="http://schemas.microsoft.com/office/drawing/2010/main" val="0"/>
              </a:ext>
            </a:extLst>
          </a:blip>
          <a:stretch>
            <a:fillRect/>
          </a:stretch>
        </p:blipFill>
        <p:spPr>
          <a:xfrm>
            <a:off x="3584368" y="6256867"/>
            <a:ext cx="1981201" cy="389467"/>
          </a:xfrm>
          <a:prstGeom prst="rect">
            <a:avLst/>
          </a:prstGeom>
        </p:spPr>
      </p:pic>
      <p:grpSp>
        <p:nvGrpSpPr>
          <p:cNvPr id="15" name="Group 14"/>
          <p:cNvGrpSpPr/>
          <p:nvPr/>
        </p:nvGrpSpPr>
        <p:grpSpPr>
          <a:xfrm>
            <a:off x="2" y="3352800"/>
            <a:ext cx="9144000" cy="152405"/>
            <a:chOff x="2" y="3352800"/>
            <a:chExt cx="9144000" cy="152405"/>
          </a:xfrm>
        </p:grpSpPr>
        <p:sp>
          <p:nvSpPr>
            <p:cNvPr id="16" name="Rectangle 15"/>
            <p:cNvSpPr/>
            <p:nvPr/>
          </p:nvSpPr>
          <p:spPr>
            <a:xfrm rot="5400000">
              <a:off x="6781799" y="1143003"/>
              <a:ext cx="152405" cy="4572000"/>
            </a:xfrm>
            <a:prstGeom prst="rect">
              <a:avLst/>
            </a:prstGeom>
            <a:solidFill>
              <a:schemeClr val="accent2"/>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17" name="Rectangle 16"/>
            <p:cNvSpPr/>
            <p:nvPr/>
          </p:nvSpPr>
          <p:spPr>
            <a:xfrm rot="5400000">
              <a:off x="2209799" y="1143003"/>
              <a:ext cx="152405" cy="4572000"/>
            </a:xfrm>
            <a:prstGeom prst="rect">
              <a:avLst/>
            </a:prstGeom>
            <a:solidFill>
              <a:schemeClr val="accent3">
                <a:lumMod val="60000"/>
                <a:lumOff val="40000"/>
              </a:schemeClr>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grpSp>
      <p:grpSp>
        <p:nvGrpSpPr>
          <p:cNvPr id="19" name="Group 18"/>
          <p:cNvGrpSpPr/>
          <p:nvPr/>
        </p:nvGrpSpPr>
        <p:grpSpPr>
          <a:xfrm>
            <a:off x="3200400" y="2667000"/>
            <a:ext cx="311278" cy="293985"/>
            <a:chOff x="1752600" y="1524000"/>
            <a:chExt cx="1371600" cy="1295400"/>
          </a:xfrm>
        </p:grpSpPr>
        <p:cxnSp>
          <p:nvCxnSpPr>
            <p:cNvPr id="20" name="Straight Connector 19"/>
            <p:cNvCxnSpPr/>
            <p:nvPr/>
          </p:nvCxnSpPr>
          <p:spPr>
            <a:xfrm>
              <a:off x="1752600" y="1524000"/>
              <a:ext cx="0" cy="1295400"/>
            </a:xfrm>
            <a:prstGeom prst="line">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1752600" y="1524000"/>
              <a:ext cx="1371600" cy="0"/>
            </a:xfrm>
            <a:prstGeom prst="line">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242160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cxnSp>
        <p:nvCxnSpPr>
          <p:cNvPr id="39" name="Straight Connector 38"/>
          <p:cNvCxnSpPr/>
          <p:nvPr/>
        </p:nvCxnSpPr>
        <p:spPr>
          <a:xfrm>
            <a:off x="206514" y="3435096"/>
            <a:ext cx="8991600" cy="0"/>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188334" y="3352800"/>
            <a:ext cx="8955666" cy="0"/>
          </a:xfrm>
          <a:prstGeom prst="line">
            <a:avLst/>
          </a:prstGeom>
          <a:ln w="12700">
            <a:solidFill>
              <a:srgbClr val="FFC000"/>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CF1B1374-6C99-4642-9617-4426B07B7CEA}"/>
              </a:ext>
            </a:extLst>
          </p:cNvPr>
          <p:cNvSpPr txBox="1"/>
          <p:nvPr/>
        </p:nvSpPr>
        <p:spPr>
          <a:xfrm>
            <a:off x="838200" y="1676400"/>
            <a:ext cx="8077200" cy="1569660"/>
          </a:xfrm>
          <a:prstGeom prst="rect">
            <a:avLst/>
          </a:prstGeom>
          <a:noFill/>
        </p:spPr>
        <p:txBody>
          <a:bodyPr wrap="square" rtlCol="0">
            <a:spAutoFit/>
          </a:bodyPr>
          <a:lstStyle/>
          <a:p>
            <a:pPr algn="ctr"/>
            <a:r>
              <a:rPr lang="en-US" sz="2400" b="1" dirty="0">
                <a:solidFill>
                  <a:srgbClr val="002060"/>
                </a:solidFill>
                <a:latin typeface="Verdana" pitchFamily="34" charset="0"/>
                <a:ea typeface="Verdana" pitchFamily="34" charset="0"/>
                <a:cs typeface="Verdana" pitchFamily="34" charset="0"/>
              </a:rPr>
              <a:t>PREDICTING HOSPITAL</a:t>
            </a:r>
          </a:p>
          <a:p>
            <a:pPr algn="ctr"/>
            <a:r>
              <a:rPr lang="en-US" sz="2400" b="1" dirty="0">
                <a:solidFill>
                  <a:srgbClr val="002060"/>
                </a:solidFill>
                <a:latin typeface="Verdana" pitchFamily="34" charset="0"/>
                <a:ea typeface="Verdana" pitchFamily="34" charset="0"/>
                <a:cs typeface="Verdana" pitchFamily="34" charset="0"/>
              </a:rPr>
              <a:t>READMISSION OF</a:t>
            </a:r>
          </a:p>
          <a:p>
            <a:pPr algn="ctr"/>
            <a:r>
              <a:rPr lang="en-US" sz="2400" dirty="0">
                <a:solidFill>
                  <a:schemeClr val="tx1">
                    <a:lumMod val="75000"/>
                    <a:lumOff val="25000"/>
                  </a:schemeClr>
                </a:solidFill>
                <a:latin typeface="Verdana" pitchFamily="34" charset="0"/>
                <a:ea typeface="Verdana" pitchFamily="34" charset="0"/>
                <a:cs typeface="Verdana" pitchFamily="34" charset="0"/>
              </a:rPr>
              <a:t>DIABETIC PATIENTS AND FEATURE</a:t>
            </a:r>
          </a:p>
          <a:p>
            <a:pPr algn="ctr"/>
            <a:r>
              <a:rPr lang="en-US" sz="2400" dirty="0">
                <a:solidFill>
                  <a:schemeClr val="tx1">
                    <a:lumMod val="75000"/>
                    <a:lumOff val="25000"/>
                  </a:schemeClr>
                </a:solidFill>
                <a:latin typeface="Verdana" pitchFamily="34" charset="0"/>
                <a:ea typeface="Verdana" pitchFamily="34" charset="0"/>
                <a:cs typeface="Verdana" pitchFamily="34" charset="0"/>
              </a:rPr>
              <a:t>ANALYSIS</a:t>
            </a:r>
          </a:p>
        </p:txBody>
      </p:sp>
      <p:sp>
        <p:nvSpPr>
          <p:cNvPr id="6" name="TextBox 5">
            <a:extLst>
              <a:ext uri="{FF2B5EF4-FFF2-40B4-BE49-F238E27FC236}">
                <a16:creationId xmlns:a16="http://schemas.microsoft.com/office/drawing/2014/main" id="{CF1B1374-6C99-4642-9617-4426B07B7CEA}"/>
              </a:ext>
            </a:extLst>
          </p:cNvPr>
          <p:cNvSpPr txBox="1"/>
          <p:nvPr/>
        </p:nvSpPr>
        <p:spPr>
          <a:xfrm>
            <a:off x="1066800" y="4191000"/>
            <a:ext cx="2971800" cy="1815882"/>
          </a:xfrm>
          <a:prstGeom prst="rect">
            <a:avLst/>
          </a:prstGeom>
          <a:noFill/>
        </p:spPr>
        <p:txBody>
          <a:bodyPr wrap="square" rtlCol="0">
            <a:spAutoFit/>
          </a:bodyPr>
          <a:lstStyle/>
          <a:p>
            <a:r>
              <a:rPr lang="en-US" sz="1600" dirty="0">
                <a:solidFill>
                  <a:srgbClr val="002060"/>
                </a:solidFill>
                <a:latin typeface="Verdana" pitchFamily="34" charset="0"/>
                <a:ea typeface="Verdana" pitchFamily="34" charset="0"/>
                <a:cs typeface="Verdana" pitchFamily="34" charset="0"/>
              </a:rPr>
              <a:t>PRESENTED BY</a:t>
            </a:r>
          </a:p>
          <a:p>
            <a:r>
              <a:rPr lang="en-US" sz="1600" dirty="0">
                <a:solidFill>
                  <a:schemeClr val="tx1">
                    <a:lumMod val="75000"/>
                    <a:lumOff val="25000"/>
                  </a:schemeClr>
                </a:solidFill>
                <a:latin typeface="Verdana" pitchFamily="34" charset="0"/>
                <a:ea typeface="Verdana" pitchFamily="34" charset="0"/>
                <a:cs typeface="Verdana" pitchFamily="34" charset="0"/>
              </a:rPr>
              <a:t>ISHAN CHOWDHURY</a:t>
            </a:r>
          </a:p>
          <a:p>
            <a:r>
              <a:rPr lang="en-US" sz="1600" dirty="0">
                <a:solidFill>
                  <a:schemeClr val="tx1">
                    <a:lumMod val="75000"/>
                    <a:lumOff val="25000"/>
                  </a:schemeClr>
                </a:solidFill>
                <a:latin typeface="Verdana" pitchFamily="34" charset="0"/>
                <a:ea typeface="Verdana" pitchFamily="34" charset="0"/>
                <a:cs typeface="Verdana" pitchFamily="34" charset="0"/>
              </a:rPr>
              <a:t>DEBASHIS DAS</a:t>
            </a:r>
          </a:p>
          <a:p>
            <a:r>
              <a:rPr lang="en-US" sz="1600" dirty="0">
                <a:solidFill>
                  <a:schemeClr val="tx1">
                    <a:lumMod val="75000"/>
                    <a:lumOff val="25000"/>
                  </a:schemeClr>
                </a:solidFill>
                <a:latin typeface="Verdana" pitchFamily="34" charset="0"/>
                <a:ea typeface="Verdana" pitchFamily="34" charset="0"/>
                <a:cs typeface="Verdana" pitchFamily="34" charset="0"/>
              </a:rPr>
              <a:t>ARAVIND RAJ C K</a:t>
            </a:r>
          </a:p>
          <a:p>
            <a:r>
              <a:rPr lang="en-US" sz="1600" dirty="0">
                <a:solidFill>
                  <a:schemeClr val="tx1">
                    <a:lumMod val="75000"/>
                    <a:lumOff val="25000"/>
                  </a:schemeClr>
                </a:solidFill>
                <a:latin typeface="Verdana" pitchFamily="34" charset="0"/>
                <a:ea typeface="Verdana" pitchFamily="34" charset="0"/>
                <a:cs typeface="Verdana" pitchFamily="34" charset="0"/>
              </a:rPr>
              <a:t>ANUSHA N</a:t>
            </a:r>
          </a:p>
          <a:p>
            <a:r>
              <a:rPr lang="en-US" sz="1600" dirty="0">
                <a:solidFill>
                  <a:schemeClr val="tx1">
                    <a:lumMod val="75000"/>
                    <a:lumOff val="25000"/>
                  </a:schemeClr>
                </a:solidFill>
                <a:latin typeface="Verdana" pitchFamily="34" charset="0"/>
                <a:ea typeface="Verdana" pitchFamily="34" charset="0"/>
                <a:cs typeface="Verdana" pitchFamily="34" charset="0"/>
              </a:rPr>
              <a:t>NIKHIL KUMAR SINGH</a:t>
            </a:r>
          </a:p>
          <a:p>
            <a:endParaRPr lang="en-US" sz="1600" dirty="0"/>
          </a:p>
        </p:txBody>
      </p:sp>
      <p:pic>
        <p:nvPicPr>
          <p:cNvPr id="3" name="Picture 2"/>
          <p:cNvPicPr>
            <a:picLocks noChangeAspect="1"/>
          </p:cNvPicPr>
          <p:nvPr/>
        </p:nvPicPr>
        <p:blipFill>
          <a:blip r:embed="rId2" cstate="print">
            <a:extLst>
              <a:ext uri="{BEBA8EAE-BF5A-486C-A8C5-ECC9F3942E4B}">
                <a14:imgProps xmlns:a14="http://schemas.microsoft.com/office/drawing/2010/main">
                  <a14:imgLayer r:embed="rId3">
                    <a14:imgEffect>
                      <a14:artisticLineDrawing/>
                    </a14:imgEffect>
                  </a14:imgLayer>
                </a14:imgProps>
              </a:ext>
              <a:ext uri="{28A0092B-C50C-407E-A947-70E740481C1C}">
                <a14:useLocalDpi xmlns:a14="http://schemas.microsoft.com/office/drawing/2010/main" val="0"/>
              </a:ext>
            </a:extLst>
          </a:blip>
          <a:stretch>
            <a:fillRect/>
          </a:stretch>
        </p:blipFill>
        <p:spPr>
          <a:xfrm>
            <a:off x="3581399" y="459744"/>
            <a:ext cx="1981201" cy="389467"/>
          </a:xfrm>
          <a:prstGeom prst="rect">
            <a:avLst/>
          </a:prstGeom>
        </p:spPr>
      </p:pic>
      <p:sp>
        <p:nvSpPr>
          <p:cNvPr id="9" name="TextBox 8">
            <a:extLst>
              <a:ext uri="{FF2B5EF4-FFF2-40B4-BE49-F238E27FC236}">
                <a16:creationId xmlns:a16="http://schemas.microsoft.com/office/drawing/2014/main" id="{CF1B1374-6C99-4642-9617-4426B07B7CEA}"/>
              </a:ext>
            </a:extLst>
          </p:cNvPr>
          <p:cNvSpPr txBox="1"/>
          <p:nvPr/>
        </p:nvSpPr>
        <p:spPr>
          <a:xfrm>
            <a:off x="5638800" y="5105400"/>
            <a:ext cx="2971800" cy="830997"/>
          </a:xfrm>
          <a:prstGeom prst="rect">
            <a:avLst/>
          </a:prstGeom>
          <a:noFill/>
        </p:spPr>
        <p:txBody>
          <a:bodyPr wrap="square" rtlCol="0">
            <a:spAutoFit/>
          </a:bodyPr>
          <a:lstStyle/>
          <a:p>
            <a:pPr algn="r"/>
            <a:r>
              <a:rPr lang="en-US" sz="1600" dirty="0">
                <a:solidFill>
                  <a:srgbClr val="002060"/>
                </a:solidFill>
                <a:latin typeface="Verdana" pitchFamily="34" charset="0"/>
                <a:ea typeface="Verdana" pitchFamily="34" charset="0"/>
                <a:cs typeface="Verdana" pitchFamily="34" charset="0"/>
              </a:rPr>
              <a:t>MENTORED BY</a:t>
            </a:r>
          </a:p>
          <a:p>
            <a:pPr algn="r"/>
            <a:r>
              <a:rPr lang="en-US" sz="1600" dirty="0">
                <a:solidFill>
                  <a:schemeClr val="tx1">
                    <a:lumMod val="75000"/>
                    <a:lumOff val="25000"/>
                  </a:schemeClr>
                </a:solidFill>
                <a:latin typeface="Verdana" pitchFamily="34" charset="0"/>
                <a:ea typeface="Verdana" pitchFamily="34" charset="0"/>
                <a:cs typeface="Verdana" pitchFamily="34" charset="0"/>
              </a:rPr>
              <a:t>MS ANJANA AGRAWAL</a:t>
            </a:r>
          </a:p>
          <a:p>
            <a:pPr algn="r"/>
            <a:endParaRPr lang="en-US" sz="1600" dirty="0"/>
          </a:p>
        </p:txBody>
      </p:sp>
      <p:grpSp>
        <p:nvGrpSpPr>
          <p:cNvPr id="19" name="Group 18"/>
          <p:cNvGrpSpPr/>
          <p:nvPr/>
        </p:nvGrpSpPr>
        <p:grpSpPr>
          <a:xfrm>
            <a:off x="1790700" y="1445684"/>
            <a:ext cx="647700" cy="611716"/>
            <a:chOff x="1600200" y="1371600"/>
            <a:chExt cx="1371600" cy="1295400"/>
          </a:xfrm>
        </p:grpSpPr>
        <p:cxnSp>
          <p:nvCxnSpPr>
            <p:cNvPr id="10" name="Straight Connector 9"/>
            <p:cNvCxnSpPr/>
            <p:nvPr/>
          </p:nvCxnSpPr>
          <p:spPr>
            <a:xfrm>
              <a:off x="1600200" y="1371600"/>
              <a:ext cx="0" cy="1295400"/>
            </a:xfrm>
            <a:prstGeom prst="line">
              <a:avLst/>
            </a:prstGeom>
            <a:ln w="38100">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1600200" y="1371600"/>
              <a:ext cx="1371600" cy="0"/>
            </a:xfrm>
            <a:prstGeom prst="line">
              <a:avLst/>
            </a:prstGeom>
            <a:ln w="38100">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grpSp>
      <p:grpSp>
        <p:nvGrpSpPr>
          <p:cNvPr id="18" name="Group 17"/>
          <p:cNvGrpSpPr/>
          <p:nvPr/>
        </p:nvGrpSpPr>
        <p:grpSpPr>
          <a:xfrm rot="10800000">
            <a:off x="7543800" y="2620433"/>
            <a:ext cx="533400" cy="503767"/>
            <a:chOff x="1752600" y="1524000"/>
            <a:chExt cx="1371600" cy="1295400"/>
          </a:xfrm>
        </p:grpSpPr>
        <p:cxnSp>
          <p:nvCxnSpPr>
            <p:cNvPr id="16" name="Straight Connector 15"/>
            <p:cNvCxnSpPr/>
            <p:nvPr/>
          </p:nvCxnSpPr>
          <p:spPr>
            <a:xfrm>
              <a:off x="1752600" y="1524000"/>
              <a:ext cx="0" cy="1295400"/>
            </a:xfrm>
            <a:prstGeom prst="line">
              <a:avLst/>
            </a:prstGeom>
            <a:ln w="38100">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752600" y="1524000"/>
              <a:ext cx="1371600" cy="0"/>
            </a:xfrm>
            <a:prstGeom prst="line">
              <a:avLst/>
            </a:prstGeom>
            <a:ln w="38100">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grpSp>
      <p:sp>
        <p:nvSpPr>
          <p:cNvPr id="7" name="Date Placeholder 6"/>
          <p:cNvSpPr>
            <a:spLocks noGrp="1"/>
          </p:cNvSpPr>
          <p:nvPr>
            <p:ph type="dt" sz="half" idx="10"/>
          </p:nvPr>
        </p:nvSpPr>
        <p:spPr/>
        <p:txBody>
          <a:bodyPr/>
          <a:lstStyle/>
          <a:p>
            <a:fld id="{56FFDB47-B8DB-4714-BE32-3164B97A303F}" type="datetime5">
              <a:rPr lang="en-US" smtClean="0"/>
              <a:t>4-Dec-24</a:t>
            </a:fld>
            <a:endParaRPr lang="en-US"/>
          </a:p>
        </p:txBody>
      </p:sp>
      <p:sp>
        <p:nvSpPr>
          <p:cNvPr id="11" name="Slide Number Placeholder 10"/>
          <p:cNvSpPr>
            <a:spLocks noGrp="1"/>
          </p:cNvSpPr>
          <p:nvPr>
            <p:ph type="sldNum" sz="quarter" idx="12"/>
          </p:nvPr>
        </p:nvSpPr>
        <p:spPr/>
        <p:txBody>
          <a:bodyPr/>
          <a:lstStyle/>
          <a:p>
            <a:fld id="{258DF75C-1349-4428-A080-E4DEDA9691AA}" type="slidenum">
              <a:rPr lang="en-US" smtClean="0"/>
              <a:t>2</a:t>
            </a:fld>
            <a:endParaRPr lang="en-US"/>
          </a:p>
        </p:txBody>
      </p:sp>
      <p:sp>
        <p:nvSpPr>
          <p:cNvPr id="20" name="Rectangle 19"/>
          <p:cNvSpPr/>
          <p:nvPr/>
        </p:nvSpPr>
        <p:spPr>
          <a:xfrm>
            <a:off x="0" y="0"/>
            <a:ext cx="206088" cy="3429000"/>
          </a:xfrm>
          <a:prstGeom prst="rect">
            <a:avLst/>
          </a:prstGeom>
          <a:solidFill>
            <a:srgbClr val="FFC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21" name="Rectangle 20"/>
          <p:cNvSpPr/>
          <p:nvPr/>
        </p:nvSpPr>
        <p:spPr>
          <a:xfrm>
            <a:off x="0" y="3429000"/>
            <a:ext cx="206088" cy="3429000"/>
          </a:xfrm>
          <a:prstGeom prst="rect">
            <a:avLst/>
          </a:prstGeom>
          <a:solidFill>
            <a:srgbClr val="00B0F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6038591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after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heel(1)">
                                      <p:cBhvr>
                                        <p:cTn id="7" dur="2000"/>
                                        <p:tgtEl>
                                          <p:spTgt spid="19"/>
                                        </p:tgtEl>
                                      </p:cBhvr>
                                    </p:animEffect>
                                  </p:childTnLst>
                                </p:cTn>
                              </p:par>
                            </p:childTnLst>
                          </p:cTn>
                        </p:par>
                        <p:par>
                          <p:cTn id="8" fill="hold">
                            <p:stCondLst>
                              <p:cond delay="2000"/>
                            </p:stCondLst>
                            <p:childTnLst>
                              <p:par>
                                <p:cTn id="9" presetID="21" presetClass="entr" presetSubtype="1" fill="hold" nodeType="afterEffect">
                                  <p:stCondLst>
                                    <p:cond delay="0"/>
                                  </p:stCondLst>
                                  <p:childTnLst>
                                    <p:set>
                                      <p:cBhvr>
                                        <p:cTn id="10" dur="1" fill="hold">
                                          <p:stCondLst>
                                            <p:cond delay="0"/>
                                          </p:stCondLst>
                                        </p:cTn>
                                        <p:tgtEl>
                                          <p:spTgt spid="18"/>
                                        </p:tgtEl>
                                        <p:attrNameLst>
                                          <p:attrName>style.visibility</p:attrName>
                                        </p:attrNameLst>
                                      </p:cBhvr>
                                      <p:to>
                                        <p:strVal val="visible"/>
                                      </p:to>
                                    </p:set>
                                    <p:animEffect transition="in" filter="wheel(1)">
                                      <p:cBhvr>
                                        <p:cTn id="11" dur="20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1" name="TextBox 30"/>
          <p:cNvSpPr txBox="1"/>
          <p:nvPr/>
        </p:nvSpPr>
        <p:spPr>
          <a:xfrm>
            <a:off x="2914072" y="3198167"/>
            <a:ext cx="3279570" cy="461665"/>
          </a:xfrm>
          <a:prstGeom prst="rect">
            <a:avLst/>
          </a:prstGeom>
          <a:noFill/>
        </p:spPr>
        <p:txBody>
          <a:bodyPr wrap="square" rtlCol="0">
            <a:spAutoFit/>
          </a:bodyPr>
          <a:lstStyle/>
          <a:p>
            <a:r>
              <a:rPr lang="en-US" sz="2400" b="1" dirty="0">
                <a:solidFill>
                  <a:srgbClr val="002060"/>
                </a:solidFill>
                <a:latin typeface="Verdana" pitchFamily="34" charset="0"/>
                <a:ea typeface="Verdana" pitchFamily="34" charset="0"/>
                <a:cs typeface="Verdana" pitchFamily="34" charset="0"/>
              </a:rPr>
              <a:t>INTRODUCTION</a:t>
            </a:r>
          </a:p>
        </p:txBody>
      </p:sp>
      <p:grpSp>
        <p:nvGrpSpPr>
          <p:cNvPr id="12" name="Group 11"/>
          <p:cNvGrpSpPr/>
          <p:nvPr/>
        </p:nvGrpSpPr>
        <p:grpSpPr>
          <a:xfrm>
            <a:off x="2889122" y="3211215"/>
            <a:ext cx="311278" cy="293985"/>
            <a:chOff x="1752600" y="1524000"/>
            <a:chExt cx="1371600" cy="1295400"/>
          </a:xfrm>
        </p:grpSpPr>
        <p:cxnSp>
          <p:nvCxnSpPr>
            <p:cNvPr id="13" name="Straight Connector 12"/>
            <p:cNvCxnSpPr/>
            <p:nvPr/>
          </p:nvCxnSpPr>
          <p:spPr>
            <a:xfrm>
              <a:off x="1752600" y="1524000"/>
              <a:ext cx="0" cy="1295400"/>
            </a:xfrm>
            <a:prstGeom prst="line">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1752600" y="1524000"/>
              <a:ext cx="1371600" cy="0"/>
            </a:xfrm>
            <a:prstGeom prst="line">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grpSp>
      <p:grpSp>
        <p:nvGrpSpPr>
          <p:cNvPr id="21" name="Group 20"/>
          <p:cNvGrpSpPr/>
          <p:nvPr/>
        </p:nvGrpSpPr>
        <p:grpSpPr>
          <a:xfrm rot="10800000">
            <a:off x="5475438" y="3363613"/>
            <a:ext cx="391962" cy="370186"/>
            <a:chOff x="1752600" y="1524000"/>
            <a:chExt cx="1371600" cy="1295400"/>
          </a:xfrm>
        </p:grpSpPr>
        <p:cxnSp>
          <p:nvCxnSpPr>
            <p:cNvPr id="22" name="Straight Connector 21"/>
            <p:cNvCxnSpPr/>
            <p:nvPr/>
          </p:nvCxnSpPr>
          <p:spPr>
            <a:xfrm>
              <a:off x="1752600" y="1524000"/>
              <a:ext cx="0" cy="1295400"/>
            </a:xfrm>
            <a:prstGeom prst="line">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1752600" y="1524000"/>
              <a:ext cx="1371600" cy="0"/>
            </a:xfrm>
            <a:prstGeom prst="line">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grpSp>
      <p:pic>
        <p:nvPicPr>
          <p:cNvPr id="15" name="Picture 14"/>
          <p:cNvPicPr>
            <a:picLocks noChangeAspect="1"/>
          </p:cNvPicPr>
          <p:nvPr/>
        </p:nvPicPr>
        <p:blipFill>
          <a:blip r:embed="rId2" cstate="print">
            <a:duotone>
              <a:schemeClr val="accent3">
                <a:shade val="45000"/>
                <a:satMod val="135000"/>
              </a:schemeClr>
              <a:prstClr val="white"/>
            </a:duotone>
            <a:extLst>
              <a:ext uri="{BEBA8EAE-BF5A-486C-A8C5-ECC9F3942E4B}">
                <a14:imgProps xmlns:a14="http://schemas.microsoft.com/office/drawing/2010/main">
                  <a14:imgLayer r:embed="rId3">
                    <a14:imgEffect>
                      <a14:artisticLineDrawing/>
                    </a14:imgEffect>
                  </a14:imgLayer>
                </a14:imgProps>
              </a:ext>
              <a:ext uri="{28A0092B-C50C-407E-A947-70E740481C1C}">
                <a14:useLocalDpi xmlns:a14="http://schemas.microsoft.com/office/drawing/2010/main" val="0"/>
              </a:ext>
            </a:extLst>
          </a:blip>
          <a:stretch>
            <a:fillRect/>
          </a:stretch>
        </p:blipFill>
        <p:spPr>
          <a:xfrm>
            <a:off x="3733800" y="6465076"/>
            <a:ext cx="1611163" cy="316724"/>
          </a:xfrm>
          <a:prstGeom prst="rect">
            <a:avLst/>
          </a:prstGeom>
        </p:spPr>
      </p:pic>
      <p:sp>
        <p:nvSpPr>
          <p:cNvPr id="2" name="Date Placeholder 1"/>
          <p:cNvSpPr>
            <a:spLocks noGrp="1"/>
          </p:cNvSpPr>
          <p:nvPr>
            <p:ph type="dt" sz="half" idx="10"/>
          </p:nvPr>
        </p:nvSpPr>
        <p:spPr/>
        <p:txBody>
          <a:bodyPr/>
          <a:lstStyle/>
          <a:p>
            <a:fld id="{99CA1E13-2638-48AA-AA19-7A3357CE4D63}" type="datetime5">
              <a:rPr lang="en-US" smtClean="0"/>
              <a:t>4-Dec-24</a:t>
            </a:fld>
            <a:endParaRPr lang="en-US"/>
          </a:p>
        </p:txBody>
      </p:sp>
      <p:sp>
        <p:nvSpPr>
          <p:cNvPr id="4" name="Slide Number Placeholder 3"/>
          <p:cNvSpPr>
            <a:spLocks noGrp="1"/>
          </p:cNvSpPr>
          <p:nvPr>
            <p:ph type="sldNum" sz="quarter" idx="12"/>
          </p:nvPr>
        </p:nvSpPr>
        <p:spPr/>
        <p:txBody>
          <a:bodyPr/>
          <a:lstStyle/>
          <a:p>
            <a:fld id="{258DF75C-1349-4428-A080-E4DEDA9691AA}" type="slidenum">
              <a:rPr lang="en-US" smtClean="0"/>
              <a:t>3</a:t>
            </a:fld>
            <a:endParaRPr lang="en-US"/>
          </a:p>
        </p:txBody>
      </p:sp>
      <p:sp>
        <p:nvSpPr>
          <p:cNvPr id="19" name="Rectangle 18"/>
          <p:cNvSpPr/>
          <p:nvPr/>
        </p:nvSpPr>
        <p:spPr>
          <a:xfrm>
            <a:off x="0" y="0"/>
            <a:ext cx="206088" cy="3429000"/>
          </a:xfrm>
          <a:prstGeom prst="rect">
            <a:avLst/>
          </a:prstGeom>
          <a:solidFill>
            <a:srgbClr val="FFC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20" name="Rectangle 19"/>
          <p:cNvSpPr/>
          <p:nvPr/>
        </p:nvSpPr>
        <p:spPr>
          <a:xfrm>
            <a:off x="0" y="3429000"/>
            <a:ext cx="206088" cy="3429000"/>
          </a:xfrm>
          <a:prstGeom prst="rect">
            <a:avLst/>
          </a:prstGeom>
          <a:solidFill>
            <a:srgbClr val="00B0F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761210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heel(1)">
                                      <p:cBhvr>
                                        <p:cTn id="7" dur="2000"/>
                                        <p:tgtEl>
                                          <p:spTgt spid="12"/>
                                        </p:tgtEl>
                                      </p:cBhvr>
                                    </p:animEffect>
                                  </p:childTnLst>
                                </p:cTn>
                              </p:par>
                              <p:par>
                                <p:cTn id="8" presetID="1" presetClass="entr" presetSubtype="0" fill="hold" grpId="0" nodeType="withEffect">
                                  <p:stCondLst>
                                    <p:cond delay="0"/>
                                  </p:stCondLst>
                                  <p:childTnLst>
                                    <p:set>
                                      <p:cBhvr>
                                        <p:cTn id="9" dur="1" fill="hold">
                                          <p:stCondLst>
                                            <p:cond delay="0"/>
                                          </p:stCondLst>
                                        </p:cTn>
                                        <p:tgtEl>
                                          <p:spTgt spid="31"/>
                                        </p:tgtEl>
                                        <p:attrNameLst>
                                          <p:attrName>style.visibility</p:attrName>
                                        </p:attrNameLst>
                                      </p:cBhvr>
                                      <p:to>
                                        <p:strVal val="visible"/>
                                      </p:to>
                                    </p:set>
                                  </p:childTnLst>
                                </p:cTn>
                              </p:par>
                              <p:par>
                                <p:cTn id="10" presetID="21" presetClass="entr" presetSubtype="1" fill="hold" nodeType="with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wheel(1)">
                                      <p:cBhvr>
                                        <p:cTn id="12" dur="20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2" name="Rectangle 31"/>
          <p:cNvSpPr/>
          <p:nvPr/>
        </p:nvSpPr>
        <p:spPr>
          <a:xfrm>
            <a:off x="4572000" y="0"/>
            <a:ext cx="4572000" cy="3428999"/>
          </a:xfrm>
          <a:prstGeom prst="rect">
            <a:avLst/>
          </a:prstGeom>
          <a:solidFill>
            <a:srgbClr val="7030A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206088" y="3429000"/>
            <a:ext cx="4333293" cy="3428999"/>
          </a:xfrm>
          <a:prstGeom prst="rect">
            <a:avLst/>
          </a:prstGeom>
          <a:solidFill>
            <a:srgbClr val="FFC00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206088" y="0"/>
            <a:ext cx="4333293" cy="3428999"/>
          </a:xfrm>
          <a:prstGeom prst="rect">
            <a:avLst/>
          </a:prstGeom>
          <a:solidFill>
            <a:srgbClr val="00B0F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2286000" y="3198167"/>
            <a:ext cx="4800600" cy="461665"/>
          </a:xfrm>
          <a:prstGeom prst="rect">
            <a:avLst/>
          </a:prstGeom>
          <a:noFill/>
        </p:spPr>
        <p:txBody>
          <a:bodyPr wrap="square" rtlCol="0">
            <a:spAutoFit/>
          </a:bodyPr>
          <a:lstStyle/>
          <a:p>
            <a:r>
              <a:rPr lang="en-US" sz="2400" b="1" dirty="0">
                <a:solidFill>
                  <a:srgbClr val="002060"/>
                </a:solidFill>
                <a:latin typeface="Verdana" pitchFamily="34" charset="0"/>
                <a:ea typeface="Verdana" pitchFamily="34" charset="0"/>
                <a:cs typeface="Verdana" pitchFamily="34" charset="0"/>
              </a:rPr>
              <a:t>DATASET INFORMATION</a:t>
            </a:r>
          </a:p>
        </p:txBody>
      </p:sp>
      <p:grpSp>
        <p:nvGrpSpPr>
          <p:cNvPr id="12" name="Group 11"/>
          <p:cNvGrpSpPr/>
          <p:nvPr/>
        </p:nvGrpSpPr>
        <p:grpSpPr>
          <a:xfrm>
            <a:off x="2286000" y="3211215"/>
            <a:ext cx="311278" cy="293985"/>
            <a:chOff x="1752600" y="1524000"/>
            <a:chExt cx="1371600" cy="1295400"/>
          </a:xfrm>
        </p:grpSpPr>
        <p:cxnSp>
          <p:nvCxnSpPr>
            <p:cNvPr id="13" name="Straight Connector 12"/>
            <p:cNvCxnSpPr/>
            <p:nvPr/>
          </p:nvCxnSpPr>
          <p:spPr>
            <a:xfrm>
              <a:off x="1752600" y="1524000"/>
              <a:ext cx="0" cy="1295400"/>
            </a:xfrm>
            <a:prstGeom prst="line">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1752600" y="1524000"/>
              <a:ext cx="1371600" cy="0"/>
            </a:xfrm>
            <a:prstGeom prst="line">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grpSp>
      <p:grpSp>
        <p:nvGrpSpPr>
          <p:cNvPr id="21" name="Group 20"/>
          <p:cNvGrpSpPr/>
          <p:nvPr/>
        </p:nvGrpSpPr>
        <p:grpSpPr>
          <a:xfrm rot="10800000">
            <a:off x="6324600" y="3363613"/>
            <a:ext cx="391962" cy="370186"/>
            <a:chOff x="1752600" y="1524000"/>
            <a:chExt cx="1371600" cy="1295400"/>
          </a:xfrm>
        </p:grpSpPr>
        <p:cxnSp>
          <p:nvCxnSpPr>
            <p:cNvPr id="22" name="Straight Connector 21"/>
            <p:cNvCxnSpPr/>
            <p:nvPr/>
          </p:nvCxnSpPr>
          <p:spPr>
            <a:xfrm>
              <a:off x="1752600" y="1524000"/>
              <a:ext cx="0" cy="1295400"/>
            </a:xfrm>
            <a:prstGeom prst="line">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1752600" y="1524000"/>
              <a:ext cx="1371600" cy="0"/>
            </a:xfrm>
            <a:prstGeom prst="line">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grpSp>
      <p:sp>
        <p:nvSpPr>
          <p:cNvPr id="3" name="Rectangle 2"/>
          <p:cNvSpPr/>
          <p:nvPr/>
        </p:nvSpPr>
        <p:spPr>
          <a:xfrm>
            <a:off x="337330" y="1208782"/>
            <a:ext cx="4070808" cy="1077218"/>
          </a:xfrm>
          <a:prstGeom prst="rect">
            <a:avLst/>
          </a:prstGeom>
        </p:spPr>
        <p:txBody>
          <a:bodyPr wrap="square">
            <a:spAutoFit/>
          </a:bodyPr>
          <a:lstStyle/>
          <a:p>
            <a:pPr algn="ctr">
              <a:buClr>
                <a:srgbClr val="00B0F0"/>
              </a:buClr>
            </a:pPr>
            <a:r>
              <a:rPr lang="en-US" sz="1600" dirty="0">
                <a:solidFill>
                  <a:schemeClr val="bg1"/>
                </a:solidFill>
                <a:latin typeface="Verdana" pitchFamily="34" charset="0"/>
                <a:ea typeface="Verdana" pitchFamily="34" charset="0"/>
                <a:cs typeface="Verdana" pitchFamily="34" charset="0"/>
              </a:rPr>
              <a:t>10 YEARS OF CLINICAL CARE AT 130 HOSPITALS AND INTEGRATED DELIVERY NETWORKS THROUGHOUT THE US</a:t>
            </a:r>
          </a:p>
        </p:txBody>
      </p:sp>
      <p:pic>
        <p:nvPicPr>
          <p:cNvPr id="17" name="Picture 16"/>
          <p:cNvPicPr>
            <a:picLocks noChangeAspect="1"/>
          </p:cNvPicPr>
          <p:nvPr/>
        </p:nvPicPr>
        <p:blipFill>
          <a:blip r:embed="rId2" cstate="print">
            <a:duotone>
              <a:schemeClr val="accent3">
                <a:shade val="45000"/>
                <a:satMod val="135000"/>
              </a:schemeClr>
              <a:prstClr val="white"/>
            </a:duotone>
            <a:extLst>
              <a:ext uri="{BEBA8EAE-BF5A-486C-A8C5-ECC9F3942E4B}">
                <a14:imgProps xmlns:a14="http://schemas.microsoft.com/office/drawing/2010/main">
                  <a14:imgLayer r:embed="rId3">
                    <a14:imgEffect>
                      <a14:artisticLineDrawing/>
                    </a14:imgEffect>
                  </a14:imgLayer>
                </a14:imgProps>
              </a:ext>
              <a:ext uri="{28A0092B-C50C-407E-A947-70E740481C1C}">
                <a14:useLocalDpi xmlns:a14="http://schemas.microsoft.com/office/drawing/2010/main" val="0"/>
              </a:ext>
            </a:extLst>
          </a:blip>
          <a:stretch>
            <a:fillRect/>
          </a:stretch>
        </p:blipFill>
        <p:spPr>
          <a:xfrm>
            <a:off x="3733800" y="6465076"/>
            <a:ext cx="1611163" cy="316724"/>
          </a:xfrm>
          <a:prstGeom prst="rect">
            <a:avLst/>
          </a:prstGeom>
        </p:spPr>
      </p:pic>
      <p:sp>
        <p:nvSpPr>
          <p:cNvPr id="2" name="Date Placeholder 1"/>
          <p:cNvSpPr>
            <a:spLocks noGrp="1"/>
          </p:cNvSpPr>
          <p:nvPr>
            <p:ph type="dt" sz="half" idx="10"/>
          </p:nvPr>
        </p:nvSpPr>
        <p:spPr/>
        <p:txBody>
          <a:bodyPr/>
          <a:lstStyle/>
          <a:p>
            <a:fld id="{5C07E1CE-8362-4D8F-B237-C46FFED79950}" type="datetime5">
              <a:rPr lang="en-US" smtClean="0"/>
              <a:t>4-Dec-24</a:t>
            </a:fld>
            <a:endParaRPr lang="en-US"/>
          </a:p>
        </p:txBody>
      </p:sp>
      <p:sp>
        <p:nvSpPr>
          <p:cNvPr id="4" name="Slide Number Placeholder 3"/>
          <p:cNvSpPr>
            <a:spLocks noGrp="1"/>
          </p:cNvSpPr>
          <p:nvPr>
            <p:ph type="sldNum" sz="quarter" idx="12"/>
          </p:nvPr>
        </p:nvSpPr>
        <p:spPr/>
        <p:txBody>
          <a:bodyPr/>
          <a:lstStyle/>
          <a:p>
            <a:fld id="{258DF75C-1349-4428-A080-E4DEDA9691AA}" type="slidenum">
              <a:rPr lang="en-US" smtClean="0"/>
              <a:t>4</a:t>
            </a:fld>
            <a:endParaRPr lang="en-US"/>
          </a:p>
        </p:txBody>
      </p:sp>
      <p:sp>
        <p:nvSpPr>
          <p:cNvPr id="20" name="Rectangle 19"/>
          <p:cNvSpPr/>
          <p:nvPr/>
        </p:nvSpPr>
        <p:spPr>
          <a:xfrm>
            <a:off x="0" y="0"/>
            <a:ext cx="206088" cy="3429000"/>
          </a:xfrm>
          <a:prstGeom prst="rect">
            <a:avLst/>
          </a:prstGeom>
          <a:solidFill>
            <a:srgbClr val="FFC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24" name="Rectangle 23"/>
          <p:cNvSpPr/>
          <p:nvPr/>
        </p:nvSpPr>
        <p:spPr>
          <a:xfrm>
            <a:off x="0" y="3429000"/>
            <a:ext cx="206088" cy="3429000"/>
          </a:xfrm>
          <a:prstGeom prst="rect">
            <a:avLst/>
          </a:prstGeom>
          <a:solidFill>
            <a:srgbClr val="00B0F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28" name="Rectangle 27"/>
          <p:cNvSpPr/>
          <p:nvPr/>
        </p:nvSpPr>
        <p:spPr>
          <a:xfrm>
            <a:off x="4754048" y="1402103"/>
            <a:ext cx="4389952" cy="584775"/>
          </a:xfrm>
          <a:prstGeom prst="rect">
            <a:avLst/>
          </a:prstGeom>
        </p:spPr>
        <p:txBody>
          <a:bodyPr wrap="square">
            <a:spAutoFit/>
          </a:bodyPr>
          <a:lstStyle/>
          <a:p>
            <a:pPr algn="ctr">
              <a:buClr>
                <a:srgbClr val="00B0F0"/>
              </a:buClr>
            </a:pPr>
            <a:r>
              <a:rPr lang="en-US" sz="1600" dirty="0">
                <a:solidFill>
                  <a:schemeClr val="bg1"/>
                </a:solidFill>
                <a:latin typeface="Verdana" pitchFamily="34" charset="0"/>
                <a:ea typeface="Verdana" pitchFamily="34" charset="0"/>
                <a:cs typeface="Verdana" pitchFamily="34" charset="0"/>
              </a:rPr>
              <a:t>50 COLUMNS WITH 13 NUMERICAL AND 37 CATEGORICAL VARIABLES</a:t>
            </a:r>
          </a:p>
        </p:txBody>
      </p:sp>
      <p:sp>
        <p:nvSpPr>
          <p:cNvPr id="29" name="Rectangle 28"/>
          <p:cNvSpPr/>
          <p:nvPr/>
        </p:nvSpPr>
        <p:spPr>
          <a:xfrm>
            <a:off x="429634" y="4731603"/>
            <a:ext cx="3886200" cy="830997"/>
          </a:xfrm>
          <a:prstGeom prst="rect">
            <a:avLst/>
          </a:prstGeom>
        </p:spPr>
        <p:txBody>
          <a:bodyPr wrap="square">
            <a:spAutoFit/>
          </a:bodyPr>
          <a:lstStyle/>
          <a:p>
            <a:pPr algn="ctr">
              <a:buClr>
                <a:srgbClr val="00B0F0"/>
              </a:buClr>
            </a:pPr>
            <a:r>
              <a:rPr lang="en-US" sz="1600" dirty="0">
                <a:solidFill>
                  <a:schemeClr val="bg1"/>
                </a:solidFill>
                <a:latin typeface="Verdana" pitchFamily="34" charset="0"/>
                <a:ea typeface="Verdana" pitchFamily="34" charset="0"/>
                <a:cs typeface="Verdana" pitchFamily="34" charset="0"/>
              </a:rPr>
              <a:t>MISSING VALUES IN SOME FEATURES AND INAPPROPRIATE DATA IN SOME FEATURES</a:t>
            </a:r>
          </a:p>
        </p:txBody>
      </p:sp>
      <p:sp>
        <p:nvSpPr>
          <p:cNvPr id="25" name="Rectangle 24"/>
          <p:cNvSpPr/>
          <p:nvPr/>
        </p:nvSpPr>
        <p:spPr>
          <a:xfrm>
            <a:off x="4822596" y="4851111"/>
            <a:ext cx="4070808" cy="584775"/>
          </a:xfrm>
          <a:prstGeom prst="rect">
            <a:avLst/>
          </a:prstGeom>
        </p:spPr>
        <p:txBody>
          <a:bodyPr wrap="square">
            <a:spAutoFit/>
          </a:bodyPr>
          <a:lstStyle/>
          <a:p>
            <a:pPr algn="ctr">
              <a:buClr>
                <a:srgbClr val="00B0F0"/>
              </a:buClr>
            </a:pPr>
            <a:r>
              <a:rPr lang="en-US" sz="1600" dirty="0">
                <a:solidFill>
                  <a:srgbClr val="002060"/>
                </a:solidFill>
                <a:latin typeface="Verdana" pitchFamily="34" charset="0"/>
                <a:ea typeface="Verdana" pitchFamily="34" charset="0"/>
                <a:cs typeface="Verdana" pitchFamily="34" charset="0"/>
              </a:rPr>
              <a:t>24 MEDICAL COLUMNS ALONG WITH 3 DIAGNOSIS COLUMNS</a:t>
            </a:r>
          </a:p>
        </p:txBody>
      </p:sp>
    </p:spTree>
    <p:extLst>
      <p:ext uri="{BB962C8B-B14F-4D97-AF65-F5344CB8AC3E}">
        <p14:creationId xmlns:p14="http://schemas.microsoft.com/office/powerpoint/2010/main" val="31138194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heel(1)">
                                      <p:cBhvr>
                                        <p:cTn id="7" dur="2000"/>
                                        <p:tgtEl>
                                          <p:spTgt spid="12"/>
                                        </p:tgtEl>
                                      </p:cBhvr>
                                    </p:animEffect>
                                  </p:childTnLst>
                                  <p:subTnLst>
                                    <p:set>
                                      <p:cBhvr override="childStyle">
                                        <p:cTn dur="1" fill="hold" display="0" masterRel="nextClick" afterEffect="1"/>
                                        <p:tgtEl>
                                          <p:spTgt spid="12"/>
                                        </p:tgtEl>
                                        <p:attrNameLst>
                                          <p:attrName>style.visibility</p:attrName>
                                        </p:attrNameLst>
                                      </p:cBhvr>
                                      <p:to>
                                        <p:strVal val="hidden"/>
                                      </p:to>
                                    </p:set>
                                  </p:subTnLst>
                                </p:cTn>
                              </p:par>
                              <p:par>
                                <p:cTn id="8" presetID="1" presetClass="entr" presetSubtype="0" fill="hold" grpId="0" nodeType="withEffect">
                                  <p:stCondLst>
                                    <p:cond delay="0"/>
                                  </p:stCondLst>
                                  <p:childTnLst>
                                    <p:set>
                                      <p:cBhvr>
                                        <p:cTn id="9" dur="1" fill="hold">
                                          <p:stCondLst>
                                            <p:cond delay="0"/>
                                          </p:stCondLst>
                                        </p:cTn>
                                        <p:tgtEl>
                                          <p:spTgt spid="31"/>
                                        </p:tgtEl>
                                        <p:attrNameLst>
                                          <p:attrName>style.visibility</p:attrName>
                                        </p:attrNameLst>
                                      </p:cBhvr>
                                      <p:to>
                                        <p:strVal val="visible"/>
                                      </p:to>
                                    </p:set>
                                  </p:childTnLst>
                                  <p:subTnLst>
                                    <p:set>
                                      <p:cBhvr override="childStyle">
                                        <p:cTn dur="1" fill="hold" display="0" masterRel="nextClick" afterEffect="1"/>
                                        <p:tgtEl>
                                          <p:spTgt spid="31"/>
                                        </p:tgtEl>
                                        <p:attrNameLst>
                                          <p:attrName>style.visibility</p:attrName>
                                        </p:attrNameLst>
                                      </p:cBhvr>
                                      <p:to>
                                        <p:strVal val="hidden"/>
                                      </p:to>
                                    </p:set>
                                  </p:subTnLst>
                                </p:cTn>
                              </p:par>
                              <p:par>
                                <p:cTn id="10" presetID="21" presetClass="entr" presetSubtype="1" fill="hold" nodeType="with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wheel(1)">
                                      <p:cBhvr>
                                        <p:cTn id="12" dur="2000"/>
                                        <p:tgtEl>
                                          <p:spTgt spid="21"/>
                                        </p:tgtEl>
                                      </p:cBhvr>
                                    </p:animEffect>
                                  </p:childTnLst>
                                  <p:subTnLst>
                                    <p:set>
                                      <p:cBhvr override="childStyle">
                                        <p:cTn dur="1" fill="hold" display="0" masterRel="nextClick" afterEffect="1"/>
                                        <p:tgtEl>
                                          <p:spTgt spid="21"/>
                                        </p:tgtEl>
                                        <p:attrNameLst>
                                          <p:attrName>style.visibility</p:attrName>
                                        </p:attrNameLst>
                                      </p:cBhvr>
                                      <p:to>
                                        <p:strVal val="hidden"/>
                                      </p:to>
                                    </p:set>
                                  </p:sub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0" grpId="0" animBg="1"/>
      <p:bldP spid="5" grpId="0" animBg="1"/>
      <p:bldP spid="31" grpId="0"/>
      <p:bldP spid="3" grpId="0"/>
      <p:bldP spid="28" grpId="0"/>
      <p:bldP spid="29" grpId="0"/>
      <p:bldP spid="25" grpId="0"/>
    </p:bld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1" name="TextBox 30"/>
          <p:cNvSpPr txBox="1"/>
          <p:nvPr/>
        </p:nvSpPr>
        <p:spPr>
          <a:xfrm>
            <a:off x="2761672" y="3198167"/>
            <a:ext cx="3562928" cy="461665"/>
          </a:xfrm>
          <a:prstGeom prst="rect">
            <a:avLst/>
          </a:prstGeom>
          <a:noFill/>
        </p:spPr>
        <p:txBody>
          <a:bodyPr wrap="square" rtlCol="0">
            <a:spAutoFit/>
          </a:bodyPr>
          <a:lstStyle/>
          <a:p>
            <a:r>
              <a:rPr lang="en-US" sz="2400" b="1" dirty="0">
                <a:solidFill>
                  <a:srgbClr val="002060"/>
                </a:solidFill>
                <a:latin typeface="Verdana" pitchFamily="34" charset="0"/>
                <a:ea typeface="Verdana" pitchFamily="34" charset="0"/>
                <a:cs typeface="Verdana" pitchFamily="34" charset="0"/>
              </a:rPr>
              <a:t>STAGES INVOLVED</a:t>
            </a:r>
          </a:p>
        </p:txBody>
      </p:sp>
      <p:grpSp>
        <p:nvGrpSpPr>
          <p:cNvPr id="12" name="Group 11"/>
          <p:cNvGrpSpPr/>
          <p:nvPr/>
        </p:nvGrpSpPr>
        <p:grpSpPr>
          <a:xfrm>
            <a:off x="2736722" y="3211215"/>
            <a:ext cx="311278" cy="293985"/>
            <a:chOff x="1752600" y="1524000"/>
            <a:chExt cx="1371600" cy="1295400"/>
          </a:xfrm>
        </p:grpSpPr>
        <p:cxnSp>
          <p:nvCxnSpPr>
            <p:cNvPr id="13" name="Straight Connector 12"/>
            <p:cNvCxnSpPr/>
            <p:nvPr/>
          </p:nvCxnSpPr>
          <p:spPr>
            <a:xfrm>
              <a:off x="1752600" y="1524000"/>
              <a:ext cx="0" cy="1295400"/>
            </a:xfrm>
            <a:prstGeom prst="line">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1752600" y="1524000"/>
              <a:ext cx="1371600" cy="0"/>
            </a:xfrm>
            <a:prstGeom prst="line">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grpSp>
      <p:grpSp>
        <p:nvGrpSpPr>
          <p:cNvPr id="21" name="Group 20"/>
          <p:cNvGrpSpPr/>
          <p:nvPr/>
        </p:nvGrpSpPr>
        <p:grpSpPr>
          <a:xfrm rot="10800000">
            <a:off x="5856438" y="3363613"/>
            <a:ext cx="391962" cy="370186"/>
            <a:chOff x="1752600" y="1524000"/>
            <a:chExt cx="1371600" cy="1295400"/>
          </a:xfrm>
        </p:grpSpPr>
        <p:cxnSp>
          <p:nvCxnSpPr>
            <p:cNvPr id="22" name="Straight Connector 21"/>
            <p:cNvCxnSpPr/>
            <p:nvPr/>
          </p:nvCxnSpPr>
          <p:spPr>
            <a:xfrm>
              <a:off x="1752600" y="1524000"/>
              <a:ext cx="0" cy="1295400"/>
            </a:xfrm>
            <a:prstGeom prst="line">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1752600" y="1524000"/>
              <a:ext cx="1371600" cy="0"/>
            </a:xfrm>
            <a:prstGeom prst="line">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grpSp>
      <p:sp>
        <p:nvSpPr>
          <p:cNvPr id="2" name="Rectangular Callout 1"/>
          <p:cNvSpPr/>
          <p:nvPr/>
        </p:nvSpPr>
        <p:spPr>
          <a:xfrm>
            <a:off x="2022039" y="445464"/>
            <a:ext cx="1313872" cy="804068"/>
          </a:xfrm>
          <a:prstGeom prst="wedgeRectCallout">
            <a:avLst>
              <a:gd name="adj1" fmla="val -19728"/>
              <a:gd name="adj2" fmla="val 73330"/>
            </a:avLst>
          </a:prstGeom>
          <a:solidFill>
            <a:srgbClr val="7030A0"/>
          </a:solidFill>
          <a:ln>
            <a:solidFill>
              <a:schemeClr val="bg1"/>
            </a:solidFill>
          </a:ln>
          <a:scene3d>
            <a:camera prst="perspectiveFront"/>
            <a:lightRig rig="threePt" dir="t"/>
          </a:scene3d>
          <a:sp3d z="635000"/>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a:solidFill>
                  <a:schemeClr val="bg1"/>
                </a:solidFill>
              </a:rPr>
              <a:t>RESEARCH</a:t>
            </a:r>
          </a:p>
        </p:txBody>
      </p:sp>
      <p:pic>
        <p:nvPicPr>
          <p:cNvPr id="25" name="Picture 24"/>
          <p:cNvPicPr>
            <a:picLocks noChangeAspect="1"/>
          </p:cNvPicPr>
          <p:nvPr/>
        </p:nvPicPr>
        <p:blipFill>
          <a:blip r:embed="rId2" cstate="print">
            <a:duotone>
              <a:schemeClr val="accent3">
                <a:shade val="45000"/>
                <a:satMod val="135000"/>
              </a:schemeClr>
              <a:prstClr val="white"/>
            </a:duotone>
            <a:extLst>
              <a:ext uri="{BEBA8EAE-BF5A-486C-A8C5-ECC9F3942E4B}">
                <a14:imgProps xmlns:a14="http://schemas.microsoft.com/office/drawing/2010/main">
                  <a14:imgLayer r:embed="rId3">
                    <a14:imgEffect>
                      <a14:artisticLineDrawing/>
                    </a14:imgEffect>
                  </a14:imgLayer>
                </a14:imgProps>
              </a:ext>
              <a:ext uri="{28A0092B-C50C-407E-A947-70E740481C1C}">
                <a14:useLocalDpi xmlns:a14="http://schemas.microsoft.com/office/drawing/2010/main" val="0"/>
              </a:ext>
            </a:extLst>
          </a:blip>
          <a:stretch>
            <a:fillRect/>
          </a:stretch>
        </p:blipFill>
        <p:spPr>
          <a:xfrm>
            <a:off x="3733800" y="6465076"/>
            <a:ext cx="1611163" cy="316724"/>
          </a:xfrm>
          <a:prstGeom prst="rect">
            <a:avLst/>
          </a:prstGeom>
        </p:spPr>
      </p:pic>
      <p:sp>
        <p:nvSpPr>
          <p:cNvPr id="3" name="Date Placeholder 2"/>
          <p:cNvSpPr>
            <a:spLocks noGrp="1"/>
          </p:cNvSpPr>
          <p:nvPr>
            <p:ph type="dt" sz="half" idx="10"/>
          </p:nvPr>
        </p:nvSpPr>
        <p:spPr/>
        <p:txBody>
          <a:bodyPr/>
          <a:lstStyle/>
          <a:p>
            <a:fld id="{E276BB73-8042-4773-AC6E-CEC2D25E7FDA}" type="datetime5">
              <a:rPr lang="en-US" smtClean="0"/>
              <a:t>4-Dec-24</a:t>
            </a:fld>
            <a:endParaRPr lang="en-US"/>
          </a:p>
        </p:txBody>
      </p:sp>
      <p:sp>
        <p:nvSpPr>
          <p:cNvPr id="6" name="Slide Number Placeholder 5"/>
          <p:cNvSpPr>
            <a:spLocks noGrp="1"/>
          </p:cNvSpPr>
          <p:nvPr>
            <p:ph type="sldNum" sz="quarter" idx="12"/>
          </p:nvPr>
        </p:nvSpPr>
        <p:spPr/>
        <p:txBody>
          <a:bodyPr/>
          <a:lstStyle/>
          <a:p>
            <a:fld id="{258DF75C-1349-4428-A080-E4DEDA9691AA}" type="slidenum">
              <a:rPr lang="en-US" smtClean="0"/>
              <a:t>5</a:t>
            </a:fld>
            <a:endParaRPr lang="en-US"/>
          </a:p>
        </p:txBody>
      </p:sp>
      <p:sp>
        <p:nvSpPr>
          <p:cNvPr id="29" name="Rectangular Callout 28"/>
          <p:cNvSpPr/>
          <p:nvPr/>
        </p:nvSpPr>
        <p:spPr>
          <a:xfrm>
            <a:off x="5750093" y="1447800"/>
            <a:ext cx="1313872" cy="804068"/>
          </a:xfrm>
          <a:prstGeom prst="wedgeRectCallout">
            <a:avLst>
              <a:gd name="adj1" fmla="val -19728"/>
              <a:gd name="adj2" fmla="val 73330"/>
            </a:avLst>
          </a:prstGeom>
          <a:solidFill>
            <a:srgbClr val="7030A0"/>
          </a:solidFill>
          <a:ln>
            <a:solidFill>
              <a:schemeClr val="bg1"/>
            </a:solidFill>
          </a:ln>
          <a:scene3d>
            <a:camera prst="perspectiveFront"/>
            <a:lightRig rig="threePt" dir="t"/>
          </a:scene3d>
          <a:sp3d z="635000"/>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a:solidFill>
                  <a:schemeClr val="bg1"/>
                </a:solidFill>
              </a:rPr>
              <a:t>DATA WRANGLING</a:t>
            </a:r>
          </a:p>
        </p:txBody>
      </p:sp>
      <p:sp>
        <p:nvSpPr>
          <p:cNvPr id="33" name="Rectangular Callout 32"/>
          <p:cNvSpPr/>
          <p:nvPr/>
        </p:nvSpPr>
        <p:spPr>
          <a:xfrm>
            <a:off x="2016293" y="3691732"/>
            <a:ext cx="1313872" cy="804068"/>
          </a:xfrm>
          <a:prstGeom prst="wedgeRectCallout">
            <a:avLst>
              <a:gd name="adj1" fmla="val -19728"/>
              <a:gd name="adj2" fmla="val 73330"/>
            </a:avLst>
          </a:prstGeom>
          <a:solidFill>
            <a:srgbClr val="7030A0"/>
          </a:solidFill>
          <a:ln>
            <a:solidFill>
              <a:schemeClr val="bg1"/>
            </a:solidFill>
          </a:ln>
          <a:scene3d>
            <a:camera prst="perspectiveFront"/>
            <a:lightRig rig="threePt" dir="t"/>
          </a:scene3d>
          <a:sp3d z="635000"/>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a:solidFill>
                  <a:schemeClr val="bg1"/>
                </a:solidFill>
              </a:rPr>
              <a:t>DATA VISUALIZATION</a:t>
            </a:r>
          </a:p>
        </p:txBody>
      </p:sp>
      <p:sp>
        <p:nvSpPr>
          <p:cNvPr id="34" name="Rectangular Callout 33"/>
          <p:cNvSpPr/>
          <p:nvPr/>
        </p:nvSpPr>
        <p:spPr>
          <a:xfrm>
            <a:off x="5768565" y="4724400"/>
            <a:ext cx="1313872" cy="804068"/>
          </a:xfrm>
          <a:prstGeom prst="wedgeRectCallout">
            <a:avLst>
              <a:gd name="adj1" fmla="val -19728"/>
              <a:gd name="adj2" fmla="val 73330"/>
            </a:avLst>
          </a:prstGeom>
          <a:solidFill>
            <a:srgbClr val="7030A0"/>
          </a:solidFill>
          <a:ln>
            <a:solidFill>
              <a:schemeClr val="bg1"/>
            </a:solidFill>
          </a:ln>
          <a:scene3d>
            <a:camera prst="perspectiveFront"/>
            <a:lightRig rig="threePt" dir="t"/>
          </a:scene3d>
          <a:sp3d z="635000"/>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a:solidFill>
                  <a:schemeClr val="bg1"/>
                </a:solidFill>
              </a:rPr>
              <a:t>DATA MODELING</a:t>
            </a:r>
          </a:p>
        </p:txBody>
      </p:sp>
      <p:sp>
        <p:nvSpPr>
          <p:cNvPr id="10" name="Freeform 9"/>
          <p:cNvSpPr/>
          <p:nvPr/>
        </p:nvSpPr>
        <p:spPr>
          <a:xfrm rot="10800000">
            <a:off x="3593969" y="889210"/>
            <a:ext cx="1932323" cy="4163384"/>
          </a:xfrm>
          <a:custGeom>
            <a:avLst/>
            <a:gdLst>
              <a:gd name="connsiteX0" fmla="*/ 344797 w 2049271"/>
              <a:gd name="connsiteY0" fmla="*/ 0 h 4291003"/>
              <a:gd name="connsiteX1" fmla="*/ 1828823 w 2049271"/>
              <a:gd name="connsiteY1" fmla="*/ 1004341 h 4291003"/>
              <a:gd name="connsiteX2" fmla="*/ 23 w 2049271"/>
              <a:gd name="connsiteY2" fmla="*/ 3222885 h 4291003"/>
              <a:gd name="connsiteX3" fmla="*/ 1873793 w 2049271"/>
              <a:gd name="connsiteY3" fmla="*/ 4197246 h 4291003"/>
              <a:gd name="connsiteX4" fmla="*/ 1858803 w 2049271"/>
              <a:gd name="connsiteY4" fmla="*/ 4197246 h 4291003"/>
              <a:gd name="connsiteX0" fmla="*/ 126433 w 2049271"/>
              <a:gd name="connsiteY0" fmla="*/ 0 h 4168173"/>
              <a:gd name="connsiteX1" fmla="*/ 1828823 w 2049271"/>
              <a:gd name="connsiteY1" fmla="*/ 881511 h 4168173"/>
              <a:gd name="connsiteX2" fmla="*/ 23 w 2049271"/>
              <a:gd name="connsiteY2" fmla="*/ 3100055 h 4168173"/>
              <a:gd name="connsiteX3" fmla="*/ 1873793 w 2049271"/>
              <a:gd name="connsiteY3" fmla="*/ 4074416 h 4168173"/>
              <a:gd name="connsiteX4" fmla="*/ 1858803 w 2049271"/>
              <a:gd name="connsiteY4" fmla="*/ 4074416 h 4168173"/>
              <a:gd name="connsiteX0" fmla="*/ 17253 w 1932346"/>
              <a:gd name="connsiteY0" fmla="*/ 0 h 4163384"/>
              <a:gd name="connsiteX1" fmla="*/ 1719643 w 1932346"/>
              <a:gd name="connsiteY1" fmla="*/ 881511 h 4163384"/>
              <a:gd name="connsiteX2" fmla="*/ 25 w 1932346"/>
              <a:gd name="connsiteY2" fmla="*/ 3168294 h 4163384"/>
              <a:gd name="connsiteX3" fmla="*/ 1764613 w 1932346"/>
              <a:gd name="connsiteY3" fmla="*/ 4074416 h 4163384"/>
              <a:gd name="connsiteX4" fmla="*/ 1749623 w 1932346"/>
              <a:gd name="connsiteY4" fmla="*/ 4074416 h 4163384"/>
              <a:gd name="connsiteX0" fmla="*/ 17230 w 1932323"/>
              <a:gd name="connsiteY0" fmla="*/ 0 h 4163384"/>
              <a:gd name="connsiteX1" fmla="*/ 1774211 w 1932323"/>
              <a:gd name="connsiteY1" fmla="*/ 1004341 h 4163384"/>
              <a:gd name="connsiteX2" fmla="*/ 2 w 1932323"/>
              <a:gd name="connsiteY2" fmla="*/ 3168294 h 4163384"/>
              <a:gd name="connsiteX3" fmla="*/ 1764590 w 1932323"/>
              <a:gd name="connsiteY3" fmla="*/ 4074416 h 4163384"/>
              <a:gd name="connsiteX4" fmla="*/ 1749600 w 1932323"/>
              <a:gd name="connsiteY4" fmla="*/ 4074416 h 41633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2323" h="4163384">
                <a:moveTo>
                  <a:pt x="17230" y="0"/>
                </a:moveTo>
                <a:cubicBezTo>
                  <a:pt x="787974" y="233597"/>
                  <a:pt x="1777082" y="476292"/>
                  <a:pt x="1774211" y="1004341"/>
                </a:cubicBezTo>
                <a:cubicBezTo>
                  <a:pt x="1771340" y="1532390"/>
                  <a:pt x="1605" y="2656615"/>
                  <a:pt x="2" y="3168294"/>
                </a:cubicBezTo>
                <a:cubicBezTo>
                  <a:pt x="-1601" y="3679973"/>
                  <a:pt x="1472990" y="3923396"/>
                  <a:pt x="1764590" y="4074416"/>
                </a:cubicBezTo>
                <a:cubicBezTo>
                  <a:pt x="2056190" y="4225436"/>
                  <a:pt x="1911993" y="4155612"/>
                  <a:pt x="1749600" y="4074416"/>
                </a:cubicBezTo>
              </a:path>
            </a:pathLst>
          </a:custGeom>
          <a:ln w="19050">
            <a:solidFill>
              <a:srgbClr val="FFC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7" name="Rectangle 36"/>
          <p:cNvSpPr/>
          <p:nvPr/>
        </p:nvSpPr>
        <p:spPr>
          <a:xfrm>
            <a:off x="0" y="0"/>
            <a:ext cx="206088" cy="3429000"/>
          </a:xfrm>
          <a:prstGeom prst="rect">
            <a:avLst/>
          </a:prstGeom>
          <a:solidFill>
            <a:srgbClr val="FFC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38" name="Rectangle 37"/>
          <p:cNvSpPr/>
          <p:nvPr/>
        </p:nvSpPr>
        <p:spPr>
          <a:xfrm>
            <a:off x="0" y="3429000"/>
            <a:ext cx="206088" cy="3429000"/>
          </a:xfrm>
          <a:prstGeom prst="rect">
            <a:avLst/>
          </a:prstGeom>
          <a:solidFill>
            <a:srgbClr val="00B0F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4" name="TextBox 3"/>
          <p:cNvSpPr txBox="1"/>
          <p:nvPr/>
        </p:nvSpPr>
        <p:spPr>
          <a:xfrm>
            <a:off x="1645999" y="1521023"/>
            <a:ext cx="1755673" cy="307777"/>
          </a:xfrm>
          <a:prstGeom prst="rect">
            <a:avLst/>
          </a:prstGeom>
          <a:noFill/>
        </p:spPr>
        <p:txBody>
          <a:bodyPr wrap="none" rtlCol="0">
            <a:spAutoFit/>
          </a:bodyPr>
          <a:lstStyle/>
          <a:p>
            <a:r>
              <a:rPr lang="en-US" sz="1400" dirty="0">
                <a:solidFill>
                  <a:srgbClr val="002060"/>
                </a:solidFill>
                <a:effectLst>
                  <a:outerShdw blurRad="38100" dist="38100" dir="2700000" algn="tl">
                    <a:srgbClr val="000000">
                      <a:alpha val="43137"/>
                    </a:srgbClr>
                  </a:outerShdw>
                </a:effectLst>
                <a:latin typeface="Verdana" pitchFamily="34" charset="0"/>
                <a:ea typeface="Verdana" pitchFamily="34" charset="0"/>
                <a:cs typeface="Verdana" pitchFamily="34" charset="0"/>
              </a:rPr>
              <a:t>Literature Survey</a:t>
            </a:r>
          </a:p>
        </p:txBody>
      </p:sp>
      <p:sp>
        <p:nvSpPr>
          <p:cNvPr id="24" name="TextBox 23"/>
          <p:cNvSpPr txBox="1"/>
          <p:nvPr/>
        </p:nvSpPr>
        <p:spPr>
          <a:xfrm>
            <a:off x="5282952" y="2514600"/>
            <a:ext cx="1956048" cy="523220"/>
          </a:xfrm>
          <a:prstGeom prst="rect">
            <a:avLst/>
          </a:prstGeom>
          <a:noFill/>
        </p:spPr>
        <p:txBody>
          <a:bodyPr wrap="none" rtlCol="0">
            <a:spAutoFit/>
          </a:bodyPr>
          <a:lstStyle/>
          <a:p>
            <a:r>
              <a:rPr lang="en-US" sz="1400" dirty="0">
                <a:solidFill>
                  <a:srgbClr val="002060"/>
                </a:solidFill>
                <a:effectLst>
                  <a:outerShdw blurRad="38100" dist="38100" dir="2700000" algn="tl">
                    <a:srgbClr val="000000">
                      <a:alpha val="43137"/>
                    </a:srgbClr>
                  </a:outerShdw>
                </a:effectLst>
                <a:latin typeface="Verdana" pitchFamily="34" charset="0"/>
                <a:ea typeface="Verdana" pitchFamily="34" charset="0"/>
                <a:cs typeface="Verdana" pitchFamily="34" charset="0"/>
              </a:rPr>
              <a:t>Cleaning inaccurate</a:t>
            </a:r>
          </a:p>
          <a:p>
            <a:pPr algn="ctr"/>
            <a:r>
              <a:rPr lang="en-US" sz="1400" dirty="0">
                <a:solidFill>
                  <a:srgbClr val="002060"/>
                </a:solidFill>
                <a:effectLst>
                  <a:outerShdw blurRad="38100" dist="38100" dir="2700000" algn="tl">
                    <a:srgbClr val="000000">
                      <a:alpha val="43137"/>
                    </a:srgbClr>
                  </a:outerShdw>
                </a:effectLst>
                <a:latin typeface="Verdana" pitchFamily="34" charset="0"/>
                <a:ea typeface="Verdana" pitchFamily="34" charset="0"/>
                <a:cs typeface="Verdana" pitchFamily="34" charset="0"/>
              </a:rPr>
              <a:t>&amp; missing data</a:t>
            </a:r>
          </a:p>
        </p:txBody>
      </p:sp>
      <p:sp>
        <p:nvSpPr>
          <p:cNvPr id="26" name="TextBox 25"/>
          <p:cNvSpPr txBox="1"/>
          <p:nvPr/>
        </p:nvSpPr>
        <p:spPr>
          <a:xfrm>
            <a:off x="1371600" y="4790985"/>
            <a:ext cx="2332690" cy="523220"/>
          </a:xfrm>
          <a:prstGeom prst="rect">
            <a:avLst/>
          </a:prstGeom>
          <a:noFill/>
        </p:spPr>
        <p:txBody>
          <a:bodyPr wrap="none" rtlCol="0">
            <a:spAutoFit/>
          </a:bodyPr>
          <a:lstStyle/>
          <a:p>
            <a:r>
              <a:rPr lang="en-US" sz="1400" dirty="0">
                <a:solidFill>
                  <a:srgbClr val="002060"/>
                </a:solidFill>
                <a:effectLst>
                  <a:outerShdw blurRad="38100" dist="38100" dir="2700000" algn="tl">
                    <a:srgbClr val="000000">
                      <a:alpha val="43137"/>
                    </a:srgbClr>
                  </a:outerShdw>
                </a:effectLst>
                <a:latin typeface="Verdana" pitchFamily="34" charset="0"/>
                <a:ea typeface="Verdana" pitchFamily="34" charset="0"/>
                <a:cs typeface="Verdana" pitchFamily="34" charset="0"/>
              </a:rPr>
              <a:t>Exploring some insights</a:t>
            </a:r>
          </a:p>
          <a:p>
            <a:pPr algn="ctr"/>
            <a:r>
              <a:rPr lang="en-US" sz="1400" dirty="0">
                <a:solidFill>
                  <a:srgbClr val="002060"/>
                </a:solidFill>
                <a:effectLst>
                  <a:outerShdw blurRad="38100" dist="38100" dir="2700000" algn="tl">
                    <a:srgbClr val="000000">
                      <a:alpha val="43137"/>
                    </a:srgbClr>
                  </a:outerShdw>
                </a:effectLst>
                <a:latin typeface="Verdana" pitchFamily="34" charset="0"/>
                <a:ea typeface="Verdana" pitchFamily="34" charset="0"/>
                <a:cs typeface="Verdana" pitchFamily="34" charset="0"/>
              </a:rPr>
              <a:t>from the data</a:t>
            </a:r>
          </a:p>
        </p:txBody>
      </p:sp>
      <p:sp>
        <p:nvSpPr>
          <p:cNvPr id="27" name="TextBox 26"/>
          <p:cNvSpPr txBox="1"/>
          <p:nvPr/>
        </p:nvSpPr>
        <p:spPr>
          <a:xfrm>
            <a:off x="5025149" y="5867400"/>
            <a:ext cx="2901756" cy="523220"/>
          </a:xfrm>
          <a:prstGeom prst="rect">
            <a:avLst/>
          </a:prstGeom>
          <a:noFill/>
        </p:spPr>
        <p:txBody>
          <a:bodyPr wrap="none" rtlCol="0">
            <a:spAutoFit/>
          </a:bodyPr>
          <a:lstStyle/>
          <a:p>
            <a:pPr algn="ctr"/>
            <a:r>
              <a:rPr lang="en-US" sz="1400" dirty="0">
                <a:solidFill>
                  <a:srgbClr val="002060"/>
                </a:solidFill>
                <a:effectLst>
                  <a:outerShdw blurRad="38100" dist="38100" dir="2700000" algn="tl">
                    <a:srgbClr val="000000">
                      <a:alpha val="43137"/>
                    </a:srgbClr>
                  </a:outerShdw>
                </a:effectLst>
                <a:latin typeface="Verdana" pitchFamily="34" charset="0"/>
                <a:ea typeface="Verdana" pitchFamily="34" charset="0"/>
                <a:cs typeface="Verdana" pitchFamily="34" charset="0"/>
              </a:rPr>
              <a:t>Figuring out a solution by</a:t>
            </a:r>
          </a:p>
          <a:p>
            <a:pPr algn="ctr"/>
            <a:r>
              <a:rPr lang="en-US" sz="1400" dirty="0">
                <a:solidFill>
                  <a:srgbClr val="002060"/>
                </a:solidFill>
                <a:effectLst>
                  <a:outerShdw blurRad="38100" dist="38100" dir="2700000" algn="tl">
                    <a:srgbClr val="000000">
                      <a:alpha val="43137"/>
                    </a:srgbClr>
                  </a:outerShdw>
                </a:effectLst>
                <a:latin typeface="Verdana" pitchFamily="34" charset="0"/>
                <a:ea typeface="Verdana" pitchFamily="34" charset="0"/>
                <a:cs typeface="Verdana" pitchFamily="34" charset="0"/>
              </a:rPr>
              <a:t>building an appropriate model</a:t>
            </a:r>
          </a:p>
        </p:txBody>
      </p:sp>
    </p:spTree>
    <p:extLst>
      <p:ext uri="{BB962C8B-B14F-4D97-AF65-F5344CB8AC3E}">
        <p14:creationId xmlns:p14="http://schemas.microsoft.com/office/powerpoint/2010/main" val="34827502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heel(1)">
                                      <p:cBhvr>
                                        <p:cTn id="7" dur="2000"/>
                                        <p:tgtEl>
                                          <p:spTgt spid="12"/>
                                        </p:tgtEl>
                                      </p:cBhvr>
                                    </p:animEffect>
                                  </p:childTnLst>
                                  <p:subTnLst>
                                    <p:set>
                                      <p:cBhvr override="childStyle">
                                        <p:cTn dur="1" fill="hold" display="0" masterRel="nextClick" afterEffect="1"/>
                                        <p:tgtEl>
                                          <p:spTgt spid="12"/>
                                        </p:tgtEl>
                                        <p:attrNameLst>
                                          <p:attrName>style.visibility</p:attrName>
                                        </p:attrNameLst>
                                      </p:cBhvr>
                                      <p:to>
                                        <p:strVal val="hidden"/>
                                      </p:to>
                                    </p:set>
                                  </p:subTnLst>
                                </p:cTn>
                              </p:par>
                              <p:par>
                                <p:cTn id="8" presetID="1" presetClass="entr" presetSubtype="0" fill="hold" grpId="0" nodeType="withEffect">
                                  <p:stCondLst>
                                    <p:cond delay="0"/>
                                  </p:stCondLst>
                                  <p:childTnLst>
                                    <p:set>
                                      <p:cBhvr>
                                        <p:cTn id="9" dur="1" fill="hold">
                                          <p:stCondLst>
                                            <p:cond delay="0"/>
                                          </p:stCondLst>
                                        </p:cTn>
                                        <p:tgtEl>
                                          <p:spTgt spid="31"/>
                                        </p:tgtEl>
                                        <p:attrNameLst>
                                          <p:attrName>style.visibility</p:attrName>
                                        </p:attrNameLst>
                                      </p:cBhvr>
                                      <p:to>
                                        <p:strVal val="visible"/>
                                      </p:to>
                                    </p:set>
                                  </p:childTnLst>
                                  <p:subTnLst>
                                    <p:set>
                                      <p:cBhvr override="childStyle">
                                        <p:cTn dur="1" fill="hold" display="0" masterRel="nextClick" afterEffect="1"/>
                                        <p:tgtEl>
                                          <p:spTgt spid="31"/>
                                        </p:tgtEl>
                                        <p:attrNameLst>
                                          <p:attrName>style.visibility</p:attrName>
                                        </p:attrNameLst>
                                      </p:cBhvr>
                                      <p:to>
                                        <p:strVal val="hidden"/>
                                      </p:to>
                                    </p:set>
                                  </p:subTnLst>
                                </p:cTn>
                              </p:par>
                              <p:par>
                                <p:cTn id="10" presetID="21" presetClass="entr" presetSubtype="1" fill="hold" nodeType="with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wheel(1)">
                                      <p:cBhvr>
                                        <p:cTn id="12" dur="2000"/>
                                        <p:tgtEl>
                                          <p:spTgt spid="21"/>
                                        </p:tgtEl>
                                      </p:cBhvr>
                                    </p:animEffect>
                                  </p:childTnLst>
                                  <p:subTnLst>
                                    <p:set>
                                      <p:cBhvr override="childStyle">
                                        <p:cTn dur="1" fill="hold" display="0" masterRel="nextClick" afterEffect="1"/>
                                        <p:tgtEl>
                                          <p:spTgt spid="21"/>
                                        </p:tgtEl>
                                        <p:attrNameLst>
                                          <p:attrName>style.visibility</p:attrName>
                                        </p:attrNameLst>
                                      </p:cBhvr>
                                      <p:to>
                                        <p:strVal val="hidden"/>
                                      </p:to>
                                    </p:set>
                                  </p:sub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7"/>
                                        </p:tgtEl>
                                        <p:attrNameLst>
                                          <p:attrName>style.visibility</p:attrName>
                                        </p:attrNameLst>
                                      </p:cBhvr>
                                      <p:to>
                                        <p:strVal val="visible"/>
                                      </p:to>
                                    </p:set>
                                  </p:childTnLst>
                                </p:cTn>
                              </p:par>
                              <p:par>
                                <p:cTn id="37" presetID="21" presetClass="entr" presetSubtype="2" fill="hold" grpId="0" nodeType="withEffect">
                                  <p:stCondLst>
                                    <p:cond delay="0"/>
                                  </p:stCondLst>
                                  <p:childTnLst>
                                    <p:set>
                                      <p:cBhvr>
                                        <p:cTn id="38" dur="1" fill="hold">
                                          <p:stCondLst>
                                            <p:cond delay="0"/>
                                          </p:stCondLst>
                                        </p:cTn>
                                        <p:tgtEl>
                                          <p:spTgt spid="10"/>
                                        </p:tgtEl>
                                        <p:attrNameLst>
                                          <p:attrName>style.visibility</p:attrName>
                                        </p:attrNameLst>
                                      </p:cBhvr>
                                      <p:to>
                                        <p:strVal val="visible"/>
                                      </p:to>
                                    </p:set>
                                    <p:animEffect transition="in" filter="wheel(2)">
                                      <p:cBhvr>
                                        <p:cTn id="39"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2" grpId="0" animBg="1"/>
      <p:bldP spid="29" grpId="0" animBg="1"/>
      <p:bldP spid="33" grpId="0" animBg="1"/>
      <p:bldP spid="34" grpId="0" animBg="1"/>
      <p:bldP spid="10" grpId="0" animBg="1"/>
      <p:bldP spid="4" grpId="0"/>
      <p:bldP spid="24" grpId="0"/>
      <p:bldP spid="26" grpId="0"/>
      <p:bldP spid="27" grpId="0"/>
    </p:bld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1" name="TextBox 30"/>
          <p:cNvSpPr txBox="1"/>
          <p:nvPr/>
        </p:nvSpPr>
        <p:spPr>
          <a:xfrm>
            <a:off x="4913415" y="4825933"/>
            <a:ext cx="3279570" cy="461665"/>
          </a:xfrm>
          <a:prstGeom prst="rect">
            <a:avLst/>
          </a:prstGeom>
          <a:noFill/>
        </p:spPr>
        <p:txBody>
          <a:bodyPr wrap="square" rtlCol="0">
            <a:spAutoFit/>
          </a:bodyPr>
          <a:lstStyle/>
          <a:p>
            <a:r>
              <a:rPr lang="en-US" sz="2400" b="1" dirty="0">
                <a:solidFill>
                  <a:srgbClr val="002060"/>
                </a:solidFill>
                <a:latin typeface="Verdana" pitchFamily="34" charset="0"/>
                <a:ea typeface="Verdana" pitchFamily="34" charset="0"/>
                <a:cs typeface="Verdana" pitchFamily="34" charset="0"/>
              </a:rPr>
              <a:t>DATA CLEANING</a:t>
            </a:r>
          </a:p>
        </p:txBody>
      </p:sp>
      <p:grpSp>
        <p:nvGrpSpPr>
          <p:cNvPr id="12" name="Group 11"/>
          <p:cNvGrpSpPr/>
          <p:nvPr/>
        </p:nvGrpSpPr>
        <p:grpSpPr>
          <a:xfrm>
            <a:off x="2889122" y="3211215"/>
            <a:ext cx="311278" cy="293985"/>
            <a:chOff x="1752600" y="1524000"/>
            <a:chExt cx="1371600" cy="1295400"/>
          </a:xfrm>
        </p:grpSpPr>
        <p:cxnSp>
          <p:nvCxnSpPr>
            <p:cNvPr id="13" name="Straight Connector 12"/>
            <p:cNvCxnSpPr/>
            <p:nvPr/>
          </p:nvCxnSpPr>
          <p:spPr>
            <a:xfrm>
              <a:off x="1752600" y="1524000"/>
              <a:ext cx="0" cy="1295400"/>
            </a:xfrm>
            <a:prstGeom prst="line">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1752600" y="1524000"/>
              <a:ext cx="1371600" cy="0"/>
            </a:xfrm>
            <a:prstGeom prst="line">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grpSp>
      <p:grpSp>
        <p:nvGrpSpPr>
          <p:cNvPr id="21" name="Group 20"/>
          <p:cNvGrpSpPr/>
          <p:nvPr/>
        </p:nvGrpSpPr>
        <p:grpSpPr>
          <a:xfrm rot="10800000">
            <a:off x="5551638" y="3363613"/>
            <a:ext cx="391962" cy="370186"/>
            <a:chOff x="1752600" y="1524000"/>
            <a:chExt cx="1371600" cy="1295400"/>
          </a:xfrm>
        </p:grpSpPr>
        <p:cxnSp>
          <p:nvCxnSpPr>
            <p:cNvPr id="22" name="Straight Connector 21"/>
            <p:cNvCxnSpPr/>
            <p:nvPr/>
          </p:nvCxnSpPr>
          <p:spPr>
            <a:xfrm>
              <a:off x="1752600" y="1524000"/>
              <a:ext cx="0" cy="1295400"/>
            </a:xfrm>
            <a:prstGeom prst="line">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1752600" y="1524000"/>
              <a:ext cx="1371600" cy="0"/>
            </a:xfrm>
            <a:prstGeom prst="line">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grpSp>
      <p:sp>
        <p:nvSpPr>
          <p:cNvPr id="3" name="Rectangle 2"/>
          <p:cNvSpPr/>
          <p:nvPr/>
        </p:nvSpPr>
        <p:spPr>
          <a:xfrm>
            <a:off x="508906" y="304800"/>
            <a:ext cx="2790892" cy="584775"/>
          </a:xfrm>
          <a:prstGeom prst="rect">
            <a:avLst/>
          </a:prstGeom>
        </p:spPr>
        <p:txBody>
          <a:bodyPr wrap="none">
            <a:spAutoFit/>
          </a:bodyPr>
          <a:lstStyle/>
          <a:p>
            <a:pPr marL="285750" indent="-285750">
              <a:buClr>
                <a:srgbClr val="FFC000"/>
              </a:buClr>
              <a:buFont typeface="Verdana" pitchFamily="34" charset="0"/>
              <a:buChar char="◊"/>
            </a:pPr>
            <a:r>
              <a:rPr lang="en-US" sz="1600" dirty="0">
                <a:solidFill>
                  <a:srgbClr val="002060"/>
                </a:solidFill>
                <a:latin typeface="Verdana"/>
                <a:ea typeface="Verdana"/>
                <a:cs typeface="Verdana"/>
              </a:rPr>
              <a:t>TREATMENT OF "?" AS</a:t>
            </a:r>
          </a:p>
          <a:p>
            <a:pPr>
              <a:buClr>
                <a:schemeClr val="accent1"/>
              </a:buClr>
            </a:pPr>
            <a:r>
              <a:rPr lang="en-US" sz="1600" dirty="0">
                <a:solidFill>
                  <a:srgbClr val="002060"/>
                </a:solidFill>
                <a:latin typeface="Verdana"/>
                <a:ea typeface="Verdana"/>
                <a:cs typeface="Verdana"/>
              </a:rPr>
              <a:t>    MISSING VALUES</a:t>
            </a:r>
            <a:endParaRPr lang="en-US" sz="1600" dirty="0"/>
          </a:p>
        </p:txBody>
      </p:sp>
      <p:sp>
        <p:nvSpPr>
          <p:cNvPr id="49" name="Rectangle 48"/>
          <p:cNvSpPr/>
          <p:nvPr/>
        </p:nvSpPr>
        <p:spPr>
          <a:xfrm>
            <a:off x="4572000" y="311763"/>
            <a:ext cx="3865738" cy="584775"/>
          </a:xfrm>
          <a:prstGeom prst="rect">
            <a:avLst/>
          </a:prstGeom>
        </p:spPr>
        <p:txBody>
          <a:bodyPr wrap="none">
            <a:spAutoFit/>
          </a:bodyPr>
          <a:lstStyle/>
          <a:p>
            <a:pPr marL="285750" indent="-285750">
              <a:buClr>
                <a:srgbClr val="FFC000"/>
              </a:buClr>
              <a:buFont typeface="Verdana" pitchFamily="34" charset="0"/>
              <a:buChar char="◊"/>
            </a:pPr>
            <a:r>
              <a:rPr lang="en-US" sz="1600" dirty="0">
                <a:solidFill>
                  <a:srgbClr val="002060"/>
                </a:solidFill>
                <a:latin typeface="Verdana" pitchFamily="34" charset="0"/>
                <a:ea typeface="Verdana" pitchFamily="34" charset="0"/>
                <a:cs typeface="Verdana" pitchFamily="34" charset="0"/>
              </a:rPr>
              <a:t>EXPIRED AND HOSPICE PATIENT</a:t>
            </a:r>
          </a:p>
          <a:p>
            <a:r>
              <a:rPr lang="en-US" sz="1600" dirty="0">
                <a:solidFill>
                  <a:srgbClr val="002060"/>
                </a:solidFill>
                <a:latin typeface="Verdana" pitchFamily="34" charset="0"/>
                <a:ea typeface="Verdana" pitchFamily="34" charset="0"/>
                <a:cs typeface="Verdana" pitchFamily="34" charset="0"/>
              </a:rPr>
              <a:t>    RECORDS HAVE BEEN REMOVED</a:t>
            </a:r>
          </a:p>
        </p:txBody>
      </p:sp>
      <p:sp>
        <p:nvSpPr>
          <p:cNvPr id="50" name="Rectangle 49"/>
          <p:cNvSpPr/>
          <p:nvPr/>
        </p:nvSpPr>
        <p:spPr>
          <a:xfrm>
            <a:off x="506776" y="1226163"/>
            <a:ext cx="3688382" cy="584775"/>
          </a:xfrm>
          <a:prstGeom prst="rect">
            <a:avLst/>
          </a:prstGeom>
        </p:spPr>
        <p:txBody>
          <a:bodyPr wrap="none">
            <a:spAutoFit/>
          </a:bodyPr>
          <a:lstStyle/>
          <a:p>
            <a:pPr marL="285750" indent="-285750">
              <a:buClr>
                <a:srgbClr val="FFC000"/>
              </a:buClr>
              <a:buFont typeface="Verdana" pitchFamily="34" charset="0"/>
              <a:buChar char="◊"/>
            </a:pPr>
            <a:r>
              <a:rPr lang="en-US" sz="1600" dirty="0">
                <a:solidFill>
                  <a:srgbClr val="002060"/>
                </a:solidFill>
                <a:latin typeface="Verdana"/>
                <a:ea typeface="Verdana"/>
                <a:cs typeface="Verdana"/>
              </a:rPr>
              <a:t>REPLACEMENT WITH MODE</a:t>
            </a:r>
          </a:p>
          <a:p>
            <a:r>
              <a:rPr lang="en-US" sz="1600" dirty="0">
                <a:solidFill>
                  <a:srgbClr val="002060"/>
                </a:solidFill>
                <a:latin typeface="Verdana"/>
                <a:ea typeface="Verdana"/>
                <a:cs typeface="Verdana"/>
              </a:rPr>
              <a:t>    FOR CATEGORICAL VARIABLES</a:t>
            </a:r>
            <a:endParaRPr lang="en-US" sz="1600" dirty="0">
              <a:solidFill>
                <a:srgbClr val="002060"/>
              </a:solidFill>
              <a:latin typeface="Verdana" pitchFamily="34" charset="0"/>
              <a:ea typeface="Verdana" pitchFamily="34" charset="0"/>
              <a:cs typeface="Verdana" pitchFamily="34" charset="0"/>
            </a:endParaRPr>
          </a:p>
        </p:txBody>
      </p:sp>
      <p:sp>
        <p:nvSpPr>
          <p:cNvPr id="51" name="Rectangle 50"/>
          <p:cNvSpPr/>
          <p:nvPr/>
        </p:nvSpPr>
        <p:spPr>
          <a:xfrm>
            <a:off x="4572000" y="1226163"/>
            <a:ext cx="4637360" cy="584775"/>
          </a:xfrm>
          <a:prstGeom prst="rect">
            <a:avLst/>
          </a:prstGeom>
        </p:spPr>
        <p:txBody>
          <a:bodyPr wrap="none">
            <a:spAutoFit/>
          </a:bodyPr>
          <a:lstStyle/>
          <a:p>
            <a:pPr marL="285750" indent="-285750">
              <a:buClr>
                <a:srgbClr val="FFC000"/>
              </a:buClr>
              <a:buFont typeface="Verdana" pitchFamily="34" charset="0"/>
              <a:buChar char="◊"/>
            </a:pPr>
            <a:r>
              <a:rPr lang="en-US" sz="1600" dirty="0">
                <a:solidFill>
                  <a:srgbClr val="002060"/>
                </a:solidFill>
                <a:latin typeface="Verdana"/>
                <a:ea typeface="Verdana"/>
                <a:cs typeface="Verdana"/>
              </a:rPr>
              <a:t>DUPLICATE VALUES FROM THE COLUMN</a:t>
            </a:r>
          </a:p>
          <a:p>
            <a:r>
              <a:rPr lang="en-US" sz="1600" dirty="0">
                <a:solidFill>
                  <a:srgbClr val="002060"/>
                </a:solidFill>
                <a:latin typeface="Verdana"/>
                <a:ea typeface="Verdana"/>
                <a:cs typeface="Verdana"/>
              </a:rPr>
              <a:t>    'PATIENT_NBR' HAVE BEEN REMOVED.</a:t>
            </a:r>
          </a:p>
        </p:txBody>
      </p:sp>
      <p:sp>
        <p:nvSpPr>
          <p:cNvPr id="52" name="Rectangle 51"/>
          <p:cNvSpPr/>
          <p:nvPr/>
        </p:nvSpPr>
        <p:spPr>
          <a:xfrm>
            <a:off x="522016" y="2125919"/>
            <a:ext cx="3767570" cy="830997"/>
          </a:xfrm>
          <a:prstGeom prst="rect">
            <a:avLst/>
          </a:prstGeom>
        </p:spPr>
        <p:txBody>
          <a:bodyPr wrap="none">
            <a:spAutoFit/>
          </a:bodyPr>
          <a:lstStyle/>
          <a:p>
            <a:pPr marL="285750" indent="-285750">
              <a:buClr>
                <a:srgbClr val="FFC000"/>
              </a:buClr>
              <a:buFont typeface="Verdana" pitchFamily="34" charset="0"/>
              <a:buChar char="◊"/>
            </a:pPr>
            <a:r>
              <a:rPr lang="en-US" sz="1600" dirty="0">
                <a:solidFill>
                  <a:srgbClr val="002060"/>
                </a:solidFill>
                <a:latin typeface="Verdana"/>
                <a:ea typeface="Verdana"/>
                <a:cs typeface="Verdana"/>
              </a:rPr>
              <a:t>TREATING THE "READMITTEED“</a:t>
            </a:r>
          </a:p>
          <a:p>
            <a:r>
              <a:rPr lang="en-US" sz="1600" dirty="0">
                <a:solidFill>
                  <a:srgbClr val="002060"/>
                </a:solidFill>
                <a:latin typeface="Verdana"/>
                <a:ea typeface="Verdana"/>
                <a:cs typeface="Verdana"/>
              </a:rPr>
              <a:t>    COLUMN AS &lt;30=1 WHILE</a:t>
            </a:r>
          </a:p>
          <a:p>
            <a:r>
              <a:rPr lang="en-US" sz="1600" dirty="0">
                <a:solidFill>
                  <a:srgbClr val="002060"/>
                </a:solidFill>
                <a:latin typeface="Verdana"/>
                <a:ea typeface="Verdana"/>
                <a:cs typeface="Verdana"/>
              </a:rPr>
              <a:t>    OTHERS AS 0.</a:t>
            </a:r>
            <a:endParaRPr lang="en-US" sz="1600" dirty="0">
              <a:solidFill>
                <a:srgbClr val="002060"/>
              </a:solidFill>
              <a:latin typeface="Verdana" pitchFamily="34" charset="0"/>
              <a:ea typeface="Verdana" pitchFamily="34" charset="0"/>
              <a:cs typeface="Verdana" pitchFamily="34" charset="0"/>
            </a:endParaRPr>
          </a:p>
        </p:txBody>
      </p:sp>
      <p:sp>
        <p:nvSpPr>
          <p:cNvPr id="53" name="Rectangle 52"/>
          <p:cNvSpPr/>
          <p:nvPr/>
        </p:nvSpPr>
        <p:spPr>
          <a:xfrm>
            <a:off x="4614430" y="2121715"/>
            <a:ext cx="3842719" cy="584775"/>
          </a:xfrm>
          <a:prstGeom prst="rect">
            <a:avLst/>
          </a:prstGeom>
        </p:spPr>
        <p:txBody>
          <a:bodyPr wrap="none">
            <a:spAutoFit/>
          </a:bodyPr>
          <a:lstStyle/>
          <a:p>
            <a:pPr marL="285750" indent="-285750">
              <a:buClr>
                <a:srgbClr val="FFC000"/>
              </a:buClr>
              <a:buFont typeface="Verdana" pitchFamily="34" charset="0"/>
              <a:buChar char="◊"/>
            </a:pPr>
            <a:r>
              <a:rPr lang="en-US" sz="1600" dirty="0">
                <a:solidFill>
                  <a:srgbClr val="002060"/>
                </a:solidFill>
                <a:latin typeface="Verdana"/>
                <a:ea typeface="Verdana"/>
                <a:cs typeface="Verdana"/>
              </a:rPr>
              <a:t>REMAPPING OF THE DIAGNOSIS</a:t>
            </a:r>
          </a:p>
          <a:p>
            <a:r>
              <a:rPr lang="en-US" sz="1600" dirty="0">
                <a:solidFill>
                  <a:srgbClr val="002060"/>
                </a:solidFill>
                <a:latin typeface="Verdana"/>
                <a:ea typeface="Verdana"/>
                <a:cs typeface="Verdana"/>
              </a:rPr>
              <a:t>    COLUMNS</a:t>
            </a:r>
          </a:p>
        </p:txBody>
      </p:sp>
      <p:sp>
        <p:nvSpPr>
          <p:cNvPr id="54" name="Rectangle 53"/>
          <p:cNvSpPr/>
          <p:nvPr/>
        </p:nvSpPr>
        <p:spPr>
          <a:xfrm>
            <a:off x="550779" y="3244094"/>
            <a:ext cx="3784177" cy="830997"/>
          </a:xfrm>
          <a:prstGeom prst="rect">
            <a:avLst/>
          </a:prstGeom>
        </p:spPr>
        <p:txBody>
          <a:bodyPr wrap="none">
            <a:spAutoFit/>
          </a:bodyPr>
          <a:lstStyle/>
          <a:p>
            <a:pPr marL="285750" indent="-285750">
              <a:buClr>
                <a:srgbClr val="FFC000"/>
              </a:buClr>
              <a:buFont typeface="Verdana" pitchFamily="34" charset="0"/>
              <a:buChar char="◊"/>
            </a:pPr>
            <a:r>
              <a:rPr lang="en-US" sz="1600" dirty="0">
                <a:solidFill>
                  <a:srgbClr val="002060"/>
                </a:solidFill>
                <a:latin typeface="Verdana"/>
                <a:ea typeface="Verdana"/>
                <a:cs typeface="Verdana"/>
              </a:rPr>
              <a:t>CREATING NEW FEATURE TO</a:t>
            </a:r>
          </a:p>
          <a:p>
            <a:r>
              <a:rPr lang="en-US" sz="1600" dirty="0">
                <a:solidFill>
                  <a:srgbClr val="002060"/>
                </a:solidFill>
                <a:latin typeface="Verdana"/>
                <a:ea typeface="Verdana"/>
                <a:cs typeface="Verdana"/>
              </a:rPr>
              <a:t>    ENCAPSULATE CHARACTERS OF</a:t>
            </a:r>
          </a:p>
          <a:p>
            <a:r>
              <a:rPr lang="en-US" sz="1600" dirty="0">
                <a:solidFill>
                  <a:srgbClr val="002060"/>
                </a:solidFill>
                <a:latin typeface="Verdana"/>
                <a:ea typeface="Verdana"/>
                <a:cs typeface="Verdana"/>
              </a:rPr>
              <a:t>    THE SOME FEATURES</a:t>
            </a:r>
            <a:endParaRPr lang="en-US" sz="1600" dirty="0">
              <a:solidFill>
                <a:srgbClr val="002060"/>
              </a:solidFill>
              <a:latin typeface="Verdana" pitchFamily="34" charset="0"/>
              <a:ea typeface="Verdana" pitchFamily="34" charset="0"/>
              <a:cs typeface="Verdana" pitchFamily="34" charset="0"/>
            </a:endParaRPr>
          </a:p>
        </p:txBody>
      </p:sp>
      <p:sp>
        <p:nvSpPr>
          <p:cNvPr id="55" name="Rectangle 54"/>
          <p:cNvSpPr/>
          <p:nvPr/>
        </p:nvSpPr>
        <p:spPr>
          <a:xfrm>
            <a:off x="4650347" y="3283803"/>
            <a:ext cx="4341253" cy="830997"/>
          </a:xfrm>
          <a:prstGeom prst="rect">
            <a:avLst/>
          </a:prstGeom>
        </p:spPr>
        <p:txBody>
          <a:bodyPr wrap="none">
            <a:spAutoFit/>
          </a:bodyPr>
          <a:lstStyle/>
          <a:p>
            <a:pPr marL="285750" indent="-285750">
              <a:buClr>
                <a:srgbClr val="FFC000"/>
              </a:buClr>
              <a:buFont typeface="Verdana" pitchFamily="34" charset="0"/>
              <a:buChar char="◊"/>
            </a:pPr>
            <a:r>
              <a:rPr lang="en-US" sz="1600" dirty="0">
                <a:solidFill>
                  <a:srgbClr val="002060"/>
                </a:solidFill>
                <a:latin typeface="Verdana"/>
                <a:ea typeface="Verdana"/>
                <a:cs typeface="Verdana"/>
              </a:rPr>
              <a:t>REMAPPING OF VALUES IN</a:t>
            </a:r>
          </a:p>
          <a:p>
            <a:r>
              <a:rPr lang="en-US" sz="1600" dirty="0">
                <a:solidFill>
                  <a:srgbClr val="002060"/>
                </a:solidFill>
                <a:latin typeface="Verdana"/>
                <a:ea typeface="Verdana"/>
                <a:cs typeface="Verdana"/>
              </a:rPr>
              <a:t>   "A1C TEST", "GLUCOSE SERUM TEST"</a:t>
            </a:r>
          </a:p>
          <a:p>
            <a:r>
              <a:rPr lang="en-US" sz="1600" dirty="0">
                <a:solidFill>
                  <a:srgbClr val="002060"/>
                </a:solidFill>
                <a:latin typeface="Verdana"/>
                <a:ea typeface="Verdana"/>
                <a:cs typeface="Verdana"/>
              </a:rPr>
              <a:t>    AND 24 MEDICAL FEATURES.</a:t>
            </a:r>
            <a:endParaRPr lang="en-US" sz="1600" dirty="0">
              <a:solidFill>
                <a:srgbClr val="002060"/>
              </a:solidFill>
              <a:latin typeface="Verdana" pitchFamily="34" charset="0"/>
              <a:ea typeface="Verdana" pitchFamily="34" charset="0"/>
              <a:cs typeface="Verdana" pitchFamily="34" charset="0"/>
            </a:endParaRPr>
          </a:p>
        </p:txBody>
      </p:sp>
      <p:sp>
        <p:nvSpPr>
          <p:cNvPr id="56" name="Rectangle 55"/>
          <p:cNvSpPr/>
          <p:nvPr/>
        </p:nvSpPr>
        <p:spPr>
          <a:xfrm>
            <a:off x="533400" y="4429540"/>
            <a:ext cx="3211520" cy="584775"/>
          </a:xfrm>
          <a:prstGeom prst="rect">
            <a:avLst/>
          </a:prstGeom>
        </p:spPr>
        <p:txBody>
          <a:bodyPr wrap="none">
            <a:spAutoFit/>
          </a:bodyPr>
          <a:lstStyle/>
          <a:p>
            <a:pPr marL="285750" indent="-285750">
              <a:buClr>
                <a:srgbClr val="FFC000"/>
              </a:buClr>
              <a:buFont typeface="Verdana" pitchFamily="34" charset="0"/>
              <a:buChar char="◊"/>
            </a:pPr>
            <a:r>
              <a:rPr lang="en-US" sz="1600" dirty="0">
                <a:solidFill>
                  <a:srgbClr val="002060"/>
                </a:solidFill>
                <a:latin typeface="Verdana"/>
                <a:ea typeface="Verdana"/>
                <a:cs typeface="Verdana"/>
              </a:rPr>
              <a:t>REMOVAL OF REDUNDANT</a:t>
            </a:r>
          </a:p>
          <a:p>
            <a:r>
              <a:rPr lang="en-US" sz="1600" dirty="0">
                <a:solidFill>
                  <a:srgbClr val="002060"/>
                </a:solidFill>
                <a:latin typeface="Verdana"/>
                <a:ea typeface="Verdana"/>
                <a:cs typeface="Verdana"/>
              </a:rPr>
              <a:t>    FEATURES</a:t>
            </a:r>
            <a:endParaRPr lang="en-US" sz="1600" dirty="0">
              <a:solidFill>
                <a:srgbClr val="002060"/>
              </a:solidFill>
              <a:latin typeface="Verdana" pitchFamily="34" charset="0"/>
              <a:ea typeface="Verdana" pitchFamily="34" charset="0"/>
              <a:cs typeface="Verdana" pitchFamily="34" charset="0"/>
            </a:endParaRPr>
          </a:p>
        </p:txBody>
      </p:sp>
      <p:sp>
        <p:nvSpPr>
          <p:cNvPr id="2" name="Date Placeholder 1"/>
          <p:cNvSpPr>
            <a:spLocks noGrp="1"/>
          </p:cNvSpPr>
          <p:nvPr>
            <p:ph type="dt" sz="half" idx="10"/>
          </p:nvPr>
        </p:nvSpPr>
        <p:spPr/>
        <p:txBody>
          <a:bodyPr/>
          <a:lstStyle/>
          <a:p>
            <a:fld id="{FEB33E69-B309-49A7-865D-F11457BD2E12}" type="datetime5">
              <a:rPr lang="en-US" smtClean="0"/>
              <a:t>4-Dec-24</a:t>
            </a:fld>
            <a:endParaRPr lang="en-US"/>
          </a:p>
        </p:txBody>
      </p:sp>
      <p:sp>
        <p:nvSpPr>
          <p:cNvPr id="4" name="Slide Number Placeholder 3"/>
          <p:cNvSpPr>
            <a:spLocks noGrp="1"/>
          </p:cNvSpPr>
          <p:nvPr>
            <p:ph type="sldNum" sz="quarter" idx="12"/>
          </p:nvPr>
        </p:nvSpPr>
        <p:spPr/>
        <p:txBody>
          <a:bodyPr/>
          <a:lstStyle/>
          <a:p>
            <a:fld id="{258DF75C-1349-4428-A080-E4DEDA9691AA}" type="slidenum">
              <a:rPr lang="en-US" smtClean="0"/>
              <a:t>6</a:t>
            </a:fld>
            <a:endParaRPr lang="en-US"/>
          </a:p>
        </p:txBody>
      </p:sp>
      <p:pic>
        <p:nvPicPr>
          <p:cNvPr id="44" name="Picture 43"/>
          <p:cNvPicPr>
            <a:picLocks noChangeAspect="1"/>
          </p:cNvPicPr>
          <p:nvPr/>
        </p:nvPicPr>
        <p:blipFill>
          <a:blip r:embed="rId2" cstate="print">
            <a:duotone>
              <a:schemeClr val="accent3">
                <a:shade val="45000"/>
                <a:satMod val="135000"/>
              </a:schemeClr>
              <a:prstClr val="white"/>
            </a:duotone>
            <a:extLst>
              <a:ext uri="{BEBA8EAE-BF5A-486C-A8C5-ECC9F3942E4B}">
                <a14:imgProps xmlns:a14="http://schemas.microsoft.com/office/drawing/2010/main">
                  <a14:imgLayer r:embed="rId3">
                    <a14:imgEffect>
                      <a14:artisticLineDrawing/>
                    </a14:imgEffect>
                  </a14:imgLayer>
                </a14:imgProps>
              </a:ext>
              <a:ext uri="{28A0092B-C50C-407E-A947-70E740481C1C}">
                <a14:useLocalDpi xmlns:a14="http://schemas.microsoft.com/office/drawing/2010/main" val="0"/>
              </a:ext>
            </a:extLst>
          </a:blip>
          <a:stretch>
            <a:fillRect/>
          </a:stretch>
        </p:blipFill>
        <p:spPr>
          <a:xfrm>
            <a:off x="3733800" y="6465076"/>
            <a:ext cx="1611163" cy="316724"/>
          </a:xfrm>
          <a:prstGeom prst="rect">
            <a:avLst/>
          </a:prstGeom>
        </p:spPr>
      </p:pic>
      <p:sp>
        <p:nvSpPr>
          <p:cNvPr id="47" name="Rectangle 46"/>
          <p:cNvSpPr/>
          <p:nvPr/>
        </p:nvSpPr>
        <p:spPr>
          <a:xfrm>
            <a:off x="0" y="0"/>
            <a:ext cx="206088" cy="3429000"/>
          </a:xfrm>
          <a:prstGeom prst="rect">
            <a:avLst/>
          </a:prstGeom>
          <a:solidFill>
            <a:srgbClr val="FFC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65" name="Rectangle 64"/>
          <p:cNvSpPr/>
          <p:nvPr/>
        </p:nvSpPr>
        <p:spPr>
          <a:xfrm>
            <a:off x="0" y="3429000"/>
            <a:ext cx="206088" cy="3429000"/>
          </a:xfrm>
          <a:prstGeom prst="rect">
            <a:avLst/>
          </a:prstGeom>
          <a:solidFill>
            <a:srgbClr val="00B0F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7055188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heel(1)">
                                      <p:cBhvr>
                                        <p:cTn id="7" dur="2000"/>
                                        <p:tgtEl>
                                          <p:spTgt spid="12"/>
                                        </p:tgtEl>
                                      </p:cBhvr>
                                    </p:animEffect>
                                  </p:childTnLst>
                                  <p:subTnLst>
                                    <p:set>
                                      <p:cBhvr override="childStyle">
                                        <p:cTn dur="1" fill="hold" display="0" masterRel="nextClick" afterEffect="1"/>
                                        <p:tgtEl>
                                          <p:spTgt spid="12"/>
                                        </p:tgtEl>
                                        <p:attrNameLst>
                                          <p:attrName>style.visibility</p:attrName>
                                        </p:attrNameLst>
                                      </p:cBhvr>
                                      <p:to>
                                        <p:strVal val="hidden"/>
                                      </p:to>
                                    </p:set>
                                  </p:subTnLst>
                                </p:cTn>
                              </p:par>
                              <p:par>
                                <p:cTn id="8" presetID="1" presetClass="entr" presetSubtype="0" fill="hold" grpId="0" nodeType="withEffect">
                                  <p:stCondLst>
                                    <p:cond delay="0"/>
                                  </p:stCondLst>
                                  <p:childTnLst>
                                    <p:set>
                                      <p:cBhvr>
                                        <p:cTn id="9" dur="1" fill="hold">
                                          <p:stCondLst>
                                            <p:cond delay="0"/>
                                          </p:stCondLst>
                                        </p:cTn>
                                        <p:tgtEl>
                                          <p:spTgt spid="31"/>
                                        </p:tgtEl>
                                        <p:attrNameLst>
                                          <p:attrName>style.visibility</p:attrName>
                                        </p:attrNameLst>
                                      </p:cBhvr>
                                      <p:to>
                                        <p:strVal val="visible"/>
                                      </p:to>
                                    </p:set>
                                  </p:childTnLst>
                                  <p:subTnLst>
                                    <p:set>
                                      <p:cBhvr override="childStyle">
                                        <p:cTn dur="1" fill="hold" display="0" masterRel="nextClick" afterEffect="1"/>
                                        <p:tgtEl>
                                          <p:spTgt spid="31"/>
                                        </p:tgtEl>
                                        <p:attrNameLst>
                                          <p:attrName>style.visibility</p:attrName>
                                        </p:attrNameLst>
                                      </p:cBhvr>
                                      <p:to>
                                        <p:strVal val="hidden"/>
                                      </p:to>
                                    </p:set>
                                  </p:subTnLst>
                                </p:cTn>
                              </p:par>
                              <p:par>
                                <p:cTn id="10" presetID="21" presetClass="entr" presetSubtype="1" fill="hold" nodeType="with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wheel(1)">
                                      <p:cBhvr>
                                        <p:cTn id="12" dur="2000"/>
                                        <p:tgtEl>
                                          <p:spTgt spid="21"/>
                                        </p:tgtEl>
                                      </p:cBhvr>
                                    </p:animEffect>
                                  </p:childTnLst>
                                  <p:subTnLst>
                                    <p:set>
                                      <p:cBhvr override="childStyle">
                                        <p:cTn dur="1" fill="hold" display="0" masterRel="nextClick" afterEffect="1"/>
                                        <p:tgtEl>
                                          <p:spTgt spid="21"/>
                                        </p:tgtEl>
                                        <p:attrNameLst>
                                          <p:attrName>style.visibility</p:attrName>
                                        </p:attrNameLst>
                                      </p:cBhvr>
                                      <p:to>
                                        <p:strVal val="hidden"/>
                                      </p:to>
                                    </p:set>
                                  </p:sub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3" grpId="0"/>
      <p:bldP spid="49" grpId="0"/>
      <p:bldP spid="50" grpId="0"/>
      <p:bldP spid="51" grpId="0"/>
      <p:bldP spid="52" grpId="0"/>
      <p:bldP spid="53" grpId="0"/>
      <p:bldP spid="54" grpId="0"/>
      <p:bldP spid="55" grpId="0"/>
      <p:bldP spid="56" grpId="0"/>
    </p:bld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1" name="TextBox 30"/>
          <p:cNvSpPr txBox="1"/>
          <p:nvPr/>
        </p:nvSpPr>
        <p:spPr>
          <a:xfrm>
            <a:off x="2456872" y="3198167"/>
            <a:ext cx="4172528" cy="461665"/>
          </a:xfrm>
          <a:prstGeom prst="rect">
            <a:avLst/>
          </a:prstGeom>
          <a:noFill/>
        </p:spPr>
        <p:txBody>
          <a:bodyPr wrap="square" rtlCol="0">
            <a:spAutoFit/>
          </a:bodyPr>
          <a:lstStyle/>
          <a:p>
            <a:r>
              <a:rPr lang="en-US" sz="2400" b="1" dirty="0">
                <a:solidFill>
                  <a:srgbClr val="002060"/>
                </a:solidFill>
                <a:latin typeface="Verdana" pitchFamily="34" charset="0"/>
                <a:ea typeface="Verdana" pitchFamily="34" charset="0"/>
                <a:cs typeface="Verdana" pitchFamily="34" charset="0"/>
              </a:rPr>
              <a:t>DATA VISUALIZATION</a:t>
            </a:r>
          </a:p>
        </p:txBody>
      </p:sp>
      <p:grpSp>
        <p:nvGrpSpPr>
          <p:cNvPr id="12" name="Group 11"/>
          <p:cNvGrpSpPr/>
          <p:nvPr/>
        </p:nvGrpSpPr>
        <p:grpSpPr>
          <a:xfrm>
            <a:off x="2438400" y="3211215"/>
            <a:ext cx="311278" cy="293985"/>
            <a:chOff x="1752600" y="1524000"/>
            <a:chExt cx="1371600" cy="1295400"/>
          </a:xfrm>
        </p:grpSpPr>
        <p:cxnSp>
          <p:nvCxnSpPr>
            <p:cNvPr id="13" name="Straight Connector 12"/>
            <p:cNvCxnSpPr/>
            <p:nvPr/>
          </p:nvCxnSpPr>
          <p:spPr>
            <a:xfrm>
              <a:off x="1752600" y="1524000"/>
              <a:ext cx="0" cy="1295400"/>
            </a:xfrm>
            <a:prstGeom prst="line">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1752600" y="1524000"/>
              <a:ext cx="1371600" cy="0"/>
            </a:xfrm>
            <a:prstGeom prst="line">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grpSp>
      <p:grpSp>
        <p:nvGrpSpPr>
          <p:cNvPr id="21" name="Group 20"/>
          <p:cNvGrpSpPr/>
          <p:nvPr/>
        </p:nvGrpSpPr>
        <p:grpSpPr>
          <a:xfrm rot="10800000">
            <a:off x="6172200" y="3363613"/>
            <a:ext cx="391962" cy="370186"/>
            <a:chOff x="1752600" y="1524000"/>
            <a:chExt cx="1371600" cy="1295400"/>
          </a:xfrm>
        </p:grpSpPr>
        <p:cxnSp>
          <p:nvCxnSpPr>
            <p:cNvPr id="22" name="Straight Connector 21"/>
            <p:cNvCxnSpPr/>
            <p:nvPr/>
          </p:nvCxnSpPr>
          <p:spPr>
            <a:xfrm>
              <a:off x="1752600" y="1524000"/>
              <a:ext cx="0" cy="1295400"/>
            </a:xfrm>
            <a:prstGeom prst="line">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1752600" y="1524000"/>
              <a:ext cx="1371600" cy="0"/>
            </a:xfrm>
            <a:prstGeom prst="line">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grpSp>
      <p:sp>
        <p:nvSpPr>
          <p:cNvPr id="2" name="Date Placeholder 1"/>
          <p:cNvSpPr>
            <a:spLocks noGrp="1"/>
          </p:cNvSpPr>
          <p:nvPr>
            <p:ph type="dt" sz="half" idx="10"/>
          </p:nvPr>
        </p:nvSpPr>
        <p:spPr/>
        <p:txBody>
          <a:bodyPr/>
          <a:lstStyle/>
          <a:p>
            <a:fld id="{ADB4E970-BD3E-4871-B38B-DB756500F90D}" type="datetime5">
              <a:rPr lang="en-US" smtClean="0"/>
              <a:t>4-Dec-24</a:t>
            </a:fld>
            <a:endParaRPr lang="en-US"/>
          </a:p>
        </p:txBody>
      </p:sp>
      <p:sp>
        <p:nvSpPr>
          <p:cNvPr id="3" name="Slide Number Placeholder 2"/>
          <p:cNvSpPr>
            <a:spLocks noGrp="1"/>
          </p:cNvSpPr>
          <p:nvPr>
            <p:ph type="sldNum" sz="quarter" idx="12"/>
          </p:nvPr>
        </p:nvSpPr>
        <p:spPr/>
        <p:txBody>
          <a:bodyPr/>
          <a:lstStyle/>
          <a:p>
            <a:fld id="{258DF75C-1349-4428-A080-E4DEDA9691AA}" type="slidenum">
              <a:rPr lang="en-US" smtClean="0"/>
              <a:t>7</a:t>
            </a:fld>
            <a:endParaRPr lang="en-US"/>
          </a:p>
        </p:txBody>
      </p:sp>
      <p:pic>
        <p:nvPicPr>
          <p:cNvPr id="15" name="Picture 14"/>
          <p:cNvPicPr>
            <a:picLocks noChangeAspect="1"/>
          </p:cNvPicPr>
          <p:nvPr/>
        </p:nvPicPr>
        <p:blipFill>
          <a:blip r:embed="rId2" cstate="print">
            <a:duotone>
              <a:schemeClr val="accent3">
                <a:shade val="45000"/>
                <a:satMod val="135000"/>
              </a:schemeClr>
              <a:prstClr val="white"/>
            </a:duotone>
            <a:extLst>
              <a:ext uri="{BEBA8EAE-BF5A-486C-A8C5-ECC9F3942E4B}">
                <a14:imgProps xmlns:a14="http://schemas.microsoft.com/office/drawing/2010/main">
                  <a14:imgLayer r:embed="rId3">
                    <a14:imgEffect>
                      <a14:artisticLineDrawing/>
                    </a14:imgEffect>
                  </a14:imgLayer>
                </a14:imgProps>
              </a:ext>
              <a:ext uri="{28A0092B-C50C-407E-A947-70E740481C1C}">
                <a14:useLocalDpi xmlns:a14="http://schemas.microsoft.com/office/drawing/2010/main" val="0"/>
              </a:ext>
            </a:extLst>
          </a:blip>
          <a:stretch>
            <a:fillRect/>
          </a:stretch>
        </p:blipFill>
        <p:spPr>
          <a:xfrm>
            <a:off x="3733800" y="6465076"/>
            <a:ext cx="1611163" cy="316724"/>
          </a:xfrm>
          <a:prstGeom prst="rect">
            <a:avLst/>
          </a:prstGeom>
        </p:spPr>
      </p:pic>
      <p:sp>
        <p:nvSpPr>
          <p:cNvPr id="18" name="Rectangle 17"/>
          <p:cNvSpPr/>
          <p:nvPr/>
        </p:nvSpPr>
        <p:spPr>
          <a:xfrm>
            <a:off x="0" y="0"/>
            <a:ext cx="206088" cy="3429000"/>
          </a:xfrm>
          <a:prstGeom prst="rect">
            <a:avLst/>
          </a:prstGeom>
          <a:solidFill>
            <a:srgbClr val="FFC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19" name="Rectangle 18"/>
          <p:cNvSpPr/>
          <p:nvPr/>
        </p:nvSpPr>
        <p:spPr>
          <a:xfrm>
            <a:off x="0" y="3429000"/>
            <a:ext cx="206088" cy="3429000"/>
          </a:xfrm>
          <a:prstGeom prst="rect">
            <a:avLst/>
          </a:prstGeom>
          <a:solidFill>
            <a:srgbClr val="00B0F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pic>
        <p:nvPicPr>
          <p:cNvPr id="20" name="Picture 1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3813" y="990945"/>
            <a:ext cx="8940187" cy="5028855"/>
          </a:xfrm>
          <a:prstGeom prst="rect">
            <a:avLst/>
          </a:prstGeom>
        </p:spPr>
      </p:pic>
      <p:cxnSp>
        <p:nvCxnSpPr>
          <p:cNvPr id="24" name="Straight Connector 23"/>
          <p:cNvCxnSpPr/>
          <p:nvPr/>
        </p:nvCxnSpPr>
        <p:spPr>
          <a:xfrm>
            <a:off x="206514" y="914400"/>
            <a:ext cx="8991600" cy="0"/>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188334" y="832104"/>
            <a:ext cx="8955666" cy="0"/>
          </a:xfrm>
          <a:prstGeom prst="line">
            <a:avLst/>
          </a:prstGeom>
          <a:ln w="12700">
            <a:solidFill>
              <a:srgbClr val="FFC000"/>
            </a:solidFill>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2209800" y="228600"/>
            <a:ext cx="4419600" cy="461665"/>
          </a:xfrm>
          <a:prstGeom prst="rect">
            <a:avLst/>
          </a:prstGeom>
          <a:noFill/>
        </p:spPr>
        <p:txBody>
          <a:bodyPr wrap="square" rtlCol="0">
            <a:spAutoFit/>
          </a:bodyPr>
          <a:lstStyle/>
          <a:p>
            <a:r>
              <a:rPr lang="en-US" sz="2400" b="1" dirty="0">
                <a:solidFill>
                  <a:srgbClr val="002060"/>
                </a:solidFill>
                <a:latin typeface="Verdana" pitchFamily="34" charset="0"/>
                <a:ea typeface="Verdana" pitchFamily="34" charset="0"/>
                <a:cs typeface="Verdana" pitchFamily="34" charset="0"/>
              </a:rPr>
              <a:t>UNIVARIATE ANALYSIS</a:t>
            </a:r>
          </a:p>
        </p:txBody>
      </p:sp>
      <p:pic>
        <p:nvPicPr>
          <p:cNvPr id="28" name="Picture 2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06514" y="990600"/>
            <a:ext cx="8937486" cy="5014913"/>
          </a:xfrm>
          <a:prstGeom prst="rect">
            <a:avLst/>
          </a:prstGeom>
        </p:spPr>
      </p:pic>
    </p:spTree>
    <p:extLst>
      <p:ext uri="{BB962C8B-B14F-4D97-AF65-F5344CB8AC3E}">
        <p14:creationId xmlns:p14="http://schemas.microsoft.com/office/powerpoint/2010/main" val="28173281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heel(1)">
                                      <p:cBhvr>
                                        <p:cTn id="7" dur="2000"/>
                                        <p:tgtEl>
                                          <p:spTgt spid="12"/>
                                        </p:tgtEl>
                                      </p:cBhvr>
                                    </p:animEffect>
                                  </p:childTnLst>
                                  <p:subTnLst>
                                    <p:set>
                                      <p:cBhvr override="childStyle">
                                        <p:cTn dur="1" fill="hold" display="0" masterRel="nextClick" afterEffect="1"/>
                                        <p:tgtEl>
                                          <p:spTgt spid="12"/>
                                        </p:tgtEl>
                                        <p:attrNameLst>
                                          <p:attrName>style.visibility</p:attrName>
                                        </p:attrNameLst>
                                      </p:cBhvr>
                                      <p:to>
                                        <p:strVal val="hidden"/>
                                      </p:to>
                                    </p:set>
                                  </p:subTnLst>
                                </p:cTn>
                              </p:par>
                              <p:par>
                                <p:cTn id="8" presetID="1" presetClass="entr" presetSubtype="0" fill="hold" grpId="0" nodeType="withEffect">
                                  <p:stCondLst>
                                    <p:cond delay="0"/>
                                  </p:stCondLst>
                                  <p:childTnLst>
                                    <p:set>
                                      <p:cBhvr>
                                        <p:cTn id="9" dur="1" fill="hold">
                                          <p:stCondLst>
                                            <p:cond delay="0"/>
                                          </p:stCondLst>
                                        </p:cTn>
                                        <p:tgtEl>
                                          <p:spTgt spid="31"/>
                                        </p:tgtEl>
                                        <p:attrNameLst>
                                          <p:attrName>style.visibility</p:attrName>
                                        </p:attrNameLst>
                                      </p:cBhvr>
                                      <p:to>
                                        <p:strVal val="visible"/>
                                      </p:to>
                                    </p:set>
                                  </p:childTnLst>
                                  <p:subTnLst>
                                    <p:set>
                                      <p:cBhvr override="childStyle">
                                        <p:cTn dur="1" fill="hold" display="0" masterRel="nextClick" afterEffect="1"/>
                                        <p:tgtEl>
                                          <p:spTgt spid="31"/>
                                        </p:tgtEl>
                                        <p:attrNameLst>
                                          <p:attrName>style.visibility</p:attrName>
                                        </p:attrNameLst>
                                      </p:cBhvr>
                                      <p:to>
                                        <p:strVal val="hidden"/>
                                      </p:to>
                                    </p:set>
                                  </p:subTnLst>
                                </p:cTn>
                              </p:par>
                              <p:par>
                                <p:cTn id="10" presetID="21" presetClass="entr" presetSubtype="1" fill="hold" nodeType="with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wheel(1)">
                                      <p:cBhvr>
                                        <p:cTn id="12" dur="2000"/>
                                        <p:tgtEl>
                                          <p:spTgt spid="21"/>
                                        </p:tgtEl>
                                      </p:cBhvr>
                                    </p:animEffect>
                                  </p:childTnLst>
                                  <p:subTnLst>
                                    <p:set>
                                      <p:cBhvr override="childStyle">
                                        <p:cTn dur="1" fill="hold" display="0" masterRel="nextClick" afterEffect="1"/>
                                        <p:tgtEl>
                                          <p:spTgt spid="21"/>
                                        </p:tgtEl>
                                        <p:attrNameLst>
                                          <p:attrName>style.visibility</p:attrName>
                                        </p:attrNameLst>
                                      </p:cBhvr>
                                      <p:to>
                                        <p:strVal val="hidden"/>
                                      </p:to>
                                    </p:set>
                                  </p:sub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0"/>
                                        </p:tgtEl>
                                        <p:attrNameLst>
                                          <p:attrName>style.visibility</p:attrName>
                                        </p:attrNameLst>
                                      </p:cBhvr>
                                      <p:to>
                                        <p:strVal val="visible"/>
                                      </p:to>
                                    </p:set>
                                  </p:childTnLst>
                                  <p:subTnLst>
                                    <p:set>
                                      <p:cBhvr override="childStyle">
                                        <p:cTn dur="1" fill="hold" display="0" masterRel="nextClick" afterEffect="1"/>
                                        <p:tgtEl>
                                          <p:spTgt spid="20"/>
                                        </p:tgtEl>
                                        <p:attrNameLst>
                                          <p:attrName>style.visibility</p:attrName>
                                        </p:attrNameLst>
                                      </p:cBhvr>
                                      <p:to>
                                        <p:strVal val="hidden"/>
                                      </p:to>
                                    </p:set>
                                  </p:sub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27" grpId="0"/>
    </p:bld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DB4E970-BD3E-4871-B38B-DB756500F90D}" type="datetime5">
              <a:rPr lang="en-US" smtClean="0"/>
              <a:t>4-Dec-24</a:t>
            </a:fld>
            <a:endParaRPr lang="en-US"/>
          </a:p>
        </p:txBody>
      </p:sp>
      <p:sp>
        <p:nvSpPr>
          <p:cNvPr id="3" name="Slide Number Placeholder 2"/>
          <p:cNvSpPr>
            <a:spLocks noGrp="1"/>
          </p:cNvSpPr>
          <p:nvPr>
            <p:ph type="sldNum" sz="quarter" idx="12"/>
          </p:nvPr>
        </p:nvSpPr>
        <p:spPr/>
        <p:txBody>
          <a:bodyPr/>
          <a:lstStyle/>
          <a:p>
            <a:fld id="{258DF75C-1349-4428-A080-E4DEDA9691AA}" type="slidenum">
              <a:rPr lang="en-US" smtClean="0"/>
              <a:t>8</a:t>
            </a:fld>
            <a:endParaRPr lang="en-US"/>
          </a:p>
        </p:txBody>
      </p:sp>
      <p:pic>
        <p:nvPicPr>
          <p:cNvPr id="15" name="Picture 14"/>
          <p:cNvPicPr>
            <a:picLocks noChangeAspect="1"/>
          </p:cNvPicPr>
          <p:nvPr/>
        </p:nvPicPr>
        <p:blipFill>
          <a:blip r:embed="rId2" cstate="print">
            <a:duotone>
              <a:schemeClr val="accent3">
                <a:shade val="45000"/>
                <a:satMod val="135000"/>
              </a:schemeClr>
              <a:prstClr val="white"/>
            </a:duotone>
            <a:extLst>
              <a:ext uri="{BEBA8EAE-BF5A-486C-A8C5-ECC9F3942E4B}">
                <a14:imgProps xmlns:a14="http://schemas.microsoft.com/office/drawing/2010/main">
                  <a14:imgLayer r:embed="rId3">
                    <a14:imgEffect>
                      <a14:artisticLineDrawing/>
                    </a14:imgEffect>
                  </a14:imgLayer>
                </a14:imgProps>
              </a:ext>
              <a:ext uri="{28A0092B-C50C-407E-A947-70E740481C1C}">
                <a14:useLocalDpi xmlns:a14="http://schemas.microsoft.com/office/drawing/2010/main" val="0"/>
              </a:ext>
            </a:extLst>
          </a:blip>
          <a:stretch>
            <a:fillRect/>
          </a:stretch>
        </p:blipFill>
        <p:spPr>
          <a:xfrm>
            <a:off x="3733800" y="6465076"/>
            <a:ext cx="1611163" cy="316724"/>
          </a:xfrm>
          <a:prstGeom prst="rect">
            <a:avLst/>
          </a:prstGeom>
        </p:spPr>
      </p:pic>
      <p:sp>
        <p:nvSpPr>
          <p:cNvPr id="18" name="Rectangle 17"/>
          <p:cNvSpPr/>
          <p:nvPr/>
        </p:nvSpPr>
        <p:spPr>
          <a:xfrm>
            <a:off x="0" y="0"/>
            <a:ext cx="206088" cy="3429000"/>
          </a:xfrm>
          <a:prstGeom prst="rect">
            <a:avLst/>
          </a:prstGeom>
          <a:solidFill>
            <a:srgbClr val="FFC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19" name="Rectangle 18"/>
          <p:cNvSpPr/>
          <p:nvPr/>
        </p:nvSpPr>
        <p:spPr>
          <a:xfrm>
            <a:off x="0" y="3429000"/>
            <a:ext cx="206088" cy="3429000"/>
          </a:xfrm>
          <a:prstGeom prst="rect">
            <a:avLst/>
          </a:prstGeom>
          <a:solidFill>
            <a:srgbClr val="00B0F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cxnSp>
        <p:nvCxnSpPr>
          <p:cNvPr id="16" name="Straight Connector 15"/>
          <p:cNvCxnSpPr/>
          <p:nvPr/>
        </p:nvCxnSpPr>
        <p:spPr>
          <a:xfrm>
            <a:off x="206514" y="914400"/>
            <a:ext cx="8991600" cy="0"/>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88334" y="832104"/>
            <a:ext cx="8955666" cy="0"/>
          </a:xfrm>
          <a:prstGeom prst="line">
            <a:avLst/>
          </a:prstGeom>
          <a:ln w="12700">
            <a:solidFill>
              <a:srgbClr val="FFC000"/>
            </a:solidFill>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209800" y="228600"/>
            <a:ext cx="4419600" cy="461665"/>
          </a:xfrm>
          <a:prstGeom prst="rect">
            <a:avLst/>
          </a:prstGeom>
          <a:noFill/>
        </p:spPr>
        <p:txBody>
          <a:bodyPr wrap="square" rtlCol="0">
            <a:spAutoFit/>
          </a:bodyPr>
          <a:lstStyle/>
          <a:p>
            <a:r>
              <a:rPr lang="en-US" sz="2400" b="1" dirty="0">
                <a:solidFill>
                  <a:srgbClr val="002060"/>
                </a:solidFill>
                <a:latin typeface="Verdana" pitchFamily="34" charset="0"/>
                <a:ea typeface="Verdana" pitchFamily="34" charset="0"/>
                <a:cs typeface="Verdana" pitchFamily="34" charset="0"/>
              </a:rPr>
              <a:t>BIVARIATE ANALYSIS</a:t>
            </a:r>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8600" y="1066800"/>
            <a:ext cx="8915400" cy="5014913"/>
          </a:xfrm>
          <a:prstGeom prst="rect">
            <a:avLst/>
          </a:prstGeom>
        </p:spPr>
      </p:pic>
    </p:spTree>
    <p:extLst>
      <p:ext uri="{BB962C8B-B14F-4D97-AF65-F5344CB8AC3E}">
        <p14:creationId xmlns:p14="http://schemas.microsoft.com/office/powerpoint/2010/main" val="8002086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1" name="TextBox 30"/>
          <p:cNvSpPr txBox="1"/>
          <p:nvPr/>
        </p:nvSpPr>
        <p:spPr>
          <a:xfrm>
            <a:off x="2456872" y="3198167"/>
            <a:ext cx="4401128" cy="461665"/>
          </a:xfrm>
          <a:prstGeom prst="rect">
            <a:avLst/>
          </a:prstGeom>
          <a:noFill/>
        </p:spPr>
        <p:txBody>
          <a:bodyPr wrap="square" rtlCol="0">
            <a:spAutoFit/>
          </a:bodyPr>
          <a:lstStyle/>
          <a:p>
            <a:r>
              <a:rPr lang="en-US" sz="2400" b="1" dirty="0">
                <a:solidFill>
                  <a:srgbClr val="002060"/>
                </a:solidFill>
                <a:latin typeface="Verdana" pitchFamily="34" charset="0"/>
                <a:ea typeface="Verdana" pitchFamily="34" charset="0"/>
                <a:cs typeface="Verdana" pitchFamily="34" charset="0"/>
              </a:rPr>
              <a:t>STATISTICAL ANALYSIS</a:t>
            </a:r>
          </a:p>
        </p:txBody>
      </p:sp>
      <p:grpSp>
        <p:nvGrpSpPr>
          <p:cNvPr id="12" name="Group 11"/>
          <p:cNvGrpSpPr/>
          <p:nvPr/>
        </p:nvGrpSpPr>
        <p:grpSpPr>
          <a:xfrm>
            <a:off x="2362200" y="3211215"/>
            <a:ext cx="311278" cy="293985"/>
            <a:chOff x="1752600" y="1524000"/>
            <a:chExt cx="1371600" cy="1295400"/>
          </a:xfrm>
        </p:grpSpPr>
        <p:cxnSp>
          <p:nvCxnSpPr>
            <p:cNvPr id="13" name="Straight Connector 12"/>
            <p:cNvCxnSpPr/>
            <p:nvPr/>
          </p:nvCxnSpPr>
          <p:spPr>
            <a:xfrm>
              <a:off x="1752600" y="1524000"/>
              <a:ext cx="0" cy="1295400"/>
            </a:xfrm>
            <a:prstGeom prst="line">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1752600" y="1524000"/>
              <a:ext cx="1371600" cy="0"/>
            </a:xfrm>
            <a:prstGeom prst="line">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grpSp>
      <p:grpSp>
        <p:nvGrpSpPr>
          <p:cNvPr id="21" name="Group 20"/>
          <p:cNvGrpSpPr/>
          <p:nvPr/>
        </p:nvGrpSpPr>
        <p:grpSpPr>
          <a:xfrm rot="10800000">
            <a:off x="6477000" y="3363613"/>
            <a:ext cx="391962" cy="370186"/>
            <a:chOff x="1752600" y="1524000"/>
            <a:chExt cx="1371600" cy="1295400"/>
          </a:xfrm>
        </p:grpSpPr>
        <p:cxnSp>
          <p:nvCxnSpPr>
            <p:cNvPr id="22" name="Straight Connector 21"/>
            <p:cNvCxnSpPr/>
            <p:nvPr/>
          </p:nvCxnSpPr>
          <p:spPr>
            <a:xfrm>
              <a:off x="1752600" y="1524000"/>
              <a:ext cx="0" cy="1295400"/>
            </a:xfrm>
            <a:prstGeom prst="line">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1752600" y="1524000"/>
              <a:ext cx="1371600" cy="0"/>
            </a:xfrm>
            <a:prstGeom prst="line">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grpSp>
      <p:sp>
        <p:nvSpPr>
          <p:cNvPr id="2" name="Date Placeholder 1"/>
          <p:cNvSpPr>
            <a:spLocks noGrp="1"/>
          </p:cNvSpPr>
          <p:nvPr>
            <p:ph type="dt" sz="half" idx="10"/>
          </p:nvPr>
        </p:nvSpPr>
        <p:spPr/>
        <p:txBody>
          <a:bodyPr/>
          <a:lstStyle/>
          <a:p>
            <a:fld id="{ADB4E970-BD3E-4871-B38B-DB756500F90D}" type="datetime5">
              <a:rPr lang="en-US" smtClean="0"/>
              <a:t>4-Dec-24</a:t>
            </a:fld>
            <a:endParaRPr lang="en-US"/>
          </a:p>
        </p:txBody>
      </p:sp>
      <p:sp>
        <p:nvSpPr>
          <p:cNvPr id="3" name="Slide Number Placeholder 2"/>
          <p:cNvSpPr>
            <a:spLocks noGrp="1"/>
          </p:cNvSpPr>
          <p:nvPr>
            <p:ph type="sldNum" sz="quarter" idx="12"/>
          </p:nvPr>
        </p:nvSpPr>
        <p:spPr/>
        <p:txBody>
          <a:bodyPr/>
          <a:lstStyle/>
          <a:p>
            <a:fld id="{258DF75C-1349-4428-A080-E4DEDA9691AA}" type="slidenum">
              <a:rPr lang="en-US" smtClean="0"/>
              <a:t>9</a:t>
            </a:fld>
            <a:endParaRPr lang="en-US"/>
          </a:p>
        </p:txBody>
      </p:sp>
      <p:pic>
        <p:nvPicPr>
          <p:cNvPr id="15" name="Picture 14"/>
          <p:cNvPicPr>
            <a:picLocks noChangeAspect="1"/>
          </p:cNvPicPr>
          <p:nvPr/>
        </p:nvPicPr>
        <p:blipFill>
          <a:blip r:embed="rId2" cstate="print">
            <a:duotone>
              <a:schemeClr val="accent3">
                <a:shade val="45000"/>
                <a:satMod val="135000"/>
              </a:schemeClr>
              <a:prstClr val="white"/>
            </a:duotone>
            <a:extLst>
              <a:ext uri="{BEBA8EAE-BF5A-486C-A8C5-ECC9F3942E4B}">
                <a14:imgProps xmlns:a14="http://schemas.microsoft.com/office/drawing/2010/main">
                  <a14:imgLayer r:embed="rId3">
                    <a14:imgEffect>
                      <a14:artisticLineDrawing/>
                    </a14:imgEffect>
                  </a14:imgLayer>
                </a14:imgProps>
              </a:ext>
              <a:ext uri="{28A0092B-C50C-407E-A947-70E740481C1C}">
                <a14:useLocalDpi xmlns:a14="http://schemas.microsoft.com/office/drawing/2010/main" val="0"/>
              </a:ext>
            </a:extLst>
          </a:blip>
          <a:stretch>
            <a:fillRect/>
          </a:stretch>
        </p:blipFill>
        <p:spPr>
          <a:xfrm>
            <a:off x="3733800" y="6465076"/>
            <a:ext cx="1611163" cy="316724"/>
          </a:xfrm>
          <a:prstGeom prst="rect">
            <a:avLst/>
          </a:prstGeom>
        </p:spPr>
      </p:pic>
      <p:sp>
        <p:nvSpPr>
          <p:cNvPr id="18" name="Rectangle 17"/>
          <p:cNvSpPr/>
          <p:nvPr/>
        </p:nvSpPr>
        <p:spPr>
          <a:xfrm>
            <a:off x="0" y="0"/>
            <a:ext cx="206088" cy="3429000"/>
          </a:xfrm>
          <a:prstGeom prst="rect">
            <a:avLst/>
          </a:prstGeom>
          <a:solidFill>
            <a:srgbClr val="FFC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19" name="Rectangle 18"/>
          <p:cNvSpPr/>
          <p:nvPr/>
        </p:nvSpPr>
        <p:spPr>
          <a:xfrm>
            <a:off x="0" y="3429000"/>
            <a:ext cx="206088" cy="3429000"/>
          </a:xfrm>
          <a:prstGeom prst="rect">
            <a:avLst/>
          </a:prstGeom>
          <a:solidFill>
            <a:srgbClr val="00B0F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16" name="TextBox 15"/>
          <p:cNvSpPr txBox="1"/>
          <p:nvPr/>
        </p:nvSpPr>
        <p:spPr>
          <a:xfrm>
            <a:off x="1219200" y="2971800"/>
            <a:ext cx="6629400" cy="830997"/>
          </a:xfrm>
          <a:prstGeom prst="rect">
            <a:avLst/>
          </a:prstGeom>
          <a:noFill/>
        </p:spPr>
        <p:txBody>
          <a:bodyPr wrap="square" rtlCol="0">
            <a:spAutoFit/>
          </a:bodyPr>
          <a:lstStyle/>
          <a:p>
            <a:pPr algn="ctr"/>
            <a:r>
              <a:rPr lang="en-US" sz="2400" dirty="0">
                <a:solidFill>
                  <a:srgbClr val="002060"/>
                </a:solidFill>
                <a:latin typeface="Verdana" pitchFamily="34" charset="0"/>
                <a:ea typeface="Verdana" pitchFamily="34" charset="0"/>
                <a:cs typeface="Verdana" pitchFamily="34" charset="0"/>
              </a:rPr>
              <a:t>Applying Chi2_contingency which will help us to choose the best features</a:t>
            </a:r>
          </a:p>
        </p:txBody>
      </p:sp>
      <p:cxnSp>
        <p:nvCxnSpPr>
          <p:cNvPr id="17" name="Straight Connector 16"/>
          <p:cNvCxnSpPr/>
          <p:nvPr/>
        </p:nvCxnSpPr>
        <p:spPr>
          <a:xfrm>
            <a:off x="206514" y="914400"/>
            <a:ext cx="8991600" cy="0"/>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188334" y="832104"/>
            <a:ext cx="8955666" cy="0"/>
          </a:xfrm>
          <a:prstGeom prst="line">
            <a:avLst/>
          </a:prstGeom>
          <a:ln w="12700">
            <a:solidFill>
              <a:srgbClr val="FFC000"/>
            </a:solidFill>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2590800" y="228600"/>
            <a:ext cx="4419600" cy="461665"/>
          </a:xfrm>
          <a:prstGeom prst="rect">
            <a:avLst/>
          </a:prstGeom>
          <a:noFill/>
        </p:spPr>
        <p:txBody>
          <a:bodyPr wrap="square" rtlCol="0">
            <a:spAutoFit/>
          </a:bodyPr>
          <a:lstStyle/>
          <a:p>
            <a:r>
              <a:rPr lang="en-US" sz="2400" b="1" dirty="0">
                <a:solidFill>
                  <a:srgbClr val="002060"/>
                </a:solidFill>
                <a:latin typeface="Verdana" pitchFamily="34" charset="0"/>
                <a:ea typeface="Verdana" pitchFamily="34" charset="0"/>
                <a:cs typeface="Verdana" pitchFamily="34" charset="0"/>
              </a:rPr>
              <a:t>CHI2-CONTINGENCY</a:t>
            </a:r>
          </a:p>
        </p:txBody>
      </p:sp>
      <p:graphicFrame>
        <p:nvGraphicFramePr>
          <p:cNvPr id="25" name="Table 24"/>
          <p:cNvGraphicFramePr>
            <a:graphicFrameLocks noGrp="1"/>
          </p:cNvGraphicFramePr>
          <p:nvPr>
            <p:extLst>
              <p:ext uri="{D42A27DB-BD31-4B8C-83A1-F6EECF244321}">
                <p14:modId xmlns:p14="http://schemas.microsoft.com/office/powerpoint/2010/main" val="3698260731"/>
              </p:ext>
            </p:extLst>
          </p:nvPr>
        </p:nvGraphicFramePr>
        <p:xfrm>
          <a:off x="533400" y="1295400"/>
          <a:ext cx="8309570" cy="2819400"/>
        </p:xfrm>
        <a:graphic>
          <a:graphicData uri="http://schemas.openxmlformats.org/drawingml/2006/table">
            <a:tbl>
              <a:tblPr firstRow="1" bandRow="1">
                <a:tableStyleId>{5940675A-B579-460E-94D1-54222C63F5DA}</a:tableStyleId>
              </a:tblPr>
              <a:tblGrid>
                <a:gridCol w="1661914">
                  <a:extLst>
                    <a:ext uri="{9D8B030D-6E8A-4147-A177-3AD203B41FA5}">
                      <a16:colId xmlns:a16="http://schemas.microsoft.com/office/drawing/2014/main" val="20000"/>
                    </a:ext>
                  </a:extLst>
                </a:gridCol>
                <a:gridCol w="6647656">
                  <a:extLst>
                    <a:ext uri="{9D8B030D-6E8A-4147-A177-3AD203B41FA5}">
                      <a16:colId xmlns:a16="http://schemas.microsoft.com/office/drawing/2014/main" val="20001"/>
                    </a:ext>
                  </a:extLst>
                </a:gridCol>
              </a:tblGrid>
              <a:tr h="2819400">
                <a:tc>
                  <a:txBody>
                    <a:bodyPr/>
                    <a:lstStyle/>
                    <a:p>
                      <a:pPr algn="ctr"/>
                      <a:r>
                        <a:rPr lang="en-US" sz="1600" dirty="0">
                          <a:solidFill>
                            <a:schemeClr val="bg1"/>
                          </a:solidFill>
                          <a:latin typeface="Verdana" pitchFamily="34" charset="0"/>
                          <a:ea typeface="Verdana" pitchFamily="34" charset="0"/>
                          <a:cs typeface="Verdana" pitchFamily="34" charset="0"/>
                        </a:rPr>
                        <a:t>Important</a:t>
                      </a:r>
                      <a:r>
                        <a:rPr lang="en-US" sz="1600" baseline="0" dirty="0">
                          <a:solidFill>
                            <a:schemeClr val="bg1"/>
                          </a:solidFill>
                          <a:latin typeface="Verdana" pitchFamily="34" charset="0"/>
                          <a:ea typeface="Verdana" pitchFamily="34" charset="0"/>
                          <a:cs typeface="Verdana" pitchFamily="34" charset="0"/>
                        </a:rPr>
                        <a:t> Features</a:t>
                      </a:r>
                      <a:endParaRPr lang="en-US" sz="1600" dirty="0">
                        <a:solidFill>
                          <a:schemeClr val="bg1"/>
                        </a:solidFill>
                        <a:latin typeface="Verdana" pitchFamily="34" charset="0"/>
                        <a:ea typeface="Verdana" pitchFamily="34" charset="0"/>
                        <a:cs typeface="Verdana" pitchFamily="34" charset="0"/>
                      </a:endParaRPr>
                    </a:p>
                  </a:txBody>
                  <a:tcPr marL="124643" marR="124643" marT="62322" marB="62322" anchor="ctr">
                    <a:solidFill>
                      <a:srgbClr val="00B0F0"/>
                    </a:solidFill>
                  </a:tcPr>
                </a:tc>
                <a:tc>
                  <a:txBody>
                    <a:bodyPr/>
                    <a:lstStyle/>
                    <a:p>
                      <a:pPr algn="ctr"/>
                      <a:r>
                        <a:rPr lang="en-US" sz="1600" dirty="0" err="1">
                          <a:solidFill>
                            <a:schemeClr val="bg1"/>
                          </a:solidFill>
                        </a:rPr>
                        <a:t>time_in_hospital</a:t>
                      </a:r>
                      <a:r>
                        <a:rPr lang="en-US" sz="1600" dirty="0">
                          <a:solidFill>
                            <a:schemeClr val="bg1"/>
                          </a:solidFill>
                        </a:rPr>
                        <a:t>, </a:t>
                      </a:r>
                      <a:r>
                        <a:rPr lang="en-US" sz="1600" dirty="0" err="1">
                          <a:solidFill>
                            <a:schemeClr val="bg1"/>
                          </a:solidFill>
                        </a:rPr>
                        <a:t>num_lab_procedures</a:t>
                      </a:r>
                      <a:r>
                        <a:rPr lang="en-US" sz="1600" dirty="0">
                          <a:solidFill>
                            <a:schemeClr val="bg1"/>
                          </a:solidFill>
                        </a:rPr>
                        <a:t>, </a:t>
                      </a:r>
                      <a:r>
                        <a:rPr lang="en-US" sz="1600" dirty="0" err="1">
                          <a:solidFill>
                            <a:schemeClr val="bg1"/>
                          </a:solidFill>
                        </a:rPr>
                        <a:t>num_procedures</a:t>
                      </a:r>
                      <a:r>
                        <a:rPr lang="en-US" sz="1600" dirty="0">
                          <a:solidFill>
                            <a:schemeClr val="bg1"/>
                          </a:solidFill>
                        </a:rPr>
                        <a:t>, </a:t>
                      </a:r>
                      <a:r>
                        <a:rPr lang="en-US" sz="1600" dirty="0" err="1">
                          <a:solidFill>
                            <a:schemeClr val="bg1"/>
                          </a:solidFill>
                        </a:rPr>
                        <a:t>num_medications</a:t>
                      </a:r>
                      <a:r>
                        <a:rPr lang="en-US" sz="1600" dirty="0">
                          <a:solidFill>
                            <a:schemeClr val="bg1"/>
                          </a:solidFill>
                        </a:rPr>
                        <a:t>, </a:t>
                      </a:r>
                      <a:r>
                        <a:rPr lang="en-US" sz="1600" dirty="0" err="1">
                          <a:solidFill>
                            <a:schemeClr val="bg1"/>
                          </a:solidFill>
                        </a:rPr>
                        <a:t>number_diagnoses</a:t>
                      </a:r>
                      <a:r>
                        <a:rPr lang="en-US" sz="1600" dirty="0">
                          <a:solidFill>
                            <a:schemeClr val="bg1"/>
                          </a:solidFill>
                        </a:rPr>
                        <a:t>, </a:t>
                      </a:r>
                      <a:r>
                        <a:rPr lang="en-US" sz="1600" dirty="0" err="1">
                          <a:solidFill>
                            <a:schemeClr val="bg1"/>
                          </a:solidFill>
                        </a:rPr>
                        <a:t>max_glu_serum</a:t>
                      </a:r>
                      <a:r>
                        <a:rPr lang="en-US" sz="1600" dirty="0">
                          <a:solidFill>
                            <a:schemeClr val="bg1"/>
                          </a:solidFill>
                        </a:rPr>
                        <a:t>, A1Cresult, readmitted, Age, </a:t>
                      </a:r>
                      <a:r>
                        <a:rPr lang="en-US" sz="1600" dirty="0" err="1">
                          <a:solidFill>
                            <a:schemeClr val="bg1"/>
                          </a:solidFill>
                        </a:rPr>
                        <a:t>total_visits</a:t>
                      </a:r>
                      <a:r>
                        <a:rPr lang="en-US" sz="1600" dirty="0">
                          <a:solidFill>
                            <a:schemeClr val="bg1"/>
                          </a:solidFill>
                        </a:rPr>
                        <a:t>, </a:t>
                      </a:r>
                      <a:r>
                        <a:rPr lang="en-US" sz="1600" dirty="0" err="1">
                          <a:solidFill>
                            <a:schemeClr val="bg1"/>
                          </a:solidFill>
                        </a:rPr>
                        <a:t>race_Caucasian</a:t>
                      </a:r>
                      <a:r>
                        <a:rPr lang="en-US" sz="1600" dirty="0">
                          <a:solidFill>
                            <a:schemeClr val="bg1"/>
                          </a:solidFill>
                        </a:rPr>
                        <a:t>, </a:t>
                      </a:r>
                      <a:r>
                        <a:rPr lang="en-US" sz="1600" dirty="0" err="1">
                          <a:solidFill>
                            <a:schemeClr val="bg1"/>
                          </a:solidFill>
                        </a:rPr>
                        <a:t>race_Other</a:t>
                      </a:r>
                      <a:r>
                        <a:rPr lang="en-US" sz="1600" dirty="0">
                          <a:solidFill>
                            <a:schemeClr val="bg1"/>
                          </a:solidFill>
                        </a:rPr>
                        <a:t>, diag_1_Digestive, diag_1_Injury, diag_1_Respiratory, diag_2_Diabetes, diag_2_Neoplasms, diag_3_Diabetes, diag_3_Genitourinary, diag_3_Neoplasms, diag_3_Respiratory, </a:t>
                      </a:r>
                      <a:r>
                        <a:rPr lang="en-US" sz="1600" dirty="0" err="1">
                          <a:solidFill>
                            <a:schemeClr val="bg1"/>
                          </a:solidFill>
                        </a:rPr>
                        <a:t>change_No</a:t>
                      </a:r>
                      <a:r>
                        <a:rPr lang="en-US" sz="1600" dirty="0">
                          <a:solidFill>
                            <a:schemeClr val="bg1"/>
                          </a:solidFill>
                        </a:rPr>
                        <a:t>, </a:t>
                      </a:r>
                      <a:r>
                        <a:rPr lang="en-US" sz="1600" dirty="0" err="1">
                          <a:solidFill>
                            <a:schemeClr val="bg1"/>
                          </a:solidFill>
                        </a:rPr>
                        <a:t>diabetesMed_Yes</a:t>
                      </a:r>
                      <a:r>
                        <a:rPr lang="en-US" sz="1600" dirty="0">
                          <a:solidFill>
                            <a:schemeClr val="bg1"/>
                          </a:solidFill>
                        </a:rPr>
                        <a:t>, </a:t>
                      </a:r>
                      <a:r>
                        <a:rPr lang="en-US" sz="1600" dirty="0" err="1">
                          <a:solidFill>
                            <a:schemeClr val="bg1"/>
                          </a:solidFill>
                        </a:rPr>
                        <a:t>treatment_insulin</a:t>
                      </a:r>
                      <a:r>
                        <a:rPr lang="en-US" sz="1600" dirty="0">
                          <a:solidFill>
                            <a:schemeClr val="bg1"/>
                          </a:solidFill>
                        </a:rPr>
                        <a:t>, </a:t>
                      </a:r>
                      <a:r>
                        <a:rPr lang="en-US" sz="1600" dirty="0" err="1">
                          <a:solidFill>
                            <a:schemeClr val="bg1"/>
                          </a:solidFill>
                        </a:rPr>
                        <a:t>treatment_no</a:t>
                      </a:r>
                      <a:r>
                        <a:rPr lang="en-US" sz="1600" dirty="0">
                          <a:solidFill>
                            <a:schemeClr val="bg1"/>
                          </a:solidFill>
                        </a:rPr>
                        <a:t> drug, </a:t>
                      </a:r>
                      <a:endParaRPr lang="en-US" sz="1600" dirty="0">
                        <a:solidFill>
                          <a:schemeClr val="bg1"/>
                        </a:solidFill>
                        <a:latin typeface="Verdana" pitchFamily="34" charset="0"/>
                        <a:ea typeface="Verdana" pitchFamily="34" charset="0"/>
                        <a:cs typeface="Verdana" pitchFamily="34" charset="0"/>
                      </a:endParaRPr>
                    </a:p>
                  </a:txBody>
                  <a:tcPr marL="124643" marR="124643" marT="62322" marB="62322" anchor="ctr">
                    <a:solidFill>
                      <a:srgbClr val="00B0F0"/>
                    </a:solidFill>
                  </a:tcPr>
                </a:tc>
                <a:extLst>
                  <a:ext uri="{0D108BD9-81ED-4DB2-BD59-A6C34878D82A}">
                    <a16:rowId xmlns:a16="http://schemas.microsoft.com/office/drawing/2014/main" val="10000"/>
                  </a:ext>
                </a:extLst>
              </a:tr>
            </a:tbl>
          </a:graphicData>
        </a:graphic>
      </p:graphicFrame>
      <p:sp>
        <p:nvSpPr>
          <p:cNvPr id="27" name="TextBox 26"/>
          <p:cNvSpPr txBox="1"/>
          <p:nvPr/>
        </p:nvSpPr>
        <p:spPr>
          <a:xfrm>
            <a:off x="2743200" y="4569023"/>
            <a:ext cx="4934528" cy="307777"/>
          </a:xfrm>
          <a:prstGeom prst="rect">
            <a:avLst/>
          </a:prstGeom>
          <a:noFill/>
        </p:spPr>
        <p:txBody>
          <a:bodyPr wrap="square" rtlCol="0">
            <a:spAutoFit/>
          </a:bodyPr>
          <a:lstStyle/>
          <a:p>
            <a:r>
              <a:rPr lang="en-US" sz="1400" dirty="0">
                <a:solidFill>
                  <a:srgbClr val="002060"/>
                </a:solidFill>
                <a:latin typeface="Verdana" pitchFamily="34" charset="0"/>
                <a:ea typeface="Verdana" pitchFamily="34" charset="0"/>
                <a:cs typeface="Verdana" pitchFamily="34" charset="0"/>
              </a:rPr>
              <a:t>FIG.: Important features applying chi-square</a:t>
            </a:r>
          </a:p>
        </p:txBody>
      </p:sp>
    </p:spTree>
    <p:extLst>
      <p:ext uri="{BB962C8B-B14F-4D97-AF65-F5344CB8AC3E}">
        <p14:creationId xmlns:p14="http://schemas.microsoft.com/office/powerpoint/2010/main" val="27603487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heel(1)">
                                      <p:cBhvr>
                                        <p:cTn id="7" dur="2000"/>
                                        <p:tgtEl>
                                          <p:spTgt spid="12"/>
                                        </p:tgtEl>
                                      </p:cBhvr>
                                    </p:animEffect>
                                  </p:childTnLst>
                                  <p:subTnLst>
                                    <p:set>
                                      <p:cBhvr override="childStyle">
                                        <p:cTn dur="1" fill="hold" display="0" masterRel="nextClick" afterEffect="1"/>
                                        <p:tgtEl>
                                          <p:spTgt spid="12"/>
                                        </p:tgtEl>
                                        <p:attrNameLst>
                                          <p:attrName>style.visibility</p:attrName>
                                        </p:attrNameLst>
                                      </p:cBhvr>
                                      <p:to>
                                        <p:strVal val="hidden"/>
                                      </p:to>
                                    </p:set>
                                  </p:subTnLst>
                                </p:cTn>
                              </p:par>
                              <p:par>
                                <p:cTn id="8" presetID="1" presetClass="entr" presetSubtype="0" fill="hold" grpId="0" nodeType="withEffect">
                                  <p:stCondLst>
                                    <p:cond delay="0"/>
                                  </p:stCondLst>
                                  <p:childTnLst>
                                    <p:set>
                                      <p:cBhvr>
                                        <p:cTn id="9" dur="1" fill="hold">
                                          <p:stCondLst>
                                            <p:cond delay="0"/>
                                          </p:stCondLst>
                                        </p:cTn>
                                        <p:tgtEl>
                                          <p:spTgt spid="31"/>
                                        </p:tgtEl>
                                        <p:attrNameLst>
                                          <p:attrName>style.visibility</p:attrName>
                                        </p:attrNameLst>
                                      </p:cBhvr>
                                      <p:to>
                                        <p:strVal val="visible"/>
                                      </p:to>
                                    </p:set>
                                  </p:childTnLst>
                                  <p:subTnLst>
                                    <p:set>
                                      <p:cBhvr override="childStyle">
                                        <p:cTn dur="1" fill="hold" display="0" masterRel="nextClick" afterEffect="1"/>
                                        <p:tgtEl>
                                          <p:spTgt spid="31"/>
                                        </p:tgtEl>
                                        <p:attrNameLst>
                                          <p:attrName>style.visibility</p:attrName>
                                        </p:attrNameLst>
                                      </p:cBhvr>
                                      <p:to>
                                        <p:strVal val="hidden"/>
                                      </p:to>
                                    </p:set>
                                  </p:subTnLst>
                                </p:cTn>
                              </p:par>
                              <p:par>
                                <p:cTn id="10" presetID="21" presetClass="entr" presetSubtype="1" fill="hold" nodeType="with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wheel(1)">
                                      <p:cBhvr>
                                        <p:cTn id="12" dur="2000"/>
                                        <p:tgtEl>
                                          <p:spTgt spid="21"/>
                                        </p:tgtEl>
                                      </p:cBhvr>
                                    </p:animEffect>
                                  </p:childTnLst>
                                  <p:subTnLst>
                                    <p:set>
                                      <p:cBhvr override="childStyle">
                                        <p:cTn dur="1" fill="hold" display="0" masterRel="nextClick" afterEffect="1"/>
                                        <p:tgtEl>
                                          <p:spTgt spid="21"/>
                                        </p:tgtEl>
                                        <p:attrNameLst>
                                          <p:attrName>style.visibility</p:attrName>
                                        </p:attrNameLst>
                                      </p:cBhvr>
                                      <p:to>
                                        <p:strVal val="hidden"/>
                                      </p:to>
                                    </p:set>
                                  </p:sub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16" grpId="0"/>
      <p:bldP spid="24" grpId="0"/>
      <p:bldP spid="27" grpId="0"/>
    </p:bldLst>
  </p:timing>
</p:sld>
</file>

<file path=ppt/theme/theme1.xml><?xml version="1.0" encoding="utf-8"?>
<a:theme xmlns:a="http://schemas.openxmlformats.org/drawingml/2006/main" name="Office Theme">
  <a:themeElements>
    <a:clrScheme name="Composite">
      <a:dk1>
        <a:sysClr val="windowText" lastClr="000000"/>
      </a:dk1>
      <a:lt1>
        <a:sysClr val="window" lastClr="FFFFFF"/>
      </a:lt1>
      <a:dk2>
        <a:srgbClr val="5B6973"/>
      </a:dk2>
      <a:lt2>
        <a:srgbClr val="E7ECED"/>
      </a:lt2>
      <a:accent1>
        <a:srgbClr val="98C723"/>
      </a:accent1>
      <a:accent2>
        <a:srgbClr val="59B0B9"/>
      </a:accent2>
      <a:accent3>
        <a:srgbClr val="DEAE00"/>
      </a:accent3>
      <a:accent4>
        <a:srgbClr val="B77BB4"/>
      </a:accent4>
      <a:accent5>
        <a:srgbClr val="E0773C"/>
      </a:accent5>
      <a:accent6>
        <a:srgbClr val="A98D63"/>
      </a:accent6>
      <a:hlink>
        <a:srgbClr val="26CBEC"/>
      </a:hlink>
      <a:folHlink>
        <a:srgbClr val="598C8C"/>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9734</TotalTime>
  <Words>648</Words>
  <Application>Microsoft Macintosh PowerPoint</Application>
  <PresentationFormat>On-screen Show (4:3)</PresentationFormat>
  <Paragraphs>177</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Verdana</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N, Anusha - (anushan)</cp:lastModifiedBy>
  <cp:revision>1061</cp:revision>
  <dcterms:created xsi:type="dcterms:W3CDTF">2017-03-30T12:09:41Z</dcterms:created>
  <dcterms:modified xsi:type="dcterms:W3CDTF">2024-12-04T21:41:31Z</dcterms:modified>
</cp:coreProperties>
</file>