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55782EE-8E15-42B7-B766-C245C8E0DDE4}">
  <a:tblStyle styleId="{C55782EE-8E15-42B7-B766-C245C8E0DDE4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69BA6-DF71-E249-A74B-68828F6B3D6B}" type="datetimeFigureOut">
              <a:rPr lang="en-US" smtClean="0"/>
              <a:t>3/31/15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24AAB-F6CC-E248-86CE-51CD6AEE7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1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76262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what it should do and how it should be maintained</a:t>
            </a:r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knife has conflicting version with gem on json</a:t>
            </a: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228600" y="228600"/>
            <a:ext cx="8695800" cy="6035099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5295A"/>
              </a:gs>
              <a:gs pos="100000">
                <a:srgbClr val="257CF2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" name="Shape 23"/>
          <p:cNvGrpSpPr/>
          <p:nvPr/>
        </p:nvGrpSpPr>
        <p:grpSpPr>
          <a:xfrm>
            <a:off x="211485" y="5354034"/>
            <a:ext cx="8723975" cy="1331611"/>
            <a:chOff x="-3905250" y="4294187"/>
            <a:chExt cx="13011150" cy="1892300"/>
          </a:xfrm>
        </p:grpSpPr>
        <p:sp>
          <p:nvSpPr>
            <p:cNvPr id="24" name="Shape 24"/>
            <p:cNvSpPr/>
            <p:nvPr/>
          </p:nvSpPr>
          <p:spPr>
            <a:xfrm>
              <a:off x="4810125" y="4500562"/>
              <a:ext cx="4295775" cy="1016000"/>
            </a:xfrm>
            <a:custGeom>
              <a:avLst/>
              <a:gdLst/>
              <a:ahLst/>
              <a:cxnLst/>
              <a:rect l="0" t="0" r="0" b="0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-309562" y="4318000"/>
              <a:ext cx="8280400" cy="1209675"/>
            </a:xfrm>
            <a:custGeom>
              <a:avLst/>
              <a:gdLst/>
              <a:ahLst/>
              <a:cxnLst/>
              <a:rect l="0" t="0" r="0" b="0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3175" y="4335462"/>
              <a:ext cx="8166100" cy="1101725"/>
            </a:xfrm>
            <a:custGeom>
              <a:avLst/>
              <a:gdLst/>
              <a:ahLst/>
              <a:cxnLst/>
              <a:rect l="0" t="0" r="0" b="0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4156075" y="4316412"/>
              <a:ext cx="4940300" cy="927100"/>
            </a:xfrm>
            <a:custGeom>
              <a:avLst/>
              <a:gdLst/>
              <a:ahLst/>
              <a:cxnLst/>
              <a:rect l="0" t="0" r="0" b="0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-3905250" y="4294187"/>
              <a:ext cx="13011150" cy="1892300"/>
            </a:xfrm>
            <a:custGeom>
              <a:avLst/>
              <a:gdLst/>
              <a:ahLst/>
              <a:cxnLst/>
              <a:rect l="0" t="0" r="0" b="0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0000">
                  <a:schemeClr val="lt1"/>
                </a:gs>
                <a:gs pos="74000">
                  <a:srgbClr val="F9F9F9"/>
                </a:gs>
                <a:gs pos="100000">
                  <a:srgbClr val="BCBC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78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371600" y="3556001"/>
            <a:ext cx="6400799" cy="147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400"/>
              </a:spcBef>
              <a:buClr>
                <a:schemeClr val="accent1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440"/>
              </a:spcBef>
              <a:buClr>
                <a:schemeClr val="accent1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400"/>
              </a:spcBef>
              <a:buClr>
                <a:schemeClr val="accent1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360"/>
              </a:spcBef>
              <a:buClr>
                <a:schemeClr val="accent1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320"/>
              </a:spcBef>
              <a:buClr>
                <a:schemeClr val="accent1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84"/>
              </a:spcBef>
              <a:buClr>
                <a:schemeClr val="accent1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84"/>
              </a:spcBef>
              <a:buClr>
                <a:schemeClr val="accent1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84"/>
              </a:spcBef>
              <a:buClr>
                <a:schemeClr val="accent1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384"/>
              </a:spcBef>
              <a:buClr>
                <a:schemeClr val="accent1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/>
            </a: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 rot="5400000">
            <a:off x="2851000" y="696667"/>
            <a:ext cx="3450600" cy="740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algn="l" rtl="0">
              <a:spcBef>
                <a:spcPts val="0"/>
              </a:spcBef>
              <a:defRPr/>
            </a:lvl2pPr>
            <a:lvl3pPr algn="l" rtl="0">
              <a:spcBef>
                <a:spcPts val="0"/>
              </a:spcBef>
              <a:defRPr/>
            </a:lvl3pPr>
            <a:lvl4pPr algn="l" rtl="0">
              <a:spcBef>
                <a:spcPts val="0"/>
              </a:spcBef>
              <a:defRPr/>
            </a:lvl4pPr>
            <a:lvl5pPr algn="l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/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28600" y="228600"/>
            <a:ext cx="8695800" cy="1426499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5295A"/>
              </a:gs>
              <a:gs pos="90000">
                <a:srgbClr val="257CF2"/>
              </a:gs>
              <a:gs pos="100000">
                <a:srgbClr val="257CF2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/>
            </a:r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grpSp>
        <p:nvGrpSpPr>
          <p:cNvPr id="123" name="Shape 123"/>
          <p:cNvGrpSpPr/>
          <p:nvPr/>
        </p:nvGrpSpPr>
        <p:grpSpPr>
          <a:xfrm>
            <a:off x="211485" y="714262"/>
            <a:ext cx="8723975" cy="1331611"/>
            <a:chOff x="-3905250" y="4294187"/>
            <a:chExt cx="13011150" cy="1892300"/>
          </a:xfrm>
        </p:grpSpPr>
        <p:sp>
          <p:nvSpPr>
            <p:cNvPr id="124" name="Shape 124"/>
            <p:cNvSpPr/>
            <p:nvPr/>
          </p:nvSpPr>
          <p:spPr>
            <a:xfrm>
              <a:off x="4810125" y="4500562"/>
              <a:ext cx="4295775" cy="1016000"/>
            </a:xfrm>
            <a:custGeom>
              <a:avLst/>
              <a:gdLst/>
              <a:ahLst/>
              <a:cxnLst/>
              <a:rect l="0" t="0" r="0" b="0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-309562" y="4318000"/>
              <a:ext cx="8280400" cy="1209675"/>
            </a:xfrm>
            <a:custGeom>
              <a:avLst/>
              <a:gdLst/>
              <a:ahLst/>
              <a:cxnLst/>
              <a:rect l="0" t="0" r="0" b="0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3175" y="4335462"/>
              <a:ext cx="8166100" cy="1101725"/>
            </a:xfrm>
            <a:custGeom>
              <a:avLst/>
              <a:gdLst/>
              <a:ahLst/>
              <a:cxnLst/>
              <a:rect l="0" t="0" r="0" b="0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4156075" y="4316412"/>
              <a:ext cx="4940300" cy="927100"/>
            </a:xfrm>
            <a:custGeom>
              <a:avLst/>
              <a:gdLst/>
              <a:ahLst/>
              <a:cxnLst/>
              <a:rect l="0" t="0" r="0" b="0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-3905250" y="4294187"/>
              <a:ext cx="13011150" cy="1892300"/>
            </a:xfrm>
            <a:custGeom>
              <a:avLst/>
              <a:gdLst/>
              <a:ahLst/>
              <a:cxnLst/>
              <a:rect l="0" t="0" r="0" b="0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0000">
                  <a:schemeClr val="lt1"/>
                </a:gs>
                <a:gs pos="74000">
                  <a:srgbClr val="F9F9F9"/>
                </a:gs>
                <a:gs pos="100000">
                  <a:srgbClr val="BCBC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 rot="5400000">
            <a:off x="5414399" y="2662800"/>
            <a:ext cx="44874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 rot="5400000">
            <a:off x="1223400" y="681600"/>
            <a:ext cx="44874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72066" y="2675466"/>
            <a:ext cx="7408199" cy="345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21920" algn="l" rtl="0">
              <a:spcBef>
                <a:spcPts val="480"/>
              </a:spcBef>
              <a:buClr>
                <a:schemeClr val="accent1"/>
              </a:buClr>
              <a:buFont typeface="Noto Symbol"/>
              <a:buChar char="∗"/>
              <a:defRPr/>
            </a:lvl1pPr>
            <a:lvl2pPr marL="576262" indent="-144462" algn="l" rtl="0">
              <a:spcBef>
                <a:spcPts val="440"/>
              </a:spcBef>
              <a:buClr>
                <a:schemeClr val="accent1"/>
              </a:buClr>
              <a:buFont typeface="Noto Symbol"/>
              <a:buChar char="∗"/>
              <a:defRPr/>
            </a:lvl2pPr>
            <a:lvl3pPr marL="855662" indent="-106362" algn="l" rtl="0">
              <a:spcBef>
                <a:spcPts val="400"/>
              </a:spcBef>
              <a:buClr>
                <a:schemeClr val="accent1"/>
              </a:buClr>
              <a:buFont typeface="Noto Symbol"/>
              <a:buChar char="∗"/>
              <a:defRPr/>
            </a:lvl3pPr>
            <a:lvl4pPr marL="1143000" indent="-11430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∗"/>
              <a:defRPr/>
            </a:lvl4pPr>
            <a:lvl5pPr marL="1463040" indent="-129539" algn="l" rtl="0">
              <a:spcBef>
                <a:spcPts val="320"/>
              </a:spcBef>
              <a:buClr>
                <a:schemeClr val="accent1"/>
              </a:buClr>
              <a:buFont typeface="Noto Symbol"/>
              <a:buChar char="∗"/>
              <a:defRPr/>
            </a:lvl5pPr>
            <a:lvl6pPr marL="1783079" indent="-144779" algn="l" rtl="0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6pPr>
            <a:lvl7pPr marL="2103120" indent="-147320" algn="l" rtl="0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7pPr>
            <a:lvl8pPr marL="2423160" indent="-149860" algn="l" rtl="0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8pPr>
            <a:lvl9pPr marL="2743200" indent="-139700" algn="l" rtl="0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/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228600" y="228600"/>
            <a:ext cx="8695800" cy="4736699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5295A"/>
              </a:gs>
              <a:gs pos="100000">
                <a:srgbClr val="257CF2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6047437" y="4203592"/>
            <a:ext cx="2876430" cy="714025"/>
          </a:xfrm>
          <a:custGeom>
            <a:avLst/>
            <a:gdLst/>
            <a:ahLst/>
            <a:cxnLst/>
            <a:rect l="0" t="0" r="0" b="0"/>
            <a:pathLst>
              <a:path w="2706" h="640" extrusionOk="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3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619319" y="4075289"/>
            <a:ext cx="5544516" cy="850138"/>
          </a:xfrm>
          <a:custGeom>
            <a:avLst/>
            <a:gdLst/>
            <a:ahLst/>
            <a:cxnLst/>
            <a:rect l="0" t="0" r="0" b="0"/>
            <a:pathLst>
              <a:path w="5216" h="762" extrusionOk="0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2828727" y="4087562"/>
            <a:ext cx="5467981" cy="774271"/>
          </a:xfrm>
          <a:custGeom>
            <a:avLst/>
            <a:gdLst/>
            <a:ahLst/>
            <a:cxnLst/>
            <a:rect l="0" t="0" r="0" b="0"/>
            <a:pathLst>
              <a:path w="5144" h="694" extrusionOk="0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5609489" y="4074173"/>
            <a:ext cx="3308001" cy="651548"/>
          </a:xfrm>
          <a:custGeom>
            <a:avLst/>
            <a:gdLst/>
            <a:ahLst/>
            <a:cxnLst/>
            <a:rect l="0" t="0" r="0" b="0"/>
            <a:pathLst>
              <a:path w="3112" h="584" extrusionOk="0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211664" y="4058555"/>
            <a:ext cx="8723371" cy="1329872"/>
          </a:xfrm>
          <a:custGeom>
            <a:avLst/>
            <a:gdLst/>
            <a:ahLst/>
            <a:cxnLst/>
            <a:rect l="0" t="0" r="0" b="0"/>
            <a:pathLst>
              <a:path w="8196" h="1192" extrusionOk="0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40000">
                <a:schemeClr val="lt1"/>
              </a:gs>
              <a:gs pos="74000">
                <a:srgbClr val="F9F9F9"/>
              </a:gs>
              <a:gs pos="100000">
                <a:srgbClr val="BCBCB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90031" y="2463559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367365" y="1437448"/>
            <a:ext cx="6417599" cy="9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/>
            </a: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/>
            </a:r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76654" y="2679191"/>
            <a:ext cx="3822299" cy="344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21920" algn="l" rtl="0">
              <a:spcBef>
                <a:spcPts val="480"/>
              </a:spcBef>
              <a:buClr>
                <a:schemeClr val="accent1"/>
              </a:buClr>
              <a:buFont typeface="Noto Symbol"/>
              <a:buChar char="∗"/>
              <a:defRPr/>
            </a:lvl1pPr>
            <a:lvl2pPr marL="576262" indent="-144462" algn="l" rtl="0">
              <a:spcBef>
                <a:spcPts val="440"/>
              </a:spcBef>
              <a:buClr>
                <a:schemeClr val="accent1"/>
              </a:buClr>
              <a:buFont typeface="Noto Symbol"/>
              <a:buChar char="∗"/>
              <a:defRPr/>
            </a:lvl2pPr>
            <a:lvl3pPr marL="855662" indent="-106362" algn="l" rtl="0">
              <a:spcBef>
                <a:spcPts val="400"/>
              </a:spcBef>
              <a:buClr>
                <a:schemeClr val="accent1"/>
              </a:buClr>
              <a:buFont typeface="Noto Symbol"/>
              <a:buChar char="∗"/>
              <a:defRPr/>
            </a:lvl3pPr>
            <a:lvl4pPr marL="1143000" indent="-11430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∗"/>
              <a:defRPr/>
            </a:lvl4pPr>
            <a:lvl5pPr marL="1463040" indent="-129539" algn="l" rtl="0">
              <a:spcBef>
                <a:spcPts val="320"/>
              </a:spcBef>
              <a:buClr>
                <a:schemeClr val="accent1"/>
              </a:buClr>
              <a:buFont typeface="Noto Symbol"/>
              <a:buChar char="∗"/>
              <a:defRPr/>
            </a:lvl5pPr>
            <a:lvl6pPr marL="1783079" indent="-144779" algn="l" rtl="0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6pPr>
            <a:lvl7pPr marL="2103120" indent="-147320" algn="l" rtl="0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7pPr>
            <a:lvl8pPr marL="2423160" indent="-149860" algn="l" rtl="0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8pPr>
            <a:lvl9pPr marL="2743200" indent="-139700" algn="l" rtl="0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645151" y="2679191"/>
            <a:ext cx="3822299" cy="344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21920" algn="l" rtl="0">
              <a:spcBef>
                <a:spcPts val="480"/>
              </a:spcBef>
              <a:buClr>
                <a:schemeClr val="accent1"/>
              </a:buClr>
              <a:buFont typeface="Noto Symbol"/>
              <a:buChar char="∗"/>
              <a:defRPr/>
            </a:lvl1pPr>
            <a:lvl2pPr marL="576262" indent="-144462" algn="l" rtl="0">
              <a:spcBef>
                <a:spcPts val="440"/>
              </a:spcBef>
              <a:buClr>
                <a:schemeClr val="accent1"/>
              </a:buClr>
              <a:buFont typeface="Noto Symbol"/>
              <a:buChar char="∗"/>
              <a:defRPr/>
            </a:lvl2pPr>
            <a:lvl3pPr marL="855662" indent="-106362" algn="l" rtl="0">
              <a:spcBef>
                <a:spcPts val="400"/>
              </a:spcBef>
              <a:buClr>
                <a:schemeClr val="accent1"/>
              </a:buClr>
              <a:buFont typeface="Noto Symbol"/>
              <a:buChar char="∗"/>
              <a:defRPr/>
            </a:lvl3pPr>
            <a:lvl4pPr marL="1143000" indent="-11430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∗"/>
              <a:defRPr/>
            </a:lvl4pPr>
            <a:lvl5pPr marL="1463040" indent="-129539" algn="l" rtl="0">
              <a:spcBef>
                <a:spcPts val="320"/>
              </a:spcBef>
              <a:buClr>
                <a:schemeClr val="accent1"/>
              </a:buClr>
              <a:buFont typeface="Noto Symbol"/>
              <a:buChar char="∗"/>
              <a:defRPr/>
            </a:lvl5pPr>
            <a:lvl6pPr marL="1783079" indent="-144779" algn="l" rtl="0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6pPr>
            <a:lvl7pPr marL="2103120" indent="-147320" algn="l" rtl="0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7pPr>
            <a:lvl8pPr marL="2423160" indent="-149860" algn="l" rtl="0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8pPr>
            <a:lvl9pPr marL="2743200" indent="-139700" algn="l" rtl="0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76656" y="2678114"/>
            <a:ext cx="38222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677331" y="3429000"/>
            <a:ext cx="3820199" cy="26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3"/>
          </p:nvPr>
        </p:nvSpPr>
        <p:spPr>
          <a:xfrm>
            <a:off x="4648200" y="2678113"/>
            <a:ext cx="38222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algn="ctr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4"/>
          </p:nvPr>
        </p:nvSpPr>
        <p:spPr>
          <a:xfrm>
            <a:off x="4645025" y="3429000"/>
            <a:ext cx="3822299" cy="26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/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/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228600" y="228600"/>
            <a:ext cx="8695800" cy="1426499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5295A"/>
              </a:gs>
              <a:gs pos="90000">
                <a:srgbClr val="257CF2"/>
              </a:gs>
              <a:gs pos="100000">
                <a:srgbClr val="257CF2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Shape 75"/>
          <p:cNvGrpSpPr/>
          <p:nvPr/>
        </p:nvGrpSpPr>
        <p:grpSpPr>
          <a:xfrm>
            <a:off x="211645" y="714269"/>
            <a:ext cx="8723434" cy="1329908"/>
            <a:chOff x="-3905251" y="4294187"/>
            <a:chExt cx="13027829" cy="1892300"/>
          </a:xfrm>
        </p:grpSpPr>
        <p:sp>
          <p:nvSpPr>
            <p:cNvPr id="76" name="Shape 76"/>
            <p:cNvSpPr/>
            <p:nvPr/>
          </p:nvSpPr>
          <p:spPr>
            <a:xfrm>
              <a:off x="4810125" y="4500562"/>
              <a:ext cx="4295775" cy="1016000"/>
            </a:xfrm>
            <a:custGeom>
              <a:avLst/>
              <a:gdLst/>
              <a:ahLst/>
              <a:cxnLst/>
              <a:rect l="0" t="0" r="0" b="0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-309562" y="4318000"/>
              <a:ext cx="8280400" cy="1209675"/>
            </a:xfrm>
            <a:custGeom>
              <a:avLst/>
              <a:gdLst/>
              <a:ahLst/>
              <a:cxnLst/>
              <a:rect l="0" t="0" r="0" b="0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3175" y="4335462"/>
              <a:ext cx="8166100" cy="1101725"/>
            </a:xfrm>
            <a:custGeom>
              <a:avLst/>
              <a:gdLst/>
              <a:ahLst/>
              <a:cxnLst/>
              <a:rect l="0" t="0" r="0" b="0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4156075" y="4316412"/>
              <a:ext cx="4940300" cy="927100"/>
            </a:xfrm>
            <a:custGeom>
              <a:avLst/>
              <a:gdLst/>
              <a:ahLst/>
              <a:cxnLst/>
              <a:rect l="0" t="0" r="0" b="0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-3905251" y="4294187"/>
              <a:ext cx="13027829" cy="1892300"/>
            </a:xfrm>
            <a:custGeom>
              <a:avLst/>
              <a:gdLst/>
              <a:ahLst/>
              <a:cxnLst/>
              <a:rect l="0" t="0" r="0" b="0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0000">
                  <a:schemeClr val="lt1"/>
                </a:gs>
                <a:gs pos="74000">
                  <a:srgbClr val="F9F9F9"/>
                </a:gs>
                <a:gs pos="100000">
                  <a:srgbClr val="BCBC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/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228600" y="228600"/>
            <a:ext cx="8695800" cy="1426499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5295A"/>
              </a:gs>
              <a:gs pos="90000">
                <a:srgbClr val="257CF2"/>
              </a:gs>
              <a:gs pos="100000">
                <a:srgbClr val="257CF2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/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3581400"/>
            <a:ext cx="3352799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600"/>
              </a:spcAft>
              <a:buClr>
                <a:schemeClr val="dk2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grpSp>
        <p:nvGrpSpPr>
          <p:cNvPr id="90" name="Shape 90"/>
          <p:cNvGrpSpPr/>
          <p:nvPr/>
        </p:nvGrpSpPr>
        <p:grpSpPr>
          <a:xfrm>
            <a:off x="211485" y="714262"/>
            <a:ext cx="8723975" cy="1331611"/>
            <a:chOff x="-3905250" y="4294187"/>
            <a:chExt cx="13011150" cy="1892300"/>
          </a:xfrm>
        </p:grpSpPr>
        <p:sp>
          <p:nvSpPr>
            <p:cNvPr id="91" name="Shape 91"/>
            <p:cNvSpPr/>
            <p:nvPr/>
          </p:nvSpPr>
          <p:spPr>
            <a:xfrm>
              <a:off x="4810125" y="4500562"/>
              <a:ext cx="4295775" cy="1016000"/>
            </a:xfrm>
            <a:custGeom>
              <a:avLst/>
              <a:gdLst/>
              <a:ahLst/>
              <a:cxnLst/>
              <a:rect l="0" t="0" r="0" b="0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-309562" y="4318000"/>
              <a:ext cx="8280400" cy="1209675"/>
            </a:xfrm>
            <a:custGeom>
              <a:avLst/>
              <a:gdLst/>
              <a:ahLst/>
              <a:cxnLst/>
              <a:rect l="0" t="0" r="0" b="0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175" y="4335462"/>
              <a:ext cx="8166100" cy="1101725"/>
            </a:xfrm>
            <a:custGeom>
              <a:avLst/>
              <a:gdLst/>
              <a:ahLst/>
              <a:cxnLst/>
              <a:rect l="0" t="0" r="0" b="0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4156075" y="4316412"/>
              <a:ext cx="4940300" cy="927100"/>
            </a:xfrm>
            <a:custGeom>
              <a:avLst/>
              <a:gdLst/>
              <a:ahLst/>
              <a:cxnLst/>
              <a:rect l="0" t="0" r="0" b="0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-3905250" y="4294187"/>
              <a:ext cx="13011150" cy="1892300"/>
            </a:xfrm>
            <a:custGeom>
              <a:avLst/>
              <a:gdLst/>
              <a:ahLst/>
              <a:cxnLst/>
              <a:rect l="0" t="0" r="0" b="0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0000">
                  <a:schemeClr val="lt1"/>
                </a:gs>
                <a:gs pos="74000">
                  <a:srgbClr val="F9F9F9"/>
                </a:gs>
                <a:gs pos="100000">
                  <a:srgbClr val="BCBC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3352799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51962" y="1828800"/>
            <a:ext cx="3904199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228600" y="228600"/>
            <a:ext cx="8695800" cy="6035099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5295A"/>
              </a:gs>
              <a:gs pos="100000">
                <a:srgbClr val="257CF2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Shape 100"/>
          <p:cNvGrpSpPr/>
          <p:nvPr/>
        </p:nvGrpSpPr>
        <p:grpSpPr>
          <a:xfrm>
            <a:off x="211485" y="5354034"/>
            <a:ext cx="8723975" cy="1331611"/>
            <a:chOff x="-3905250" y="4294187"/>
            <a:chExt cx="13011150" cy="1892300"/>
          </a:xfrm>
        </p:grpSpPr>
        <p:sp>
          <p:nvSpPr>
            <p:cNvPr id="101" name="Shape 101"/>
            <p:cNvSpPr/>
            <p:nvPr/>
          </p:nvSpPr>
          <p:spPr>
            <a:xfrm>
              <a:off x="4810125" y="4500562"/>
              <a:ext cx="4295775" cy="1016000"/>
            </a:xfrm>
            <a:custGeom>
              <a:avLst/>
              <a:gdLst/>
              <a:ahLst/>
              <a:cxnLst/>
              <a:rect l="0" t="0" r="0" b="0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-309562" y="4318000"/>
              <a:ext cx="8280400" cy="1209675"/>
            </a:xfrm>
            <a:custGeom>
              <a:avLst/>
              <a:gdLst/>
              <a:ahLst/>
              <a:cxnLst/>
              <a:rect l="0" t="0" r="0" b="0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3175" y="4335462"/>
              <a:ext cx="8166100" cy="1101725"/>
            </a:xfrm>
            <a:custGeom>
              <a:avLst/>
              <a:gdLst/>
              <a:ahLst/>
              <a:cxnLst/>
              <a:rect l="0" t="0" r="0" b="0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4156075" y="4316412"/>
              <a:ext cx="4940300" cy="927100"/>
            </a:xfrm>
            <a:custGeom>
              <a:avLst/>
              <a:gdLst/>
              <a:ahLst/>
              <a:cxnLst/>
              <a:rect l="0" t="0" r="0" b="0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-3905250" y="4294187"/>
              <a:ext cx="13011150" cy="1892300"/>
            </a:xfrm>
            <a:custGeom>
              <a:avLst/>
              <a:gdLst/>
              <a:ahLst/>
              <a:cxnLst/>
              <a:rect l="0" t="0" r="0" b="0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0000">
                  <a:schemeClr val="lt1"/>
                </a:gs>
                <a:gs pos="74000">
                  <a:srgbClr val="F9F9F9"/>
                </a:gs>
                <a:gs pos="100000">
                  <a:srgbClr val="BCBC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874155" y="338666"/>
            <a:ext cx="3812700" cy="243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868332" y="2785533"/>
            <a:ext cx="3818399" cy="242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/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1" name="Shape 111"/>
          <p:cNvSpPr>
            <a:spLocks noGrp="1"/>
          </p:cNvSpPr>
          <p:nvPr>
            <p:ph type="pic" idx="2"/>
          </p:nvPr>
        </p:nvSpPr>
        <p:spPr>
          <a:xfrm>
            <a:off x="838200" y="1371600"/>
            <a:ext cx="3566099" cy="2926199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0000">
              <a:schemeClr val="lt1"/>
            </a:gs>
            <a:gs pos="74000">
              <a:srgbClr val="F9F9F9"/>
            </a:gs>
            <a:gs pos="100000">
              <a:srgbClr val="BCBC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28600" y="228600"/>
            <a:ext cx="8695800" cy="246900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5295A"/>
              </a:gs>
              <a:gs pos="90000">
                <a:srgbClr val="257CF2"/>
              </a:gs>
              <a:gs pos="100000">
                <a:srgbClr val="257CF2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Shape 10"/>
          <p:cNvGrpSpPr/>
          <p:nvPr/>
        </p:nvGrpSpPr>
        <p:grpSpPr>
          <a:xfrm>
            <a:off x="211645" y="1679507"/>
            <a:ext cx="8723434" cy="1329908"/>
            <a:chOff x="-3905251" y="4294187"/>
            <a:chExt cx="13027829" cy="1892300"/>
          </a:xfrm>
        </p:grpSpPr>
        <p:sp>
          <p:nvSpPr>
            <p:cNvPr id="11" name="Shape 11"/>
            <p:cNvSpPr/>
            <p:nvPr/>
          </p:nvSpPr>
          <p:spPr>
            <a:xfrm>
              <a:off x="4810125" y="4500562"/>
              <a:ext cx="4295775" cy="1016000"/>
            </a:xfrm>
            <a:custGeom>
              <a:avLst/>
              <a:gdLst/>
              <a:ahLst/>
              <a:cxnLst/>
              <a:rect l="0" t="0" r="0" b="0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3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-309562" y="4318000"/>
              <a:ext cx="8280400" cy="1209675"/>
            </a:xfrm>
            <a:custGeom>
              <a:avLst/>
              <a:gdLst/>
              <a:ahLst/>
              <a:cxnLst/>
              <a:rect l="0" t="0" r="0" b="0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3175" y="4335462"/>
              <a:ext cx="8166100" cy="1101725"/>
            </a:xfrm>
            <a:custGeom>
              <a:avLst/>
              <a:gdLst/>
              <a:ahLst/>
              <a:cxnLst/>
              <a:rect l="0" t="0" r="0" b="0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4156075" y="4316412"/>
              <a:ext cx="4940300" cy="927100"/>
            </a:xfrm>
            <a:custGeom>
              <a:avLst/>
              <a:gdLst/>
              <a:ahLst/>
              <a:cxnLst/>
              <a:rect l="0" t="0" r="0" b="0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-3905251" y="4294187"/>
              <a:ext cx="13027829" cy="1892300"/>
            </a:xfrm>
            <a:custGeom>
              <a:avLst/>
              <a:gdLst/>
              <a:ahLst/>
              <a:cxnLst/>
              <a:rect l="0" t="0" r="0" b="0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40000">
                  <a:schemeClr val="lt1"/>
                </a:gs>
                <a:gs pos="74000">
                  <a:srgbClr val="F9F9F9"/>
                </a:gs>
                <a:gs pos="100000">
                  <a:srgbClr val="BCBCBC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5163671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r>
              <a:rPr lang="en-US" smtClean="0"/>
              <a:t/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991087" y="6250162"/>
            <a:ext cx="11619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ctr" rtl="0">
              <a:spcBef>
                <a:spcPts val="0"/>
              </a:spcBef>
              <a:buNone/>
              <a:defRPr sz="1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872066" y="2675466"/>
            <a:ext cx="7408199" cy="345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21920" algn="l" rtl="0">
              <a:spcBef>
                <a:spcPts val="480"/>
              </a:spcBef>
              <a:buClr>
                <a:schemeClr val="accent1"/>
              </a:buClr>
              <a:buFont typeface="Noto Symbol"/>
              <a:buChar char="∗"/>
              <a:defRPr/>
            </a:lvl1pPr>
            <a:lvl2pPr marL="576262" marR="0" indent="-144462" algn="l" rtl="0">
              <a:spcBef>
                <a:spcPts val="440"/>
              </a:spcBef>
              <a:buClr>
                <a:schemeClr val="accent1"/>
              </a:buClr>
              <a:buFont typeface="Noto Symbol"/>
              <a:buChar char="∗"/>
              <a:defRPr/>
            </a:lvl2pPr>
            <a:lvl3pPr marL="855662" marR="0" indent="-106362" algn="l" rtl="0">
              <a:spcBef>
                <a:spcPts val="400"/>
              </a:spcBef>
              <a:buClr>
                <a:schemeClr val="accent1"/>
              </a:buClr>
              <a:buFont typeface="Noto Symbol"/>
              <a:buChar char="∗"/>
              <a:defRPr/>
            </a:lvl3pPr>
            <a:lvl4pPr marL="1143000" marR="0" indent="-114300" algn="l" rtl="0">
              <a:spcBef>
                <a:spcPts val="360"/>
              </a:spcBef>
              <a:buClr>
                <a:schemeClr val="accent1"/>
              </a:buClr>
              <a:buFont typeface="Noto Symbol"/>
              <a:buChar char="∗"/>
              <a:defRPr/>
            </a:lvl4pPr>
            <a:lvl5pPr marL="1463040" marR="0" indent="-129539" algn="l" rtl="0">
              <a:spcBef>
                <a:spcPts val="320"/>
              </a:spcBef>
              <a:buClr>
                <a:schemeClr val="accent1"/>
              </a:buClr>
              <a:buFont typeface="Noto Symbol"/>
              <a:buChar char="∗"/>
              <a:defRPr/>
            </a:lvl5pPr>
            <a:lvl6pPr marL="1783079" marR="0" indent="-144779" algn="l" rtl="0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6pPr>
            <a:lvl7pPr marL="2103120" marR="0" indent="-147320" algn="l" rtl="0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7pPr>
            <a:lvl8pPr marL="2423160" marR="0" indent="-149860" algn="l" rtl="0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8pPr>
            <a:lvl9pPr marL="2743200" marR="0" indent="-139700" algn="l" rtl="0">
              <a:spcBef>
                <a:spcPts val="384"/>
              </a:spcBef>
              <a:buClr>
                <a:schemeClr val="accent1"/>
              </a:buClr>
              <a:buFont typeface="Noto Symbol"/>
              <a:buChar char="∗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685800" y="2153783"/>
            <a:ext cx="7772400" cy="890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800" b="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Chef and </a:t>
            </a:r>
            <a:r>
              <a:rPr lang="en-US" sz="4800" b="0" i="0" u="none" strike="noStrike" cap="none" baseline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lang="en-US" sz="48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ubTitle" idx="1"/>
          </p:nvPr>
        </p:nvSpPr>
        <p:spPr>
          <a:xfrm>
            <a:off x="1371600" y="3194516"/>
            <a:ext cx="6400799" cy="1473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CMPE 283 Spring 2015</a:t>
            </a:r>
          </a:p>
          <a:p>
            <a:pPr marL="0" marR="0" lvl="0" indent="0" algn="ctr" rtl="0">
              <a:spcBef>
                <a:spcPts val="36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1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1: </a:t>
            </a:r>
          </a:p>
          <a:p>
            <a:pPr marL="0" marR="0" lvl="0" indent="0" algn="ctr" rtl="0">
              <a:spcBef>
                <a:spcPts val="36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Neeraja </a:t>
            </a:r>
            <a:r>
              <a:rPr lang="en-US" sz="1800" b="0" i="0" u="none" strike="noStrike" cap="none" baseline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Kukday</a:t>
            </a:r>
            <a:endParaRPr lang="en-US" sz="18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36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Anusha</a:t>
            </a:r>
            <a:r>
              <a:rPr lang="en-US" sz="1800" b="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baseline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Ravikumar</a:t>
            </a:r>
            <a:endParaRPr lang="en-US" sz="18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36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Harshad</a:t>
            </a:r>
            <a:r>
              <a:rPr lang="en-US" sz="1800" b="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baseline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Kulkarni</a:t>
            </a:r>
            <a:endParaRPr lang="en-US" sz="18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36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Mahesh </a:t>
            </a:r>
            <a:r>
              <a:rPr lang="en-US" sz="1800" b="0" i="0" u="none" strike="noStrike" cap="none" baseline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Dhamgunde</a:t>
            </a:r>
            <a:endParaRPr lang="en-US" sz="1800" b="0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2833" y="479439"/>
            <a:ext cx="1703892" cy="1674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4667717"/>
            <a:ext cx="7301937" cy="24800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3200">
                <a:solidFill>
                  <a:srgbClr val="FFFFFF"/>
                </a:solidFill>
              </a:rPr>
              <a:t>Containers Vs </a:t>
            </a:r>
            <a:r>
              <a:rPr lang="en-US" sz="3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VM</a:t>
            </a:r>
          </a:p>
        </p:txBody>
      </p:sp>
      <p:sp>
        <p:nvSpPr>
          <p:cNvPr id="195" name="Shape 195"/>
          <p:cNvSpPr/>
          <p:nvPr/>
        </p:nvSpPr>
        <p:spPr>
          <a:xfrm>
            <a:off x="2286000" y="2523798"/>
            <a:ext cx="4889399" cy="3970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-US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create or destroy containers quickly and easily. </a:t>
            </a:r>
            <a:r>
              <a:rPr lang="en-US" b="1"/>
              <a:t>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-US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are lightweight, therefore, more containers than virtual machines can run simultaneously on a host machine.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-US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share resources efficiently. Virtual machines are isolated.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-US" b="1"/>
              <a:t>Disadvantage: </a:t>
            </a:r>
            <a:r>
              <a:rPr lang="en-US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machines can be migrated while still executing, however containers cannot be migrated while executing and must be stopped before moving from host machine to host machine.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-US" sz="1400" b="1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do not replace virtual machines for all use cases. Careful evaluation is still required to determine what is best for your application.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82906" y="1793402"/>
            <a:ext cx="8923800" cy="1049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0000FF"/>
                </a:solidFill>
              </a:rPr>
              <a:t>Dockerfile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t="29" b="1370"/>
          <a:stretch/>
        </p:blipFill>
        <p:spPr>
          <a:xfrm>
            <a:off x="935750" y="1145575"/>
            <a:ext cx="6247475" cy="54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0" y="0"/>
            <a:ext cx="8364900" cy="114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371600" lvl="0" indent="457200" rtl="0">
              <a:spcBef>
                <a:spcPts val="0"/>
              </a:spcBef>
              <a:buNone/>
            </a:pPr>
            <a:r>
              <a:rPr lang="en-US" sz="2400">
                <a:solidFill>
                  <a:srgbClr val="F9F9F9"/>
                </a:solidFill>
              </a:rPr>
              <a:t> Dockerfile Example: MongoDB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371600" lvl="0" indent="457200" algn="l" rtl="0">
              <a:spcBef>
                <a:spcPts val="0"/>
              </a:spcBef>
              <a:buNone/>
            </a:pPr>
            <a:r>
              <a:rPr lang="en-US" sz="2400">
                <a:solidFill>
                  <a:srgbClr val="F9F9F9"/>
                </a:solidFill>
              </a:rPr>
              <a:t> Dockerfile Example: Node.js</a:t>
            </a: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935100"/>
            <a:ext cx="8534400" cy="468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n-US" sz="3200">
                <a:solidFill>
                  <a:srgbClr val="FFFFFF"/>
                </a:solidFill>
              </a:rPr>
              <a:t> Demo 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1879600" y="3987800"/>
            <a:ext cx="5613299" cy="2154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Docker Images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Dockerfile and building and running Docker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Isolation of services in Docker containers : MongoDB and Node.js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457200" y="2275725"/>
            <a:ext cx="5890200" cy="444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 b="0" i="0" u="none" strike="noStrike" cap="none" baseline="0">
                <a:latin typeface="Calibri"/>
                <a:ea typeface="Calibri"/>
                <a:cs typeface="Calibri"/>
                <a:sym typeface="Calibri"/>
              </a:rPr>
              <a:t>Configuration Management tool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b="0" i="0" u="none" strike="noStrike" cap="none" baseline="0">
                <a:latin typeface="Calibri"/>
                <a:ea typeface="Calibri"/>
                <a:cs typeface="Calibri"/>
                <a:sym typeface="Calibri"/>
              </a:rPr>
              <a:t>ruby)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48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 b="0" i="0" u="none" strike="noStrike" cap="none" baseline="0">
                <a:latin typeface="Calibri"/>
                <a:ea typeface="Calibri"/>
                <a:cs typeface="Calibri"/>
                <a:sym typeface="Calibri"/>
              </a:rPr>
              <a:t>Environment management</a:t>
            </a:r>
          </a:p>
          <a:p>
            <a:pPr marL="0" marR="0" lvl="0" indent="0" algn="l" rtl="0">
              <a:spcBef>
                <a:spcPts val="48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48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 b="0" i="0" u="none" strike="noStrike" cap="none" baseline="0">
                <a:latin typeface="Calibri"/>
                <a:ea typeface="Calibri"/>
                <a:cs typeface="Calibri"/>
                <a:sym typeface="Calibri"/>
              </a:rPr>
              <a:t>Turns infrastructure into code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--&gt;easy to deploy servers and applications to any physical, virtual, or cloud location</a:t>
            </a:r>
          </a:p>
          <a:p>
            <a:pPr marL="0" marR="0" lvl="0" indent="0" algn="l" rtl="0">
              <a:spcBef>
                <a:spcPts val="48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274320" algn="l" rtl="0">
              <a:spcBef>
                <a:spcPts val="48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 b="0" i="0" u="none" strike="noStrike" cap="none" baseline="0">
                <a:latin typeface="Calibri"/>
                <a:ea typeface="Calibri"/>
                <a:cs typeface="Calibri"/>
                <a:sym typeface="Calibri"/>
              </a:rPr>
              <a:t>Automate: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configuration</a:t>
            </a:r>
            <a:r>
              <a:rPr lang="en-US" sz="2400" b="0" i="0" u="none" strike="noStrike" cap="none" baseline="0">
                <a:latin typeface="Calibri"/>
                <a:ea typeface="Calibri"/>
                <a:cs typeface="Calibri"/>
                <a:sym typeface="Calibri"/>
              </a:rPr>
              <a:t>, deployment, and manage infrastructure. 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lang="en-US" sz="4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Chef</a:t>
            </a: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1496" y="3260329"/>
            <a:ext cx="2341800" cy="23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228900" y="2332025"/>
            <a:ext cx="8686200" cy="422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∗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Resource: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piece of infrastructure and its desired state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Recipe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collection of resources with desired configuration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Cookbooks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collection of recipes; defining a scenario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Chef-client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installed on every node that is under management by Chef. Executes recipes pulled from chef server. 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Chef Server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all infrastructure information, manages nodes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Workstation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local dev env.; 1+ workstations are configured to allow users to create, modify, and maintain cookbooks. 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Knife command line tool to interact with the server.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Cookbooks are uploaded to the Chef server from the workstation.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Chef Terminologies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Components of Chef</a:t>
            </a:r>
          </a:p>
        </p:txBody>
      </p:sp>
      <p:grpSp>
        <p:nvGrpSpPr>
          <p:cNvPr id="236" name="Shape 236"/>
          <p:cNvGrpSpPr/>
          <p:nvPr/>
        </p:nvGrpSpPr>
        <p:grpSpPr>
          <a:xfrm>
            <a:off x="1095770" y="1756637"/>
            <a:ext cx="6714248" cy="5101356"/>
            <a:chOff x="155100" y="1591125"/>
            <a:chExt cx="5169578" cy="4997900"/>
          </a:xfrm>
        </p:grpSpPr>
        <p:pic>
          <p:nvPicPr>
            <p:cNvPr id="237" name="Shape 2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5100" y="1591125"/>
              <a:ext cx="5169578" cy="4997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Shape 238"/>
            <p:cNvSpPr/>
            <p:nvPr/>
          </p:nvSpPr>
          <p:spPr>
            <a:xfrm>
              <a:off x="508575" y="2801950"/>
              <a:ext cx="775500" cy="564899"/>
            </a:xfrm>
            <a:prstGeom prst="flowChartConnector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558375" y="5447175"/>
              <a:ext cx="775500" cy="564899"/>
            </a:xfrm>
            <a:prstGeom prst="flowChartConnector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4037425" y="2497400"/>
              <a:ext cx="775500" cy="564899"/>
            </a:xfrm>
            <a:prstGeom prst="flowChartConnector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867829" y="2309841"/>
            <a:ext cx="7408199" cy="345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Improves Efficiency: </a:t>
            </a:r>
          </a:p>
          <a:p>
            <a:pPr marL="576262" marR="0" lvl="1" algn="l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Reduces manual tasks required in setup</a:t>
            </a:r>
          </a:p>
          <a:p>
            <a:pPr marL="576262" marR="0" lvl="1" algn="l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Reduces inconsistency </a:t>
            </a:r>
          </a:p>
          <a:p>
            <a:pPr marR="0" lvl="2" algn="l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Char char="∗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Idempotent</a:t>
            </a:r>
          </a:p>
          <a:p>
            <a:pPr marL="576262" marR="0" lvl="1" algn="l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Reduces documentation </a:t>
            </a:r>
          </a:p>
          <a:p>
            <a:pPr marL="576262" marR="0" lvl="1" algn="l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Speed and automation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74320" marR="0" lvl="0" indent="-121920" algn="l" rtl="0">
              <a:spcBef>
                <a:spcPts val="480"/>
              </a:spcBef>
              <a:buClr>
                <a:schemeClr val="accent1"/>
              </a:buClr>
              <a:buFont typeface="Noto Symbol"/>
              <a:buNone/>
            </a:pPr>
            <a:endParaRPr sz="2400" b="0" i="0" u="none" strike="noStrike" cap="none" baseline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Why Use Chef?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2550"/>
            <a:ext cx="5039899" cy="140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900" y="5222549"/>
            <a:ext cx="4104100" cy="14078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872066" y="2675466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Ties users to Ruby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Doesn’t support push: 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systems must check with the Chef server for configuration changes to take effect. 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immediate implementation of changes is not possible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Required dependencies have incompatible versions.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r>
              <a:rPr lang="en-US" sz="4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of Chef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872066" y="3056466"/>
            <a:ext cx="7408199" cy="345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Anusha- Chef basic: resources and recipes</a:t>
            </a:r>
          </a:p>
          <a:p>
            <a:pPr marL="457200" lvl="0" indent="-381000" rtl="0">
              <a:spcBef>
                <a:spcPts val="0"/>
              </a:spcBef>
              <a:buClr>
                <a:schemeClr val="accent1"/>
              </a:buClr>
              <a:buSzPct val="100000"/>
              <a:buFont typeface="Calibri"/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Neeraja - Chef and docker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404803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Chef Demo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404803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Group Members Contribution</a:t>
            </a:r>
          </a:p>
        </p:txBody>
      </p:sp>
      <p:graphicFrame>
        <p:nvGraphicFramePr>
          <p:cNvPr id="141" name="Shape 141"/>
          <p:cNvGraphicFramePr/>
          <p:nvPr/>
        </p:nvGraphicFramePr>
        <p:xfrm>
          <a:off x="856600" y="3867250"/>
          <a:ext cx="7239000" cy="1798229"/>
        </p:xfrm>
        <a:graphic>
          <a:graphicData uri="http://schemas.openxmlformats.org/drawingml/2006/table">
            <a:tbl>
              <a:tblPr>
                <a:noFill/>
                <a:tableStyleId>{C55782EE-8E15-42B7-B766-C245C8E0DDE4}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Docker Demo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360"/>
                        </a:spcBef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Harshad, Mahesh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Chef Demo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360"/>
                        </a:spcBef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Neeraja, Anusha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Docker &amp; Chef Research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360"/>
                        </a:spcBef>
                        <a:buClr>
                          <a:schemeClr val="accent1"/>
                        </a:buClr>
                        <a:buSzPct val="25000"/>
                        <a:buFont typeface="Noto Symbo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Neeraja, Anusha,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Harshad, Mahesh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457200" y="404803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872075" y="2675475"/>
            <a:ext cx="7814699" cy="345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https://www.chef.io/chef/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http://docs.chef.io/chef_overview.html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http://www.slideshare.net/sanjeev-sharma/chef-for-dev-ops-an-introduction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http://www.slideshare.net/dstine4/jenkins-and-chef-infrastructure-ci-and-automated-deployment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Char char="∗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http://www.scriptrock.com/articles/salt-vs-chef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04803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872066" y="2675466"/>
            <a:ext cx="7408332" cy="34506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74320" marR="0" lvl="0" indent="-274320" algn="l" rtl="0">
              <a:spcBef>
                <a:spcPts val="0"/>
              </a:spcBef>
              <a:buClr>
                <a:srgbClr val="000000"/>
              </a:buClr>
              <a:buSzPct val="100000"/>
              <a:buFont typeface="Noto Symbol"/>
              <a:buChar char="∗"/>
            </a:pPr>
            <a:r>
              <a:rPr lang="en-US" sz="2400" b="0" i="0" u="none" strike="noStrike" cap="none" baseline="0">
                <a:latin typeface="Calibri"/>
                <a:ea typeface="Calibri"/>
                <a:cs typeface="Calibri"/>
                <a:sym typeface="Calibri"/>
              </a:rPr>
              <a:t>Business Problem</a:t>
            </a:r>
          </a:p>
          <a:p>
            <a:pPr marL="274320" marR="0" lvl="0" indent="-274320" algn="l" rtl="0">
              <a:spcBef>
                <a:spcPts val="480"/>
              </a:spcBef>
              <a:buClr>
                <a:srgbClr val="000000"/>
              </a:buClr>
              <a:buSzPct val="100000"/>
              <a:buFont typeface="Noto Symbol"/>
              <a:buChar char="∗"/>
            </a:pPr>
            <a:r>
              <a:rPr lang="en-US" sz="2400" b="0" i="0" u="none" strike="noStrike" cap="none" baseline="0">
                <a:latin typeface="Calibri"/>
                <a:ea typeface="Calibri"/>
                <a:cs typeface="Calibri"/>
                <a:sym typeface="Calibri"/>
              </a:rPr>
              <a:t>Solution to Business Problem</a:t>
            </a:r>
          </a:p>
          <a:p>
            <a:pPr marL="274320" marR="0" lvl="0" indent="-274320" algn="l" rtl="0">
              <a:spcBef>
                <a:spcPts val="480"/>
              </a:spcBef>
              <a:buClr>
                <a:schemeClr val="accent1"/>
              </a:buClr>
              <a:buSzPct val="100000"/>
              <a:buFont typeface="Calibri"/>
              <a:buChar char="∗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</a:t>
            </a:r>
          </a:p>
          <a:p>
            <a:pPr marL="274320" marR="0" lvl="0" indent="-274320" algn="l" rtl="0">
              <a:spcBef>
                <a:spcPts val="480"/>
              </a:spcBef>
              <a:buClr>
                <a:srgbClr val="000000"/>
              </a:buClr>
              <a:buSzPct val="100000"/>
              <a:buFont typeface="Noto Symbol"/>
              <a:buChar char="∗"/>
            </a:pPr>
            <a:r>
              <a:rPr lang="en-US" sz="2400" b="0" i="0" u="none" strike="noStrike" cap="none" baseline="0">
                <a:latin typeface="Calibri"/>
                <a:ea typeface="Calibri"/>
                <a:cs typeface="Calibri"/>
                <a:sym typeface="Calibri"/>
              </a:rPr>
              <a:t>Chef </a:t>
            </a:r>
          </a:p>
          <a:p>
            <a:pPr marL="274320" marR="0" lvl="0" indent="-274320" algn="l" rtl="0">
              <a:spcBef>
                <a:spcPts val="480"/>
              </a:spcBef>
              <a:buClr>
                <a:srgbClr val="000000"/>
              </a:buClr>
              <a:buSzPct val="100000"/>
              <a:buFont typeface="Noto Symbol"/>
              <a:buChar char="∗"/>
            </a:pPr>
            <a:r>
              <a:rPr lang="en-US" sz="2400" b="0" i="0" u="none" strike="noStrike" cap="none" baseline="0">
                <a:latin typeface="Calibri"/>
                <a:ea typeface="Calibri"/>
                <a:cs typeface="Calibri"/>
                <a:sym typeface="Calibri"/>
              </a:rPr>
              <a:t>Demo Chef</a:t>
            </a:r>
          </a:p>
          <a:p>
            <a:pPr marL="274320" marR="0" lvl="0" indent="-274320" algn="l" rtl="0">
              <a:spcBef>
                <a:spcPts val="480"/>
              </a:spcBef>
              <a:buClr>
                <a:srgbClr val="000000"/>
              </a:buClr>
              <a:buSzPct val="100000"/>
              <a:buFont typeface="Noto Symbol"/>
              <a:buChar char="∗"/>
            </a:pPr>
            <a:r>
              <a:rPr lang="en-US" sz="2400" b="0" i="0" u="none" strike="noStrike" cap="none" baseline="0">
                <a:latin typeface="Calibri"/>
                <a:ea typeface="Calibri"/>
                <a:cs typeface="Calibri"/>
                <a:sym typeface="Calibri"/>
              </a:rPr>
              <a:t>Demo Docker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Presentation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ctrTitle"/>
          </p:nvPr>
        </p:nvSpPr>
        <p:spPr>
          <a:xfrm>
            <a:off x="583700" y="749350"/>
            <a:ext cx="7772400" cy="748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FFFFFF"/>
                </a:solidFill>
              </a:rPr>
              <a:t>Business Problems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subTitle" idx="1"/>
          </p:nvPr>
        </p:nvSpPr>
        <p:spPr>
          <a:xfrm>
            <a:off x="1371600" y="2552599"/>
            <a:ext cx="6400799" cy="24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-"/>
            </a:pPr>
            <a:r>
              <a:rPr lang="en-US" sz="3000">
                <a:solidFill>
                  <a:srgbClr val="FFFFFF"/>
                </a:solidFill>
              </a:rPr>
              <a:t>Scalability</a:t>
            </a:r>
          </a:p>
          <a:p>
            <a:pPr marL="457200" lvl="0" indent="-419100" algn="l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-"/>
            </a:pPr>
            <a:r>
              <a:rPr lang="en-US" sz="3000">
                <a:solidFill>
                  <a:srgbClr val="FFFFFF"/>
                </a:solidFill>
              </a:rPr>
              <a:t>Service Isolation</a:t>
            </a:r>
          </a:p>
          <a:p>
            <a:pPr marL="457200" lvl="0" indent="-419100" algn="l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-"/>
            </a:pPr>
            <a:r>
              <a:rPr lang="en-US" sz="3000">
                <a:solidFill>
                  <a:srgbClr val="FFFFFF"/>
                </a:solidFill>
              </a:rPr>
              <a:t>Configuration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685800" y="732300"/>
            <a:ext cx="7772400" cy="833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ubTitle" idx="1"/>
          </p:nvPr>
        </p:nvSpPr>
        <p:spPr>
          <a:xfrm>
            <a:off x="1371600" y="2542825"/>
            <a:ext cx="6400799" cy="39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rgbClr val="F3F3F3"/>
              </a:buClr>
              <a:buSzPct val="100000"/>
              <a:buFont typeface="Noto Symbol"/>
              <a:buChar char="-"/>
            </a:pPr>
            <a:r>
              <a:rPr lang="en-US" sz="2400">
                <a:solidFill>
                  <a:srgbClr val="F3F3F3"/>
                </a:solidFill>
              </a:rPr>
              <a:t>Similar to Linux Containers</a:t>
            </a:r>
          </a:p>
          <a:p>
            <a:pPr marL="457200" lvl="0" indent="-381000" algn="l" rtl="0">
              <a:spcBef>
                <a:spcPts val="0"/>
              </a:spcBef>
              <a:buClr>
                <a:srgbClr val="F3F3F3"/>
              </a:buClr>
              <a:buSzPct val="100000"/>
              <a:buFont typeface="Noto Symbol"/>
              <a:buChar char="-"/>
            </a:pPr>
            <a:r>
              <a:rPr lang="en-US" sz="2400">
                <a:solidFill>
                  <a:srgbClr val="F3F3F3"/>
                </a:solidFill>
              </a:rPr>
              <a:t>Solomon Hykes - Standard shipping containers that can be used to ship any product</a:t>
            </a:r>
          </a:p>
          <a:p>
            <a:pPr marL="457200" lvl="0" indent="-381000" algn="l" rtl="0">
              <a:spcBef>
                <a:spcPts val="0"/>
              </a:spcBef>
              <a:buClr>
                <a:srgbClr val="F3F3F3"/>
              </a:buClr>
              <a:buSzPct val="100000"/>
              <a:buFont typeface="Noto Symbol"/>
              <a:buChar char="-"/>
            </a:pPr>
            <a:r>
              <a:rPr lang="en-US" sz="2400">
                <a:solidFill>
                  <a:srgbClr val="F3F3F3"/>
                </a:solidFill>
              </a:rPr>
              <a:t>DevOps Engineers - Need to only know how much to ship and where to ship</a:t>
            </a:r>
          </a:p>
          <a:p>
            <a:pPr marL="457200" lvl="0" indent="-381000" algn="l" rtl="0">
              <a:spcBef>
                <a:spcPts val="0"/>
              </a:spcBef>
              <a:buClr>
                <a:srgbClr val="F3F3F3"/>
              </a:buClr>
              <a:buSzPct val="100000"/>
              <a:buFont typeface="Noto Symbol"/>
              <a:buChar char="-"/>
            </a:pPr>
            <a:r>
              <a:rPr lang="en-US" sz="2400">
                <a:solidFill>
                  <a:srgbClr val="F3F3F3"/>
                </a:solidFill>
              </a:rPr>
              <a:t>Use case: Ebay</a:t>
            </a:r>
          </a:p>
          <a:p>
            <a:pPr algn="l">
              <a:spcBef>
                <a:spcPts val="0"/>
              </a:spcBef>
              <a:buNone/>
            </a:pPr>
            <a:endParaRPr sz="2400">
              <a:solidFill>
                <a:srgbClr val="F3F3F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685800" y="660100"/>
            <a:ext cx="7772400" cy="881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800">
                <a:solidFill>
                  <a:srgbClr val="F3F3F3"/>
                </a:solidFill>
              </a:rPr>
              <a:t>CHEF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ubTitle" idx="1"/>
          </p:nvPr>
        </p:nvSpPr>
        <p:spPr>
          <a:xfrm>
            <a:off x="1371600" y="2111350"/>
            <a:ext cx="6400799" cy="360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-"/>
            </a:pPr>
            <a:r>
              <a:rPr lang="en-US" sz="2400">
                <a:solidFill>
                  <a:srgbClr val="FFFFFF"/>
                </a:solidFill>
              </a:rPr>
              <a:t>Used for configuration management</a:t>
            </a:r>
          </a:p>
          <a:p>
            <a:pPr marL="45720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-"/>
            </a:pPr>
            <a:r>
              <a:rPr lang="en-US" sz="2400">
                <a:solidFill>
                  <a:srgbClr val="FFFFFF"/>
                </a:solidFill>
              </a:rPr>
              <a:t>Write scripts for configuration, updation, deployment on the server</a:t>
            </a:r>
          </a:p>
          <a:p>
            <a:pPr marL="45720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Noto Symbol"/>
              <a:buChar char="-"/>
            </a:pPr>
            <a:r>
              <a:rPr lang="en-US" sz="2400">
                <a:solidFill>
                  <a:srgbClr val="FFFFFF"/>
                </a:solidFill>
              </a:rPr>
              <a:t>Used for continuous integration. Automatically deploying new builds</a:t>
            </a:r>
          </a:p>
          <a:p>
            <a:pPr lvl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rgbClr val="FFFFFF"/>
              </a:solidFill>
            </a:endParaRPr>
          </a:p>
          <a:p>
            <a:pPr algn="l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872066" y="2675466"/>
            <a:ext cx="7408199" cy="345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74320" marR="0" lvl="0" indent="-121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 many manual tasks required in setup</a:t>
            </a:r>
          </a:p>
          <a:p>
            <a:pPr marL="27432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issue/machine is too slow</a:t>
            </a:r>
          </a:p>
          <a:p>
            <a:pPr marL="27432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Inconsistency with production environment </a:t>
            </a:r>
          </a:p>
          <a:p>
            <a:pPr marL="1524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solve? </a:t>
            </a:r>
          </a:p>
          <a:p>
            <a:pPr marL="27432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 on Demand</a:t>
            </a:r>
          </a:p>
          <a:p>
            <a:pPr marL="27432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Configuration Management</a:t>
            </a:r>
          </a:p>
          <a:p>
            <a:pPr marL="27432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Deployment cycle</a:t>
            </a:r>
          </a:p>
          <a:p>
            <a:pPr marL="27432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performance</a:t>
            </a:r>
          </a:p>
          <a:p>
            <a:pPr marL="1524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28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Nightmares working on local dev env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872066" y="2675466"/>
            <a:ext cx="7408199" cy="345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74320" marR="0" lvl="0" indent="-121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open source software used to perform various operations with Linux containers.</a:t>
            </a:r>
          </a:p>
          <a:p>
            <a:pPr marL="27432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in creating environment on demand.</a:t>
            </a:r>
          </a:p>
          <a:p>
            <a:pPr marL="27432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are </a:t>
            </a:r>
            <a:r>
              <a:rPr lang="en-US" sz="2400"/>
              <a:t>lightweight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(Typical laptops can run around 10-100 containers)</a:t>
            </a:r>
          </a:p>
          <a:p>
            <a:pPr marL="27432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Helps to isolate the processes. </a:t>
            </a:r>
          </a:p>
          <a:p>
            <a:pPr marL="274320" marR="0" lvl="0" indent="-1219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Does not require a separate OS, uses Kernel’s functionality and uses separate namespaces. </a:t>
            </a:r>
          </a:p>
          <a:p>
            <a:pPr marL="274320" marR="0" lvl="0" indent="-330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Docker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lang="en-US" sz="32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Docker 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362200" y="3962400"/>
            <a:ext cx="5660400" cy="344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Rapid Application Deployment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Portability across machines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Version control and component reuse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Sharing </a:t>
            </a:r>
            <a:r>
              <a:rPr lang="en-US" sz="2400"/>
              <a:t>images 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help of Docker Registry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ymbol"/>
              <a:buChar char="▪"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Simplified maintenance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ymbo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Waveform">
  <a:themeElements>
    <a:clrScheme name="Sky">
      <a:dk1>
        <a:srgbClr val="000000"/>
      </a:dk1>
      <a:lt1>
        <a:srgbClr val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736</Words>
  <Application>Microsoft Macintosh PowerPoint</Application>
  <PresentationFormat>On-screen Show (4:3)</PresentationFormat>
  <Paragraphs>154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Waveform</vt:lpstr>
      <vt:lpstr>Chef and Docker</vt:lpstr>
      <vt:lpstr>Project Group Members Contribution</vt:lpstr>
      <vt:lpstr>Presentation Outline</vt:lpstr>
      <vt:lpstr>Business Problems</vt:lpstr>
      <vt:lpstr>Docker</vt:lpstr>
      <vt:lpstr>CHEF</vt:lpstr>
      <vt:lpstr>Nightmares working on local dev env</vt:lpstr>
      <vt:lpstr>Introduction to Docker</vt:lpstr>
      <vt:lpstr>Why Docker </vt:lpstr>
      <vt:lpstr>Containers Vs VM</vt:lpstr>
      <vt:lpstr>Dockerfile</vt:lpstr>
      <vt:lpstr> Dockerfile Example: Node.js</vt:lpstr>
      <vt:lpstr>Docker Demo </vt:lpstr>
      <vt:lpstr>Introduction to Chef</vt:lpstr>
      <vt:lpstr>Chef Terminologies</vt:lpstr>
      <vt:lpstr>Components of Chef</vt:lpstr>
      <vt:lpstr>Why Use Chef?</vt:lpstr>
      <vt:lpstr>Disadvantages of Chef</vt:lpstr>
      <vt:lpstr>Chef Demo</vt:lpstr>
      <vt:lpstr>Thank you!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 and Docker</dc:title>
  <cp:lastModifiedBy>neeraja kukday</cp:lastModifiedBy>
  <cp:revision>2</cp:revision>
  <dcterms:modified xsi:type="dcterms:W3CDTF">2015-03-31T19:41:50Z</dcterms:modified>
</cp:coreProperties>
</file>