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5782EE-8E15-42B7-B766-C245C8E0DDE4}">
  <a:tblStyle styleId="{C55782EE-8E15-42B7-B766-C245C8E0DDE4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what it should do and how it should be maintained</a:t>
            </a: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knife has conflicting version with gem on json</a:t>
            </a: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28600" y="228600"/>
            <a:ext cx="8695800" cy="6035099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Shape 23"/>
          <p:cNvGrpSpPr/>
          <p:nvPr/>
        </p:nvGrpSpPr>
        <p:grpSpPr>
          <a:xfrm>
            <a:off x="211485" y="5354034"/>
            <a:ext cx="8723975" cy="1331611"/>
            <a:chOff x="-3905250" y="4294187"/>
            <a:chExt cx="13011150" cy="1892300"/>
          </a:xfrm>
        </p:grpSpPr>
        <p:sp>
          <p:nvSpPr>
            <p:cNvPr id="24" name="Shape 24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Shape 29"/>
          <p:cNvSpPr txBox="1"/>
          <p:nvPr>
            <p:ph type="ctrTitle"/>
          </p:nvPr>
        </p:nvSpPr>
        <p:spPr>
          <a:xfrm>
            <a:off x="685800" y="1600200"/>
            <a:ext cx="77724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556001"/>
            <a:ext cx="64007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440"/>
              </a:spcBef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20"/>
              </a:spcBef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x="2851000" y="696667"/>
            <a:ext cx="3450600" cy="74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defRPr/>
            </a:lvl2pPr>
            <a:lvl3pPr rtl="0" algn="l">
              <a:spcBef>
                <a:spcPts val="0"/>
              </a:spcBef>
              <a:defRPr/>
            </a:lvl3pPr>
            <a:lvl4pPr rtl="0" algn="l">
              <a:spcBef>
                <a:spcPts val="0"/>
              </a:spcBef>
              <a:defRPr/>
            </a:lvl4pPr>
            <a:lvl5pPr rtl="0" algn="l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23" name="Shape 123"/>
          <p:cNvGrpSpPr/>
          <p:nvPr/>
        </p:nvGrpSpPr>
        <p:grpSpPr>
          <a:xfrm>
            <a:off x="211485" y="714262"/>
            <a:ext cx="8723975" cy="1331611"/>
            <a:chOff x="-3905250" y="4294187"/>
            <a:chExt cx="13011150" cy="1892300"/>
          </a:xfrm>
        </p:grpSpPr>
        <p:sp>
          <p:nvSpPr>
            <p:cNvPr id="124" name="Shape 124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Shape 129"/>
          <p:cNvSpPr txBox="1"/>
          <p:nvPr>
            <p:ph type="title"/>
          </p:nvPr>
        </p:nvSpPr>
        <p:spPr>
          <a:xfrm rot="5400000">
            <a:off x="5414399" y="2662800"/>
            <a:ext cx="448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1223400" y="681600"/>
            <a:ext cx="44874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indent="-144462" marL="576262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indent="-106362" marL="855662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28600" y="228600"/>
            <a:ext cx="8695800" cy="4736699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047437" y="4203592"/>
            <a:ext cx="2876430" cy="714025"/>
          </a:xfrm>
          <a:custGeom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30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619319" y="4075289"/>
            <a:ext cx="5544516" cy="850138"/>
          </a:xfrm>
          <a:custGeom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828727" y="4087562"/>
            <a:ext cx="5467981" cy="774271"/>
          </a:xfrm>
          <a:custGeom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609489" y="4074173"/>
            <a:ext cx="3308001" cy="651548"/>
          </a:xfrm>
          <a:custGeom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1664" y="4058555"/>
            <a:ext cx="8723371" cy="1329872"/>
          </a:xfrm>
          <a:custGeom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40000">
                <a:schemeClr val="lt1"/>
              </a:gs>
              <a:gs pos="74000">
                <a:srgbClr val="F9F9F9"/>
              </a:gs>
              <a:gs pos="100000">
                <a:srgbClr val="BCBCB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90031" y="2463559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367365" y="1437448"/>
            <a:ext cx="6417599" cy="9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6654" y="2679191"/>
            <a:ext cx="38222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indent="-144462" marL="576262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indent="-106362" marL="855662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5151" y="2679191"/>
            <a:ext cx="38222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indent="-144462" marL="576262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indent="-106362" marL="855662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76656" y="2678114"/>
            <a:ext cx="38222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77331" y="3429000"/>
            <a:ext cx="3820199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8200" y="2678113"/>
            <a:ext cx="38222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3429000"/>
            <a:ext cx="3822299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211645" y="714269"/>
            <a:ext cx="8723434" cy="1329908"/>
            <a:chOff x="-3905251" y="4294187"/>
            <a:chExt cx="13027829" cy="1892300"/>
          </a:xfrm>
        </p:grpSpPr>
        <p:sp>
          <p:nvSpPr>
            <p:cNvPr id="76" name="Shape 76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-3905251" y="4294187"/>
              <a:ext cx="13027829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3581400"/>
            <a:ext cx="33527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211485" y="714262"/>
            <a:ext cx="8723975" cy="1331611"/>
            <a:chOff x="-3905250" y="4294187"/>
            <a:chExt cx="13011150" cy="1892300"/>
          </a:xfrm>
        </p:grpSpPr>
        <p:sp>
          <p:nvSpPr>
            <p:cNvPr id="91" name="Shape 91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914400" y="2286000"/>
            <a:ext cx="3352799" cy="12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51962" y="1828800"/>
            <a:ext cx="39041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28600" y="228600"/>
            <a:ext cx="8695800" cy="6035099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211485" y="5354034"/>
            <a:ext cx="8723975" cy="1331611"/>
            <a:chOff x="-3905250" y="4294187"/>
            <a:chExt cx="13011150" cy="1892300"/>
          </a:xfrm>
        </p:grpSpPr>
        <p:sp>
          <p:nvSpPr>
            <p:cNvPr id="101" name="Shape 101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Shape 106"/>
          <p:cNvSpPr txBox="1"/>
          <p:nvPr>
            <p:ph type="title"/>
          </p:nvPr>
        </p:nvSpPr>
        <p:spPr>
          <a:xfrm>
            <a:off x="4874155" y="338666"/>
            <a:ext cx="38127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868332" y="2785533"/>
            <a:ext cx="3818399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>
            <a:off x="838200" y="1371600"/>
            <a:ext cx="3566099" cy="2926199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40000">
              <a:schemeClr val="lt1"/>
            </a:gs>
            <a:gs pos="74000">
              <a:srgbClr val="F9F9F9"/>
            </a:gs>
            <a:gs pos="100000">
              <a:srgbClr val="BCBCB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8600" y="228600"/>
            <a:ext cx="8695800" cy="246900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Shape 10"/>
          <p:cNvGrpSpPr/>
          <p:nvPr/>
        </p:nvGrpSpPr>
        <p:grpSpPr>
          <a:xfrm>
            <a:off x="211645" y="1679507"/>
            <a:ext cx="8723434" cy="1329908"/>
            <a:chOff x="-3905251" y="4294187"/>
            <a:chExt cx="13027829" cy="1892300"/>
          </a:xfrm>
        </p:grpSpPr>
        <p:sp>
          <p:nvSpPr>
            <p:cNvPr id="11" name="Shape 11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-3905251" y="4294187"/>
              <a:ext cx="13027829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indent="-144462" marL="576262" marR="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indent="-106362" marL="855662" marR="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indent="-114300" marL="11430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indent="-129539" marL="1463040" marR="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indent="-144779" marL="1783079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indent="-147320" marL="210312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indent="-149860" marL="242316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indent="-139700" marL="274320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85800" y="2153783"/>
            <a:ext cx="7772400" cy="89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and Docker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371600" y="3194516"/>
            <a:ext cx="6400799" cy="14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CMPE 283 Spring 2015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1: 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Neeraja Kudkay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Anusha Ravikumar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Harshad Kulkarni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Mahesh Dhamgunde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833" y="479439"/>
            <a:ext cx="1703892" cy="167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667717"/>
            <a:ext cx="7301937" cy="248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Containers Vs </a:t>
            </a:r>
            <a:r>
              <a:rPr b="0" baseline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195" name="Shape 195"/>
          <p:cNvSpPr/>
          <p:nvPr/>
        </p:nvSpPr>
        <p:spPr>
          <a:xfrm>
            <a:off x="2286000" y="2523798"/>
            <a:ext cx="4889399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create or destroy containers quickly and easily. </a:t>
            </a:r>
            <a:r>
              <a:rPr b="1" lang="en-US"/>
              <a:t>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lightweight, therefore, more containers than virtual machines can run simultaneously on a host machine.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share resources efficiently. Virtual machines are isolated.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1" lang="en-US"/>
              <a:t>Disadvantage: </a:t>
            </a: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 can be migrated while still executing, however containers cannot be migrated while executing and must be stopped before moving from host machine to host machine.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do not replace virtual machines for all use cases. Careful evaluation is still required to determine what is best for your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82906" y="1793402"/>
            <a:ext cx="8923800" cy="1049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Dockerfile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1370" l="0" r="0" t="29"/>
          <a:stretch/>
        </p:blipFill>
        <p:spPr>
          <a:xfrm>
            <a:off x="935750" y="1145575"/>
            <a:ext cx="6247475" cy="54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0" y="0"/>
            <a:ext cx="83649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en-US" sz="2400">
                <a:solidFill>
                  <a:srgbClr val="F9F9F9"/>
                </a:solidFill>
              </a:rPr>
              <a:t> Dockerfile Example: MongoDB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F9F9F9"/>
                </a:solidFill>
              </a:rPr>
              <a:t> Dockerfile Example: Node.js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35100"/>
            <a:ext cx="8534400" cy="46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3200">
                <a:solidFill>
                  <a:srgbClr val="FFFFFF"/>
                </a:solidFill>
              </a:rPr>
              <a:t> Demo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879600" y="3987800"/>
            <a:ext cx="5613299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Images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Dockerfile and building and running Docker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 of services in Docker containers : MongoDB and Node.js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2275725"/>
            <a:ext cx="58902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Configuration Management tool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ruby)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Environment management</a:t>
            </a: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Turns infrastructure into code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--&gt;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deploy servers and applications to any physical, virtual, or cloud location</a:t>
            </a: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Automate: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configuration</a:t>
            </a: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, deployment, and manage infrastructure. 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0" baseline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96" y="3260329"/>
            <a:ext cx="2341800" cy="2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228900" y="2332025"/>
            <a:ext cx="8686200" cy="42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Resource: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piece of infrastructure and its desired state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Recipe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collection of resources with desired configuration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Cookbooks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collection of recipes; defining a scenario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Chef-client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installed on every node that is under management by Chef. Executes recipes pulled from chef server.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Chef Server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all infrastructure information, manages nodes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Workstation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local dev env.; 1+ workstations are configured to allow users to create, modify, and maintain cookbooks.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Knife command line tool to interact with the server.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Cookbooks are uploaded to the Chef server from the workstation.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Terminologies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Components of Chef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1095770" y="1756637"/>
            <a:ext cx="6714248" cy="5101356"/>
            <a:chOff x="155100" y="1591125"/>
            <a:chExt cx="5169578" cy="4997900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100" y="1591125"/>
              <a:ext cx="5169578" cy="499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508575" y="2801950"/>
              <a:ext cx="775500" cy="564899"/>
            </a:xfrm>
            <a:prstGeom prst="flowChartConnector">
              <a:avLst/>
            </a:prstGeom>
            <a:noFill/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558375" y="5447175"/>
              <a:ext cx="775500" cy="564899"/>
            </a:xfrm>
            <a:prstGeom prst="flowChartConnector">
              <a:avLst/>
            </a:prstGeom>
            <a:noFill/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037425" y="2497400"/>
              <a:ext cx="775500" cy="564899"/>
            </a:xfrm>
            <a:prstGeom prst="flowChartConnector">
              <a:avLst/>
            </a:prstGeom>
            <a:noFill/>
            <a:ln cap="flat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867829" y="2309841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Improves Efficiency: </a:t>
            </a:r>
          </a:p>
          <a:p>
            <a:pPr lvl="1" marL="576262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manual tasks required in setup</a:t>
            </a:r>
          </a:p>
          <a:p>
            <a:pPr lvl="1" marL="576262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inconsistency </a:t>
            </a:r>
          </a:p>
          <a:p>
            <a:pPr lvl="2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</a:t>
            </a:r>
          </a:p>
          <a:p>
            <a:pPr lvl="1" marL="576262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documentation </a:t>
            </a:r>
          </a:p>
          <a:p>
            <a:pPr lvl="1" marL="576262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Speed and automation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Use Chef?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2550"/>
            <a:ext cx="5039899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900" y="5222549"/>
            <a:ext cx="4104100" cy="14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Ties users to Ruby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Doesn’t support push: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systems must check with the Chef server for configuration changes to take effect.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immediate implementation of changes is not possible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Required dependencies have incompatible versions.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b="0" baseline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Chef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872066" y="3056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Anusha- Chef basic: resources and recipes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Neeraja - Chef and docker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Group Members Contribution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856600" y="386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{C55782EE-8E15-42B7-B766-C245C8E0DDE4}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Docker Demo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Harshad, Mahesh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Chef Demo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Neeraja, Anusha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Docker &amp; Chef Research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Neeraja, Anusha,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Harshad, Mahesh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872075" y="2675475"/>
            <a:ext cx="7814699" cy="34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https://www.chef.io/chef/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http://docs.chef.io/chef_overview.html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http://www.slideshare.net/sanjeev-sharma/chef-for-dev-ops-an-introduction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http://www.slideshare.net/dstine4/jenkins-and-chef-infrastructure-ci-and-automated-deployment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http://www.scriptrock.com/articles/salt-vs-chef</a:t>
            </a: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Business Problem</a:t>
            </a: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Solution to Business Problem</a:t>
            </a: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Chef </a:t>
            </a: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Demo Chef</a:t>
            </a:r>
          </a:p>
          <a:p>
            <a:pPr indent="-274320" lvl="0" marL="274320" marR="0" rtl="0" algn="l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Demo Docker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Presentation Outline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583700" y="749350"/>
            <a:ext cx="7772400" cy="74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Business Problems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371600" y="2552599"/>
            <a:ext cx="6400799" cy="24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Scalability</a:t>
            </a:r>
          </a:p>
          <a:p>
            <a:pPr indent="-4191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Service Isolation</a:t>
            </a:r>
          </a:p>
          <a:p>
            <a:pPr indent="-419100" lvl="0" marL="45720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Configuration Management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732300"/>
            <a:ext cx="7772400" cy="83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1371600" y="2542825"/>
            <a:ext cx="6400799" cy="3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Similar to Linux Containers</a:t>
            </a:r>
          </a:p>
          <a:p>
            <a:pPr indent="-3810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Solomon Hykes - Standard shipping containers that can be used to ship any product</a:t>
            </a:r>
          </a:p>
          <a:p>
            <a:pPr indent="-3810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DevOps Engineers - Need to only know how much to ship and where to ship</a:t>
            </a:r>
          </a:p>
          <a:p>
            <a:pPr indent="-3810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Use case: Ebay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660100"/>
            <a:ext cx="7772400" cy="88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3F3F3"/>
                </a:solidFill>
              </a:rPr>
              <a:t>CHEF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1371600" y="2111350"/>
            <a:ext cx="6400799" cy="36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Used for configuration management</a:t>
            </a: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Write scripts for configuration, updation, deployment on the server</a:t>
            </a:r>
          </a:p>
          <a:p>
            <a:pPr indent="-3810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Used for continuous integration. Automatically deploying new builds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many manual tasks required in setup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issue/machine is too slow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Inconsistency with production environment </a:t>
            </a:r>
          </a:p>
          <a:p>
            <a:pPr indent="0" lvl="0" marL="152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solve? 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on Demand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Configuration Management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Deployment cycle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performance</a:t>
            </a:r>
          </a:p>
          <a:p>
            <a:pPr indent="0" lvl="0" marL="152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Nightmares working on local dev env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 source software used to perform various operations with Linux containers.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creating environment on demand.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</a:t>
            </a:r>
            <a:r>
              <a:rPr lang="en-US" sz="2400"/>
              <a:t>lightweight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(Typical laptops can run around 10-100 containers)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to isolate the processes. 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not require a separate OS, uses Kernel’s functionality and uses separate namespaces. </a:t>
            </a:r>
          </a:p>
          <a:p>
            <a:pPr indent="-33020" lvl="0" marL="2743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Docker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Docker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362200" y="3962400"/>
            <a:ext cx="56604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Application Deployment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 across machines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 control and component reuse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Sharing </a:t>
            </a:r>
            <a:r>
              <a:rPr lang="en-US" sz="2400"/>
              <a:t>images 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help of Docker Registry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Simplified maintenance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form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