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0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5" r:id="rId43"/>
    <p:sldId id="299" r:id="rId44"/>
    <p:sldId id="306" r:id="rId45"/>
    <p:sldId id="300" r:id="rId46"/>
    <p:sldId id="301" r:id="rId47"/>
    <p:sldId id="302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3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94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47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6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4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77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0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8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74BE0F-2346-4601-890D-E79FB54DF26D}" type="datetimeFigureOut">
              <a:rPr lang="en-IN" smtClean="0"/>
              <a:t>18-09-2017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7099E3-5D50-4EBD-991F-E678EA796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G2-1.p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 smtClean="0"/>
              <a:t>Chapter 02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325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Assembler Directives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2019869"/>
            <a:ext cx="9601196" cy="4176215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Pseudo-Instructions</a:t>
            </a:r>
          </a:p>
          <a:p>
            <a:pPr lvl="1"/>
            <a:r>
              <a:rPr lang="en-US" altLang="zh-TW" sz="1800" dirty="0"/>
              <a:t>Not translated into machine instructions</a:t>
            </a:r>
          </a:p>
          <a:p>
            <a:pPr lvl="1"/>
            <a:r>
              <a:rPr lang="en-US" altLang="zh-TW" sz="1800" dirty="0"/>
              <a:t>Providing information to the assembler</a:t>
            </a:r>
          </a:p>
          <a:p>
            <a:r>
              <a:rPr lang="en-US" altLang="zh-TW" sz="2000" dirty="0" smtClean="0"/>
              <a:t>Basic assembler directives</a:t>
            </a:r>
          </a:p>
          <a:p>
            <a:pPr lvl="1"/>
            <a:r>
              <a:rPr lang="en-US" altLang="zh-TW" sz="1800" dirty="0" smtClean="0"/>
              <a:t>START</a:t>
            </a:r>
          </a:p>
          <a:p>
            <a:pPr lvl="1"/>
            <a:r>
              <a:rPr lang="en-US" altLang="zh-TW" sz="1800" dirty="0" smtClean="0"/>
              <a:t>END</a:t>
            </a:r>
          </a:p>
          <a:p>
            <a:pPr lvl="1"/>
            <a:r>
              <a:rPr lang="en-US" altLang="zh-TW" sz="1800" dirty="0" smtClean="0"/>
              <a:t>BYTE</a:t>
            </a:r>
          </a:p>
          <a:p>
            <a:pPr lvl="1"/>
            <a:r>
              <a:rPr lang="en-US" altLang="zh-TW" sz="1800" dirty="0" smtClean="0"/>
              <a:t>WORD</a:t>
            </a:r>
          </a:p>
          <a:p>
            <a:pPr lvl="1"/>
            <a:r>
              <a:rPr lang="en-US" altLang="zh-TW" sz="1800" dirty="0" smtClean="0"/>
              <a:t>RESB</a:t>
            </a:r>
          </a:p>
          <a:p>
            <a:pPr lvl="1"/>
            <a:r>
              <a:rPr lang="en-US" altLang="zh-TW" sz="1800" dirty="0" smtClean="0"/>
              <a:t>RESW</a:t>
            </a:r>
          </a:p>
        </p:txBody>
      </p:sp>
    </p:spTree>
    <p:extLst>
      <p:ext uri="{BB962C8B-B14F-4D97-AF65-F5344CB8AC3E}">
        <p14:creationId xmlns:p14="http://schemas.microsoft.com/office/powerpoint/2010/main" val="12194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94" y="941696"/>
            <a:ext cx="9648967" cy="504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5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4" y="990600"/>
            <a:ext cx="10112991" cy="485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8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343" y="1143000"/>
            <a:ext cx="10044753" cy="4670946"/>
          </a:xfrm>
        </p:spPr>
      </p:pic>
    </p:spTree>
    <p:extLst>
      <p:ext uri="{BB962C8B-B14F-4D97-AF65-F5344CB8AC3E}">
        <p14:creationId xmlns:p14="http://schemas.microsoft.com/office/powerpoint/2010/main" val="16616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Assembler’s functions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415654"/>
            <a:ext cx="9459034" cy="38327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sz="2400" dirty="0"/>
              <a:t>Convert mnemonic </a:t>
            </a:r>
            <a:r>
              <a:rPr lang="en-US" altLang="zh-TW" sz="2400" u="sng" dirty="0"/>
              <a:t>operation codes</a:t>
            </a:r>
            <a:r>
              <a:rPr lang="en-US" altLang="zh-TW" sz="2400" dirty="0"/>
              <a:t> to their machine language equivalents </a:t>
            </a:r>
          </a:p>
          <a:p>
            <a:pPr lvl="1" algn="just">
              <a:buFont typeface="Monotype Sorts" pitchFamily="2" charset="2"/>
              <a:buNone/>
            </a:pPr>
            <a:r>
              <a:rPr lang="en-US" altLang="zh-TW" sz="2200" dirty="0"/>
              <a:t>Ex Translate STL to 14 (line no 10) </a:t>
            </a:r>
          </a:p>
          <a:p>
            <a:pPr algn="just"/>
            <a:r>
              <a:rPr lang="en-US" altLang="zh-TW" sz="2400" dirty="0"/>
              <a:t>Convert symbolic </a:t>
            </a:r>
            <a:r>
              <a:rPr lang="en-US" altLang="zh-TW" sz="2400" u="sng" dirty="0"/>
              <a:t>operands </a:t>
            </a:r>
            <a:r>
              <a:rPr lang="en-US" altLang="zh-TW" sz="2400" dirty="0"/>
              <a:t>to their equivalent machine addresses </a:t>
            </a:r>
            <a:endParaRPr lang="en-US" altLang="zh-TW" sz="2400" dirty="0">
              <a:solidFill>
                <a:schemeClr val="hlink"/>
              </a:solidFill>
              <a:sym typeface="Wingdings" panose="05000000000000000000" pitchFamily="2" charset="2"/>
            </a:endParaRPr>
          </a:p>
          <a:p>
            <a:pPr lvl="2" algn="just">
              <a:buFont typeface="Monotype Sorts" pitchFamily="2" charset="2"/>
              <a:buNone/>
            </a:pPr>
            <a:r>
              <a:rPr lang="en-US" altLang="zh-TW" dirty="0"/>
              <a:t>Ex: RETADR TO 1033 (line no 10)</a:t>
            </a:r>
          </a:p>
          <a:p>
            <a:pPr algn="just"/>
            <a:r>
              <a:rPr lang="en-US" altLang="zh-TW" sz="2400" dirty="0"/>
              <a:t>Build the machine instructions in the proper </a:t>
            </a:r>
            <a:r>
              <a:rPr lang="en-US" altLang="zh-TW" sz="2400" u="sng" dirty="0"/>
              <a:t>format</a:t>
            </a:r>
            <a:endParaRPr lang="en-US" altLang="zh-TW" sz="2400" dirty="0"/>
          </a:p>
          <a:p>
            <a:pPr algn="just"/>
            <a:r>
              <a:rPr lang="en-US" altLang="zh-TW" sz="2400" dirty="0"/>
              <a:t>Convert the </a:t>
            </a:r>
            <a:r>
              <a:rPr lang="en-US" altLang="zh-TW" sz="2400" u="sng" dirty="0"/>
              <a:t>data constants</a:t>
            </a:r>
            <a:r>
              <a:rPr lang="en-US" altLang="zh-TW" sz="2400" dirty="0"/>
              <a:t> to internal machine representations</a:t>
            </a:r>
          </a:p>
          <a:p>
            <a:pPr lvl="1" algn="just">
              <a:buFont typeface="Monotype Sorts" pitchFamily="2" charset="2"/>
              <a:buNone/>
            </a:pPr>
            <a:r>
              <a:rPr lang="en-US" altLang="zh-TW" sz="2200" dirty="0"/>
              <a:t>Translate EOF to 454F46 (line no 80)</a:t>
            </a:r>
          </a:p>
          <a:p>
            <a:pPr algn="just"/>
            <a:r>
              <a:rPr lang="en-US" altLang="zh-TW" sz="2400" dirty="0"/>
              <a:t>Write the </a:t>
            </a:r>
            <a:r>
              <a:rPr lang="en-US" altLang="zh-TW" sz="2400" u="sng" dirty="0"/>
              <a:t>object program</a:t>
            </a:r>
            <a:r>
              <a:rPr lang="en-US" altLang="zh-TW" sz="2400" dirty="0"/>
              <a:t> and the assembly listing</a:t>
            </a:r>
          </a:p>
        </p:txBody>
      </p:sp>
    </p:spTree>
    <p:extLst>
      <p:ext uri="{BB962C8B-B14F-4D97-AF65-F5344CB8AC3E}">
        <p14:creationId xmlns:p14="http://schemas.microsoft.com/office/powerpoint/2010/main" val="42120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3"/>
            <a:ext cx="9601196" cy="106503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Difficulties: Forward Reference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446663" y="2429301"/>
            <a:ext cx="9221337" cy="35555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Forward reference: reference to a label that is defined later in the program.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200" u="sng" dirty="0"/>
              <a:t>		</a:t>
            </a:r>
            <a:r>
              <a:rPr lang="en-US" altLang="zh-TW" sz="2200" u="sng" dirty="0" err="1"/>
              <a:t>Loc</a:t>
            </a:r>
            <a:r>
              <a:rPr lang="en-US" altLang="zh-TW" sz="2200" dirty="0"/>
              <a:t>	</a:t>
            </a:r>
            <a:r>
              <a:rPr lang="en-US" altLang="zh-TW" sz="2200" u="sng" dirty="0"/>
              <a:t>Label</a:t>
            </a:r>
            <a:r>
              <a:rPr lang="en-US" altLang="zh-TW" sz="2200" dirty="0"/>
              <a:t>		</a:t>
            </a:r>
            <a:r>
              <a:rPr lang="en-US" altLang="zh-TW" sz="2200" u="sng" dirty="0"/>
              <a:t>Operator</a:t>
            </a:r>
            <a:r>
              <a:rPr lang="en-US" altLang="zh-TW" sz="2200" dirty="0"/>
              <a:t>	</a:t>
            </a:r>
            <a:r>
              <a:rPr lang="en-US" altLang="zh-TW" sz="2200" u="sng" dirty="0"/>
              <a:t>Operand</a:t>
            </a:r>
            <a:r>
              <a:rPr lang="en-US" altLang="zh-TW" sz="2200" dirty="0"/>
              <a:t>	</a:t>
            </a:r>
            <a:r>
              <a:rPr lang="en-US" altLang="zh-TW" sz="2200" u="sng" dirty="0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24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/>
              <a:t>		</a:t>
            </a:r>
            <a:r>
              <a:rPr lang="en-US" altLang="zh-TW" sz="1900" dirty="0"/>
              <a:t>1000	FIRST		STL		RETADR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 dirty="0"/>
              <a:t>		1003	CLOOP		JSUB		RDREC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 dirty="0"/>
              <a:t>		 …	  …		…		…		…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900" dirty="0"/>
              <a:t>		1012			J		CLOOP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/>
              <a:t>		</a:t>
            </a:r>
            <a:r>
              <a:rPr lang="en-US" altLang="zh-TW" sz="1900" dirty="0"/>
              <a:t>…	  …		…		…		…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/>
              <a:t>		</a:t>
            </a:r>
            <a:r>
              <a:rPr lang="en-US" altLang="zh-TW" sz="1900" dirty="0"/>
              <a:t>1033	RETADR	RESW		1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19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1900" dirty="0"/>
          </a:p>
        </p:txBody>
      </p:sp>
      <p:sp>
        <p:nvSpPr>
          <p:cNvPr id="27653" name="Freeform 4"/>
          <p:cNvSpPr>
            <a:spLocks/>
          </p:cNvSpPr>
          <p:nvPr/>
        </p:nvSpPr>
        <p:spPr bwMode="auto">
          <a:xfrm>
            <a:off x="3200400" y="4258101"/>
            <a:ext cx="348018" cy="771099"/>
          </a:xfrm>
          <a:custGeom>
            <a:avLst/>
            <a:gdLst>
              <a:gd name="T0" fmla="*/ 2147483647 w 200"/>
              <a:gd name="T1" fmla="*/ 2147483647 h 480"/>
              <a:gd name="T2" fmla="*/ 2147483647 w 200"/>
              <a:gd name="T3" fmla="*/ 2147483647 h 480"/>
              <a:gd name="T4" fmla="*/ 2147483647 w 200"/>
              <a:gd name="T5" fmla="*/ 0 h 480"/>
              <a:gd name="T6" fmla="*/ 0 60000 65536"/>
              <a:gd name="T7" fmla="*/ 0 60000 65536"/>
              <a:gd name="T8" fmla="*/ 0 60000 65536"/>
              <a:gd name="T9" fmla="*/ 0 w 200"/>
              <a:gd name="T10" fmla="*/ 0 h 480"/>
              <a:gd name="T11" fmla="*/ 200 w 20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80">
                <a:moveTo>
                  <a:pt x="200" y="480"/>
                </a:moveTo>
                <a:cubicBezTo>
                  <a:pt x="108" y="400"/>
                  <a:pt x="16" y="320"/>
                  <a:pt x="8" y="240"/>
                </a:cubicBezTo>
                <a:cubicBezTo>
                  <a:pt x="0" y="160"/>
                  <a:pt x="128" y="40"/>
                  <a:pt x="152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Freeform 5"/>
          <p:cNvSpPr>
            <a:spLocks/>
          </p:cNvSpPr>
          <p:nvPr/>
        </p:nvSpPr>
        <p:spPr bwMode="auto">
          <a:xfrm>
            <a:off x="2667000" y="3657600"/>
            <a:ext cx="762000" cy="2057400"/>
          </a:xfrm>
          <a:custGeom>
            <a:avLst/>
            <a:gdLst>
              <a:gd name="T0" fmla="*/ 2147483647 w 480"/>
              <a:gd name="T1" fmla="*/ 0 h 1296"/>
              <a:gd name="T2" fmla="*/ 0 w 480"/>
              <a:gd name="T3" fmla="*/ 2147483647 h 1296"/>
              <a:gd name="T4" fmla="*/ 2147483647 w 480"/>
              <a:gd name="T5" fmla="*/ 2147483647 h 1296"/>
              <a:gd name="T6" fmla="*/ 0 60000 65536"/>
              <a:gd name="T7" fmla="*/ 0 60000 65536"/>
              <a:gd name="T8" fmla="*/ 0 60000 65536"/>
              <a:gd name="T9" fmla="*/ 0 w 480"/>
              <a:gd name="T10" fmla="*/ 0 h 1296"/>
              <a:gd name="T11" fmla="*/ 480 w 480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296">
                <a:moveTo>
                  <a:pt x="480" y="0"/>
                </a:moveTo>
                <a:cubicBezTo>
                  <a:pt x="240" y="228"/>
                  <a:pt x="0" y="456"/>
                  <a:pt x="0" y="672"/>
                </a:cubicBezTo>
                <a:cubicBezTo>
                  <a:pt x="0" y="888"/>
                  <a:pt x="240" y="1092"/>
                  <a:pt x="480" y="1296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7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/>
              <a:t>Because of forward reference most assemblers make two passes over the source program</a:t>
            </a:r>
          </a:p>
          <a:p>
            <a:pPr algn="just"/>
            <a:r>
              <a:rPr lang="en-US" altLang="en-US" sz="2400" dirty="0"/>
              <a:t>In addition the assembler must process assembler directives</a:t>
            </a:r>
          </a:p>
          <a:p>
            <a:pPr algn="just"/>
            <a:r>
              <a:rPr lang="en-US" altLang="en-US" sz="2400" dirty="0"/>
              <a:t>The assembler must write the generated object code onto some o/p device. This object code later loaded to memory for execution</a:t>
            </a:r>
          </a:p>
          <a:p>
            <a:pPr algn="just"/>
            <a:r>
              <a:rPr lang="en-US" altLang="en-US" sz="2400" dirty="0"/>
              <a:t>The simple object program format consist of 3 types of records</a:t>
            </a:r>
          </a:p>
        </p:txBody>
      </p:sp>
    </p:spTree>
    <p:extLst>
      <p:ext uri="{BB962C8B-B14F-4D97-AF65-F5344CB8AC3E}">
        <p14:creationId xmlns:p14="http://schemas.microsoft.com/office/powerpoint/2010/main" val="32567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3"/>
            <a:ext cx="9601196" cy="107868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Object Program Format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429301"/>
            <a:ext cx="9372598" cy="3739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Header Record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Col. 1	H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Col. 2~7	Program name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Col. 8~13	Starting address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Col. 14-19	Length of object program in bytes (hex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323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3"/>
            <a:ext cx="9601196" cy="107868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Object Program Format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442949"/>
            <a:ext cx="9372598" cy="375313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Text Record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Col.1 	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Col.2~7	Starting address in this record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Col. 8~9	Length of object code in this record in bytes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Col. 10~69	Object code (69-10+1)/6=10 instructions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End Record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Col.1	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Col.2~7	Address of first executable instruction (hex)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			(END </a:t>
            </a:r>
            <a:r>
              <a:rPr lang="en-US" altLang="zh-TW" sz="2200" dirty="0" err="1"/>
              <a:t>program_name</a:t>
            </a:r>
            <a:r>
              <a:rPr lang="en-US" altLang="zh-TW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Fig. 2.3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510051"/>
            <a:ext cx="9448800" cy="330389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/>
              <a:t>H COPY  001000 00107A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/>
              <a:t>T 001000 1E 141033 482039 001036 281030 301015 482061 ...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/>
              <a:t>T 00101E 15 0C1036 482061 081044 4C0000 454F46 000003 000000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/>
              <a:t>T 002039 1E 041030 001030 E0205D 30203F D8205D 281030 …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/>
              <a:t>T 002057 1C 101036 4C0000 F1 001000 041030 E02079 302064 …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/>
              <a:t>T 002073 07 382064 4C0000 05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/>
              <a:t>E 001000</a:t>
            </a:r>
          </a:p>
        </p:txBody>
      </p:sp>
    </p:spTree>
    <p:extLst>
      <p:ext uri="{BB962C8B-B14F-4D97-AF65-F5344CB8AC3E}">
        <p14:creationId xmlns:p14="http://schemas.microsoft.com/office/powerpoint/2010/main" val="16213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Role of Assembler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0" y="2578297"/>
            <a:ext cx="1600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i="0" dirty="0"/>
              <a:t>Source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i="0" dirty="0"/>
              <a:t>Program</a:t>
            </a:r>
            <a:endParaRPr lang="en-US" altLang="zh-TW" b="0" i="0" dirty="0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581400" y="2502096"/>
            <a:ext cx="1524000" cy="101566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0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34000" y="2502097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i="0" dirty="0"/>
              <a:t>Object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i="0" dirty="0"/>
              <a:t>Code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911975" y="5169096"/>
            <a:ext cx="1447800" cy="972397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0" dirty="0">
                <a:solidFill>
                  <a:schemeClr val="bg1"/>
                </a:solidFill>
              </a:rPr>
              <a:t>Loader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774148" y="4026097"/>
            <a:ext cx="17139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0"/>
              <a:t>Executable </a:t>
            </a:r>
          </a:p>
          <a:p>
            <a:pPr algn="ctr" eaLnBrk="1" hangingPunct="1"/>
            <a:r>
              <a:rPr lang="en-US" altLang="zh-TW" i="0"/>
              <a:t>Code</a:t>
            </a:r>
            <a:endParaRPr lang="en-US" altLang="zh-TW" b="0" i="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124200" y="311169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6477000" y="311169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5105400" y="311169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4" name="AutoShape 14"/>
          <p:cNvSpPr>
            <a:spLocks noChangeArrowheads="1"/>
          </p:cNvSpPr>
          <p:nvPr/>
        </p:nvSpPr>
        <p:spPr bwMode="auto">
          <a:xfrm>
            <a:off x="6858000" y="2502096"/>
            <a:ext cx="1447800" cy="10793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0" dirty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>
            <a:off x="7620000" y="36450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17"/>
          <p:cNvSpPr>
            <a:spLocks noChangeShapeType="1"/>
          </p:cNvSpPr>
          <p:nvPr/>
        </p:nvSpPr>
        <p:spPr bwMode="auto">
          <a:xfrm>
            <a:off x="7620000" y="4711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Two Pass Assembler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Pass 1</a:t>
            </a:r>
          </a:p>
          <a:p>
            <a:pPr lvl="1"/>
            <a:r>
              <a:rPr lang="en-US" altLang="zh-TW" sz="2200" dirty="0">
                <a:solidFill>
                  <a:srgbClr val="800000"/>
                </a:solidFill>
              </a:rPr>
              <a:t>Assign addresses to all statements in the program</a:t>
            </a:r>
            <a:endParaRPr lang="en-US" altLang="zh-TW" sz="2200" dirty="0"/>
          </a:p>
          <a:p>
            <a:pPr lvl="1"/>
            <a:r>
              <a:rPr lang="en-US" altLang="zh-TW" sz="2200" dirty="0"/>
              <a:t>Save the values assigned to all </a:t>
            </a:r>
            <a:r>
              <a:rPr lang="en-US" altLang="zh-TW" sz="2200" dirty="0">
                <a:solidFill>
                  <a:srgbClr val="800000"/>
                </a:solidFill>
              </a:rPr>
              <a:t>labels</a:t>
            </a:r>
            <a:r>
              <a:rPr lang="en-US" altLang="zh-TW" sz="2200" dirty="0"/>
              <a:t> for use in Pass 2</a:t>
            </a:r>
          </a:p>
          <a:p>
            <a:pPr lvl="1"/>
            <a:r>
              <a:rPr lang="en-US" altLang="zh-TW" sz="2200" dirty="0"/>
              <a:t>Perform some processing of assembler directives</a:t>
            </a:r>
          </a:p>
          <a:p>
            <a:r>
              <a:rPr lang="en-US" altLang="zh-TW" dirty="0" smtClean="0"/>
              <a:t>Pass 2</a:t>
            </a:r>
          </a:p>
          <a:p>
            <a:pPr lvl="1"/>
            <a:r>
              <a:rPr lang="en-US" altLang="zh-TW" sz="2200" dirty="0">
                <a:solidFill>
                  <a:srgbClr val="800000"/>
                </a:solidFill>
              </a:rPr>
              <a:t>Assemble instructions</a:t>
            </a:r>
            <a:endParaRPr lang="en-US" altLang="zh-TW" sz="2200" dirty="0"/>
          </a:p>
          <a:p>
            <a:pPr lvl="1"/>
            <a:r>
              <a:rPr lang="en-US" altLang="zh-TW" sz="2200" dirty="0"/>
              <a:t>Generate data values defined by BYTE, WORD</a:t>
            </a:r>
          </a:p>
          <a:p>
            <a:pPr lvl="1"/>
            <a:r>
              <a:rPr lang="en-US" altLang="zh-TW" sz="2200" dirty="0"/>
              <a:t>Perform processing of assembler directives not done in Pass 1</a:t>
            </a:r>
          </a:p>
          <a:p>
            <a:pPr lvl="1"/>
            <a:r>
              <a:rPr lang="en-US" altLang="zh-TW" sz="2200" dirty="0"/>
              <a:t>Write the object program and the assembly listing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52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Two Pass Assembler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from input line</a:t>
            </a:r>
          </a:p>
          <a:p>
            <a:pPr lvl="1"/>
            <a:r>
              <a:rPr lang="en-US" altLang="zh-TW" dirty="0" smtClean="0"/>
              <a:t>LABEL, OPCODE, OPERAND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819400" y="4633425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0" i="0" dirty="0"/>
              <a:t>Pass 1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934200" y="4633425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0" i="0"/>
              <a:t>Pass 2 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4267200" y="48620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784725" y="460008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 b="0" i="0"/>
          </a:p>
        </p:txBody>
      </p:sp>
      <p:grpSp>
        <p:nvGrpSpPr>
          <p:cNvPr id="32777" name="Group 10"/>
          <p:cNvGrpSpPr>
            <a:grpSpLocks/>
          </p:cNvGrpSpPr>
          <p:nvPr/>
        </p:nvGrpSpPr>
        <p:grpSpPr bwMode="auto">
          <a:xfrm>
            <a:off x="4724400" y="4481024"/>
            <a:ext cx="1828800" cy="762000"/>
            <a:chOff x="1872" y="3168"/>
            <a:chExt cx="1152" cy="480"/>
          </a:xfrm>
        </p:grpSpPr>
        <p:sp>
          <p:nvSpPr>
            <p:cNvPr id="32788" name="AutoShape 8"/>
            <p:cNvSpPr>
              <a:spLocks noChangeArrowheads="1"/>
            </p:cNvSpPr>
            <p:nvPr/>
          </p:nvSpPr>
          <p:spPr bwMode="auto">
            <a:xfrm>
              <a:off x="1872" y="3168"/>
              <a:ext cx="1152" cy="480"/>
            </a:xfrm>
            <a:prstGeom prst="flowChartOnlineStora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9" name="Text Box 9"/>
            <p:cNvSpPr txBox="1">
              <a:spLocks noChangeArrowheads="1"/>
            </p:cNvSpPr>
            <p:nvPr/>
          </p:nvSpPr>
          <p:spPr bwMode="auto">
            <a:xfrm>
              <a:off x="1968" y="3168"/>
              <a:ext cx="9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b="0" i="0"/>
                <a:t>Intermediate</a:t>
              </a:r>
            </a:p>
            <a:p>
              <a:pPr algn="ctr" eaLnBrk="1" hangingPunct="1"/>
              <a:r>
                <a:rPr lang="en-US" altLang="zh-TW" sz="2000" b="0" i="0"/>
                <a:t>file</a:t>
              </a:r>
            </a:p>
          </p:txBody>
        </p:sp>
      </p:grp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6400800" y="48620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8382000" y="486202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8899525" y="4595324"/>
            <a:ext cx="85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0" i="0"/>
              <a:t>Object </a:t>
            </a:r>
          </a:p>
          <a:p>
            <a:pPr eaLnBrk="1" hangingPunct="1"/>
            <a:r>
              <a:rPr lang="en-US" altLang="zh-TW" sz="1800" b="0" i="0"/>
              <a:t>codes</a:t>
            </a:r>
          </a:p>
        </p:txBody>
      </p:sp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3048000" y="3566624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0" i="0" dirty="0"/>
              <a:t>Source</a:t>
            </a:r>
          </a:p>
          <a:p>
            <a:pPr eaLnBrk="1" hangingPunct="1"/>
            <a:r>
              <a:rPr lang="en-US" altLang="zh-TW" sz="1800" b="0" i="0" dirty="0"/>
              <a:t>program</a:t>
            </a:r>
          </a:p>
        </p:txBody>
      </p:sp>
      <p:sp>
        <p:nvSpPr>
          <p:cNvPr id="32782" name="Line 15"/>
          <p:cNvSpPr>
            <a:spLocks noChangeShapeType="1"/>
          </p:cNvSpPr>
          <p:nvPr/>
        </p:nvSpPr>
        <p:spPr bwMode="auto">
          <a:xfrm>
            <a:off x="3429000" y="43286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3" name="AutoShape 16"/>
          <p:cNvSpPr>
            <a:spLocks noChangeArrowheads="1"/>
          </p:cNvSpPr>
          <p:nvPr/>
        </p:nvSpPr>
        <p:spPr bwMode="auto">
          <a:xfrm>
            <a:off x="3048000" y="3566624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4" name="AutoShape 18"/>
          <p:cNvSpPr>
            <a:spLocks noChangeArrowheads="1"/>
          </p:cNvSpPr>
          <p:nvPr/>
        </p:nvSpPr>
        <p:spPr bwMode="auto">
          <a:xfrm>
            <a:off x="8839200" y="4557224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5" name="AutoShape 20"/>
          <p:cNvSpPr>
            <a:spLocks/>
          </p:cNvSpPr>
          <p:nvPr/>
        </p:nvSpPr>
        <p:spPr bwMode="auto">
          <a:xfrm>
            <a:off x="2209800" y="5395424"/>
            <a:ext cx="914400" cy="349250"/>
          </a:xfrm>
          <a:prstGeom prst="borderCallout1">
            <a:avLst>
              <a:gd name="adj1" fmla="val 32727"/>
              <a:gd name="adj2" fmla="val 108333"/>
              <a:gd name="adj3" fmla="val -93181"/>
              <a:gd name="adj4" fmla="val 13871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 b="0" i="0"/>
              <a:t>OPTAB</a:t>
            </a:r>
          </a:p>
        </p:txBody>
      </p:sp>
      <p:sp>
        <p:nvSpPr>
          <p:cNvPr id="32786" name="AutoShape 21"/>
          <p:cNvSpPr>
            <a:spLocks/>
          </p:cNvSpPr>
          <p:nvPr/>
        </p:nvSpPr>
        <p:spPr bwMode="auto">
          <a:xfrm>
            <a:off x="3810001" y="5395424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94093"/>
              <a:gd name="adj4" fmla="val -2850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 b="0" i="0"/>
              <a:t>SYMTAB</a:t>
            </a:r>
          </a:p>
        </p:txBody>
      </p:sp>
      <p:sp>
        <p:nvSpPr>
          <p:cNvPr id="32787" name="AutoShape 23"/>
          <p:cNvSpPr>
            <a:spLocks/>
          </p:cNvSpPr>
          <p:nvPr/>
        </p:nvSpPr>
        <p:spPr bwMode="auto">
          <a:xfrm>
            <a:off x="7543801" y="5395424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100907"/>
              <a:gd name="adj4" fmla="val -32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 b="0" i="0"/>
              <a:t>SYMTAB</a:t>
            </a:r>
          </a:p>
        </p:txBody>
      </p:sp>
    </p:spTree>
    <p:extLst>
      <p:ext uri="{BB962C8B-B14F-4D97-AF65-F5344CB8AC3E}">
        <p14:creationId xmlns:p14="http://schemas.microsoft.com/office/powerpoint/2010/main" val="708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Data Structures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541059" y="2565778"/>
            <a:ext cx="8458200" cy="3579125"/>
          </a:xfrm>
        </p:spPr>
        <p:txBody>
          <a:bodyPr/>
          <a:lstStyle/>
          <a:p>
            <a:r>
              <a:rPr lang="en-US" altLang="zh-TW" dirty="0" smtClean="0"/>
              <a:t>Operation Code Table (OPTAB)</a:t>
            </a:r>
          </a:p>
          <a:p>
            <a:r>
              <a:rPr lang="en-US" altLang="zh-TW" dirty="0" smtClean="0"/>
              <a:t>Symbol Table (SYMTAB)</a:t>
            </a:r>
          </a:p>
          <a:p>
            <a:r>
              <a:rPr lang="en-US" altLang="zh-TW" dirty="0" smtClean="0"/>
              <a:t>Location Counter(LOCCTR)</a:t>
            </a:r>
          </a:p>
        </p:txBody>
      </p:sp>
    </p:spTree>
    <p:extLst>
      <p:ext uri="{BB962C8B-B14F-4D97-AF65-F5344CB8AC3E}">
        <p14:creationId xmlns:p14="http://schemas.microsoft.com/office/powerpoint/2010/main" val="34409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OPTAB (operation code table)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415654"/>
            <a:ext cx="9601196" cy="36803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Content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 smtClean="0"/>
              <a:t>menmonic</a:t>
            </a:r>
            <a:r>
              <a:rPr lang="en-US" altLang="zh-TW" dirty="0" smtClean="0"/>
              <a:t>, machine code (instruction format, length) etc.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Used for </a:t>
            </a:r>
          </a:p>
          <a:p>
            <a:pPr lvl="3">
              <a:lnSpc>
                <a:spcPct val="90000"/>
              </a:lnSpc>
            </a:pPr>
            <a:r>
              <a:rPr lang="en-US" altLang="zh-TW" dirty="0" smtClean="0"/>
              <a:t>PASS1: Used to lookup mnemonic opcode and validate opcode in source program</a:t>
            </a:r>
          </a:p>
          <a:p>
            <a:pPr lvl="3">
              <a:lnSpc>
                <a:spcPct val="90000"/>
              </a:lnSpc>
            </a:pPr>
            <a:r>
              <a:rPr lang="en-US" altLang="zh-TW" dirty="0" smtClean="0"/>
              <a:t>PASS2: translate them to their machine language equivalent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Characteristic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static table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array or hash table, easy for search</a:t>
            </a:r>
          </a:p>
        </p:txBody>
      </p:sp>
    </p:spTree>
    <p:extLst>
      <p:ext uri="{BB962C8B-B14F-4D97-AF65-F5344CB8AC3E}">
        <p14:creationId xmlns:p14="http://schemas.microsoft.com/office/powerpoint/2010/main" val="23188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SYMTAB (symbol table)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429301"/>
            <a:ext cx="9182098" cy="389529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dirty="0"/>
              <a:t>Content</a:t>
            </a:r>
          </a:p>
          <a:p>
            <a:pPr lvl="1"/>
            <a:r>
              <a:rPr lang="en-US" altLang="zh-TW" sz="2200" dirty="0"/>
              <a:t>label name, value, flag, (type, length) etc.</a:t>
            </a:r>
          </a:p>
          <a:p>
            <a:pPr lvl="1"/>
            <a:r>
              <a:rPr lang="en-US" altLang="zh-TW" sz="2200" dirty="0"/>
              <a:t>Used for </a:t>
            </a:r>
            <a:endParaRPr lang="en-US" altLang="zh-TW" sz="2200" dirty="0" smtClean="0"/>
          </a:p>
          <a:p>
            <a:pPr lvl="1"/>
            <a:r>
              <a:rPr lang="en-US" altLang="zh-TW" dirty="0" smtClean="0"/>
              <a:t>PASS </a:t>
            </a:r>
            <a:r>
              <a:rPr lang="en-US" altLang="zh-TW" dirty="0"/>
              <a:t>1: Labels are entered into Symbol table as they are encountered in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source </a:t>
            </a:r>
            <a:r>
              <a:rPr lang="en-US" altLang="zh-TW" dirty="0"/>
              <a:t>program along with their assigned address (from LOCCTR)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 </a:t>
            </a:r>
            <a:r>
              <a:rPr lang="en-US" altLang="zh-TW" dirty="0"/>
              <a:t>2: Symbols used as operands are looked up in </a:t>
            </a:r>
            <a:r>
              <a:rPr lang="en-US" altLang="zh-TW" dirty="0" err="1"/>
              <a:t>Sym</a:t>
            </a:r>
            <a:r>
              <a:rPr lang="en-US" altLang="zh-TW" dirty="0"/>
              <a:t> tab to obtain </a:t>
            </a:r>
            <a:r>
              <a:rPr lang="en-US" altLang="zh-TW" dirty="0" smtClean="0"/>
              <a:t>the</a:t>
            </a:r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addresses to be inserted in the assembler instructions</a:t>
            </a:r>
          </a:p>
          <a:p>
            <a:r>
              <a:rPr lang="en-US" altLang="zh-TW" sz="2400" dirty="0"/>
              <a:t>Characteristic</a:t>
            </a:r>
          </a:p>
          <a:p>
            <a:pPr lvl="1"/>
            <a:r>
              <a:rPr lang="en-US" altLang="zh-TW" sz="2200" dirty="0"/>
              <a:t>dynamic table (insert, delete, search)</a:t>
            </a:r>
          </a:p>
          <a:p>
            <a:r>
              <a:rPr lang="en-US" altLang="zh-TW" sz="2400" dirty="0"/>
              <a:t>Implementation</a:t>
            </a:r>
          </a:p>
          <a:p>
            <a:pPr lvl="1"/>
            <a:r>
              <a:rPr lang="en-US" altLang="zh-TW" sz="2200" dirty="0"/>
              <a:t>hash table, non-random keys, hashing function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338783" y="2638012"/>
            <a:ext cx="2948604" cy="34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COPY		1000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FIRST 		1000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CLOOP		1003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ENDFIL	1015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EOF		1024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THREE		102D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ZERO		1030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RETADR	1033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LENGTH	1036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BUFFER	1039</a:t>
            </a:r>
          </a:p>
          <a:p>
            <a:pPr eaLnBrk="1" hangingPunct="1"/>
            <a:r>
              <a:rPr lang="en-US" altLang="zh-TW" sz="2000" i="0" dirty="0">
                <a:solidFill>
                  <a:schemeClr val="hlink"/>
                </a:solidFill>
              </a:rPr>
              <a:t>RDREC		</a:t>
            </a:r>
            <a:r>
              <a:rPr lang="en-US" altLang="zh-TW" sz="2000" i="0" dirty="0" smtClean="0">
                <a:solidFill>
                  <a:schemeClr val="hlink"/>
                </a:solidFill>
              </a:rPr>
              <a:t>2039</a:t>
            </a:r>
            <a:endParaRPr lang="en-US" altLang="zh-TW" sz="2000" i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Location Counter(LOCCTR)</a:t>
            </a:r>
            <a:endParaRPr lang="en-US" smtClean="0">
              <a:cs typeface="+mj-cs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A variable  used to help in assignment of addresses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LOCCTR is initialized to the beginning address specified in the START statement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After each source statement is processed the length of the assembled instruction or data area o be generated is added to LOCCTR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Whenever we reach a label in the source program, the current value of LOCCTR gives the address to be associated with the label</a:t>
            </a:r>
          </a:p>
        </p:txBody>
      </p:sp>
    </p:spTree>
    <p:extLst>
      <p:ext uri="{BB962C8B-B14F-4D97-AF65-F5344CB8AC3E}">
        <p14:creationId xmlns:p14="http://schemas.microsoft.com/office/powerpoint/2010/main" val="2900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287" y="668740"/>
            <a:ext cx="10031104" cy="5581935"/>
          </a:xfrm>
        </p:spPr>
      </p:pic>
    </p:spTree>
    <p:extLst>
      <p:ext uri="{BB962C8B-B14F-4D97-AF65-F5344CB8AC3E}">
        <p14:creationId xmlns:p14="http://schemas.microsoft.com/office/powerpoint/2010/main" val="22104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9" y="627796"/>
            <a:ext cx="9921922" cy="5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2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TW" smtClean="0">
                <a:cs typeface="+mj-cs"/>
              </a:rPr>
              <a:t>Example program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483893"/>
            <a:ext cx="7772400" cy="377701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SUM		START	</a:t>
            </a:r>
            <a:r>
              <a:rPr lang="en-US" altLang="zh-TW" sz="2000" dirty="0" smtClean="0"/>
              <a:t>1000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FIRST	</a:t>
            </a:r>
            <a:r>
              <a:rPr lang="en-US" altLang="zh-TW" sz="2000" dirty="0" smtClean="0"/>
              <a:t>LDX</a:t>
            </a:r>
            <a:r>
              <a:rPr lang="en-US" altLang="zh-TW" sz="2000" dirty="0"/>
              <a:t>		ZERO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			LDA		ZERO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LOOP	</a:t>
            </a:r>
            <a:r>
              <a:rPr lang="en-US" altLang="zh-TW" sz="2000" dirty="0" smtClean="0"/>
              <a:t>ADD</a:t>
            </a:r>
            <a:r>
              <a:rPr lang="en-US" altLang="zh-TW" sz="2000" dirty="0"/>
              <a:t>		TABLE,X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			TIX		COUNT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			JLT		LOOP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			STA		TOTAL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			RSUB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TABLE	</a:t>
            </a:r>
            <a:r>
              <a:rPr lang="en-US" altLang="zh-TW" sz="2000" dirty="0" smtClean="0"/>
              <a:t>RESW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2000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COUNT	</a:t>
            </a:r>
            <a:r>
              <a:rPr lang="en-US" altLang="zh-TW" sz="2000" dirty="0" smtClean="0"/>
              <a:t>RESW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1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ZERO	</a:t>
            </a:r>
            <a:r>
              <a:rPr lang="en-US" altLang="zh-TW" sz="2000" dirty="0" smtClean="0"/>
              <a:t>WORD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0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TOTAL	</a:t>
            </a:r>
            <a:r>
              <a:rPr lang="en-US" altLang="zh-TW" sz="2000" dirty="0" smtClean="0"/>
              <a:t>RESW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1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			END		FIRST</a:t>
            </a:r>
          </a:p>
        </p:txBody>
      </p:sp>
    </p:spTree>
    <p:extLst>
      <p:ext uri="{BB962C8B-B14F-4D97-AF65-F5344CB8AC3E}">
        <p14:creationId xmlns:p14="http://schemas.microsoft.com/office/powerpoint/2010/main" val="1964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TW" smtClean="0">
                <a:cs typeface="+mj-cs"/>
              </a:rPr>
              <a:t>Example program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524836"/>
            <a:ext cx="7772400" cy="345288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1000		SUM		START	</a:t>
            </a:r>
            <a:r>
              <a:rPr lang="en-US" altLang="zh-TW" sz="2000" dirty="0" smtClean="0"/>
              <a:t>1000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1000		FIRST	</a:t>
            </a:r>
            <a:r>
              <a:rPr lang="en-US" altLang="zh-TW" sz="2000" dirty="0" smtClean="0"/>
              <a:t>LDX</a:t>
            </a:r>
            <a:r>
              <a:rPr lang="en-US" altLang="zh-TW" sz="2000" dirty="0"/>
              <a:t>		ZERO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1003				LDA		ZERO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1006		LOOP	</a:t>
            </a:r>
            <a:r>
              <a:rPr lang="en-US" altLang="zh-TW" sz="2000" dirty="0" smtClean="0"/>
              <a:t>ADD</a:t>
            </a:r>
            <a:r>
              <a:rPr lang="en-US" altLang="zh-TW" sz="2000" dirty="0"/>
              <a:t>		TABLE,X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1009				TIX		COUNT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100C				JLT		LOOP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100F				STA		TOTAL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1012				RSUB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1015		TABLE	</a:t>
            </a:r>
            <a:r>
              <a:rPr lang="en-US" altLang="zh-TW" sz="2000" dirty="0" smtClean="0"/>
              <a:t>RESW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2000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1018		COUNT	</a:t>
            </a:r>
            <a:r>
              <a:rPr lang="en-US" altLang="zh-TW" sz="2000" dirty="0" smtClean="0"/>
              <a:t>RESW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1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101B		ZERO	</a:t>
            </a:r>
            <a:r>
              <a:rPr lang="en-US" altLang="zh-TW" sz="2000" dirty="0" smtClean="0"/>
              <a:t>WORD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0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101E		TOTAL	</a:t>
            </a:r>
            <a:r>
              <a:rPr lang="en-US" altLang="zh-TW" sz="2000" dirty="0" smtClean="0"/>
              <a:t>RESW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1</a:t>
            </a:r>
            <a:endParaRPr lang="en-US" altLang="zh-TW" sz="2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/>
              <a:t>1021				END		FIRST</a:t>
            </a:r>
          </a:p>
        </p:txBody>
      </p:sp>
    </p:spTree>
    <p:extLst>
      <p:ext uri="{BB962C8B-B14F-4D97-AF65-F5344CB8AC3E}">
        <p14:creationId xmlns:p14="http://schemas.microsoft.com/office/powerpoint/2010/main" val="20850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Introduction to Assemblers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627569"/>
            <a:ext cx="9601196" cy="3318936"/>
          </a:xfrm>
        </p:spPr>
        <p:txBody>
          <a:bodyPr>
            <a:normAutofit fontScale="92500"/>
          </a:bodyPr>
          <a:lstStyle/>
          <a:p>
            <a:r>
              <a:rPr lang="en-US" altLang="zh-TW" sz="2800" dirty="0" smtClean="0"/>
              <a:t>Fundamental functions</a:t>
            </a:r>
          </a:p>
          <a:p>
            <a:pPr lvl="1"/>
            <a:r>
              <a:rPr lang="en-US" altLang="zh-TW" sz="2400" dirty="0" smtClean="0"/>
              <a:t>translating mnemonic operation codes to their machine language equivalents</a:t>
            </a:r>
          </a:p>
          <a:p>
            <a:pPr lvl="1"/>
            <a:r>
              <a:rPr lang="en-US" altLang="zh-TW" sz="2400" dirty="0" smtClean="0"/>
              <a:t>assigning machine addresses to symbolic labels used by the programmer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Machine dependency</a:t>
            </a:r>
          </a:p>
          <a:p>
            <a:pPr lvl="1"/>
            <a:r>
              <a:rPr lang="en-US" altLang="zh-TW" sz="2400" dirty="0" smtClean="0"/>
              <a:t>different machine instruction formats and codes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62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3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85376"/>
              </p:ext>
            </p:extLst>
          </p:nvPr>
        </p:nvGraphicFramePr>
        <p:xfrm>
          <a:off x="1981200" y="1905000"/>
          <a:ext cx="3048000" cy="3566160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</a:tblGrid>
              <a:tr h="3676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OPTAB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Opcode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JLT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63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17156"/>
              </p:ext>
            </p:extLst>
          </p:nvPr>
        </p:nvGraphicFramePr>
        <p:xfrm>
          <a:off x="5638798" y="1828800"/>
          <a:ext cx="3259542" cy="3773029"/>
        </p:xfrm>
        <a:graphic>
          <a:graphicData uri="http://schemas.openxmlformats.org/drawingml/2006/table">
            <a:tbl>
              <a:tblPr/>
              <a:tblGrid>
                <a:gridCol w="1785584"/>
                <a:gridCol w="1473958"/>
              </a:tblGrid>
              <a:tr h="47126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SYMTAB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7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LOCCTR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FIRST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LOOP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TABLE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COUNT	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2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ZERO	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101B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TOTAL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101E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620370"/>
            <a:ext cx="7886700" cy="3170831"/>
          </a:xfrm>
        </p:spPr>
        <p:txBody>
          <a:bodyPr/>
          <a:lstStyle/>
          <a:p>
            <a:pPr algn="just"/>
            <a:r>
              <a:rPr lang="en-US" altLang="zh-TW" sz="3200" dirty="0"/>
              <a:t>Machine Dependent Assembler Features</a:t>
            </a:r>
          </a:p>
          <a:p>
            <a:pPr lvl="1" algn="just"/>
            <a:r>
              <a:rPr lang="en-US" altLang="zh-TW" sz="2800" dirty="0"/>
              <a:t>instruction formats and addressing modes</a:t>
            </a:r>
          </a:p>
          <a:p>
            <a:pPr lvl="1" algn="just"/>
            <a:r>
              <a:rPr lang="en-US" altLang="zh-TW" sz="2800" dirty="0"/>
              <a:t>program </a:t>
            </a:r>
            <a:r>
              <a:rPr lang="en-US" altLang="zh-TW" sz="2800" dirty="0" smtClean="0"/>
              <a:t>relocation</a:t>
            </a:r>
          </a:p>
          <a:p>
            <a:pPr marL="457200" lvl="1" indent="0">
              <a:buNone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9853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49659"/>
            <a:ext cx="9144000" cy="2387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Machine-dependent </a:t>
            </a:r>
            <a:br>
              <a:rPr lang="en-US" altLang="zh-TW" smtClean="0">
                <a:cs typeface="+mj-cs"/>
              </a:rPr>
            </a:br>
            <a:r>
              <a:rPr lang="en-US" altLang="zh-TW" smtClean="0">
                <a:cs typeface="+mj-cs"/>
              </a:rPr>
              <a:t>Assembler Features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000" dirty="0" smtClean="0"/>
              <a:t>Instruction </a:t>
            </a:r>
            <a:r>
              <a:rPr lang="en-US" altLang="zh-TW" sz="2000" dirty="0"/>
              <a:t>formats and addressing modes</a:t>
            </a:r>
          </a:p>
          <a:p>
            <a:pPr>
              <a:defRPr/>
            </a:pPr>
            <a:r>
              <a:rPr lang="en-US" altLang="zh-TW" sz="2000" dirty="0" smtClean="0"/>
              <a:t>Program </a:t>
            </a:r>
            <a:r>
              <a:rPr lang="en-US" altLang="zh-TW" sz="2000" dirty="0"/>
              <a:t>relocation</a:t>
            </a:r>
          </a:p>
          <a:p>
            <a:pPr>
              <a:defRPr/>
            </a:pPr>
            <a:endParaRPr lang="en-US" altLang="zh-TW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0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Instruction Format and Addressing Mode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088107"/>
            <a:ext cx="9067798" cy="38896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SIC/XE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PC-relative or Base-relative addressing: 	op m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Indirect addressing:(avoids another instruction)op @m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Immediate addressing</a:t>
            </a:r>
            <a:r>
              <a:rPr lang="en-US" altLang="zh-TW" sz="2200" dirty="0">
                <a:sym typeface="Wingdings" panose="05000000000000000000" pitchFamily="2" charset="2"/>
              </a:rPr>
              <a:t>(no memory fetch)</a:t>
            </a:r>
            <a:r>
              <a:rPr lang="en-US" altLang="zh-TW" sz="2200" dirty="0"/>
              <a:t> 	op #c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Extended format: 				+op m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dirty="0"/>
              <a:t>(programs responsibility to specify this mode when required)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Index addressing: 				op </a:t>
            </a:r>
            <a:r>
              <a:rPr lang="en-US" altLang="zh-TW" sz="2200" dirty="0" err="1"/>
              <a:t>m,x</a:t>
            </a:r>
            <a:endParaRPr lang="en-US" altLang="zh-TW" sz="2200" dirty="0"/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register-to-register instructions in place of </a:t>
            </a:r>
            <a:r>
              <a:rPr lang="en-US" altLang="zh-TW" sz="2200" dirty="0" err="1"/>
              <a:t>reg</a:t>
            </a:r>
            <a:r>
              <a:rPr lang="en-US" altLang="zh-TW" sz="2200" dirty="0"/>
              <a:t>-to-memory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larger memory -&gt; multi-programming (program allocation)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BASE is used in conjunction with base relative address</a:t>
            </a:r>
          </a:p>
        </p:txBody>
      </p:sp>
    </p:spTree>
    <p:extLst>
      <p:ext uri="{BB962C8B-B14F-4D97-AF65-F5344CB8AC3E}">
        <p14:creationId xmlns:p14="http://schemas.microsoft.com/office/powerpoint/2010/main" val="1028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725606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latin typeface="Times New Roman" charset="0"/>
              </a:rPr>
              <a:t>An SIC/XE Example</a:t>
            </a:r>
            <a:endParaRPr lang="zh-TW" altLang="en-US" sz="2800" dirty="0">
              <a:latin typeface="Times New Roman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7" y="1610436"/>
            <a:ext cx="9730854" cy="45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3" y="832513"/>
            <a:ext cx="9209231" cy="521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6" y="996287"/>
            <a:ext cx="8913102" cy="494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3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PC-Relative Addressing Modes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1405719" y="2074460"/>
            <a:ext cx="8576481" cy="40215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PC-relative</a:t>
            </a:r>
          </a:p>
          <a:p>
            <a:pPr lvl="1"/>
            <a:r>
              <a:rPr lang="en-US" altLang="zh-TW" sz="2200" dirty="0">
                <a:solidFill>
                  <a:schemeClr val="hlink"/>
                </a:solidFill>
              </a:rPr>
              <a:t>10	0000	</a:t>
            </a:r>
            <a:r>
              <a:rPr lang="en-US" altLang="zh-TW" sz="2200" dirty="0" smtClean="0">
                <a:solidFill>
                  <a:schemeClr val="hlink"/>
                </a:solidFill>
              </a:rPr>
              <a:t>     FIRST</a:t>
            </a:r>
            <a:r>
              <a:rPr lang="en-US" altLang="zh-TW" sz="2200" dirty="0">
                <a:solidFill>
                  <a:schemeClr val="hlink"/>
                </a:solidFill>
              </a:rPr>
              <a:t>	</a:t>
            </a:r>
            <a:r>
              <a:rPr lang="en-US" altLang="zh-TW" sz="2200" dirty="0" smtClean="0">
                <a:solidFill>
                  <a:schemeClr val="hlink"/>
                </a:solidFill>
              </a:rPr>
              <a:t>STL </a:t>
            </a:r>
            <a:r>
              <a:rPr lang="en-US" altLang="zh-TW" sz="2200" dirty="0">
                <a:solidFill>
                  <a:schemeClr val="hlink"/>
                </a:solidFill>
              </a:rPr>
              <a:t>	RETADR	17202D</a:t>
            </a:r>
          </a:p>
          <a:p>
            <a:pPr lvl="1"/>
            <a:endParaRPr lang="en-US" altLang="zh-TW" sz="2200" dirty="0">
              <a:solidFill>
                <a:schemeClr val="hlink"/>
              </a:solidFill>
            </a:endParaRPr>
          </a:p>
          <a:p>
            <a:pPr lvl="1"/>
            <a:endParaRPr lang="en-US" altLang="zh-TW" sz="2200" dirty="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hlink"/>
                </a:solidFill>
              </a:rPr>
              <a:t>		    (14)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                </a:t>
            </a:r>
            <a:r>
              <a:rPr lang="en-US" altLang="zh-TW" sz="2200" dirty="0">
                <a:solidFill>
                  <a:schemeClr val="hlink"/>
                </a:solidFill>
              </a:rPr>
              <a:t>1 1 0 0 1 0	(02D)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200" dirty="0">
                <a:solidFill>
                  <a:schemeClr val="hlink"/>
                </a:solidFill>
              </a:rPr>
              <a:t>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		</a:t>
            </a:r>
            <a:endParaRPr lang="en-US" altLang="zh-TW" sz="2200" dirty="0">
              <a:solidFill>
                <a:schemeClr val="hlink"/>
              </a:solidFill>
            </a:endParaRPr>
          </a:p>
          <a:p>
            <a:pPr lvl="2"/>
            <a:r>
              <a:rPr lang="en-US" altLang="zh-TW" dirty="0" smtClean="0"/>
              <a:t>displacement= RETADR - PC = 30-3 = 2D</a:t>
            </a:r>
          </a:p>
          <a:p>
            <a:pPr lvl="1"/>
            <a:r>
              <a:rPr lang="en-US" altLang="zh-TW" sz="2200" dirty="0">
                <a:solidFill>
                  <a:schemeClr val="hlink"/>
                </a:solidFill>
              </a:rPr>
              <a:t>40	0017		J	CLOOP	3F2FEC</a:t>
            </a:r>
          </a:p>
          <a:p>
            <a:pPr lvl="2"/>
            <a:endParaRPr lang="en-US" altLang="zh-TW" dirty="0">
              <a:solidFill>
                <a:schemeClr val="hlink"/>
              </a:solidFill>
            </a:endParaRPr>
          </a:p>
          <a:p>
            <a:pPr lvl="2"/>
            <a:endParaRPr lang="en-US" altLang="zh-TW" dirty="0">
              <a:solidFill>
                <a:schemeClr val="hlink"/>
              </a:solidFill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hlink"/>
                </a:solidFill>
              </a:rPr>
              <a:t>     (3C)</a:t>
            </a:r>
            <a:r>
              <a:rPr lang="en-US" altLang="zh-TW" baseline="-25000" dirty="0" smtClean="0">
                <a:solidFill>
                  <a:schemeClr val="hlink"/>
                </a:solidFill>
              </a:rPr>
              <a:t>16              </a:t>
            </a:r>
            <a:r>
              <a:rPr lang="en-US" altLang="zh-TW" dirty="0" smtClean="0">
                <a:solidFill>
                  <a:schemeClr val="hlink"/>
                </a:solidFill>
              </a:rPr>
              <a:t>1 1 0 0 1 0	(FEC) </a:t>
            </a:r>
            <a:r>
              <a:rPr lang="en-US" altLang="zh-TW" baseline="-25000" dirty="0" smtClean="0">
                <a:solidFill>
                  <a:schemeClr val="hlink"/>
                </a:solidFill>
              </a:rPr>
              <a:t>16</a:t>
            </a:r>
            <a:r>
              <a:rPr lang="en-US" altLang="zh-TW" sz="2800" dirty="0">
                <a:solidFill>
                  <a:schemeClr val="accent1"/>
                </a:solidFill>
              </a:rPr>
              <a:t> </a:t>
            </a:r>
            <a:r>
              <a:rPr lang="en-US" altLang="zh-TW" sz="2800" baseline="-25000" dirty="0">
                <a:solidFill>
                  <a:schemeClr val="accent1"/>
                </a:solidFill>
              </a:rPr>
              <a:t>	</a:t>
            </a:r>
            <a:endParaRPr lang="en-US" altLang="zh-TW" sz="2800" b="1" dirty="0"/>
          </a:p>
          <a:p>
            <a:pPr lvl="2"/>
            <a:r>
              <a:rPr lang="en-US" altLang="zh-TW" dirty="0" smtClean="0"/>
              <a:t>displacement= CLOOP-PC= 6 - 1A= -14= FEC</a:t>
            </a:r>
          </a:p>
          <a:p>
            <a:endParaRPr lang="en-US" altLang="zh-TW" sz="2400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276600" y="2895600"/>
          <a:ext cx="6457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工作表" r:id="rId3" imgW="3583800" imgH="219240" progId="Excel.Sheet.8">
                  <p:embed/>
                </p:oleObj>
              </mc:Choice>
              <mc:Fallback>
                <p:oleObj name="工作表" r:id="rId3" imgW="3583800" imgH="219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64579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04488"/>
              </p:ext>
            </p:extLst>
          </p:nvPr>
        </p:nvGraphicFramePr>
        <p:xfrm>
          <a:off x="3276600" y="4720988"/>
          <a:ext cx="6705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工作表" r:id="rId5" imgW="3583800" imgH="219240" progId="Excel.Sheet.8">
                  <p:embed/>
                </p:oleObj>
              </mc:Choice>
              <mc:Fallback>
                <p:oleObj name="工作表" r:id="rId5" imgW="3583800" imgH="219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0988"/>
                        <a:ext cx="6705600" cy="400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8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3"/>
            <a:ext cx="9601196" cy="81937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Base-Relative Addressing Modes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1990725"/>
            <a:ext cx="84582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Base-relative</a:t>
            </a:r>
          </a:p>
          <a:p>
            <a:pPr lvl="1"/>
            <a:r>
              <a:rPr lang="en-US" altLang="zh-TW" sz="2200" dirty="0"/>
              <a:t>base register is under the control of the programmer</a:t>
            </a:r>
          </a:p>
          <a:p>
            <a:pPr lvl="1"/>
            <a:r>
              <a:rPr lang="en-US" altLang="zh-TW" sz="2200" dirty="0">
                <a:solidFill>
                  <a:schemeClr val="hlink"/>
                </a:solidFill>
              </a:rPr>
              <a:t>12			LDB	#LENGTH</a:t>
            </a:r>
          </a:p>
          <a:p>
            <a:pPr lvl="1"/>
            <a:r>
              <a:rPr lang="en-US" altLang="zh-TW" sz="2200" dirty="0">
                <a:solidFill>
                  <a:schemeClr val="hlink"/>
                </a:solidFill>
              </a:rPr>
              <a:t>13			BASE	LENGTH</a:t>
            </a:r>
          </a:p>
          <a:p>
            <a:pPr lvl="1"/>
            <a:r>
              <a:rPr lang="en-US" altLang="zh-TW" sz="2200" dirty="0">
                <a:solidFill>
                  <a:schemeClr val="hlink"/>
                </a:solidFill>
              </a:rPr>
              <a:t>160	104E	</a:t>
            </a:r>
            <a:r>
              <a:rPr lang="en-US" altLang="zh-TW" sz="2200" dirty="0" smtClean="0">
                <a:solidFill>
                  <a:schemeClr val="hlink"/>
                </a:solidFill>
              </a:rPr>
              <a:t>STCH</a:t>
            </a:r>
            <a:r>
              <a:rPr lang="en-US" altLang="zh-TW" sz="2200" dirty="0">
                <a:solidFill>
                  <a:schemeClr val="hlink"/>
                </a:solidFill>
              </a:rPr>
              <a:t>	BUFFER, X	57C003</a:t>
            </a:r>
          </a:p>
          <a:p>
            <a:pPr lvl="1"/>
            <a:endParaRPr lang="en-US" altLang="zh-TW" sz="2200" dirty="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endParaRPr lang="en-US" altLang="zh-TW" sz="2200" dirty="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hlink"/>
                </a:solidFill>
              </a:rPr>
              <a:t>          ( 54 )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              </a:t>
            </a:r>
            <a:r>
              <a:rPr lang="en-US" altLang="zh-TW" sz="2200" dirty="0">
                <a:solidFill>
                  <a:schemeClr val="hlink"/>
                </a:solidFill>
              </a:rPr>
              <a:t>1 1 1 1 0 0	( 003 )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200" dirty="0">
                <a:solidFill>
                  <a:schemeClr val="hlink"/>
                </a:solidFill>
              </a:rPr>
              <a:t>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		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/>
              <a:t>          </a:t>
            </a:r>
            <a:r>
              <a:rPr lang="en-US" altLang="zh-TW" sz="2200" dirty="0"/>
              <a:t>(54)              1 1 1 0 1 0     0036-1051= -101B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endParaRPr lang="en-US" altLang="zh-TW" sz="2200" dirty="0"/>
          </a:p>
          <a:p>
            <a:pPr lvl="2"/>
            <a:r>
              <a:rPr lang="en-US" altLang="zh-TW" dirty="0" smtClean="0"/>
              <a:t>displacement= BUFFER - B = 0036 - 0033 = 3</a:t>
            </a:r>
          </a:p>
          <a:p>
            <a:pPr lvl="1"/>
            <a:r>
              <a:rPr lang="en-US" altLang="zh-TW" sz="2200" dirty="0"/>
              <a:t>NOBASE is used to inform the assembler that the contents of the base register no longer be relied upon for addressing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352800" y="3962400"/>
          <a:ext cx="6457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工作表" r:id="rId3" imgW="3583800" imgH="219240" progId="Excel.Sheet.8">
                  <p:embed/>
                </p:oleObj>
              </mc:Choice>
              <mc:Fallback>
                <p:oleObj name="工作表" r:id="rId3" imgW="3583800" imgH="219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64579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0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Immediate Address Translation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1187355" y="2006220"/>
            <a:ext cx="9175845" cy="4089779"/>
          </a:xfrm>
        </p:spPr>
        <p:txBody>
          <a:bodyPr/>
          <a:lstStyle/>
          <a:p>
            <a:r>
              <a:rPr lang="en-US" altLang="zh-TW" dirty="0" smtClean="0"/>
              <a:t>Immediate addressing</a:t>
            </a:r>
          </a:p>
          <a:p>
            <a:pPr lvl="1"/>
            <a:r>
              <a:rPr lang="en-US" altLang="zh-TW" sz="2200" dirty="0">
                <a:solidFill>
                  <a:schemeClr val="hlink"/>
                </a:solidFill>
              </a:rPr>
              <a:t>55	0020		LDA	#3		010003</a:t>
            </a:r>
          </a:p>
          <a:p>
            <a:pPr lvl="1"/>
            <a:endParaRPr lang="en-US" altLang="zh-TW" sz="2200" dirty="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hlink"/>
                </a:solidFill>
              </a:rPr>
              <a:t>           ( 00 )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              </a:t>
            </a:r>
            <a:r>
              <a:rPr lang="en-US" altLang="zh-TW" sz="2200" dirty="0">
                <a:solidFill>
                  <a:schemeClr val="hlink"/>
                </a:solidFill>
              </a:rPr>
              <a:t>0 1 0 0 0 0	( 003  )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200" dirty="0">
                <a:solidFill>
                  <a:schemeClr val="hlink"/>
                </a:solidFill>
              </a:rPr>
              <a:t>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		</a:t>
            </a:r>
            <a:endParaRPr lang="en-US" altLang="zh-TW" sz="2200" dirty="0">
              <a:solidFill>
                <a:schemeClr val="hlink"/>
              </a:solidFill>
            </a:endParaRPr>
          </a:p>
          <a:p>
            <a:pPr lvl="1"/>
            <a:endParaRPr lang="en-US" altLang="zh-TW" sz="2200" dirty="0">
              <a:solidFill>
                <a:schemeClr val="hlink"/>
              </a:solidFill>
            </a:endParaRPr>
          </a:p>
          <a:p>
            <a:pPr lvl="1"/>
            <a:r>
              <a:rPr lang="en-US" altLang="zh-TW" sz="2200" dirty="0">
                <a:solidFill>
                  <a:schemeClr val="hlink"/>
                </a:solidFill>
              </a:rPr>
              <a:t>133	103C	            +LDT	#4096		75101000</a:t>
            </a:r>
          </a:p>
          <a:p>
            <a:pPr lvl="1">
              <a:buFont typeface="Monotype Sorts" pitchFamily="2" charset="2"/>
              <a:buNone/>
            </a:pPr>
            <a:endParaRPr lang="en-US" altLang="zh-TW" sz="2200" dirty="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hlink"/>
                </a:solidFill>
              </a:rPr>
              <a:t>           ( 74  )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             </a:t>
            </a:r>
            <a:r>
              <a:rPr lang="en-US" altLang="zh-TW" sz="2200" dirty="0">
                <a:solidFill>
                  <a:schemeClr val="hlink"/>
                </a:solidFill>
              </a:rPr>
              <a:t>0 1 0 0 0 1	( 01000 )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200" dirty="0">
                <a:solidFill>
                  <a:schemeClr val="hlink"/>
                </a:solidFill>
              </a:rPr>
              <a:t>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		</a:t>
            </a:r>
            <a:endParaRPr lang="en-US" altLang="zh-TW" sz="2200" dirty="0">
              <a:solidFill>
                <a:schemeClr val="hlink"/>
              </a:solidFill>
            </a:endParaRPr>
          </a:p>
          <a:p>
            <a:pPr lvl="1"/>
            <a:endParaRPr lang="en-US" altLang="zh-TW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89682"/>
              </p:ext>
            </p:extLst>
          </p:nvPr>
        </p:nvGraphicFramePr>
        <p:xfrm>
          <a:off x="2867025" y="2975718"/>
          <a:ext cx="6457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工作表" r:id="rId3" imgW="3583800" imgH="219240" progId="Excel.Sheet.8">
                  <p:embed/>
                </p:oleObj>
              </mc:Choice>
              <mc:Fallback>
                <p:oleObj name="工作表" r:id="rId3" imgW="3583800" imgH="219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975718"/>
                        <a:ext cx="64579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97366"/>
              </p:ext>
            </p:extLst>
          </p:nvPr>
        </p:nvGraphicFramePr>
        <p:xfrm>
          <a:off x="3333465" y="4887036"/>
          <a:ext cx="6457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工作表" r:id="rId5" imgW="3583800" imgH="219240" progId="Excel.Sheet.8">
                  <p:embed/>
                </p:oleObj>
              </mc:Choice>
              <mc:Fallback>
                <p:oleObj name="工作表" r:id="rId5" imgW="3583800" imgH="219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465" y="4887036"/>
                        <a:ext cx="64579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8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Example Program (Fig. 2.1)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405719" y="2470244"/>
            <a:ext cx="9490879" cy="362575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Purpose</a:t>
            </a:r>
          </a:p>
          <a:p>
            <a:pPr lvl="1" algn="just"/>
            <a:r>
              <a:rPr lang="en-US" altLang="zh-TW" sz="2400" dirty="0" smtClean="0"/>
              <a:t>The main routine reads records from input device (code F1)</a:t>
            </a:r>
          </a:p>
          <a:p>
            <a:pPr lvl="1" algn="just"/>
            <a:r>
              <a:rPr lang="en-US" altLang="zh-TW" sz="2400" dirty="0" smtClean="0"/>
              <a:t>copies them to output device (code 05)</a:t>
            </a:r>
          </a:p>
          <a:p>
            <a:pPr lvl="1" algn="just"/>
            <a:r>
              <a:rPr lang="en-US" altLang="zh-TW" sz="2400" dirty="0" smtClean="0"/>
              <a:t>The main routine calls subroutine RDREC to read a record into the buffer and subroutine WRREC to write a record from the buffer to the o/p device</a:t>
            </a:r>
          </a:p>
        </p:txBody>
      </p:sp>
    </p:spTree>
    <p:extLst>
      <p:ext uri="{BB962C8B-B14F-4D97-AF65-F5344CB8AC3E}">
        <p14:creationId xmlns:p14="http://schemas.microsoft.com/office/powerpoint/2010/main" val="6214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/>
              <a:t>Immediate Address Translation</a:t>
            </a:r>
            <a:r>
              <a:rPr lang="en-US" altLang="zh-TW" smtClean="0">
                <a:cs typeface="+mj-cs"/>
              </a:rPr>
              <a:t> </a:t>
            </a:r>
            <a:r>
              <a:rPr lang="en-US" altLang="zh-TW" sz="3600"/>
              <a:t>(Cont.)</a:t>
            </a:r>
            <a:endParaRPr lang="en-US" altLang="zh-TW" smtClean="0">
              <a:cs typeface="+mj-cs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1951630"/>
            <a:ext cx="9372598" cy="4144370"/>
          </a:xfrm>
        </p:spPr>
        <p:txBody>
          <a:bodyPr/>
          <a:lstStyle/>
          <a:p>
            <a:r>
              <a:rPr lang="en-US" altLang="zh-TW" dirty="0" smtClean="0"/>
              <a:t>Immediate addressing</a:t>
            </a:r>
          </a:p>
          <a:p>
            <a:pPr lvl="1" algn="ctr"/>
            <a:r>
              <a:rPr lang="en-US" altLang="zh-TW" sz="2200" dirty="0">
                <a:solidFill>
                  <a:schemeClr val="hlink"/>
                </a:solidFill>
              </a:rPr>
              <a:t>12	0003		LDB	#LENGTH	69202D</a:t>
            </a:r>
          </a:p>
          <a:p>
            <a:pPr lvl="1" algn="ctr"/>
            <a:endParaRPr lang="en-US" altLang="zh-TW" sz="2200" dirty="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hlink"/>
                </a:solidFill>
              </a:rPr>
              <a:t>           ( 68)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                </a:t>
            </a:r>
            <a:r>
              <a:rPr lang="en-US" altLang="zh-TW" sz="2200" dirty="0">
                <a:solidFill>
                  <a:schemeClr val="hlink"/>
                </a:solidFill>
              </a:rPr>
              <a:t>0 1 0 0 1 0	( 02D ) 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200" dirty="0">
                <a:solidFill>
                  <a:schemeClr val="hlink"/>
                </a:solidFill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chemeClr val="hlink"/>
                </a:solidFill>
              </a:rPr>
              <a:t>  	       ( 68)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200" dirty="0">
                <a:solidFill>
                  <a:schemeClr val="hlink"/>
                </a:solidFill>
              </a:rPr>
              <a:t>           0 1 0 0 0 0          ( 033)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200" dirty="0">
                <a:solidFill>
                  <a:schemeClr val="hlink"/>
                </a:solidFill>
              </a:rPr>
              <a:t>	      690033</a:t>
            </a:r>
            <a:r>
              <a:rPr lang="en-US" altLang="zh-TW" sz="2200" baseline="-25000" dirty="0">
                <a:solidFill>
                  <a:schemeClr val="hlink"/>
                </a:solidFill>
              </a:rPr>
              <a:t>		</a:t>
            </a:r>
            <a:endParaRPr lang="en-US" altLang="zh-TW" baseline="-25000" dirty="0" smtClean="0">
              <a:solidFill>
                <a:schemeClr val="accent1"/>
              </a:solidFill>
            </a:endParaRPr>
          </a:p>
          <a:p>
            <a:pPr lvl="2"/>
            <a:r>
              <a:rPr lang="en-US" altLang="zh-TW" sz="2000" dirty="0" smtClean="0"/>
              <a:t>the immediate operand is the symbol LENGTH</a:t>
            </a:r>
          </a:p>
          <a:p>
            <a:pPr lvl="2"/>
            <a:r>
              <a:rPr lang="en-US" altLang="zh-TW" sz="2000" dirty="0" smtClean="0"/>
              <a:t>the address of this symbol LENGTH is loaded into register B</a:t>
            </a:r>
          </a:p>
          <a:p>
            <a:pPr lvl="2"/>
            <a:r>
              <a:rPr lang="en-US" altLang="zh-TW" sz="2000" dirty="0" smtClean="0"/>
              <a:t>LENGTH=0033=PC+ displacement = 0006+02D</a:t>
            </a:r>
          </a:p>
          <a:p>
            <a:pPr lvl="2"/>
            <a:r>
              <a:rPr lang="en-US" altLang="zh-TW" sz="2000" dirty="0" smtClean="0"/>
              <a:t>if immediate mode is specified, the target address becomes the operand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45142"/>
              </p:ext>
            </p:extLst>
          </p:nvPr>
        </p:nvGraphicFramePr>
        <p:xfrm>
          <a:off x="2867025" y="2959289"/>
          <a:ext cx="6457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工作表" r:id="rId3" imgW="3583800" imgH="219240" progId="Excel.Sheet.8">
                  <p:embed/>
                </p:oleObj>
              </mc:Choice>
              <mc:Fallback>
                <p:oleObj name="工作表" r:id="rId3" imgW="3583800" imgH="219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959289"/>
                        <a:ext cx="64579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9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Indirect Address Translation</a:t>
            </a:r>
          </a:p>
        </p:txBody>
      </p:sp>
      <p:sp>
        <p:nvSpPr>
          <p:cNvPr id="5125" name="Rectangle 1027"/>
          <p:cNvSpPr>
            <a:spLocks noGrp="1" noChangeArrowheads="1"/>
          </p:cNvSpPr>
          <p:nvPr>
            <p:ph idx="1"/>
          </p:nvPr>
        </p:nvSpPr>
        <p:spPr>
          <a:xfrm>
            <a:off x="1295401" y="2047164"/>
            <a:ext cx="9601196" cy="38287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3200" dirty="0" smtClean="0"/>
              <a:t>Indirect addressing</a:t>
            </a:r>
          </a:p>
          <a:p>
            <a:pPr lvl="1"/>
            <a:r>
              <a:rPr lang="en-US" altLang="zh-TW" sz="2900" dirty="0" smtClean="0"/>
              <a:t>target addressing is computed as usual </a:t>
            </a:r>
            <a:r>
              <a:rPr lang="en-US" altLang="zh-TW" sz="3200" dirty="0"/>
              <a:t>(PC-relative or BASE-relative)</a:t>
            </a:r>
          </a:p>
          <a:p>
            <a:pPr lvl="1"/>
            <a:r>
              <a:rPr lang="en-US" altLang="zh-TW" sz="2900" dirty="0" smtClean="0"/>
              <a:t>only the n bit is set to 1</a:t>
            </a:r>
          </a:p>
          <a:p>
            <a:pPr lvl="1"/>
            <a:r>
              <a:rPr lang="en-US" altLang="zh-TW" sz="2900" dirty="0">
                <a:solidFill>
                  <a:schemeClr val="hlink"/>
                </a:solidFill>
              </a:rPr>
              <a:t>70	002A		J	@RETADR	3E2003</a:t>
            </a:r>
          </a:p>
          <a:p>
            <a:pPr lvl="1"/>
            <a:endParaRPr lang="en-US" altLang="zh-TW" sz="2900" dirty="0">
              <a:solidFill>
                <a:schemeClr val="hlink"/>
              </a:solidFill>
            </a:endParaRPr>
          </a:p>
          <a:p>
            <a:pPr lvl="1"/>
            <a:endParaRPr lang="en-US" altLang="zh-TW" sz="2900" dirty="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900" dirty="0">
                <a:solidFill>
                  <a:schemeClr val="hlink"/>
                </a:solidFill>
              </a:rPr>
              <a:t>         ( 3C )</a:t>
            </a:r>
            <a:r>
              <a:rPr lang="en-US" altLang="zh-TW" sz="2900" baseline="-25000" dirty="0">
                <a:solidFill>
                  <a:schemeClr val="hlink"/>
                </a:solidFill>
              </a:rPr>
              <a:t>16              </a:t>
            </a:r>
            <a:r>
              <a:rPr lang="en-US" altLang="zh-TW" sz="2900" dirty="0">
                <a:solidFill>
                  <a:schemeClr val="hlink"/>
                </a:solidFill>
              </a:rPr>
              <a:t>1 0 0 0 1 0	( 003 ) </a:t>
            </a:r>
            <a:r>
              <a:rPr lang="en-US" altLang="zh-TW" sz="2900" baseline="-25000" dirty="0">
                <a:solidFill>
                  <a:schemeClr val="hlink"/>
                </a:solidFill>
              </a:rPr>
              <a:t>16</a:t>
            </a:r>
            <a:r>
              <a:rPr lang="en-US" altLang="zh-TW" sz="2600" dirty="0" smtClean="0">
                <a:solidFill>
                  <a:schemeClr val="accent1"/>
                </a:solidFill>
              </a:rPr>
              <a:t> </a:t>
            </a:r>
            <a:r>
              <a:rPr lang="en-US" altLang="zh-TW" sz="2600" baseline="-25000" dirty="0" smtClean="0">
                <a:solidFill>
                  <a:schemeClr val="accent1"/>
                </a:solidFill>
              </a:rPr>
              <a:t>		</a:t>
            </a:r>
            <a:endParaRPr lang="en-US" altLang="zh-TW" sz="2600" dirty="0" smtClean="0">
              <a:solidFill>
                <a:schemeClr val="accent1"/>
              </a:solidFill>
            </a:endParaRPr>
          </a:p>
          <a:p>
            <a:pPr lvl="2"/>
            <a:r>
              <a:rPr lang="en-US" altLang="zh-TW" sz="2600" dirty="0" smtClean="0"/>
              <a:t>TA=RETADR=0030</a:t>
            </a:r>
          </a:p>
          <a:p>
            <a:pPr lvl="2"/>
            <a:r>
              <a:rPr lang="en-US" altLang="zh-TW" sz="2600" dirty="0" smtClean="0"/>
              <a:t>TA=(PC)+</a:t>
            </a:r>
            <a:r>
              <a:rPr lang="en-US" altLang="zh-TW" sz="2600" dirty="0" err="1" smtClean="0"/>
              <a:t>disp</a:t>
            </a:r>
            <a:r>
              <a:rPr lang="en-US" altLang="zh-TW" sz="2600" dirty="0" smtClean="0"/>
              <a:t>=002D+0003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512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646376"/>
              </p:ext>
            </p:extLst>
          </p:nvPr>
        </p:nvGraphicFramePr>
        <p:xfrm>
          <a:off x="2867024" y="4016375"/>
          <a:ext cx="6457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工作表" r:id="rId3" imgW="3583800" imgH="219240" progId="Excel.Sheet.8">
                  <p:embed/>
                </p:oleObj>
              </mc:Choice>
              <mc:Fallback>
                <p:oleObj name="工作表" r:id="rId3" imgW="3583800" imgH="219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4" y="4016375"/>
                        <a:ext cx="64579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5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Relocation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than one program share the memory</a:t>
            </a:r>
          </a:p>
          <a:p>
            <a:r>
              <a:rPr lang="en-IN" dirty="0" smtClean="0"/>
              <a:t>In advance programs running concurrently?? </a:t>
            </a:r>
          </a:p>
          <a:p>
            <a:r>
              <a:rPr lang="en-IN" dirty="0" smtClean="0"/>
              <a:t>Then we would load without overlap or waste of space</a:t>
            </a:r>
          </a:p>
          <a:p>
            <a:r>
              <a:rPr lang="en-IN" dirty="0" smtClean="0"/>
              <a:t>But not practical to plan program execution (jobs summited nor time)</a:t>
            </a:r>
          </a:p>
          <a:p>
            <a:r>
              <a:rPr lang="en-IN" dirty="0" smtClean="0"/>
              <a:t>So load whenever there is room in memory</a:t>
            </a:r>
          </a:p>
          <a:p>
            <a:r>
              <a:rPr lang="en-IN" dirty="0" smtClean="0"/>
              <a:t>Then actual staring address is not known until loads time.</a:t>
            </a:r>
          </a:p>
        </p:txBody>
      </p:sp>
    </p:spTree>
    <p:extLst>
      <p:ext uri="{BB962C8B-B14F-4D97-AF65-F5344CB8AC3E}">
        <p14:creationId xmlns:p14="http://schemas.microsoft.com/office/powerpoint/2010/main" val="3603290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Program Relocation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064525" y="2047163"/>
            <a:ext cx="9535236" cy="40065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sz="2300" i="1" u="sng" dirty="0" smtClean="0"/>
              <a:t>Absolute program</a:t>
            </a:r>
            <a:r>
              <a:rPr lang="en-US" altLang="zh-TW" sz="2300" dirty="0" smtClean="0"/>
              <a:t>, starting address 1000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300" dirty="0"/>
              <a:t>	e.g. </a:t>
            </a:r>
            <a:r>
              <a:rPr lang="en-US" altLang="zh-TW" sz="2300" dirty="0">
                <a:solidFill>
                  <a:schemeClr val="hlink"/>
                </a:solidFill>
              </a:rPr>
              <a:t>55	101B		LDA	THREE		00102D</a:t>
            </a:r>
          </a:p>
          <a:p>
            <a:pPr lvl="1"/>
            <a:r>
              <a:rPr lang="en-US" altLang="zh-TW" sz="2300" dirty="0" smtClean="0"/>
              <a:t>Relocate the program to 2000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300" dirty="0"/>
              <a:t>	e.g. </a:t>
            </a:r>
            <a:r>
              <a:rPr lang="en-US" altLang="zh-TW" sz="2300" dirty="0">
                <a:solidFill>
                  <a:schemeClr val="hlink"/>
                </a:solidFill>
              </a:rPr>
              <a:t>55	101B		LDA	THREE		00202D</a:t>
            </a:r>
          </a:p>
          <a:p>
            <a:pPr lvl="1"/>
            <a:r>
              <a:rPr lang="en-US" altLang="zh-TW" sz="2300" dirty="0" smtClean="0"/>
              <a:t>Each </a:t>
            </a:r>
            <a:r>
              <a:rPr lang="en-US" altLang="zh-TW" sz="2300" u="sng" dirty="0" smtClean="0">
                <a:solidFill>
                  <a:schemeClr val="hlink"/>
                </a:solidFill>
              </a:rPr>
              <a:t>Absolute address</a:t>
            </a:r>
            <a:r>
              <a:rPr lang="en-US" altLang="zh-TW" sz="2300" dirty="0" smtClean="0"/>
              <a:t> should be modified</a:t>
            </a:r>
          </a:p>
          <a:p>
            <a:r>
              <a:rPr lang="en-US" altLang="zh-TW" dirty="0" smtClean="0"/>
              <a:t>Example</a:t>
            </a:r>
          </a:p>
          <a:p>
            <a:pPr lvl="1" algn="just"/>
            <a:r>
              <a:rPr lang="en-US" altLang="zh-TW" sz="2300" dirty="0"/>
              <a:t>Except for absolute address, the rest of the instructions need not be modified</a:t>
            </a:r>
          </a:p>
          <a:p>
            <a:pPr lvl="2" algn="just"/>
            <a:r>
              <a:rPr lang="en-US" altLang="zh-TW" sz="2100" dirty="0"/>
              <a:t>not a memory address (immediate addressing)</a:t>
            </a:r>
          </a:p>
          <a:p>
            <a:pPr lvl="2" algn="just"/>
            <a:r>
              <a:rPr lang="en-US" altLang="zh-TW" sz="2100" dirty="0"/>
              <a:t>PC-relative, Base-relative</a:t>
            </a:r>
          </a:p>
          <a:p>
            <a:pPr lvl="1" algn="just"/>
            <a:r>
              <a:rPr lang="en-US" altLang="zh-TW" sz="2300" dirty="0"/>
              <a:t>The only parts of the program that require modification at load time are those that specify direct addresses</a:t>
            </a:r>
          </a:p>
        </p:txBody>
      </p:sp>
    </p:spTree>
    <p:extLst>
      <p:ext uri="{BB962C8B-B14F-4D97-AF65-F5344CB8AC3E}">
        <p14:creationId xmlns:p14="http://schemas.microsoft.com/office/powerpoint/2010/main" val="18945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Relocation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Eg</a:t>
            </a:r>
            <a:r>
              <a:rPr lang="en-IN" dirty="0" smtClean="0"/>
              <a:t> SIC absolute program</a:t>
            </a:r>
          </a:p>
          <a:p>
            <a:r>
              <a:rPr lang="en-IN" dirty="0" smtClean="0"/>
              <a:t>Line 55 00102D</a:t>
            </a:r>
          </a:p>
          <a:p>
            <a:r>
              <a:rPr lang="en-IN" dirty="0" smtClean="0"/>
              <a:t>Load at 2000</a:t>
            </a:r>
          </a:p>
          <a:p>
            <a:r>
              <a:rPr lang="en-IN" dirty="0" smtClean="0"/>
              <a:t>Then 102D will not contain the value needed</a:t>
            </a:r>
          </a:p>
          <a:p>
            <a:r>
              <a:rPr lang="en-IN" dirty="0" smtClean="0"/>
              <a:t>Assembler doesn’t know the actual address, so it cannot make the changes</a:t>
            </a:r>
          </a:p>
          <a:p>
            <a:r>
              <a:rPr lang="en-IN" dirty="0" smtClean="0"/>
              <a:t>But identification and modification can be told by the assembler to loader</a:t>
            </a:r>
          </a:p>
          <a:p>
            <a:r>
              <a:rPr lang="en-IN" dirty="0" smtClean="0"/>
              <a:t>An object program containing modification information is </a:t>
            </a:r>
            <a:r>
              <a:rPr lang="en-IN" dirty="0" err="1" smtClean="0"/>
              <a:t>relocatable</a:t>
            </a:r>
            <a:r>
              <a:rPr lang="en-IN" dirty="0" smtClean="0"/>
              <a:t> program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61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346" y="736473"/>
            <a:ext cx="9601196" cy="846668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Example SIC/XE</a:t>
            </a:r>
            <a:endParaRPr lang="en-US" altLang="zh-TW" dirty="0" smtClean="0">
              <a:cs typeface="+mj-cs"/>
            </a:endParaRPr>
          </a:p>
        </p:txBody>
      </p:sp>
      <p:pic>
        <p:nvPicPr>
          <p:cNvPr id="50179" name="Picture 5" descr="2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73" y="1583141"/>
            <a:ext cx="9990161" cy="446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>
                <a:cs typeface="+mj-cs"/>
              </a:rPr>
              <a:t>Relocatable</a:t>
            </a:r>
            <a:r>
              <a:rPr lang="en-US" altLang="zh-TW" dirty="0" smtClean="0">
                <a:cs typeface="+mj-cs"/>
              </a:rPr>
              <a:t> Program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473958" y="1981200"/>
            <a:ext cx="9194042" cy="4114800"/>
          </a:xfrm>
        </p:spPr>
        <p:txBody>
          <a:bodyPr/>
          <a:lstStyle/>
          <a:p>
            <a:r>
              <a:rPr lang="en-US" altLang="zh-TW" dirty="0" smtClean="0"/>
              <a:t>Modification record</a:t>
            </a:r>
          </a:p>
          <a:p>
            <a:pPr lvl="1" algn="just"/>
            <a:r>
              <a:rPr lang="en-US" altLang="zh-TW" dirty="0" smtClean="0"/>
              <a:t>Col 1	M</a:t>
            </a:r>
          </a:p>
          <a:p>
            <a:pPr lvl="1" algn="just"/>
            <a:r>
              <a:rPr lang="en-US" altLang="zh-TW" dirty="0" smtClean="0"/>
              <a:t>Col 2-7	 </a:t>
            </a:r>
            <a:r>
              <a:rPr lang="en-US" altLang="zh-TW" sz="2200" dirty="0"/>
              <a:t>Starting location of the address field to </a:t>
            </a:r>
            <a:r>
              <a:rPr lang="en-US" altLang="zh-TW" sz="2200" dirty="0" smtClean="0"/>
              <a:t>be  modified</a:t>
            </a:r>
            <a:r>
              <a:rPr lang="en-US" altLang="zh-TW" sz="2200" dirty="0"/>
              <a:t>, relative to the beginning of the program</a:t>
            </a:r>
          </a:p>
          <a:p>
            <a:pPr lvl="1" algn="just"/>
            <a:r>
              <a:rPr lang="en-US" altLang="zh-TW" dirty="0" smtClean="0"/>
              <a:t>Col 8-9</a:t>
            </a:r>
            <a:r>
              <a:rPr lang="en-US" altLang="zh-TW" sz="2200" dirty="0"/>
              <a:t> length of the address field to be modified, in half- </a:t>
            </a:r>
            <a:r>
              <a:rPr lang="en-US" altLang="zh-TW" sz="2200" dirty="0" smtClean="0"/>
              <a:t>bytes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2956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Object Code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023582" y="2556931"/>
            <a:ext cx="9873015" cy="3448083"/>
          </a:xfrm>
        </p:spPr>
        <p:txBody>
          <a:bodyPr/>
          <a:lstStyle/>
          <a:p>
            <a:endParaRPr lang="en-US" altLang="en-US" dirty="0" smtClean="0"/>
          </a:p>
        </p:txBody>
      </p:sp>
      <p:pic>
        <p:nvPicPr>
          <p:cNvPr id="52229" name="Picture 4" descr="2_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" y="2142698"/>
            <a:ext cx="10300648" cy="386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9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 smtClean="0"/>
              <a:t>End of Chapter 02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29777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78424" y="2402006"/>
            <a:ext cx="9099076" cy="343047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zh-TW" dirty="0" smtClean="0"/>
          </a:p>
          <a:p>
            <a:pPr lvl="1" algn="just"/>
            <a:r>
              <a:rPr lang="en-US" altLang="zh-TW" sz="2600" dirty="0" smtClean="0"/>
              <a:t>The end-of-record marked with NULL char(00)</a:t>
            </a:r>
          </a:p>
          <a:p>
            <a:pPr lvl="1" algn="just"/>
            <a:r>
              <a:rPr lang="en-US" altLang="zh-TW" sz="2600" dirty="0" smtClean="0"/>
              <a:t>If (size(rec) &gt; </a:t>
            </a:r>
            <a:r>
              <a:rPr lang="en-US" altLang="zh-TW" sz="2600" dirty="0" err="1" smtClean="0"/>
              <a:t>len</a:t>
            </a:r>
            <a:r>
              <a:rPr lang="en-US" altLang="zh-TW" sz="2600" dirty="0" smtClean="0"/>
              <a:t>(buff) ) only 1</a:t>
            </a:r>
            <a:r>
              <a:rPr lang="en-US" altLang="zh-TW" sz="2600" baseline="30000" dirty="0" smtClean="0"/>
              <a:t>st</a:t>
            </a:r>
            <a:r>
              <a:rPr lang="en-US" altLang="zh-TW" sz="2600" dirty="0" smtClean="0"/>
              <a:t> 4096 bytes are copied </a:t>
            </a:r>
          </a:p>
          <a:p>
            <a:pPr lvl="1" algn="just"/>
            <a:r>
              <a:rPr lang="en-US" altLang="zh-TW" sz="2600" dirty="0" smtClean="0"/>
              <a:t>at the end of the file, writes EOF on the output device, then RSUB to the operating system</a:t>
            </a:r>
          </a:p>
          <a:p>
            <a:pPr lvl="1" algn="just"/>
            <a:r>
              <a:rPr lang="en-US" altLang="zh-TW" sz="2600" dirty="0" smtClean="0"/>
              <a:t>Lines beginning with dot (.) represents Comment</a:t>
            </a:r>
          </a:p>
          <a:p>
            <a:pPr lvl="1" algn="just"/>
            <a:r>
              <a:rPr lang="en-US" altLang="zh-TW" sz="2600" dirty="0" smtClean="0"/>
              <a:t>Line number are just for your reference</a:t>
            </a:r>
          </a:p>
          <a:p>
            <a:pPr lvl="1" algn="just"/>
            <a:r>
              <a:rPr lang="en-US" altLang="zh-TW" sz="2600" dirty="0" smtClean="0">
                <a:hlinkClick r:id="rId2" action="ppaction://hlinkpres?slideindex=1&amp;slidetitle="/>
              </a:rPr>
              <a:t>program</a:t>
            </a:r>
            <a:endParaRPr lang="en-US" altLang="zh-TW" sz="26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0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4" descr="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1" y="641445"/>
            <a:ext cx="10727141" cy="56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7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Figure 2.1 (Pseudo code)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Program copy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		  save return address;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</a:t>
            </a:r>
            <a:r>
              <a:rPr lang="en-US" altLang="zh-TW" sz="2300" dirty="0" err="1"/>
              <a:t>cloop</a:t>
            </a:r>
            <a:r>
              <a:rPr lang="en-US" altLang="zh-TW" sz="2300" dirty="0"/>
              <a:t>:   call subroutine RDREC to read one record;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            if length(record)=0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  	       call subroutine WRREC to write EOF;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		  }  else {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           call subroutine WRREC to write one record;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                </a:t>
            </a:r>
            <a:r>
              <a:rPr lang="en-US" altLang="zh-TW" sz="2300" dirty="0" err="1"/>
              <a:t>goto</a:t>
            </a:r>
            <a:r>
              <a:rPr lang="en-US" altLang="zh-TW" sz="2300" dirty="0"/>
              <a:t> </a:t>
            </a:r>
            <a:r>
              <a:rPr lang="en-US" altLang="zh-TW" sz="2300" dirty="0" err="1"/>
              <a:t>cloop</a:t>
            </a:r>
            <a:r>
              <a:rPr lang="en-US" altLang="zh-TW" sz="2300" dirty="0"/>
              <a:t>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     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            load return address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            return to caller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300" dirty="0"/>
              <a:t>   }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76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An Example (Figure 2.1, </a:t>
            </a:r>
            <a:r>
              <a:rPr lang="en-US" altLang="zh-TW" sz="3600"/>
              <a:t>Cont</a:t>
            </a:r>
            <a:r>
              <a:rPr lang="en-US" altLang="zh-TW" smtClean="0">
                <a:cs typeface="+mj-cs"/>
              </a:rPr>
              <a:t>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900" dirty="0"/>
              <a:t>Subroutine</a:t>
            </a:r>
            <a:r>
              <a:rPr lang="en-US" altLang="zh-TW" sz="2600" dirty="0"/>
              <a:t> RDREC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	           clear A, X register to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</a:t>
            </a:r>
            <a:r>
              <a:rPr lang="en-US" altLang="zh-TW" sz="2600" dirty="0" err="1"/>
              <a:t>rloop</a:t>
            </a:r>
            <a:r>
              <a:rPr lang="en-US" altLang="zh-TW" sz="2600" dirty="0"/>
              <a:t>:    read character from input device to A register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if not EOR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	  store character into buffer[X];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	  X++;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	  if X &lt; maximum length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     	        </a:t>
            </a:r>
            <a:r>
              <a:rPr lang="en-US" altLang="zh-TW" sz="2600" dirty="0" err="1"/>
              <a:t>goto</a:t>
            </a:r>
            <a:r>
              <a:rPr lang="en-US" altLang="zh-TW" sz="2600" dirty="0"/>
              <a:t> </a:t>
            </a:r>
            <a:r>
              <a:rPr lang="en-US" altLang="zh-TW" sz="2600" dirty="0" err="1"/>
              <a:t>rloop</a:t>
            </a:r>
            <a:r>
              <a:rPr lang="en-US" altLang="zh-TW" sz="2600" dirty="0"/>
              <a:t>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		    }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store X to length(record);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return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</a:t>
            </a:r>
            <a:r>
              <a:rPr lang="en-US" altLang="zh-TW" sz="2600" dirty="0" smtClean="0"/>
              <a:t>}</a:t>
            </a:r>
            <a:endParaRPr lang="en-US" altLang="zh-TW" sz="2600" dirty="0"/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8001000" y="990600"/>
            <a:ext cx="1905000" cy="990600"/>
          </a:xfrm>
          <a:prstGeom prst="wedgeRoundRectCallout">
            <a:avLst>
              <a:gd name="adj1" fmla="val -188250"/>
              <a:gd name="adj2" fmla="val 85417"/>
              <a:gd name="adj3" fmla="val 16667"/>
            </a:avLst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 b="0" i="0"/>
              <a:t>EOR: </a:t>
            </a:r>
          </a:p>
          <a:p>
            <a:pPr eaLnBrk="1" hangingPunct="1"/>
            <a:r>
              <a:rPr lang="en-US" altLang="zh-TW" sz="2200" b="0" i="0"/>
              <a:t>character x‘00’</a:t>
            </a:r>
          </a:p>
        </p:txBody>
      </p:sp>
    </p:spTree>
    <p:extLst>
      <p:ext uri="{BB962C8B-B14F-4D97-AF65-F5344CB8AC3E}">
        <p14:creationId xmlns:p14="http://schemas.microsoft.com/office/powerpoint/2010/main" val="40953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An Example (Figure 2.1, </a:t>
            </a:r>
            <a:r>
              <a:rPr lang="en-US" altLang="zh-TW" sz="3600"/>
              <a:t>Cont</a:t>
            </a:r>
            <a:r>
              <a:rPr lang="en-US" altLang="zh-TW" smtClean="0">
                <a:cs typeface="+mj-cs"/>
              </a:rPr>
              <a:t>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295402" y="2395205"/>
            <a:ext cx="7886700" cy="373263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/>
              <a:t>Subroutine</a:t>
            </a:r>
            <a:r>
              <a:rPr lang="en-US" altLang="zh-TW" sz="2600" dirty="0"/>
              <a:t> WDREC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	            clear X register to 0;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</a:t>
            </a:r>
            <a:r>
              <a:rPr lang="en-US" altLang="zh-TW" sz="2600" dirty="0" err="1"/>
              <a:t>wloop</a:t>
            </a:r>
            <a:r>
              <a:rPr lang="en-US" altLang="zh-TW" sz="2600" dirty="0"/>
              <a:t>:   get character from buffer[X]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 write character from X to output device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 X++;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 if X &lt; length(record)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        </a:t>
            </a:r>
            <a:r>
              <a:rPr lang="en-US" altLang="zh-TW" sz="2600" dirty="0" err="1"/>
              <a:t>goto</a:t>
            </a:r>
            <a:r>
              <a:rPr lang="en-US" altLang="zh-TW" sz="2600" dirty="0"/>
              <a:t> </a:t>
            </a:r>
            <a:r>
              <a:rPr lang="en-US" altLang="zh-TW" sz="2600" dirty="0" err="1"/>
              <a:t>wloop</a:t>
            </a:r>
            <a:r>
              <a:rPr lang="en-US" altLang="zh-TW" sz="2600" dirty="0"/>
              <a:t>;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              return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/>
              <a:t>   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1017</Words>
  <Application>Microsoft Office PowerPoint</Application>
  <PresentationFormat>Widescreen</PresentationFormat>
  <Paragraphs>362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微軟正黑體</vt:lpstr>
      <vt:lpstr>新細明體</vt:lpstr>
      <vt:lpstr>Arial</vt:lpstr>
      <vt:lpstr>Garamond</vt:lpstr>
      <vt:lpstr>Monotype Sorts</vt:lpstr>
      <vt:lpstr>Times New Roman</vt:lpstr>
      <vt:lpstr>Wingdings</vt:lpstr>
      <vt:lpstr>Organic</vt:lpstr>
      <vt:lpstr>工作表</vt:lpstr>
      <vt:lpstr>Chapter 02</vt:lpstr>
      <vt:lpstr>Role of Assembler</vt:lpstr>
      <vt:lpstr>Introduction to Assemblers</vt:lpstr>
      <vt:lpstr>Example Program (Fig. 2.1)</vt:lpstr>
      <vt:lpstr>PowerPoint Presentation</vt:lpstr>
      <vt:lpstr>PowerPoint Presentation</vt:lpstr>
      <vt:lpstr>Figure 2.1 (Pseudo code)</vt:lpstr>
      <vt:lpstr>An Example (Figure 2.1, Cont.)</vt:lpstr>
      <vt:lpstr>An Example (Figure 2.1, Cont.)</vt:lpstr>
      <vt:lpstr>Assembler Directives</vt:lpstr>
      <vt:lpstr>PowerPoint Presentation</vt:lpstr>
      <vt:lpstr>PowerPoint Presentation</vt:lpstr>
      <vt:lpstr>PowerPoint Presentation</vt:lpstr>
      <vt:lpstr>Assembler’s functions</vt:lpstr>
      <vt:lpstr>Difficulties: Forward Reference</vt:lpstr>
      <vt:lpstr>PowerPoint Presentation</vt:lpstr>
      <vt:lpstr>Object Program Format</vt:lpstr>
      <vt:lpstr>Object Program Format</vt:lpstr>
      <vt:lpstr>Fig. 2.3</vt:lpstr>
      <vt:lpstr>Two Pass Assembler</vt:lpstr>
      <vt:lpstr>Two Pass Assembler </vt:lpstr>
      <vt:lpstr>Data Structures</vt:lpstr>
      <vt:lpstr>OPTAB (operation code table)</vt:lpstr>
      <vt:lpstr>SYMTAB (symbol table)</vt:lpstr>
      <vt:lpstr>Location Counter(LOCCTR)</vt:lpstr>
      <vt:lpstr>PowerPoint Presentation</vt:lpstr>
      <vt:lpstr>PowerPoint Presentation</vt:lpstr>
      <vt:lpstr>Example program</vt:lpstr>
      <vt:lpstr>Example program</vt:lpstr>
      <vt:lpstr>PowerPoint Presentation</vt:lpstr>
      <vt:lpstr>PowerPoint Presentation</vt:lpstr>
      <vt:lpstr>Machine-dependent  Assembler Features</vt:lpstr>
      <vt:lpstr>Instruction Format and Addressing Mode</vt:lpstr>
      <vt:lpstr>An SIC/XE Example</vt:lpstr>
      <vt:lpstr>PowerPoint Presentation</vt:lpstr>
      <vt:lpstr>PowerPoint Presentation</vt:lpstr>
      <vt:lpstr>PC-Relative Addressing Modes</vt:lpstr>
      <vt:lpstr>Base-Relative Addressing Modes</vt:lpstr>
      <vt:lpstr>Immediate Address Translation</vt:lpstr>
      <vt:lpstr>Immediate Address Translation (Cont.)</vt:lpstr>
      <vt:lpstr>Indirect Address Translation</vt:lpstr>
      <vt:lpstr>Program Relocation</vt:lpstr>
      <vt:lpstr>Program Relocation</vt:lpstr>
      <vt:lpstr>Program Relocation</vt:lpstr>
      <vt:lpstr>Example SIC/XE</vt:lpstr>
      <vt:lpstr>Relocatable Program</vt:lpstr>
      <vt:lpstr>Object Code</vt:lpstr>
      <vt:lpstr>End of Chapter 02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</dc:creator>
  <cp:lastModifiedBy>Indira</cp:lastModifiedBy>
  <cp:revision>40</cp:revision>
  <dcterms:created xsi:type="dcterms:W3CDTF">2017-07-31T05:22:43Z</dcterms:created>
  <dcterms:modified xsi:type="dcterms:W3CDTF">2017-09-18T03:19:32Z</dcterms:modified>
</cp:coreProperties>
</file>