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8" r:id="rId2"/>
    <p:sldId id="256" r:id="rId3"/>
    <p:sldId id="281" r:id="rId4"/>
    <p:sldId id="282" r:id="rId5"/>
    <p:sldId id="283" r:id="rId6"/>
    <p:sldId id="284" r:id="rId7"/>
    <p:sldId id="285" r:id="rId8"/>
    <p:sldId id="286" r:id="rId9"/>
    <p:sldId id="257" r:id="rId10"/>
    <p:sldId id="258" r:id="rId11"/>
    <p:sldId id="259" r:id="rId12"/>
    <p:sldId id="269" r:id="rId13"/>
    <p:sldId id="260" r:id="rId14"/>
    <p:sldId id="28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308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0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1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5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8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9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3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1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3033A0-4240-4CC3-A02C-80C69EAF5C44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F2F02A-ACC1-49F1-A510-CBA59FE7E23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SystemSoftware/chap2/FIG2-11.ppt" TargetMode="External"/><Relationship Id="rId2" Type="http://schemas.openxmlformats.org/officeDocument/2006/relationships/hyperlink" Target="ss%20fig/2.11.do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s%20fig/2.12.do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program_blocks.ppt#-1,10,&#28961;&#25237;&#24433;&#29255;&#27161;&#38988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s%20fig/2.16.doc" TargetMode="External"/><Relationship Id="rId2" Type="http://schemas.openxmlformats.org/officeDocument/2006/relationships/hyperlink" Target="ss%20fig/2.15.do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1-pass-assembler.ppt#-1,4,&#28961;&#25237;&#24433;&#29255;&#27161;&#38988;" TargetMode="External"/><Relationship Id="rId2" Type="http://schemas.openxmlformats.org/officeDocument/2006/relationships/hyperlink" Target="ss%20fig/2.18.doc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1-pass-assembler.ppt#-1,6,&#28961;&#25237;&#24433;&#29255;&#27161;&#38988;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ulti-pass-assembler.pp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s%20fig/2.10.do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50376"/>
            <a:ext cx="10058400" cy="3874736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Assembler </a:t>
            </a:r>
            <a:r>
              <a:rPr lang="en-IN" b="1" dirty="0"/>
              <a:t>m</a:t>
            </a:r>
            <a:r>
              <a:rPr lang="en-IN" b="1" dirty="0" smtClean="0"/>
              <a:t>/c </a:t>
            </a:r>
            <a:r>
              <a:rPr lang="en-IN" b="1" dirty="0"/>
              <a:t>Independent Features and Design options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Chapter No.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39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Symbol-Defining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altLang="zh-TW" sz="2800" dirty="0" smtClean="0"/>
              <a:t>Establish symbolic names to improve readability in place of numeric values.</a:t>
            </a:r>
          </a:p>
          <a:p>
            <a:pPr lvl="1" algn="just">
              <a:buNone/>
            </a:pPr>
            <a:r>
              <a:rPr lang="en-US" altLang="zh-TW" sz="2400" dirty="0" smtClean="0"/>
              <a:t>E.g., 	+LDT #4096 can be changed to :</a:t>
            </a:r>
          </a:p>
          <a:p>
            <a:pPr lvl="1" algn="just">
              <a:buNone/>
            </a:pPr>
            <a:r>
              <a:rPr lang="en-US" altLang="zh-TW" sz="2400" dirty="0" smtClean="0"/>
              <a:t>			MAXLEN EQU 4096</a:t>
            </a:r>
          </a:p>
          <a:p>
            <a:pPr lvl="1" algn="just">
              <a:buNone/>
            </a:pPr>
            <a:r>
              <a:rPr lang="en-US" altLang="zh-TW" sz="2400" dirty="0" smtClean="0"/>
              <a:t>			+LDT #MAXLEN   </a:t>
            </a:r>
          </a:p>
          <a:p>
            <a:pPr algn="just"/>
            <a:r>
              <a:rPr lang="en-US" altLang="zh-TW" sz="2800" dirty="0" smtClean="0"/>
              <a:t>When the assembler encounters the EQU statement, it enters MAXLEN into SYMTAB (with value 4096).</a:t>
            </a:r>
          </a:p>
          <a:p>
            <a:pPr algn="just"/>
            <a:r>
              <a:rPr lang="en-US" altLang="zh-TW" sz="2800" dirty="0" smtClean="0"/>
              <a:t>During assembly of the LDT instruction, the assembler searches SYMTAB for the symbol MAXLEN, using its value as the operand in the instruction.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9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Symbol-Defining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Example 1</a:t>
            </a:r>
          </a:p>
          <a:p>
            <a:pPr lvl="1"/>
            <a:r>
              <a:rPr lang="en-US" altLang="zh-TW" sz="2400" dirty="0" smtClean="0"/>
              <a:t>MAXLEN	EQU	4096</a:t>
            </a:r>
          </a:p>
          <a:p>
            <a:pPr lvl="1"/>
            <a:r>
              <a:rPr lang="en-US" altLang="zh-TW" sz="2400" dirty="0" smtClean="0"/>
              <a:t>			+LDT	#MAXLEN  </a:t>
            </a:r>
          </a:p>
          <a:p>
            <a:r>
              <a:rPr lang="en-US" altLang="zh-TW" sz="2400" dirty="0" smtClean="0"/>
              <a:t>Example 2 </a:t>
            </a:r>
            <a:r>
              <a:rPr lang="en-US" altLang="zh-TW" sz="2800" dirty="0" smtClean="0"/>
              <a:t>(Many general purpose registers)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BASE	EQU	R1</a:t>
            </a:r>
          </a:p>
          <a:p>
            <a:pPr lvl="1"/>
            <a:r>
              <a:rPr lang="en-US" altLang="zh-TW" sz="2400" dirty="0" smtClean="0"/>
              <a:t>COUNT	EQU	R2</a:t>
            </a:r>
          </a:p>
          <a:p>
            <a:pPr lvl="1"/>
            <a:r>
              <a:rPr lang="en-US" altLang="zh-TW" sz="2400" dirty="0" smtClean="0"/>
              <a:t>INDEX	EQU 	R3</a:t>
            </a:r>
          </a:p>
          <a:p>
            <a:r>
              <a:rPr lang="en-US" altLang="zh-TW" sz="2400" dirty="0" smtClean="0"/>
              <a:t>Example 3	</a:t>
            </a:r>
          </a:p>
          <a:p>
            <a:pPr lvl="1"/>
            <a:r>
              <a:rPr lang="en-US" altLang="zh-TW" sz="2400" dirty="0" smtClean="0"/>
              <a:t>MAXLEN	EQU	BUFEND-BUFFER</a:t>
            </a:r>
          </a:p>
          <a:p>
            <a:endParaRPr lang="en-IN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3215" y="2204114"/>
            <a:ext cx="25971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/>
            <a:r>
              <a:rPr lang="en-US" altLang="zh-TW" sz="1800" b="0" i="0" dirty="0"/>
              <a:t>	+LDT	#4096</a:t>
            </a:r>
          </a:p>
        </p:txBody>
      </p:sp>
    </p:spTree>
    <p:extLst>
      <p:ext uri="{BB962C8B-B14F-4D97-AF65-F5344CB8AC3E}">
        <p14:creationId xmlns:p14="http://schemas.microsoft.com/office/powerpoint/2010/main" val="268962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Symbol-Defining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Define mnemonic names for registers</a:t>
            </a:r>
            <a:r>
              <a:rPr lang="en-US" altLang="zh-TW" dirty="0" smtClean="0"/>
              <a:t>:</a:t>
            </a:r>
          </a:p>
          <a:p>
            <a:endParaRPr lang="en-IN" dirty="0"/>
          </a:p>
        </p:txBody>
      </p:sp>
      <p:pic>
        <p:nvPicPr>
          <p:cNvPr id="4" name="Picture 4" descr="g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39" y="2541895"/>
            <a:ext cx="47244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70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+mj-cs"/>
              </a:rPr>
              <a:t>ORG (origin)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094720" cy="4131734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Indirectly assign values to symbols</a:t>
            </a:r>
          </a:p>
          <a:p>
            <a:r>
              <a:rPr lang="en-US" altLang="zh-TW" sz="3200" dirty="0" smtClean="0"/>
              <a:t>Reset the location counter to the specified value</a:t>
            </a:r>
          </a:p>
          <a:p>
            <a:pPr lvl="2"/>
            <a:r>
              <a:rPr lang="en-US" altLang="zh-TW" sz="1800" dirty="0"/>
              <a:t>ORG	value</a:t>
            </a:r>
          </a:p>
          <a:p>
            <a:r>
              <a:rPr lang="en-US" altLang="zh-TW" sz="3200" dirty="0" smtClean="0"/>
              <a:t>Value can be: </a:t>
            </a:r>
            <a:r>
              <a:rPr lang="en-US" altLang="zh-TW" sz="3200" dirty="0" smtClean="0">
                <a:sym typeface="Monotype Sorts" pitchFamily="2" charset="2"/>
              </a:rPr>
              <a:t></a:t>
            </a:r>
            <a:r>
              <a:rPr lang="en-US" altLang="zh-TW" sz="3200" dirty="0" smtClean="0"/>
              <a:t> constant, </a:t>
            </a:r>
            <a:r>
              <a:rPr lang="en-US" altLang="zh-TW" sz="3200" dirty="0" smtClean="0">
                <a:sym typeface="Monotype Sorts" pitchFamily="2" charset="2"/>
              </a:rPr>
              <a:t></a:t>
            </a:r>
            <a:r>
              <a:rPr lang="en-US" altLang="zh-TW" sz="3200" dirty="0" smtClean="0"/>
              <a:t> other symbol, </a:t>
            </a:r>
            <a:r>
              <a:rPr lang="en-US" altLang="zh-TW" sz="3200" dirty="0" smtClean="0">
                <a:sym typeface="Monotype Sorts" pitchFamily="2" charset="2"/>
              </a:rPr>
              <a:t></a:t>
            </a:r>
            <a:r>
              <a:rPr lang="en-US" altLang="zh-TW" sz="3200" dirty="0" smtClean="0"/>
              <a:t> expression</a:t>
            </a:r>
          </a:p>
          <a:p>
            <a:r>
              <a:rPr lang="en-US" altLang="zh-TW" sz="3200" dirty="0" smtClean="0"/>
              <a:t>No forward reference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537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 (origin)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/>
              <a:t>When this statement is encountered during assembly of  a program, the assembler resets its location counter to the specified value</a:t>
            </a:r>
            <a:r>
              <a:rPr lang="en-US" altLang="zh-TW" sz="2800" dirty="0" smtClean="0"/>
              <a:t>.</a:t>
            </a:r>
          </a:p>
          <a:p>
            <a:pPr algn="just"/>
            <a:endParaRPr lang="en-US" altLang="zh-TW" sz="2800" dirty="0"/>
          </a:p>
          <a:p>
            <a:pPr algn="just"/>
            <a:r>
              <a:rPr lang="en-US" altLang="zh-TW" sz="2800" dirty="0"/>
              <a:t>The ORG statement will thus affect the values of all labels defined until the next ORG</a:t>
            </a:r>
            <a:r>
              <a:rPr lang="en-US" altLang="zh-TW" sz="2800" dirty="0" smtClean="0"/>
              <a:t>.</a:t>
            </a:r>
          </a:p>
          <a:p>
            <a:pPr algn="just"/>
            <a:endParaRPr lang="en-US" altLang="zh-TW" sz="2800" dirty="0"/>
          </a:p>
          <a:p>
            <a:pPr algn="just"/>
            <a:r>
              <a:rPr lang="en-US" altLang="zh-TW" sz="2800" dirty="0"/>
              <a:t>Normally when an ORG without specified  value is encounter, the previously saved location counter value is restored,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776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ORG Usage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255594" y="1981200"/>
            <a:ext cx="9900086" cy="11430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Suppose that we have the following data structure and want to access its fields:</a:t>
            </a:r>
          </a:p>
        </p:txBody>
      </p:sp>
      <p:pic>
        <p:nvPicPr>
          <p:cNvPr id="71684" name="Picture 4" descr="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49" y="3124200"/>
            <a:ext cx="68580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9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Program without Using ORG</a:t>
            </a:r>
          </a:p>
        </p:txBody>
      </p:sp>
      <p:pic>
        <p:nvPicPr>
          <p:cNvPr id="72707" name="Picture 3" descr="g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8400"/>
            <a:ext cx="42672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3434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097280" y="4572000"/>
            <a:ext cx="100583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 eaLnBrk="1" hangingPunct="1"/>
            <a:r>
              <a:rPr kumimoji="1" lang="en-US" altLang="zh-TW" dirty="0">
                <a:solidFill>
                  <a:srgbClr val="FF3300"/>
                </a:solidFill>
              </a:rPr>
              <a:t>We can then use LDA VALUE, X to fetch the </a:t>
            </a:r>
            <a:r>
              <a:rPr kumimoji="1" lang="en-US" altLang="zh-TW" dirty="0" smtClean="0">
                <a:solidFill>
                  <a:srgbClr val="FF3300"/>
                </a:solidFill>
              </a:rPr>
              <a:t>VALUE field </a:t>
            </a:r>
            <a:r>
              <a:rPr kumimoji="1" lang="en-US" altLang="zh-TW" dirty="0">
                <a:solidFill>
                  <a:srgbClr val="FF3300"/>
                </a:solidFill>
              </a:rPr>
              <a:t>from the table entry indicated by the content </a:t>
            </a:r>
            <a:r>
              <a:rPr kumimoji="1" lang="en-US" altLang="zh-TW" dirty="0" smtClean="0">
                <a:solidFill>
                  <a:srgbClr val="FF3300"/>
                </a:solidFill>
              </a:rPr>
              <a:t>of register </a:t>
            </a:r>
            <a:r>
              <a:rPr kumimoji="1" lang="en-US" altLang="zh-TW" dirty="0">
                <a:solidFill>
                  <a:srgbClr val="FF3300"/>
                </a:solidFill>
              </a:rPr>
              <a:t>X.</a:t>
            </a:r>
          </a:p>
          <a:p>
            <a:pPr algn="just" eaLnBrk="1" hangingPunct="1"/>
            <a:r>
              <a:rPr kumimoji="1" lang="en-US" altLang="zh-TW" dirty="0" smtClean="0">
                <a:solidFill>
                  <a:srgbClr val="FF3300"/>
                </a:solidFill>
              </a:rPr>
              <a:t>To </a:t>
            </a:r>
            <a:r>
              <a:rPr kumimoji="1" lang="en-US" altLang="zh-TW" dirty="0">
                <a:solidFill>
                  <a:srgbClr val="FF3300"/>
                </a:solidFill>
              </a:rPr>
              <a:t>fetch the next  record, X is added by 6 + 1 + 2.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7391400" y="3124200"/>
            <a:ext cx="533400" cy="1219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8001000" y="2743201"/>
            <a:ext cx="2394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Show offsets, less</a:t>
            </a:r>
          </a:p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14496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Program with Using ORG</a:t>
            </a:r>
          </a:p>
        </p:txBody>
      </p:sp>
      <p:pic>
        <p:nvPicPr>
          <p:cNvPr id="73731" name="Picture 3" descr="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78486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4953000" y="4419600"/>
            <a:ext cx="1219200" cy="838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002507" y="5375276"/>
            <a:ext cx="665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3300"/>
                </a:solidFill>
              </a:rPr>
              <a:t>Restore the location counter </a:t>
            </a:r>
            <a:r>
              <a:rPr kumimoji="1" lang="en-US" altLang="zh-TW" dirty="0" smtClean="0">
                <a:solidFill>
                  <a:srgbClr val="FF3300"/>
                </a:solidFill>
              </a:rPr>
              <a:t>to the </a:t>
            </a:r>
            <a:r>
              <a:rPr kumimoji="1" lang="en-US" altLang="zh-TW" dirty="0">
                <a:solidFill>
                  <a:srgbClr val="FF3300"/>
                </a:solidFill>
              </a:rPr>
              <a:t>old value</a:t>
            </a: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6858000" y="3124200"/>
            <a:ext cx="762000" cy="16764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en-US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7924801" y="3352801"/>
            <a:ext cx="2347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Show sizes, more</a:t>
            </a:r>
          </a:p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readable</a:t>
            </a:r>
          </a:p>
        </p:txBody>
      </p:sp>
    </p:spTree>
    <p:extLst>
      <p:ext uri="{BB962C8B-B14F-4D97-AF65-F5344CB8AC3E}">
        <p14:creationId xmlns:p14="http://schemas.microsoft.com/office/powerpoint/2010/main" val="58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No Forward Reference Allowed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132765" y="1828800"/>
            <a:ext cx="10072047" cy="207446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/>
              <a:t>For EQU and ORG, all symbols used on the right hand side of the statement must have been defined previously in the program.</a:t>
            </a:r>
          </a:p>
          <a:p>
            <a:pPr algn="just"/>
            <a:r>
              <a:rPr lang="en-US" altLang="zh-TW" sz="2800" dirty="0"/>
              <a:t>This is because in the two-pass assembler, we require that all symbols must be defined in pass 1.</a:t>
            </a:r>
          </a:p>
        </p:txBody>
      </p:sp>
      <p:pic>
        <p:nvPicPr>
          <p:cNvPr id="74756" name="Picture 4" descr="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4038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467600" y="43434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Allowed</a:t>
            </a:r>
          </a:p>
        </p:txBody>
      </p:sp>
      <p:pic>
        <p:nvPicPr>
          <p:cNvPr id="74758" name="Picture 6" descr="g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81601"/>
            <a:ext cx="39624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467601" y="54102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15935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ORG Restriction</a:t>
            </a:r>
          </a:p>
        </p:txBody>
      </p:sp>
      <p:pic>
        <p:nvPicPr>
          <p:cNvPr id="75779" name="Picture 3" descr="g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797050"/>
            <a:ext cx="48768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4" descr="g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0601"/>
            <a:ext cx="46482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848601" y="27432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Not allowed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7848601" y="5257800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FF3300"/>
                </a:solidFill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34741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Machine Independent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3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791" y="535673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178255" y="1774209"/>
            <a:ext cx="10135737" cy="2428164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So far, when we define the value of a symbol or label, only one term is used.</a:t>
            </a:r>
            <a:endParaRPr lang="en-US" altLang="zh-TW" dirty="0"/>
          </a:p>
          <a:p>
            <a:pPr lvl="1" algn="just"/>
            <a:r>
              <a:rPr lang="en-US" altLang="zh-TW" sz="2000" dirty="0"/>
              <a:t>E.g., 106 	BUFEND 	EQU	*</a:t>
            </a:r>
          </a:p>
          <a:p>
            <a:pPr algn="just"/>
            <a:r>
              <a:rPr lang="en-US" altLang="zh-TW" sz="2800" dirty="0" smtClean="0"/>
              <a:t>Actually, we can also use expressions which contains many terms to define a symbol’s value, evaluated by assembler to produce single operand value or address</a:t>
            </a:r>
            <a:endParaRPr lang="en-US" altLang="zh-TW" dirty="0"/>
          </a:p>
          <a:p>
            <a:pPr lvl="1" algn="just"/>
            <a:r>
              <a:rPr lang="en-US" altLang="zh-TW" sz="2000" dirty="0"/>
              <a:t>E.g., 107 MAXLEN	EQU	BUFEND - BUFFER</a:t>
            </a:r>
          </a:p>
        </p:txBody>
      </p:sp>
      <p:pic>
        <p:nvPicPr>
          <p:cNvPr id="76804" name="Picture 4" descr="g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4" y="4776716"/>
            <a:ext cx="8412707" cy="149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4140" y="585716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Relative </a:t>
            </a:r>
            <a:r>
              <a:rPr lang="en-US" altLang="zh-TW" dirty="0" err="1" smtClean="0">
                <a:solidFill>
                  <a:schemeClr val="tx1"/>
                </a:solidFill>
              </a:rPr>
              <a:t>v.s</a:t>
            </a:r>
            <a:r>
              <a:rPr lang="en-US" altLang="zh-TW" dirty="0" smtClean="0">
                <a:solidFill>
                  <a:schemeClr val="tx1"/>
                </a:solidFill>
              </a:rPr>
              <a:t>. Absolute Value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73707" y="1886803"/>
            <a:ext cx="10072048" cy="4419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800" dirty="0"/>
              <a:t>Generally, +, -, *, /, operations are allowed to be used in an expression.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/>
              <a:t>Division is defined to produce an integer.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/>
              <a:t>Regarding program relocation, a  symbol’s value can be classified as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/>
              <a:t>Relative</a:t>
            </a:r>
          </a:p>
          <a:p>
            <a:pPr lvl="2" algn="just">
              <a:lnSpc>
                <a:spcPct val="90000"/>
              </a:lnSpc>
            </a:pPr>
            <a:r>
              <a:rPr lang="en-US" altLang="zh-TW" sz="2000" dirty="0"/>
              <a:t>Its value is relative to the beginning of the object program, and thus its value is dependent of program location.</a:t>
            </a:r>
          </a:p>
          <a:p>
            <a:pPr lvl="2" algn="just">
              <a:lnSpc>
                <a:spcPct val="90000"/>
              </a:lnSpc>
            </a:pPr>
            <a:r>
              <a:rPr lang="en-US" altLang="zh-TW" sz="2000" dirty="0"/>
              <a:t>E.g., labels or reference to location counter (*)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/>
              <a:t>Absolute</a:t>
            </a:r>
          </a:p>
          <a:p>
            <a:pPr lvl="2" algn="just">
              <a:lnSpc>
                <a:spcPct val="90000"/>
              </a:lnSpc>
            </a:pPr>
            <a:r>
              <a:rPr lang="en-US" altLang="zh-TW" sz="2000" dirty="0"/>
              <a:t>Its value is independent of program location</a:t>
            </a:r>
          </a:p>
          <a:p>
            <a:pPr lvl="2" algn="just">
              <a:lnSpc>
                <a:spcPct val="90000"/>
              </a:lnSpc>
            </a:pPr>
            <a:r>
              <a:rPr lang="en-US" altLang="zh-TW" sz="2000" dirty="0"/>
              <a:t>E.g., a constant.</a:t>
            </a:r>
          </a:p>
        </p:txBody>
      </p:sp>
    </p:spTree>
    <p:extLst>
      <p:ext uri="{BB962C8B-B14F-4D97-AF65-F5344CB8AC3E}">
        <p14:creationId xmlns:p14="http://schemas.microsoft.com/office/powerpoint/2010/main" val="26003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071" y="51179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Relative </a:t>
            </a:r>
            <a:r>
              <a:rPr lang="en-US" altLang="zh-TW" dirty="0" err="1" smtClean="0">
                <a:solidFill>
                  <a:schemeClr val="tx1"/>
                </a:solidFill>
              </a:rPr>
              <a:t>v.s</a:t>
            </a:r>
            <a:r>
              <a:rPr lang="en-US" altLang="zh-TW" dirty="0" smtClean="0">
                <a:solidFill>
                  <a:schemeClr val="tx1"/>
                </a:solidFill>
              </a:rPr>
              <a:t>. Absolute Expression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201003" y="1752600"/>
            <a:ext cx="9962866" cy="46482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/>
              <a:t>Depending on the type of value they produce, expressions are classified as:</a:t>
            </a:r>
          </a:p>
          <a:p>
            <a:pPr lvl="1" algn="just"/>
            <a:r>
              <a:rPr lang="en-US" altLang="zh-TW" sz="2800" dirty="0"/>
              <a:t>Absolute</a:t>
            </a:r>
          </a:p>
          <a:p>
            <a:pPr lvl="2" algn="just"/>
            <a:r>
              <a:rPr lang="en-US" altLang="zh-TW" sz="2400" dirty="0"/>
              <a:t>An expression that contains only absolute terms, or</a:t>
            </a:r>
          </a:p>
          <a:p>
            <a:pPr lvl="2" algn="just"/>
            <a:r>
              <a:rPr lang="en-US" altLang="zh-TW" sz="2400" dirty="0"/>
              <a:t>An expression that contains relative terms but the relative terms occur in pairs and the terms in each pair have opposite signs. (/ and * operations are not allowed) </a:t>
            </a:r>
          </a:p>
          <a:p>
            <a:pPr lvl="1" algn="just"/>
            <a:r>
              <a:rPr lang="en-US" altLang="zh-TW" sz="2800" dirty="0"/>
              <a:t>Relative</a:t>
            </a:r>
          </a:p>
          <a:p>
            <a:pPr lvl="2" algn="just"/>
            <a:r>
              <a:rPr lang="en-US" altLang="zh-TW" sz="2400" dirty="0"/>
              <a:t>An expression in which all relative terms except one can be </a:t>
            </a:r>
            <a:r>
              <a:rPr lang="en-US" altLang="zh-TW" sz="2400" dirty="0" smtClean="0"/>
              <a:t>paired as before  </a:t>
            </a:r>
            <a:r>
              <a:rPr lang="en-US" altLang="zh-TW" sz="2400" dirty="0"/>
              <a:t>and the remaining unpaired term must have a positive sign.  (/ and * operations are not allowed) </a:t>
            </a:r>
          </a:p>
        </p:txBody>
      </p:sp>
    </p:spTree>
    <p:extLst>
      <p:ext uri="{BB962C8B-B14F-4D97-AF65-F5344CB8AC3E}">
        <p14:creationId xmlns:p14="http://schemas.microsoft.com/office/powerpoint/2010/main" val="27225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Absolute Expression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/>
              <a:t>107 MAXLEN	EQU	BUFEND – BUFFER</a:t>
            </a:r>
          </a:p>
          <a:p>
            <a:pPr algn="just"/>
            <a:r>
              <a:rPr lang="en-US" altLang="zh-TW" sz="2400" dirty="0"/>
              <a:t>Although BUFEND and BUFFER are relative terms (because their values will change when the program is loaded into a different place in memory), the expression (BUFEND – BUFFER) is an absolute expression.</a:t>
            </a:r>
          </a:p>
          <a:p>
            <a:pPr algn="just"/>
            <a:r>
              <a:rPr lang="en-US" altLang="zh-TW" sz="2400" dirty="0"/>
              <a:t>Why? the value of this expression is 0x1000, which is the same no matter where this program is loaded.</a:t>
            </a:r>
          </a:p>
          <a:p>
            <a:pPr algn="just"/>
            <a:r>
              <a:rPr lang="en-US" altLang="zh-TW" sz="2400" dirty="0"/>
              <a:t>Why? Because BUFEND and BUFFER can be represented as (</a:t>
            </a:r>
            <a:r>
              <a:rPr lang="en-US" altLang="zh-TW" sz="2400" dirty="0" err="1"/>
              <a:t>startingaddr</a:t>
            </a:r>
            <a:r>
              <a:rPr lang="en-US" altLang="zh-TW" sz="2400" dirty="0"/>
              <a:t> + x) and (</a:t>
            </a:r>
            <a:r>
              <a:rPr lang="en-US" altLang="zh-TW" sz="2400" dirty="0" err="1"/>
              <a:t>startingaddr</a:t>
            </a:r>
            <a:r>
              <a:rPr lang="en-US" altLang="zh-TW" sz="2400" dirty="0"/>
              <a:t> + y), BUFEND – BUFFER becomes (x – y), which is a constant.</a:t>
            </a:r>
          </a:p>
        </p:txBody>
      </p:sp>
    </p:spTree>
    <p:extLst>
      <p:ext uri="{BB962C8B-B14F-4D97-AF65-F5344CB8AC3E}">
        <p14:creationId xmlns:p14="http://schemas.microsoft.com/office/powerpoint/2010/main" val="3618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Illegal Expressions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BUFEND + BUFFER</a:t>
            </a:r>
          </a:p>
          <a:p>
            <a:pPr algn="just"/>
            <a:r>
              <a:rPr lang="en-US" altLang="zh-TW" sz="2800" dirty="0" smtClean="0"/>
              <a:t>100 – BUFFER</a:t>
            </a:r>
          </a:p>
          <a:p>
            <a:pPr algn="just"/>
            <a:r>
              <a:rPr lang="en-US" altLang="zh-TW" sz="2800" dirty="0" smtClean="0"/>
              <a:t>3 * BUFFER</a:t>
            </a:r>
          </a:p>
          <a:p>
            <a:pPr algn="just"/>
            <a:r>
              <a:rPr lang="en-US" altLang="zh-TW" sz="2800" dirty="0" smtClean="0"/>
              <a:t>These expressions represent neither absolute nor location within the program</a:t>
            </a:r>
          </a:p>
          <a:p>
            <a:pPr algn="just"/>
            <a:r>
              <a:rPr lang="en-US" altLang="zh-TW" sz="2800" dirty="0" smtClean="0"/>
              <a:t>Therefore, these expression are considered illegal.</a:t>
            </a:r>
          </a:p>
        </p:txBody>
      </p:sp>
    </p:spTree>
    <p:extLst>
      <p:ext uri="{BB962C8B-B14F-4D97-AF65-F5344CB8AC3E}">
        <p14:creationId xmlns:p14="http://schemas.microsoft.com/office/powerpoint/2010/main" val="1494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344" y="495300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Enhanced Symbol Table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239103" y="1746202"/>
            <a:ext cx="10033948" cy="2209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800" dirty="0"/>
              <a:t>To determine the type of an expression, we must keep track of the types of all symbols defined in the program,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/>
              <a:t>Therefore, we need a flag in the symbol table to indicate type of value (absolute or relative) in addition to the value itself</a:t>
            </a:r>
            <a:r>
              <a:rPr lang="en-US" altLang="zh-TW" sz="2800" dirty="0" smtClean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 smtClean="0"/>
              <a:t>Easily determine the type of expression and generate M record in object program for relative values</a:t>
            </a:r>
            <a:endParaRPr lang="en-US" altLang="zh-TW" sz="2800" dirty="0"/>
          </a:p>
        </p:txBody>
      </p:sp>
      <p:pic>
        <p:nvPicPr>
          <p:cNvPr id="81924" name="Picture 4" descr="g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83" y="4008177"/>
            <a:ext cx="3886200" cy="196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3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Program Blocks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Program blocks</a:t>
            </a:r>
          </a:p>
          <a:p>
            <a:pPr lvl="1" algn="just"/>
            <a:r>
              <a:rPr lang="en-US" altLang="zh-TW" sz="2400" dirty="0" smtClean="0"/>
              <a:t>refer to segments of code that are rearranged within a single object program unit</a:t>
            </a:r>
          </a:p>
          <a:p>
            <a:pPr lvl="1" algn="just"/>
            <a:r>
              <a:rPr lang="en-US" altLang="zh-TW" sz="2400" b="1" dirty="0" smtClean="0"/>
              <a:t>USE  [</a:t>
            </a:r>
            <a:r>
              <a:rPr lang="en-US" altLang="zh-TW" sz="2400" b="1" dirty="0" err="1" smtClean="0"/>
              <a:t>blockname</a:t>
            </a:r>
            <a:r>
              <a:rPr lang="en-US" altLang="zh-TW" sz="2400" b="1" dirty="0" smtClean="0"/>
              <a:t>]</a:t>
            </a:r>
          </a:p>
          <a:p>
            <a:pPr lvl="1" algn="just"/>
            <a:r>
              <a:rPr lang="en-US" altLang="zh-TW" sz="2400" dirty="0" smtClean="0"/>
              <a:t>Default block</a:t>
            </a:r>
          </a:p>
          <a:p>
            <a:pPr lvl="1" algn="just"/>
            <a:r>
              <a:rPr lang="en-US" altLang="zh-TW" sz="2400" dirty="0" smtClean="0"/>
              <a:t>Example: </a:t>
            </a:r>
            <a:r>
              <a:rPr lang="en-US" altLang="zh-TW" sz="2400" dirty="0" smtClean="0">
                <a:hlinkClick r:id="rId2" action="ppaction://hlinkfile"/>
              </a:rPr>
              <a:t>Figure</a:t>
            </a:r>
            <a:r>
              <a:rPr lang="en-US" altLang="zh-TW" sz="2400" dirty="0" smtClean="0">
                <a:hlinkClick r:id="rId3" action="ppaction://hlinkpres?slideindex=1&amp;slidetitle="/>
              </a:rPr>
              <a:t> 2.11</a:t>
            </a: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Each program block may actually contain several separate segments of the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19004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Program Blocks - Implementation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003" y="1856096"/>
            <a:ext cx="9954677" cy="3858904"/>
          </a:xfrm>
        </p:spPr>
        <p:txBody>
          <a:bodyPr>
            <a:noAutofit/>
          </a:bodyPr>
          <a:lstStyle/>
          <a:p>
            <a:pPr algn="just"/>
            <a:r>
              <a:rPr lang="en-US" altLang="zh-TW" sz="2400" dirty="0" smtClean="0"/>
              <a:t>Pass 1</a:t>
            </a:r>
          </a:p>
          <a:p>
            <a:pPr lvl="1" algn="just"/>
            <a:r>
              <a:rPr lang="en-US" altLang="zh-TW" sz="2400" dirty="0"/>
              <a:t>each program block has a </a:t>
            </a:r>
            <a:r>
              <a:rPr lang="en-US" altLang="zh-TW" sz="2400" u="sng" dirty="0"/>
              <a:t>separate location counter</a:t>
            </a:r>
            <a:r>
              <a:rPr lang="en-US" altLang="zh-TW" sz="2400" dirty="0"/>
              <a:t> </a:t>
            </a:r>
          </a:p>
          <a:p>
            <a:pPr lvl="1" algn="just"/>
            <a:r>
              <a:rPr lang="en-US" altLang="zh-TW" sz="2400" dirty="0"/>
              <a:t>each label is assigned an</a:t>
            </a:r>
            <a:r>
              <a:rPr lang="en-US" altLang="zh-TW" sz="2400" u="sng" dirty="0"/>
              <a:t> address</a:t>
            </a:r>
            <a:r>
              <a:rPr lang="en-US" altLang="zh-TW" sz="2400" dirty="0"/>
              <a:t> that is relative to the start of </a:t>
            </a:r>
            <a:r>
              <a:rPr lang="en-US" altLang="zh-TW" sz="2400" u="sng" dirty="0"/>
              <a:t>the block</a:t>
            </a:r>
            <a:r>
              <a:rPr lang="en-US" altLang="zh-TW" sz="2400" dirty="0"/>
              <a:t> that contains it</a:t>
            </a:r>
          </a:p>
          <a:p>
            <a:pPr lvl="1" algn="just"/>
            <a:r>
              <a:rPr lang="en-US" altLang="zh-TW" sz="2400" dirty="0"/>
              <a:t>at the end of Pass 1, the latest value of the </a:t>
            </a:r>
            <a:r>
              <a:rPr lang="en-US" altLang="zh-TW" sz="2400" u="sng" dirty="0"/>
              <a:t>location counter</a:t>
            </a:r>
            <a:r>
              <a:rPr lang="en-US" altLang="zh-TW" sz="2400" dirty="0"/>
              <a:t> for each block indicates </a:t>
            </a:r>
            <a:r>
              <a:rPr lang="en-US" altLang="zh-TW" sz="2400" u="sng" dirty="0"/>
              <a:t>the length of that block</a:t>
            </a:r>
            <a:endParaRPr lang="en-US" altLang="zh-TW" sz="2400" dirty="0"/>
          </a:p>
          <a:p>
            <a:pPr lvl="1" algn="just"/>
            <a:r>
              <a:rPr lang="en-US" altLang="zh-TW" sz="2400" dirty="0"/>
              <a:t>the assembler can then assign to each block a starting address in the object program</a:t>
            </a:r>
          </a:p>
          <a:p>
            <a:pPr algn="just"/>
            <a:r>
              <a:rPr lang="en-US" altLang="zh-TW" sz="2400" dirty="0" smtClean="0"/>
              <a:t>Pass 2</a:t>
            </a:r>
          </a:p>
          <a:p>
            <a:pPr lvl="1" algn="just"/>
            <a:r>
              <a:rPr lang="en-US" altLang="zh-TW" sz="2400" dirty="0"/>
              <a:t>The address of each symbol can be computed by adding the assigned block starting address and the relative address of the symbol to that block</a:t>
            </a:r>
          </a:p>
        </p:txBody>
      </p:sp>
    </p:spTree>
    <p:extLst>
      <p:ext uri="{BB962C8B-B14F-4D97-AF65-F5344CB8AC3E}">
        <p14:creationId xmlns:p14="http://schemas.microsoft.com/office/powerpoint/2010/main" val="10439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  <a:hlinkClick r:id="rId3" action="ppaction://hlinkfile"/>
              </a:rPr>
              <a:t>Figure</a:t>
            </a:r>
            <a:r>
              <a:rPr lang="en-US" altLang="zh-TW" dirty="0" smtClean="0">
                <a:cs typeface="+mj-cs"/>
              </a:rPr>
              <a:t> 2.12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56096"/>
            <a:ext cx="10380487" cy="397638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Each source line is given a relative address assigned and a block number(end of pass1)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For absolute symbol, there is no block number</a:t>
            </a:r>
          </a:p>
          <a:p>
            <a:pPr lvl="1"/>
            <a:r>
              <a:rPr lang="en-US" altLang="zh-TW" sz="2000" dirty="0" smtClean="0"/>
              <a:t>line 107</a:t>
            </a:r>
          </a:p>
          <a:p>
            <a:r>
              <a:rPr lang="en-US" altLang="zh-TW" sz="2800" dirty="0"/>
              <a:t>Example</a:t>
            </a:r>
          </a:p>
          <a:p>
            <a:pPr lvl="1"/>
            <a:r>
              <a:rPr lang="en-US" altLang="zh-TW" sz="2400" dirty="0"/>
              <a:t>20	0006	0	LDA	LENGTH	032060</a:t>
            </a:r>
          </a:p>
          <a:p>
            <a:pPr lvl="1"/>
            <a:r>
              <a:rPr lang="en-US" altLang="zh-TW" sz="2400" dirty="0"/>
              <a:t>LENGTH=(Block 1)+0003= 0066+0003= 0069</a:t>
            </a:r>
          </a:p>
          <a:p>
            <a:pPr lvl="1"/>
            <a:r>
              <a:rPr lang="en-US" altLang="zh-TW" sz="2400" dirty="0"/>
              <a:t>LOCCTR=(Block 0)+0009= 0009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200401" y="2438401"/>
          <a:ext cx="43481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工作表" r:id="rId4" imgW="3578400" imgH="846720" progId="Excel.Sheet.8">
                  <p:embed/>
                </p:oleObj>
              </mc:Choice>
              <mc:Fallback>
                <p:oleObj name="工作表" r:id="rId4" imgW="3578400" imgH="8467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438401"/>
                        <a:ext cx="43481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Program Readability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Program readability</a:t>
            </a:r>
          </a:p>
          <a:p>
            <a:pPr lvl="1" algn="just"/>
            <a:r>
              <a:rPr lang="en-US" altLang="zh-TW" sz="2800" dirty="0"/>
              <a:t>No extended format instructions on lines 15, 35, 65</a:t>
            </a:r>
          </a:p>
          <a:p>
            <a:pPr lvl="1" algn="just"/>
            <a:r>
              <a:rPr lang="en-US" altLang="zh-TW" sz="2800" dirty="0"/>
              <a:t>No needs for base relative addressing (line 13, 14)</a:t>
            </a:r>
          </a:p>
          <a:p>
            <a:pPr lvl="1" algn="just"/>
            <a:r>
              <a:rPr lang="en-US" altLang="zh-TW" sz="2800" dirty="0"/>
              <a:t>LTORG is used to make sure the literals are placed ahead of any large data areas (line 253)</a:t>
            </a:r>
            <a:endParaRPr lang="en-US" altLang="zh-TW" sz="2400" dirty="0" smtClean="0"/>
          </a:p>
          <a:p>
            <a:pPr algn="just"/>
            <a:r>
              <a:rPr lang="en-US" altLang="zh-TW" sz="2800" dirty="0" smtClean="0"/>
              <a:t>Object code</a:t>
            </a:r>
          </a:p>
          <a:p>
            <a:pPr lvl="1" algn="just"/>
            <a:r>
              <a:rPr lang="en-US" altLang="zh-TW" sz="2400" dirty="0" smtClean="0"/>
              <a:t>It is not necessary to physically rearrange the generated code in the object program</a:t>
            </a:r>
          </a:p>
          <a:p>
            <a:pPr lvl="1" algn="just"/>
            <a:r>
              <a:rPr lang="en-US" altLang="zh-TW" sz="2400" dirty="0" smtClean="0"/>
              <a:t>see </a:t>
            </a:r>
            <a:r>
              <a:rPr lang="en-US" altLang="zh-TW" sz="2400" dirty="0" smtClean="0">
                <a:hlinkClick r:id="" action="ppaction://noaction"/>
              </a:rPr>
              <a:t>Fig. 2.13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hlinkClick r:id="rId2" action="ppaction://hlinkpres?slideindex=10&amp;slidetitle=無投影片標題"/>
              </a:rPr>
              <a:t>Fig. 2.14</a:t>
            </a:r>
            <a:endParaRPr lang="en-US" altLang="zh-TW" sz="2400" dirty="0" smtClean="0"/>
          </a:p>
          <a:p>
            <a:pPr lvl="1" algn="just"/>
            <a:endParaRPr lang="en-US" altLang="zh-TW" sz="2400" dirty="0" smtClean="0"/>
          </a:p>
          <a:p>
            <a:pPr algn="just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2951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8299" y="1378423"/>
            <a:ext cx="7763301" cy="29069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>
                <a:cs typeface="+mn-cs"/>
              </a:rPr>
              <a:t>Literals</a:t>
            </a:r>
          </a:p>
          <a:p>
            <a:pPr>
              <a:defRPr/>
            </a:pPr>
            <a:r>
              <a:rPr lang="en-US" altLang="zh-TW" dirty="0" smtClean="0">
                <a:cs typeface="+mn-cs"/>
              </a:rPr>
              <a:t>Symbol Defining Statement</a:t>
            </a:r>
          </a:p>
          <a:p>
            <a:pPr>
              <a:defRPr/>
            </a:pPr>
            <a:r>
              <a:rPr lang="en-US" altLang="zh-TW" dirty="0" smtClean="0">
                <a:cs typeface="+mn-cs"/>
              </a:rPr>
              <a:t>Expressions</a:t>
            </a:r>
          </a:p>
          <a:p>
            <a:pPr>
              <a:defRPr/>
            </a:pPr>
            <a:r>
              <a:rPr lang="en-US" altLang="zh-TW" dirty="0" smtClean="0">
                <a:cs typeface="+mn-cs"/>
              </a:rPr>
              <a:t>Program Blocks</a:t>
            </a:r>
          </a:p>
          <a:p>
            <a:pPr>
              <a:defRPr/>
            </a:pPr>
            <a:r>
              <a:rPr lang="en-US" altLang="zh-TW" dirty="0" smtClean="0">
                <a:cs typeface="+mn-cs"/>
              </a:rPr>
              <a:t>Control Sections and Program Linking</a:t>
            </a:r>
          </a:p>
        </p:txBody>
      </p:sp>
    </p:spTree>
    <p:extLst>
      <p:ext uri="{BB962C8B-B14F-4D97-AF65-F5344CB8AC3E}">
        <p14:creationId xmlns:p14="http://schemas.microsoft.com/office/powerpoint/2010/main" val="3562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Program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813" y="2366963"/>
            <a:ext cx="9410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/>
              <a:t>Control Sections</a:t>
            </a:r>
            <a:r>
              <a:rPr lang="en-US" altLang="zh-TW" smtClean="0">
                <a:cs typeface="+mj-cs"/>
              </a:rPr>
              <a:t> </a:t>
            </a:r>
            <a:r>
              <a:rPr lang="en-US" altLang="zh-TW" sz="3600"/>
              <a:t>and Program Linking</a:t>
            </a:r>
            <a:endParaRPr lang="en-US" altLang="zh-TW" smtClean="0">
              <a:cs typeface="+mj-cs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sz="3200" dirty="0"/>
              <a:t>Control Sections</a:t>
            </a:r>
          </a:p>
          <a:p>
            <a:pPr lvl="1" algn="just"/>
            <a:r>
              <a:rPr lang="en-US" altLang="zh-TW" sz="2800" dirty="0"/>
              <a:t>are most often used for subroutines or other logical subdivisions of a program</a:t>
            </a:r>
          </a:p>
          <a:p>
            <a:pPr lvl="1" algn="just"/>
            <a:r>
              <a:rPr lang="en-US" altLang="zh-TW" sz="2800" dirty="0"/>
              <a:t>the programmer can assemble, load, and manipulate each of these control sections separately</a:t>
            </a:r>
          </a:p>
          <a:p>
            <a:pPr lvl="1" algn="just"/>
            <a:r>
              <a:rPr lang="en-US" altLang="zh-TW" sz="2800" dirty="0"/>
              <a:t>instruction in one control section may need to refer to instructions or data located in another section</a:t>
            </a:r>
          </a:p>
          <a:p>
            <a:pPr lvl="1" algn="just"/>
            <a:r>
              <a:rPr lang="en-US" altLang="zh-TW" sz="2800" dirty="0"/>
              <a:t>because of this, there should be some means for linking control sections together</a:t>
            </a:r>
          </a:p>
          <a:p>
            <a:pPr lvl="1" algn="just"/>
            <a:r>
              <a:rPr lang="en-US" altLang="zh-TW" sz="2800" dirty="0"/>
              <a:t>Fig. </a:t>
            </a:r>
            <a:r>
              <a:rPr lang="en-US" altLang="zh-TW" sz="2800" dirty="0">
                <a:hlinkClick r:id="rId2" action="ppaction://hlinkfile"/>
              </a:rPr>
              <a:t>2.15</a:t>
            </a:r>
            <a:r>
              <a:rPr lang="en-US" altLang="zh-TW" sz="2800" dirty="0"/>
              <a:t>, </a:t>
            </a:r>
            <a:r>
              <a:rPr lang="en-US" altLang="zh-TW" sz="2800" dirty="0">
                <a:hlinkClick r:id="rId3" action="ppaction://hlinkfile"/>
              </a:rPr>
              <a:t>2.16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403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External Definition and References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058400" cy="428244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External definition</a:t>
            </a:r>
          </a:p>
          <a:p>
            <a:pPr lvl="1"/>
            <a:r>
              <a:rPr lang="en-US" altLang="zh-TW" sz="2000" b="1" dirty="0" smtClean="0"/>
              <a:t>EXTDEF	 name [, name]</a:t>
            </a:r>
          </a:p>
          <a:p>
            <a:pPr lvl="1"/>
            <a:r>
              <a:rPr lang="en-US" altLang="zh-TW" sz="2000" dirty="0" smtClean="0"/>
              <a:t>EXTDEF names symbols that are defined in this control section and may be used by other sections</a:t>
            </a:r>
          </a:p>
          <a:p>
            <a:r>
              <a:rPr lang="en-US" altLang="zh-TW" sz="2400" dirty="0" smtClean="0"/>
              <a:t>External reference</a:t>
            </a:r>
          </a:p>
          <a:p>
            <a:pPr lvl="1"/>
            <a:r>
              <a:rPr lang="en-US" altLang="zh-TW" sz="2000" b="1" dirty="0" smtClean="0"/>
              <a:t>EXTREF  name [,name]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EXTREF names symbols that are used in this control section and are defined elsewhere</a:t>
            </a:r>
          </a:p>
          <a:p>
            <a:r>
              <a:rPr lang="en-US" altLang="zh-TW" sz="2400" dirty="0" smtClean="0"/>
              <a:t>Example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</a:rPr>
              <a:t>15   0003 CLOOP	+JSUB     RDREC 	       4B100000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</a:rPr>
              <a:t>160 0017			+STCH    BUFFER,X	        57900000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</a:rPr>
              <a:t>190 0028  MAXLEN     WORD     BUFEND-BUFFER	000000</a:t>
            </a:r>
          </a:p>
        </p:txBody>
      </p:sp>
    </p:spTree>
    <p:extLst>
      <p:ext uri="{BB962C8B-B14F-4D97-AF65-F5344CB8AC3E}">
        <p14:creationId xmlns:p14="http://schemas.microsoft.com/office/powerpoint/2010/main" val="20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Implementation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858158" cy="4343400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/>
              <a:t>The assembler must include information in the object program that will cause the loader to insert proper values where they are required</a:t>
            </a:r>
            <a:endParaRPr lang="en-US" altLang="zh-TW" sz="3600" dirty="0"/>
          </a:p>
          <a:p>
            <a:pPr algn="just"/>
            <a:r>
              <a:rPr lang="en-US" altLang="zh-TW" sz="2400" dirty="0"/>
              <a:t>Define record</a:t>
            </a: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 1	D</a:t>
            </a: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 2-7	Name of external symbol defined in this control section</a:t>
            </a: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 8-13	Relative address within this control section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(hexadecimal)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Col.14-73 Repeat information in Col. 2-13 for other external symbols</a:t>
            </a:r>
          </a:p>
          <a:p>
            <a:pPr algn="just"/>
            <a:r>
              <a:rPr lang="en-US" altLang="zh-TW" sz="2400" dirty="0"/>
              <a:t>Refer record</a:t>
            </a: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 1	D</a:t>
            </a: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 2-7	Name of external symbol referred to in this control section</a:t>
            </a:r>
          </a:p>
          <a:p>
            <a:pPr lvl="1" algn="just"/>
            <a:r>
              <a:rPr lang="en-US" altLang="zh-TW" sz="2000" dirty="0">
                <a:latin typeface="Times New Roman" panose="02020603050405020304" pitchFamily="18" charset="0"/>
              </a:rPr>
              <a:t>Col. 8-73	Name of other external reference symbols</a:t>
            </a:r>
          </a:p>
          <a:p>
            <a:pPr lvl="1" algn="just"/>
            <a:endParaRPr lang="en-US" altLang="zh-TW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Modification Record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737360"/>
            <a:ext cx="10476021" cy="4460875"/>
          </a:xfrm>
        </p:spPr>
        <p:txBody>
          <a:bodyPr>
            <a:noAutofit/>
          </a:bodyPr>
          <a:lstStyle/>
          <a:p>
            <a:pPr lvl="1" algn="just"/>
            <a:r>
              <a:rPr lang="en-US" altLang="zh-TW" sz="2400" dirty="0" smtClean="0">
                <a:latin typeface="Times New Roman" panose="02020603050405020304" pitchFamily="18" charset="0"/>
              </a:rPr>
              <a:t>Col</a:t>
            </a:r>
            <a:r>
              <a:rPr lang="en-US" altLang="zh-TW" sz="2400" dirty="0">
                <a:latin typeface="Times New Roman" panose="02020603050405020304" pitchFamily="18" charset="0"/>
              </a:rPr>
              <a:t>. 1	M</a:t>
            </a:r>
          </a:p>
          <a:p>
            <a:pPr lvl="1" algn="just"/>
            <a:r>
              <a:rPr lang="en-US" altLang="zh-TW" sz="2400" dirty="0">
                <a:latin typeface="Times New Roman" panose="02020603050405020304" pitchFamily="18" charset="0"/>
              </a:rPr>
              <a:t>Col. 2-7	Starting address of the field to be modified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(hexadecimal)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lvl="1" algn="just"/>
            <a:r>
              <a:rPr lang="en-US" altLang="zh-TW" sz="2400" dirty="0">
                <a:latin typeface="Times New Roman" panose="02020603050405020304" pitchFamily="18" charset="0"/>
              </a:rPr>
              <a:t>Col. 8-9	Length of the field to be modified, in half-bytes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(hexadecimal)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 lvl="1" algn="just"/>
            <a:r>
              <a:rPr lang="en-US" altLang="zh-TW" sz="2400" dirty="0">
                <a:latin typeface="Times New Roman" panose="02020603050405020304" pitchFamily="18" charset="0"/>
              </a:rPr>
              <a:t>Col.11-16 External symbol whose value is to be added to or subtracted from the indicated field</a:t>
            </a:r>
          </a:p>
          <a:p>
            <a:pPr lvl="1" algn="just"/>
            <a:r>
              <a:rPr lang="en-US" altLang="zh-TW" sz="2400" dirty="0">
                <a:latin typeface="Times New Roman" panose="02020603050405020304" pitchFamily="18" charset="0"/>
              </a:rPr>
              <a:t>Note: control section name is automatically an external symbol, i.e. it is available for use in Modification records.</a:t>
            </a:r>
          </a:p>
          <a:p>
            <a:pPr algn="just"/>
            <a:r>
              <a:rPr lang="en-US" altLang="zh-TW" sz="2800" dirty="0"/>
              <a:t>Example </a:t>
            </a:r>
          </a:p>
          <a:p>
            <a:pPr lvl="1" algn="just"/>
            <a:r>
              <a:rPr lang="en-US" altLang="zh-TW" sz="2400" dirty="0"/>
              <a:t>Figure 2.17</a:t>
            </a:r>
          </a:p>
          <a:p>
            <a:pPr lvl="1" algn="just"/>
            <a:r>
              <a:rPr lang="en-US" altLang="zh-TW" sz="2400" dirty="0"/>
              <a:t>M00000405+RDREC</a:t>
            </a:r>
          </a:p>
          <a:p>
            <a:pPr lvl="1" algn="just"/>
            <a:r>
              <a:rPr lang="en-US" altLang="zh-TW" sz="2400" dirty="0"/>
              <a:t>M00000705+COPY</a:t>
            </a:r>
          </a:p>
          <a:p>
            <a:pPr lvl="1" algn="just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251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External References in Expression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737360"/>
            <a:ext cx="10366839" cy="4267200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smtClean="0"/>
              <a:t>Earlier definitions </a:t>
            </a:r>
          </a:p>
          <a:p>
            <a:pPr lvl="1" algn="just"/>
            <a:r>
              <a:rPr lang="en-US" altLang="zh-TW" sz="2400" dirty="0" smtClean="0">
                <a:latin typeface="Times New Roman" panose="02020603050405020304" pitchFamily="18" charset="0"/>
              </a:rPr>
              <a:t>required all of the relative terms be paired in an expression (an absolute expression), or that all except one be paired (a relative expression)</a:t>
            </a:r>
          </a:p>
          <a:p>
            <a:pPr algn="just"/>
            <a:r>
              <a:rPr lang="en-US" altLang="zh-TW" sz="2800" dirty="0" smtClean="0"/>
              <a:t>New restriction</a:t>
            </a:r>
          </a:p>
          <a:p>
            <a:pPr lvl="1" algn="just"/>
            <a:r>
              <a:rPr lang="en-US" altLang="zh-TW" sz="2400" dirty="0" smtClean="0"/>
              <a:t>Both terms in each pair must be relative within the same control section</a:t>
            </a:r>
          </a:p>
          <a:p>
            <a:pPr lvl="1" algn="just"/>
            <a:r>
              <a:rPr lang="en-US" altLang="zh-TW" sz="2800" dirty="0"/>
              <a:t>Ex: BUFEND-BUFFER</a:t>
            </a:r>
          </a:p>
          <a:p>
            <a:pPr lvl="1" algn="just"/>
            <a:r>
              <a:rPr lang="en-US" altLang="zh-TW" sz="2800" dirty="0"/>
              <a:t>Ex: RDREC-COPY</a:t>
            </a:r>
          </a:p>
          <a:p>
            <a:pPr algn="just"/>
            <a:r>
              <a:rPr lang="en-US" altLang="zh-TW" sz="3200" dirty="0"/>
              <a:t>In general, the assembler cannot</a:t>
            </a:r>
            <a:r>
              <a:rPr lang="en-US" altLang="zh-TW" sz="2800" dirty="0" smtClean="0"/>
              <a:t> </a:t>
            </a:r>
            <a:r>
              <a:rPr lang="en-US" altLang="zh-TW" sz="3200" dirty="0"/>
              <a:t>determine whether or not the expression is legal at assembly time. This work will be handled by a linking loader.</a:t>
            </a:r>
          </a:p>
        </p:txBody>
      </p:sp>
    </p:spTree>
    <p:extLst>
      <p:ext uri="{BB962C8B-B14F-4D97-AF65-F5344CB8AC3E}">
        <p14:creationId xmlns:p14="http://schemas.microsoft.com/office/powerpoint/2010/main" val="23558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672" y="758952"/>
            <a:ext cx="11177516" cy="356616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Assembler Design Options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1239" y="4325112"/>
            <a:ext cx="6400800" cy="1752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>
                <a:cs typeface="+mn-cs"/>
              </a:rPr>
              <a:t>One-pass assemblers</a:t>
            </a:r>
          </a:p>
          <a:p>
            <a:pPr>
              <a:defRPr/>
            </a:pPr>
            <a:r>
              <a:rPr lang="en-US" altLang="zh-TW" dirty="0" smtClean="0">
                <a:cs typeface="+mn-cs"/>
              </a:rPr>
              <a:t>Multi-pass assemblers</a:t>
            </a:r>
          </a:p>
          <a:p>
            <a:pPr>
              <a:defRPr/>
            </a:pPr>
            <a:r>
              <a:rPr lang="en-US" altLang="zh-TW" dirty="0" smtClean="0">
                <a:cs typeface="+mn-cs"/>
              </a:rPr>
              <a:t>Two-pass assembler with overlay structure</a:t>
            </a:r>
          </a:p>
          <a:p>
            <a:pPr>
              <a:defRPr/>
            </a:pPr>
            <a:endParaRPr lang="en-US" altLang="zh-TW" dirty="0" smtClean="0">
              <a:cs typeface="+mn-cs"/>
            </a:endParaRPr>
          </a:p>
          <a:p>
            <a:pPr>
              <a:defRPr/>
            </a:pPr>
            <a:endParaRPr lang="en-US" altLang="zh-TW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3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/>
              <a:t>Two-Pass Assembler with Overlay Structure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/>
              <a:t>For small memory</a:t>
            </a:r>
          </a:p>
          <a:p>
            <a:pPr lvl="1" algn="just"/>
            <a:r>
              <a:rPr lang="en-US" altLang="zh-TW" sz="2800" dirty="0" smtClean="0"/>
              <a:t>pass 1 and pass 2 are never required at the same time</a:t>
            </a:r>
          </a:p>
          <a:p>
            <a:pPr lvl="1" algn="just"/>
            <a:r>
              <a:rPr lang="en-US" altLang="zh-TW" sz="2800" dirty="0" smtClean="0"/>
              <a:t>three segments</a:t>
            </a:r>
          </a:p>
          <a:p>
            <a:pPr lvl="2" algn="just"/>
            <a:r>
              <a:rPr lang="en-US" altLang="zh-TW" sz="2000" dirty="0" smtClean="0"/>
              <a:t>root: driver program and shared tables and subroutines</a:t>
            </a:r>
          </a:p>
          <a:p>
            <a:pPr lvl="2" algn="just"/>
            <a:r>
              <a:rPr lang="en-US" altLang="zh-TW" sz="2000" dirty="0" smtClean="0"/>
              <a:t>pass 1</a:t>
            </a:r>
          </a:p>
          <a:p>
            <a:pPr lvl="2" algn="just"/>
            <a:r>
              <a:rPr lang="en-US" altLang="zh-TW" sz="2000" dirty="0" smtClean="0"/>
              <a:t>pass 2</a:t>
            </a:r>
          </a:p>
          <a:p>
            <a:pPr lvl="1" algn="just"/>
            <a:r>
              <a:rPr lang="en-US" altLang="zh-TW" sz="2800" dirty="0" smtClean="0"/>
              <a:t>tree structure</a:t>
            </a:r>
          </a:p>
          <a:p>
            <a:pPr lvl="1" algn="just"/>
            <a:r>
              <a:rPr lang="en-US" altLang="zh-TW" sz="2800" dirty="0" smtClean="0"/>
              <a:t>overlay program</a:t>
            </a:r>
          </a:p>
          <a:p>
            <a:pPr lvl="1" algn="just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81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One-Pass Assemblers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/>
              <a:t>Main problem</a:t>
            </a:r>
          </a:p>
          <a:p>
            <a:pPr lvl="1" algn="just"/>
            <a:r>
              <a:rPr lang="en-US" altLang="zh-TW" sz="2800" dirty="0" smtClean="0"/>
              <a:t>forward references</a:t>
            </a:r>
          </a:p>
          <a:p>
            <a:pPr lvl="2" algn="just"/>
            <a:r>
              <a:rPr lang="en-US" altLang="zh-TW" sz="2000" dirty="0" smtClean="0"/>
              <a:t>data items</a:t>
            </a:r>
          </a:p>
          <a:p>
            <a:pPr lvl="2" algn="just"/>
            <a:r>
              <a:rPr lang="en-US" altLang="zh-TW" sz="2000" dirty="0" smtClean="0"/>
              <a:t>labels on instructions</a:t>
            </a:r>
          </a:p>
          <a:p>
            <a:pPr algn="just"/>
            <a:r>
              <a:rPr lang="en-US" altLang="zh-TW" sz="3200" dirty="0" smtClean="0"/>
              <a:t>Solution</a:t>
            </a:r>
          </a:p>
          <a:p>
            <a:pPr lvl="1" algn="just"/>
            <a:r>
              <a:rPr lang="en-US" altLang="zh-TW" sz="2800" dirty="0" smtClean="0"/>
              <a:t>data items: require all such areas be defined before they are referenced</a:t>
            </a:r>
          </a:p>
          <a:p>
            <a:pPr lvl="1" algn="just"/>
            <a:r>
              <a:rPr lang="en-US" altLang="zh-TW" sz="2800" dirty="0" smtClean="0"/>
              <a:t>labels on instructions: no good solution</a:t>
            </a:r>
          </a:p>
          <a:p>
            <a:pPr algn="just"/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9305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One-Pass Assemblers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/>
              <a:t>Main Problem</a:t>
            </a:r>
          </a:p>
          <a:p>
            <a:pPr lvl="1" algn="just"/>
            <a:r>
              <a:rPr lang="en-US" altLang="zh-TW" sz="2800" dirty="0" smtClean="0"/>
              <a:t>forward reference</a:t>
            </a:r>
          </a:p>
          <a:p>
            <a:pPr lvl="2" algn="just"/>
            <a:r>
              <a:rPr lang="en-US" altLang="zh-TW" sz="2000" dirty="0" smtClean="0"/>
              <a:t>data items</a:t>
            </a:r>
          </a:p>
          <a:p>
            <a:pPr lvl="2" algn="just"/>
            <a:r>
              <a:rPr lang="en-US" altLang="zh-TW" sz="2000" dirty="0" smtClean="0"/>
              <a:t>labels on instructions</a:t>
            </a:r>
          </a:p>
          <a:p>
            <a:pPr algn="just"/>
            <a:r>
              <a:rPr lang="en-US" altLang="zh-TW" sz="3200" dirty="0" smtClean="0"/>
              <a:t>Two types of one-pass assembler</a:t>
            </a:r>
          </a:p>
          <a:p>
            <a:pPr lvl="1" algn="just"/>
            <a:r>
              <a:rPr lang="en-US" altLang="zh-TW" sz="2800" dirty="0" smtClean="0"/>
              <a:t>load-and-go</a:t>
            </a:r>
          </a:p>
          <a:p>
            <a:pPr lvl="2" algn="just"/>
            <a:r>
              <a:rPr lang="en-US" altLang="zh-TW" sz="2000" dirty="0" smtClean="0"/>
              <a:t>produces object code directly in memory for immediate execution</a:t>
            </a:r>
          </a:p>
          <a:p>
            <a:pPr lvl="1" algn="just"/>
            <a:r>
              <a:rPr lang="en-US" altLang="zh-TW" sz="2800" dirty="0" smtClean="0"/>
              <a:t>the other</a:t>
            </a:r>
          </a:p>
          <a:p>
            <a:pPr lvl="2" algn="just"/>
            <a:r>
              <a:rPr lang="en-US" altLang="zh-TW" sz="2000" dirty="0" smtClean="0"/>
              <a:t>produces usual kind of object code for later execution</a:t>
            </a:r>
          </a:p>
        </p:txBody>
      </p:sp>
    </p:spTree>
    <p:extLst>
      <p:ext uri="{BB962C8B-B14F-4D97-AF65-F5344CB8AC3E}">
        <p14:creationId xmlns:p14="http://schemas.microsoft.com/office/powerpoint/2010/main" val="23207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+mj-cs"/>
              </a:rPr>
              <a:t>Literals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Design idea</a:t>
            </a:r>
          </a:p>
          <a:p>
            <a:pPr lvl="1" algn="just"/>
            <a:r>
              <a:rPr lang="en-US" altLang="zh-TW" sz="2200" dirty="0"/>
              <a:t>Let programmers to be able to write the value of a </a:t>
            </a:r>
            <a:r>
              <a:rPr lang="en-US" altLang="zh-TW" sz="2200" u="sng" dirty="0"/>
              <a:t>constant</a:t>
            </a:r>
            <a:r>
              <a:rPr lang="en-US" altLang="zh-TW" sz="2200" dirty="0"/>
              <a:t> operand as a part of the instruction that uses it. </a:t>
            </a:r>
          </a:p>
          <a:p>
            <a:pPr lvl="1" algn="just"/>
            <a:r>
              <a:rPr lang="en-US" altLang="zh-TW" sz="2200" dirty="0"/>
              <a:t>This avoids having to define the constant elsewhere in the program and make up a label for it.</a:t>
            </a:r>
          </a:p>
          <a:p>
            <a:pPr algn="just"/>
            <a:r>
              <a:rPr lang="en-US" altLang="zh-TW" sz="2400" dirty="0">
                <a:solidFill>
                  <a:schemeClr val="tx1"/>
                </a:solidFill>
              </a:rPr>
              <a:t>Example program</a:t>
            </a:r>
          </a:p>
          <a:p>
            <a:pPr lvl="1" algn="just"/>
            <a:r>
              <a:rPr lang="en-US" altLang="zh-TW" sz="1800" dirty="0"/>
              <a:t>e.g. 45	001A	ENDFIL	    LDA	    =C’EOF’	032010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       93			    LTORG</a:t>
            </a:r>
          </a:p>
          <a:p>
            <a:pPr lvl="1" algn="just"/>
            <a:r>
              <a:rPr lang="en-US" altLang="zh-TW" sz="2000" dirty="0"/>
              <a:t>       002D	*	    =C’EOF’		454F46</a:t>
            </a:r>
          </a:p>
          <a:p>
            <a:pPr lvl="1" algn="just"/>
            <a:r>
              <a:rPr lang="en-US" altLang="zh-TW" sz="1800" dirty="0"/>
              <a:t>e.g. 215	1062	WLOOP    TD	    =X’05’		E32011</a:t>
            </a:r>
          </a:p>
          <a:p>
            <a:pPr algn="just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35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Load-and-go Assembler 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sz="3200" dirty="0" smtClean="0"/>
              <a:t>Characteristics</a:t>
            </a:r>
          </a:p>
          <a:p>
            <a:pPr lvl="1" algn="just"/>
            <a:r>
              <a:rPr lang="en-US" altLang="zh-TW" sz="2800" dirty="0" smtClean="0"/>
              <a:t>Useful for </a:t>
            </a:r>
            <a:r>
              <a:rPr lang="en-US" altLang="zh-TW" sz="2800" u="sng" dirty="0" smtClean="0"/>
              <a:t>program development and testing</a:t>
            </a:r>
            <a:endParaRPr lang="en-US" altLang="zh-TW" sz="2800" dirty="0" smtClean="0"/>
          </a:p>
          <a:p>
            <a:pPr lvl="1" algn="just"/>
            <a:r>
              <a:rPr lang="en-US" altLang="zh-TW" sz="2800" dirty="0" smtClean="0"/>
              <a:t>Avoids the overhead of writing the object program out and reading it back </a:t>
            </a:r>
          </a:p>
          <a:p>
            <a:pPr lvl="1" algn="just"/>
            <a:r>
              <a:rPr lang="en-US" altLang="zh-TW" sz="2800" dirty="0" smtClean="0"/>
              <a:t>Both one-pass and two-pass assemblers can be designed as load-and-go. </a:t>
            </a:r>
          </a:p>
          <a:p>
            <a:pPr lvl="1" algn="just"/>
            <a:r>
              <a:rPr lang="en-US" altLang="zh-TW" sz="2800" dirty="0" smtClean="0"/>
              <a:t>However one-pass also avoids the over head of an additional pass over the source program</a:t>
            </a:r>
          </a:p>
          <a:p>
            <a:pPr lvl="1" algn="just"/>
            <a:r>
              <a:rPr lang="en-US" altLang="zh-TW" sz="2800" dirty="0" smtClean="0"/>
              <a:t>For a load-and-go assembler, the actual address must be known at assembly time, we can use an absolute program</a:t>
            </a:r>
          </a:p>
          <a:p>
            <a:pPr algn="just"/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5200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/>
              <a:t>Forward Reference in One-pass Assembler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97039"/>
            <a:ext cx="10175771" cy="3935437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dirty="0" smtClean="0"/>
              <a:t>For any symbol that has not yet been defined</a:t>
            </a:r>
          </a:p>
          <a:p>
            <a:pPr lvl="1" algn="just">
              <a:buFont typeface="Monotype Sorts"/>
              <a:buNone/>
            </a:pPr>
            <a:r>
              <a:rPr lang="en-US" altLang="zh-TW" sz="2800" dirty="0" smtClean="0"/>
              <a:t>1. omit the address translation</a:t>
            </a:r>
          </a:p>
          <a:p>
            <a:pPr lvl="1" algn="just">
              <a:buFont typeface="Monotype Sorts"/>
              <a:buNone/>
            </a:pPr>
            <a:r>
              <a:rPr lang="en-US" altLang="zh-TW" sz="2800" dirty="0" smtClean="0"/>
              <a:t>2. insert the symbol into SYMTAB, and mark this symbol undefined</a:t>
            </a:r>
          </a:p>
          <a:p>
            <a:pPr lvl="1" algn="just">
              <a:buFont typeface="Monotype Sorts"/>
              <a:buNone/>
            </a:pPr>
            <a:r>
              <a:rPr lang="en-US" altLang="zh-TW" sz="2800" dirty="0" smtClean="0"/>
              <a:t>3. the address that refers to the undefined symbol is added to a list of forward references associated with the symbol table entry</a:t>
            </a:r>
          </a:p>
          <a:p>
            <a:pPr lvl="1" algn="just">
              <a:buFont typeface="Monotype Sorts"/>
              <a:buNone/>
            </a:pPr>
            <a:r>
              <a:rPr lang="en-US" altLang="zh-TW" sz="2800" dirty="0" smtClean="0"/>
              <a:t>4. when the definition for a symbol is encountered, the proper address for the symbol is then inserted into any instructions previous generated according to the forward reference list</a:t>
            </a:r>
          </a:p>
        </p:txBody>
      </p:sp>
    </p:spTree>
    <p:extLst>
      <p:ext uri="{BB962C8B-B14F-4D97-AF65-F5344CB8AC3E}">
        <p14:creationId xmlns:p14="http://schemas.microsoft.com/office/powerpoint/2010/main" val="29936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Load-and-go Assembler (Cont.) 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TW" sz="3200" dirty="0" smtClean="0"/>
              <a:t>At the end of the program</a:t>
            </a:r>
          </a:p>
          <a:p>
            <a:pPr lvl="1" algn="just"/>
            <a:r>
              <a:rPr lang="en-US" altLang="zh-TW" sz="2800" dirty="0" smtClean="0"/>
              <a:t>any SYMTAB entries that are still marked with * indicate undefined symbols</a:t>
            </a:r>
          </a:p>
          <a:p>
            <a:pPr lvl="1" algn="just"/>
            <a:r>
              <a:rPr lang="en-US" altLang="zh-TW" sz="2800" dirty="0" smtClean="0"/>
              <a:t>search SYMTAB for the symbol named in the END statement and jump to this location to begin execution</a:t>
            </a:r>
          </a:p>
          <a:p>
            <a:pPr algn="just"/>
            <a:r>
              <a:rPr lang="en-US" altLang="zh-TW" sz="3200" dirty="0" smtClean="0"/>
              <a:t>The actual starting address must be specified at assembly time</a:t>
            </a:r>
          </a:p>
          <a:p>
            <a:pPr algn="just"/>
            <a:r>
              <a:rPr lang="en-US" altLang="zh-TW" sz="3600" dirty="0"/>
              <a:t>Example</a:t>
            </a:r>
          </a:p>
          <a:p>
            <a:pPr lvl="1" algn="just"/>
            <a:r>
              <a:rPr lang="en-US" altLang="zh-TW" sz="3200" dirty="0"/>
              <a:t>Figure </a:t>
            </a:r>
            <a:r>
              <a:rPr lang="en-US" altLang="zh-TW" sz="3200" dirty="0">
                <a:hlinkClick r:id="rId2" action="ppaction://hlinkfile"/>
              </a:rPr>
              <a:t>2.18</a:t>
            </a:r>
            <a:r>
              <a:rPr lang="en-US" altLang="zh-TW" sz="3200" dirty="0"/>
              <a:t>, </a:t>
            </a:r>
            <a:r>
              <a:rPr lang="en-US" altLang="zh-TW" sz="3200" dirty="0">
                <a:hlinkClick r:id="rId3" action="ppaction://hlinkpres?slideindex=4&amp;slidetitle=無投影片標題"/>
              </a:rPr>
              <a:t>2.19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9348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Producing Object Code 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058400" cy="4460875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/>
              <a:t>When </a:t>
            </a:r>
            <a:r>
              <a:rPr lang="en-US" altLang="zh-TW" sz="2800" u="sng" dirty="0"/>
              <a:t>external working-storage devices</a:t>
            </a:r>
            <a:r>
              <a:rPr lang="en-US" altLang="zh-TW" sz="2800" dirty="0"/>
              <a:t> are not available or too slow (for the intermediate file between the two passes</a:t>
            </a:r>
          </a:p>
          <a:p>
            <a:pPr algn="just"/>
            <a:r>
              <a:rPr lang="en-US" altLang="zh-TW" sz="2800" dirty="0"/>
              <a:t>Solution:</a:t>
            </a:r>
          </a:p>
          <a:p>
            <a:pPr lvl="1" algn="just"/>
            <a:r>
              <a:rPr lang="en-US" altLang="zh-TW" sz="2400" dirty="0"/>
              <a:t>When definition of a symbol is encountered, the assembler must generate another </a:t>
            </a:r>
            <a:r>
              <a:rPr lang="en-US" altLang="zh-TW" sz="2400" dirty="0" smtClean="0"/>
              <a:t>Text </a:t>
            </a:r>
            <a:r>
              <a:rPr lang="en-US" altLang="zh-TW" sz="2400" dirty="0"/>
              <a:t>record with the correct operand address</a:t>
            </a:r>
          </a:p>
          <a:p>
            <a:pPr lvl="1" algn="just"/>
            <a:r>
              <a:rPr lang="en-US" altLang="zh-TW" sz="2400" dirty="0"/>
              <a:t>The loader is used to complete forward references that could not be handled by the assembler</a:t>
            </a:r>
          </a:p>
          <a:p>
            <a:pPr lvl="1" algn="just"/>
            <a:r>
              <a:rPr lang="en-US" altLang="zh-TW" sz="2400" dirty="0"/>
              <a:t>The object program records must be kept in their original order when they are presented to the loader</a:t>
            </a:r>
          </a:p>
          <a:p>
            <a:pPr algn="just"/>
            <a:r>
              <a:rPr lang="en-US" altLang="zh-TW" sz="2800" dirty="0"/>
              <a:t>Example: </a:t>
            </a:r>
            <a:r>
              <a:rPr lang="en-US" altLang="zh-TW" sz="2400" dirty="0"/>
              <a:t>Figure </a:t>
            </a:r>
            <a:r>
              <a:rPr lang="en-US" altLang="zh-TW" sz="2400" dirty="0">
                <a:hlinkClick r:id="rId2" action="ppaction://hlinkpres?slideindex=6&amp;slidetitle=無投影片標題"/>
              </a:rPr>
              <a:t>2.20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653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Multi-Pass Assemblers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800" dirty="0" smtClean="0"/>
              <a:t>Restriction on EQU and ORG</a:t>
            </a:r>
          </a:p>
          <a:p>
            <a:pPr lvl="1" algn="just"/>
            <a:r>
              <a:rPr lang="en-US" altLang="zh-TW" sz="2400" dirty="0" smtClean="0"/>
              <a:t>no forward reference, since symbols’ value can’t be defined during the first pass</a:t>
            </a:r>
          </a:p>
          <a:p>
            <a:pPr algn="just"/>
            <a:r>
              <a:rPr lang="en-US" altLang="zh-TW" sz="2800" dirty="0" smtClean="0"/>
              <a:t>Example</a:t>
            </a:r>
          </a:p>
          <a:p>
            <a:pPr lvl="1" algn="just"/>
            <a:r>
              <a:rPr lang="en-US" altLang="zh-TW" sz="2400" dirty="0" smtClean="0"/>
              <a:t>Use link list to keep track of whose value depend on an undefined symbol</a:t>
            </a:r>
          </a:p>
          <a:p>
            <a:pPr algn="just"/>
            <a:r>
              <a:rPr lang="en-US" altLang="zh-TW" sz="2800" dirty="0" smtClean="0"/>
              <a:t>Figure </a:t>
            </a:r>
            <a:r>
              <a:rPr lang="en-US" altLang="zh-TW" sz="2800" dirty="0" smtClean="0">
                <a:hlinkClick r:id="rId2" action="ppaction://hlinkpres?slideindex=1&amp;slidetitle="/>
              </a:rPr>
              <a:t>2.21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36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5400" dirty="0" smtClean="0"/>
          </a:p>
          <a:p>
            <a:pPr algn="ctr"/>
            <a:endParaRPr lang="en-IN" sz="5400" dirty="0"/>
          </a:p>
          <a:p>
            <a:pPr algn="ctr"/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Chapter </a:t>
            </a: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1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Literals vs. Immediate Operands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Immediate Operands</a:t>
            </a:r>
          </a:p>
          <a:p>
            <a:pPr lvl="1" algn="just"/>
            <a:r>
              <a:rPr lang="en-US" altLang="zh-TW" sz="2000" dirty="0" smtClean="0"/>
              <a:t>The operand value is assembled as </a:t>
            </a:r>
            <a:r>
              <a:rPr lang="en-US" altLang="zh-TW" sz="2000" u="sng" dirty="0" smtClean="0"/>
              <a:t>part of the machine instruction</a:t>
            </a:r>
          </a:p>
          <a:p>
            <a:pPr lvl="1" algn="just"/>
            <a:r>
              <a:rPr lang="en-US" altLang="zh-TW" sz="2400" dirty="0"/>
              <a:t>e.g. 55	0020			LDA	#3	010003</a:t>
            </a:r>
          </a:p>
          <a:p>
            <a:pPr algn="just"/>
            <a:r>
              <a:rPr lang="en-US" altLang="zh-TW" sz="2400" dirty="0" smtClean="0"/>
              <a:t>Literals</a:t>
            </a:r>
          </a:p>
          <a:p>
            <a:pPr lvl="1" algn="just"/>
            <a:r>
              <a:rPr lang="en-US" altLang="zh-TW" sz="2000" dirty="0" smtClean="0"/>
              <a:t>The assembler generates the specified value as a constant  </a:t>
            </a:r>
            <a:r>
              <a:rPr lang="en-US" altLang="zh-TW" sz="2000" u="sng" dirty="0" smtClean="0"/>
              <a:t>at some other memory location</a:t>
            </a:r>
          </a:p>
          <a:p>
            <a:pPr lvl="1" algn="just"/>
            <a:r>
              <a:rPr lang="en-US" altLang="zh-TW" sz="2400" dirty="0"/>
              <a:t>e.g. 45	001A	ENDFIL	    LDA	=C’EOF’	032010</a:t>
            </a:r>
          </a:p>
          <a:p>
            <a:pPr algn="just"/>
            <a:r>
              <a:rPr lang="en-US" altLang="zh-TW" sz="2400" dirty="0" smtClean="0"/>
              <a:t>Compare (Fig. 2.6)</a:t>
            </a:r>
          </a:p>
          <a:p>
            <a:pPr lvl="1" algn="just"/>
            <a:r>
              <a:rPr lang="en-US" altLang="zh-TW" sz="2400" dirty="0"/>
              <a:t>e.g. 45	001A	ENDFIL	LDA	EOF	032010</a:t>
            </a:r>
          </a:p>
          <a:p>
            <a:pPr lvl="1" algn="just"/>
            <a:r>
              <a:rPr lang="en-US" altLang="zh-TW" sz="2400" dirty="0"/>
              <a:t>       80	002D	EOF		BYTE	C’EOF’	454F46</a:t>
            </a:r>
            <a:endParaRPr lang="en-US" altLang="zh-TW" sz="2000" dirty="0" smtClean="0"/>
          </a:p>
          <a:p>
            <a:pPr lvl="1" algn="just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925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 Literal - Implementation (1/3)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3600" dirty="0" smtClean="0"/>
              <a:t>Literal pools</a:t>
            </a:r>
          </a:p>
          <a:p>
            <a:pPr lvl="1" algn="just"/>
            <a:r>
              <a:rPr lang="en-US" altLang="zh-TW" sz="3200" dirty="0" smtClean="0"/>
              <a:t>Normally literals are placed into a pool at the end of the program</a:t>
            </a:r>
          </a:p>
          <a:p>
            <a:pPr lvl="2" algn="just"/>
            <a:r>
              <a:rPr lang="en-US" altLang="zh-TW" sz="2400" dirty="0" smtClean="0"/>
              <a:t>see Fig. 2</a:t>
            </a:r>
            <a:r>
              <a:rPr lang="en-US" altLang="zh-TW" sz="2400" dirty="0" smtClean="0">
                <a:hlinkClick r:id="rId2" action="ppaction://hlinkfile"/>
              </a:rPr>
              <a:t>ss fig\2.10.doc</a:t>
            </a:r>
            <a:r>
              <a:rPr lang="en-US" altLang="zh-TW" sz="2400" dirty="0" smtClean="0"/>
              <a:t>.10 (END statement)</a:t>
            </a:r>
          </a:p>
          <a:p>
            <a:pPr lvl="1" algn="just"/>
            <a:r>
              <a:rPr lang="en-US" altLang="zh-TW" sz="3200" dirty="0" smtClean="0"/>
              <a:t>In some cases, it is desirable to place literals into a pool at some other location in the object program</a:t>
            </a:r>
          </a:p>
          <a:p>
            <a:pPr lvl="2" algn="just"/>
            <a:r>
              <a:rPr lang="en-US" altLang="zh-TW" sz="2400" dirty="0" smtClean="0"/>
              <a:t>assembler directive LTORG</a:t>
            </a:r>
          </a:p>
          <a:p>
            <a:pPr lvl="2" algn="just"/>
            <a:r>
              <a:rPr lang="en-US" altLang="zh-TW" sz="2400" dirty="0" smtClean="0"/>
              <a:t>reason: keep the literal operand close to the instruction </a:t>
            </a:r>
          </a:p>
          <a:p>
            <a:pPr lvl="2" algn="just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67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Literal - Implementation (2/3)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/>
              <a:t>Duplicate literals</a:t>
            </a:r>
          </a:p>
          <a:p>
            <a:pPr lvl="1" algn="just"/>
            <a:r>
              <a:rPr lang="en-US" altLang="zh-TW" sz="2800" dirty="0" smtClean="0"/>
              <a:t>e.g. 215	1062	WLOOP	TD	=X’05’</a:t>
            </a:r>
          </a:p>
          <a:p>
            <a:pPr lvl="1" algn="just"/>
            <a:r>
              <a:rPr lang="en-US" altLang="zh-TW" sz="2800" dirty="0" smtClean="0"/>
              <a:t>e.g. 230	106B			WD	=X’05’</a:t>
            </a:r>
          </a:p>
          <a:p>
            <a:pPr lvl="1" algn="just"/>
            <a:r>
              <a:rPr lang="en-US" altLang="zh-TW" sz="2800" dirty="0" smtClean="0"/>
              <a:t>The assemblers should recognize duplicate literals and store only one copy of the specified data value</a:t>
            </a:r>
          </a:p>
        </p:txBody>
      </p:sp>
    </p:spTree>
    <p:extLst>
      <p:ext uri="{BB962C8B-B14F-4D97-AF65-F5344CB8AC3E}">
        <p14:creationId xmlns:p14="http://schemas.microsoft.com/office/powerpoint/2010/main" val="5372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+mj-cs"/>
              </a:rPr>
              <a:t>Literal - Implementation (3/3)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1097279" y="1737360"/>
            <a:ext cx="10284953" cy="445872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</a:rPr>
              <a:t>LITTAB</a:t>
            </a:r>
          </a:p>
          <a:p>
            <a:pPr lvl="1" algn="just"/>
            <a:r>
              <a:rPr lang="en-US" altLang="zh-TW" sz="2200" dirty="0">
                <a:latin typeface="Times New Roman" panose="02020603050405020304" pitchFamily="18" charset="0"/>
              </a:rPr>
              <a:t>literal name, the operand value and length, the address assigned to the operand 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</a:rPr>
              <a:t>Pass 1</a:t>
            </a:r>
          </a:p>
          <a:p>
            <a:pPr lvl="1" algn="just"/>
            <a:r>
              <a:rPr lang="en-US" altLang="zh-TW" sz="2200" dirty="0">
                <a:latin typeface="Times New Roman" panose="02020603050405020304" pitchFamily="18" charset="0"/>
              </a:rPr>
              <a:t>build LITTAB with literal name, operand value and length, leaving the address unassigned</a:t>
            </a:r>
          </a:p>
          <a:p>
            <a:pPr lvl="1" algn="just"/>
            <a:r>
              <a:rPr lang="en-US" altLang="zh-TW" sz="2200" dirty="0">
                <a:latin typeface="Times New Roman" panose="02020603050405020304" pitchFamily="18" charset="0"/>
              </a:rPr>
              <a:t>when LTORG statement is encountered, assign an address to each literal not yet assigned an address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</a:rPr>
              <a:t>Pass 2</a:t>
            </a:r>
          </a:p>
          <a:p>
            <a:pPr lvl="1" algn="just"/>
            <a:r>
              <a:rPr lang="en-US" altLang="zh-TW" sz="2200" dirty="0">
                <a:latin typeface="Times New Roman" panose="02020603050405020304" pitchFamily="18" charset="0"/>
              </a:rPr>
              <a:t>search LITTAB for each literal operand encountered</a:t>
            </a:r>
          </a:p>
          <a:p>
            <a:pPr lvl="1" algn="just"/>
            <a:r>
              <a:rPr lang="en-US" altLang="zh-TW" sz="2200" dirty="0">
                <a:latin typeface="Times New Roman" panose="02020603050405020304" pitchFamily="18" charset="0"/>
              </a:rPr>
              <a:t>generate data values using BYTE or WORD statements</a:t>
            </a:r>
          </a:p>
          <a:p>
            <a:pPr lvl="1" algn="just"/>
            <a:r>
              <a:rPr lang="en-US" altLang="zh-TW" sz="2200" dirty="0">
                <a:latin typeface="Times New Roman" panose="02020603050405020304" pitchFamily="18" charset="0"/>
              </a:rPr>
              <a:t>generate modification record for literals that represent an address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7439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Symbol-Defining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200" dirty="0" smtClean="0"/>
              <a:t>User defined symbols : Labels on instructions or data areas</a:t>
            </a:r>
          </a:p>
          <a:p>
            <a:pPr lvl="1" algn="just"/>
            <a:r>
              <a:rPr lang="en-US" altLang="zh-TW" sz="2800" dirty="0" smtClean="0"/>
              <a:t>the value of such a label is the address assigned to the statement</a:t>
            </a:r>
          </a:p>
          <a:p>
            <a:pPr algn="just"/>
            <a:r>
              <a:rPr lang="en-US" altLang="zh-TW" sz="3200" dirty="0" smtClean="0"/>
              <a:t>Defining symbols :assembler directive EQU(equate)</a:t>
            </a:r>
          </a:p>
          <a:p>
            <a:pPr lvl="1" algn="just"/>
            <a:r>
              <a:rPr lang="en-US" altLang="zh-TW" sz="2800" dirty="0" smtClean="0"/>
              <a:t>symbol	EQU	value</a:t>
            </a:r>
          </a:p>
          <a:p>
            <a:pPr lvl="1" algn="just"/>
            <a:r>
              <a:rPr lang="en-US" altLang="zh-TW" sz="2800" dirty="0" smtClean="0"/>
              <a:t>value can be: </a:t>
            </a:r>
            <a:r>
              <a:rPr lang="en-US" altLang="zh-TW" sz="2800" dirty="0" smtClean="0">
                <a:sym typeface="Monotype Sorts" pitchFamily="2" charset="2"/>
              </a:rPr>
              <a:t></a:t>
            </a:r>
            <a:r>
              <a:rPr lang="en-US" altLang="zh-TW" sz="2800" dirty="0" smtClean="0"/>
              <a:t> constant, </a:t>
            </a:r>
            <a:r>
              <a:rPr lang="en-US" altLang="zh-TW" sz="2800" dirty="0" smtClean="0">
                <a:sym typeface="Monotype Sorts" pitchFamily="2" charset="2"/>
              </a:rPr>
              <a:t></a:t>
            </a:r>
            <a:r>
              <a:rPr lang="en-US" altLang="zh-TW" sz="2800" dirty="0" smtClean="0"/>
              <a:t> other symbol, </a:t>
            </a:r>
            <a:r>
              <a:rPr lang="en-US" altLang="zh-TW" sz="2800" dirty="0" smtClean="0">
                <a:sym typeface="Monotype Sorts" pitchFamily="2" charset="2"/>
              </a:rPr>
              <a:t></a:t>
            </a:r>
            <a:r>
              <a:rPr lang="en-US" altLang="zh-TW" sz="2800" dirty="0" smtClean="0"/>
              <a:t> expression</a:t>
            </a:r>
          </a:p>
          <a:p>
            <a:pPr lvl="1" algn="just"/>
            <a:r>
              <a:rPr lang="en-US" altLang="zh-TW" sz="2800" dirty="0" smtClean="0"/>
              <a:t>making the source program easier to understand</a:t>
            </a:r>
          </a:p>
          <a:p>
            <a:pPr lvl="1" algn="just"/>
            <a:r>
              <a:rPr lang="en-US" altLang="zh-TW" sz="2800" dirty="0" smtClean="0"/>
              <a:t>no forward reference</a:t>
            </a:r>
          </a:p>
          <a:p>
            <a:pPr algn="just"/>
            <a:endParaRPr lang="en-US" altLang="zh-TW" sz="3600" dirty="0" smtClean="0"/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76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1743</Words>
  <Application>Microsoft Office PowerPoint</Application>
  <PresentationFormat>Widescreen</PresentationFormat>
  <Paragraphs>293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新細明體</vt:lpstr>
      <vt:lpstr>Calibri</vt:lpstr>
      <vt:lpstr>Calibri Light</vt:lpstr>
      <vt:lpstr>Monotype Sorts</vt:lpstr>
      <vt:lpstr>Times New Roman</vt:lpstr>
      <vt:lpstr>Retrospect</vt:lpstr>
      <vt:lpstr>工作表</vt:lpstr>
      <vt:lpstr>Assembler m/c Independent Features and Design options </vt:lpstr>
      <vt:lpstr>Machine Independent Features</vt:lpstr>
      <vt:lpstr>PowerPoint Presentation</vt:lpstr>
      <vt:lpstr>Literals</vt:lpstr>
      <vt:lpstr>Literals vs. Immediate Operands</vt:lpstr>
      <vt:lpstr> Literal - Implementation (1/3)</vt:lpstr>
      <vt:lpstr>Literal - Implementation (2/3)</vt:lpstr>
      <vt:lpstr>Literal - Implementation (3/3)</vt:lpstr>
      <vt:lpstr>Symbol-Defining Statements</vt:lpstr>
      <vt:lpstr>Symbol-Defining Statements</vt:lpstr>
      <vt:lpstr>Symbol-Defining Statements</vt:lpstr>
      <vt:lpstr>Symbol-Defining Statements</vt:lpstr>
      <vt:lpstr>ORG (origin)</vt:lpstr>
      <vt:lpstr>ORG (origin)</vt:lpstr>
      <vt:lpstr>ORG Usage Example</vt:lpstr>
      <vt:lpstr>Program without Using ORG</vt:lpstr>
      <vt:lpstr>Program with Using ORG</vt:lpstr>
      <vt:lpstr>No Forward Reference Allowed</vt:lpstr>
      <vt:lpstr>ORG Restriction</vt:lpstr>
      <vt:lpstr>Expression</vt:lpstr>
      <vt:lpstr>Relative v.s. Absolute Value</vt:lpstr>
      <vt:lpstr>Relative v.s. Absolute Expression</vt:lpstr>
      <vt:lpstr>Absolute Expression Example</vt:lpstr>
      <vt:lpstr>Illegal Expressions</vt:lpstr>
      <vt:lpstr>Enhanced Symbol Table</vt:lpstr>
      <vt:lpstr>Program Blocks</vt:lpstr>
      <vt:lpstr>Program Blocks - Implementation</vt:lpstr>
      <vt:lpstr>Figure 2.12</vt:lpstr>
      <vt:lpstr>Program Readability</vt:lpstr>
      <vt:lpstr>Object Program</vt:lpstr>
      <vt:lpstr>Control Sections and Program Linking</vt:lpstr>
      <vt:lpstr>External Definition and References</vt:lpstr>
      <vt:lpstr>Implementation</vt:lpstr>
      <vt:lpstr>Modification Record</vt:lpstr>
      <vt:lpstr>External References in Expression </vt:lpstr>
      <vt:lpstr>Assembler Design Options</vt:lpstr>
      <vt:lpstr>Two-Pass Assembler with Overlay Structure</vt:lpstr>
      <vt:lpstr>One-Pass Assemblers</vt:lpstr>
      <vt:lpstr>One-Pass Assemblers</vt:lpstr>
      <vt:lpstr>Load-and-go Assembler </vt:lpstr>
      <vt:lpstr>Forward Reference in One-pass Assembler</vt:lpstr>
      <vt:lpstr>Load-and-go Assembler (Cont.) </vt:lpstr>
      <vt:lpstr>Producing Object Code </vt:lpstr>
      <vt:lpstr>Multi-Pass Assemblers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 Defining Statements Expressions</dc:title>
  <dc:creator>Indira</dc:creator>
  <cp:lastModifiedBy>Indira</cp:lastModifiedBy>
  <cp:revision>41</cp:revision>
  <dcterms:created xsi:type="dcterms:W3CDTF">2017-10-05T03:06:58Z</dcterms:created>
  <dcterms:modified xsi:type="dcterms:W3CDTF">2018-09-24T03:58:48Z</dcterms:modified>
</cp:coreProperties>
</file>