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64" r:id="rId17"/>
    <p:sldId id="293" r:id="rId18"/>
    <p:sldId id="294" r:id="rId19"/>
    <p:sldId id="295" r:id="rId20"/>
    <p:sldId id="265" r:id="rId21"/>
    <p:sldId id="266" r:id="rId22"/>
    <p:sldId id="296" r:id="rId23"/>
    <p:sldId id="297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98" r:id="rId32"/>
    <p:sldId id="299" r:id="rId33"/>
    <p:sldId id="300" r:id="rId34"/>
    <p:sldId id="274" r:id="rId35"/>
    <p:sldId id="301" r:id="rId36"/>
    <p:sldId id="302" r:id="rId37"/>
    <p:sldId id="275" r:id="rId38"/>
    <p:sldId id="276" r:id="rId39"/>
    <p:sldId id="277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28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65C0B-8407-4506-BB70-8FA96900D9B5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A638F-ECC6-4EA1-BCC6-4DD8B8C4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4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24B638-4C83-4C3F-9180-F17CA9DDA2F1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980556-1124-4DAA-AD70-75B60DF4119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1504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38-4C83-4C3F-9180-F17CA9DDA2F1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0556-1124-4DAA-AD70-75B60DF41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64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38-4C83-4C3F-9180-F17CA9DDA2F1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0556-1124-4DAA-AD70-75B60DF41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603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03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25538"/>
            <a:ext cx="538480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5538"/>
            <a:ext cx="538480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597651"/>
            <a:ext cx="2844800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F43F-4BA7-474C-9A77-F28CE70690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537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38-4C83-4C3F-9180-F17CA9DDA2F1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0556-1124-4DAA-AD70-75B60DF41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10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4B638-4C83-4C3F-9180-F17CA9DDA2F1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980556-1124-4DAA-AD70-75B60DF4119F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66123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38-4C83-4C3F-9180-F17CA9DDA2F1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0556-1124-4DAA-AD70-75B60DF41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935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38-4C83-4C3F-9180-F17CA9DDA2F1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0556-1124-4DAA-AD70-75B60DF41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04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38-4C83-4C3F-9180-F17CA9DDA2F1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0556-1124-4DAA-AD70-75B60DF41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10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38-4C83-4C3F-9180-F17CA9DDA2F1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0556-1124-4DAA-AD70-75B60DF41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0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24B638-4C83-4C3F-9180-F17CA9DDA2F1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C980556-1124-4DAA-AD70-75B60DF4119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40882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A24B638-4C83-4C3F-9180-F17CA9DDA2F1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C980556-1124-4DAA-AD70-75B60DF41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3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24B638-4C83-4C3F-9180-F17CA9DDA2F1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980556-1124-4DAA-AD70-75B60DF4119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23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28164" y="2613546"/>
            <a:ext cx="7772400" cy="1143000"/>
          </a:xfrm>
        </p:spPr>
        <p:txBody>
          <a:bodyPr/>
          <a:lstStyle/>
          <a:p>
            <a:r>
              <a:rPr lang="en-US" altLang="zh-TW" sz="3600" dirty="0"/>
              <a:t>Macro Processors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63838" y="4254690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UNIT III</a:t>
            </a:r>
          </a:p>
          <a:p>
            <a:r>
              <a:rPr lang="en-US" altLang="zh-TW" sz="1800" dirty="0" smtClean="0"/>
              <a:t>Chapter 5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12274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6ABEE8-B489-486A-8928-BDB0895A7594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pic>
        <p:nvPicPr>
          <p:cNvPr id="22630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544639"/>
            <a:ext cx="9144000" cy="4441825"/>
          </a:xfrm>
          <a:noFill/>
        </p:spPr>
      </p:pic>
    </p:spTree>
    <p:extLst>
      <p:ext uri="{BB962C8B-B14F-4D97-AF65-F5344CB8AC3E}">
        <p14:creationId xmlns:p14="http://schemas.microsoft.com/office/powerpoint/2010/main" val="41228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BDF2F8-AEB1-4EF0-B20D-4806595EED95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pic>
        <p:nvPicPr>
          <p:cNvPr id="22733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323976"/>
            <a:ext cx="9144000" cy="5205413"/>
          </a:xfrm>
          <a:noFill/>
        </p:spPr>
      </p:pic>
    </p:spTree>
    <p:extLst>
      <p:ext uri="{BB962C8B-B14F-4D97-AF65-F5344CB8AC3E}">
        <p14:creationId xmlns:p14="http://schemas.microsoft.com/office/powerpoint/2010/main" val="810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971CDF-3C12-4EB0-AA50-BA541E8AC735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pic>
        <p:nvPicPr>
          <p:cNvPr id="22835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766764"/>
            <a:ext cx="9144000" cy="5749925"/>
          </a:xfrm>
          <a:noFill/>
        </p:spPr>
      </p:pic>
      <p:sp>
        <p:nvSpPr>
          <p:cNvPr id="228356" name="Rectangle 1024"/>
          <p:cNvSpPr>
            <a:spLocks noChangeArrowheads="1"/>
          </p:cNvSpPr>
          <p:nvPr/>
        </p:nvSpPr>
        <p:spPr bwMode="auto">
          <a:xfrm>
            <a:off x="2495550" y="1484314"/>
            <a:ext cx="4248150" cy="4105275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</p:spTree>
    <p:extLst>
      <p:ext uri="{BB962C8B-B14F-4D97-AF65-F5344CB8AC3E}">
        <p14:creationId xmlns:p14="http://schemas.microsoft.com/office/powerpoint/2010/main" val="30127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5A95C8-744C-47CE-95AB-EFA70929B1C7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pic>
        <p:nvPicPr>
          <p:cNvPr id="22937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468564"/>
            <a:ext cx="9144000" cy="3127375"/>
          </a:xfrm>
          <a:noFill/>
        </p:spPr>
      </p:pic>
      <p:sp>
        <p:nvSpPr>
          <p:cNvPr id="229380" name="Rectangle 0"/>
          <p:cNvSpPr>
            <a:spLocks noChangeArrowheads="1"/>
          </p:cNvSpPr>
          <p:nvPr/>
        </p:nvSpPr>
        <p:spPr bwMode="auto">
          <a:xfrm>
            <a:off x="3028950" y="2420939"/>
            <a:ext cx="4248150" cy="2879725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</p:spTree>
    <p:extLst>
      <p:ext uri="{BB962C8B-B14F-4D97-AF65-F5344CB8AC3E}">
        <p14:creationId xmlns:p14="http://schemas.microsoft.com/office/powerpoint/2010/main" val="15959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9E19E1-04CD-445A-B78D-9AFB24C0F7C1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pic>
        <p:nvPicPr>
          <p:cNvPr id="2304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920751"/>
            <a:ext cx="9144000" cy="5629275"/>
          </a:xfrm>
          <a:noFill/>
        </p:spPr>
      </p:pic>
      <p:sp>
        <p:nvSpPr>
          <p:cNvPr id="230405" name="Rectangle 0"/>
          <p:cNvSpPr>
            <a:spLocks noChangeArrowheads="1"/>
          </p:cNvSpPr>
          <p:nvPr/>
        </p:nvSpPr>
        <p:spPr bwMode="auto">
          <a:xfrm>
            <a:off x="2495550" y="1039813"/>
            <a:ext cx="4248150" cy="2749550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</p:spTree>
    <p:extLst>
      <p:ext uri="{BB962C8B-B14F-4D97-AF65-F5344CB8AC3E}">
        <p14:creationId xmlns:p14="http://schemas.microsoft.com/office/powerpoint/2010/main" val="37680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1F78B8-606A-4392-AC98-AA4EB9DA23A0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324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latin typeface="Franklin Gothic Medium" panose="020B0603020102020204" pitchFamily="34" charset="0"/>
              </a:rPr>
              <a:t>Macro </a:t>
            </a:r>
            <a:r>
              <a:rPr lang="en-US" altLang="zh-TW" dirty="0" smtClean="0">
                <a:latin typeface="Franklin Gothic Medium" panose="020B0603020102020204" pitchFamily="34" charset="0"/>
              </a:rPr>
              <a:t>Processor Algorithm</a:t>
            </a:r>
            <a:br>
              <a:rPr lang="en-US" altLang="zh-TW" dirty="0" smtClean="0">
                <a:latin typeface="Franklin Gothic Medium" panose="020B0603020102020204" pitchFamily="34" charset="0"/>
              </a:rPr>
            </a:br>
            <a:r>
              <a:rPr lang="en-US" altLang="zh-TW" dirty="0" smtClean="0">
                <a:latin typeface="Franklin Gothic Medium" panose="020B0603020102020204" pitchFamily="34" charset="0"/>
              </a:rPr>
              <a:t>          and Data Structures</a:t>
            </a:r>
            <a:endParaRPr lang="zh-TW" altLang="en-US" dirty="0" smtClean="0">
              <a:latin typeface="Franklin Gothic Medium" panose="020B0603020102020204" pitchFamily="34" charset="0"/>
            </a:endParaRPr>
          </a:p>
        </p:txBody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934" y="2060812"/>
            <a:ext cx="9200866" cy="43923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Two-pass macro processor</a:t>
            </a:r>
          </a:p>
          <a:p>
            <a:pPr marL="742950" lvl="1" indent="-285750"/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All macro definitions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 are processed during the first pass.</a:t>
            </a:r>
          </a:p>
          <a:p>
            <a:pPr marL="742950" lvl="1" indent="-285750"/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All macro invocation statements are expanded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 during the second pass.</a:t>
            </a:r>
          </a:p>
          <a:p>
            <a:pPr marL="742950" lvl="1" indent="-285750"/>
            <a:r>
              <a:rPr lang="en-US" altLang="zh-TW" sz="2400" dirty="0" smtClean="0">
                <a:latin typeface="Franklin Gothic Medium" panose="020B0603020102020204" pitchFamily="34" charset="0"/>
              </a:rPr>
              <a:t>Two-pass macro processor would 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not allow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 the body of one macro instruction to contain definitions of other macros.</a:t>
            </a:r>
          </a:p>
          <a:p>
            <a:pPr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Such definitions of macros by other macros Fig. 4.3</a:t>
            </a:r>
          </a:p>
        </p:txBody>
      </p:sp>
    </p:spTree>
    <p:extLst>
      <p:ext uri="{BB962C8B-B14F-4D97-AF65-F5344CB8AC3E}">
        <p14:creationId xmlns:p14="http://schemas.microsoft.com/office/powerpoint/2010/main" val="25796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Macro processor algorithm and data structures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251678" y="1128451"/>
            <a:ext cx="10178322" cy="3593591"/>
          </a:xfrm>
        </p:spPr>
        <p:txBody>
          <a:bodyPr>
            <a:normAutofit/>
          </a:bodyPr>
          <a:lstStyle/>
          <a:p>
            <a:pPr algn="just"/>
            <a:r>
              <a:rPr lang="en-US" altLang="zh-TW" sz="2800" dirty="0"/>
              <a:t>Macro definition within macros</a:t>
            </a:r>
          </a:p>
          <a:p>
            <a:pPr lvl="1" algn="just"/>
            <a:r>
              <a:rPr lang="en-US" altLang="zh-TW" sz="2400" dirty="0"/>
              <a:t>process macro definition during expansion time</a:t>
            </a:r>
          </a:p>
          <a:p>
            <a:pPr algn="just"/>
            <a:r>
              <a:rPr lang="en-US" altLang="zh-TW" sz="2800" dirty="0"/>
              <a:t>Example 4.3(nested macro definition)</a:t>
            </a:r>
          </a:p>
          <a:p>
            <a:pPr algn="just"/>
            <a:endParaRPr lang="en-US" altLang="en-US" sz="2800" dirty="0"/>
          </a:p>
        </p:txBody>
      </p:sp>
      <p:pic>
        <p:nvPicPr>
          <p:cNvPr id="72708" name="Picture 4" descr="4_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353" y="2893242"/>
            <a:ext cx="69246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8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B2A805-BF7E-49B7-8FE6-24920CFB4ED1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060" y="709684"/>
            <a:ext cx="8752290" cy="574350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A </a:t>
            </a:r>
            <a:r>
              <a:rPr lang="en-US" altLang="zh-TW" sz="28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one-pass macro processor</a:t>
            </a:r>
            <a:r>
              <a:rPr lang="en-US" altLang="zh-TW" sz="2800" dirty="0" smtClean="0">
                <a:latin typeface="Franklin Gothic Medium" panose="020B0603020102020204" pitchFamily="34" charset="0"/>
              </a:rPr>
              <a:t> that can alternate between macro definition and macro expansion.</a:t>
            </a:r>
          </a:p>
          <a:p>
            <a:pPr marL="742950" lvl="1" indent="-285750"/>
            <a:r>
              <a:rPr lang="en-US" altLang="zh-TW" sz="2400" dirty="0" smtClean="0">
                <a:latin typeface="Franklin Gothic Medium" panose="020B0603020102020204" pitchFamily="34" charset="0"/>
              </a:rPr>
              <a:t>The definition of a macro must appear in the source program 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before any statements that invoke that macro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.</a:t>
            </a:r>
          </a:p>
          <a:p>
            <a:pPr marL="742950" lvl="1" indent="-285750"/>
            <a:r>
              <a:rPr lang="en-US" altLang="zh-TW" sz="2400" dirty="0" smtClean="0">
                <a:latin typeface="Franklin Gothic Medium" panose="020B0603020102020204" pitchFamily="34" charset="0"/>
              </a:rPr>
              <a:t>Inconvenience of the programmer.</a:t>
            </a:r>
          </a:p>
          <a:p>
            <a:pPr marL="742950" lvl="1" indent="-285750"/>
            <a:r>
              <a:rPr lang="en-US" altLang="zh-TW" sz="2400" dirty="0" smtClean="0">
                <a:latin typeface="Franklin Gothic Medium" panose="020B0603020102020204" pitchFamily="34" charset="0"/>
              </a:rPr>
              <a:t>Macro definitions are stored in DEFTAB</a:t>
            </a:r>
          </a:p>
          <a:p>
            <a:pPr marL="742950" lvl="1" indent="-285750"/>
            <a:r>
              <a:rPr lang="en-US" altLang="zh-TW" sz="2400" dirty="0" smtClean="0">
                <a:latin typeface="Franklin Gothic Medium" panose="020B0603020102020204" pitchFamily="34" charset="0"/>
              </a:rPr>
              <a:t>Comment lines are not entered the DEFTAB.</a:t>
            </a:r>
          </a:p>
        </p:txBody>
      </p:sp>
    </p:spTree>
    <p:extLst>
      <p:ext uri="{BB962C8B-B14F-4D97-AF65-F5344CB8AC3E}">
        <p14:creationId xmlns:p14="http://schemas.microsoft.com/office/powerpoint/2010/main" val="35345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327DC7-F524-46F9-9F05-F95F37C912A0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00214"/>
            <a:ext cx="8229600" cy="4752975"/>
          </a:xfrm>
        </p:spPr>
        <p:txBody>
          <a:bodyPr>
            <a:normAutofit/>
          </a:bodyPr>
          <a:lstStyle/>
          <a:p>
            <a:pPr lvl="1" algn="just"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The </a:t>
            </a:r>
            <a:r>
              <a:rPr lang="en-US" altLang="zh-TW" sz="28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macro names</a:t>
            </a:r>
            <a:r>
              <a:rPr lang="en-US" altLang="zh-TW" sz="2800" dirty="0" smtClean="0">
                <a:latin typeface="Franklin Gothic Medium" panose="020B0603020102020204" pitchFamily="34" charset="0"/>
              </a:rPr>
              <a:t> are entered into </a:t>
            </a:r>
            <a:r>
              <a:rPr lang="en-US" altLang="zh-TW" sz="28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NAMTAB</a:t>
            </a:r>
            <a:r>
              <a:rPr lang="en-US" altLang="zh-TW" sz="2800" dirty="0" smtClean="0">
                <a:latin typeface="Franklin Gothic Medium" panose="020B0603020102020204" pitchFamily="34" charset="0"/>
              </a:rPr>
              <a:t>, NAMTAB contains </a:t>
            </a:r>
            <a:r>
              <a:rPr lang="en-US" altLang="zh-TW" sz="28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two</a:t>
            </a:r>
            <a:r>
              <a:rPr lang="en-US" altLang="zh-TW" sz="2800" dirty="0" smtClean="0">
                <a:latin typeface="Franklin Gothic Medium" panose="020B0603020102020204" pitchFamily="34" charset="0"/>
              </a:rPr>
              <a:t> </a:t>
            </a:r>
            <a:r>
              <a:rPr lang="en-US" altLang="zh-TW" sz="28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pointers to the beginning and the end</a:t>
            </a:r>
            <a:r>
              <a:rPr lang="en-US" altLang="zh-TW" sz="2800" dirty="0" smtClean="0">
                <a:latin typeface="Franklin Gothic Medium" panose="020B0603020102020204" pitchFamily="34" charset="0"/>
              </a:rPr>
              <a:t> of the definition in DEFTAB</a:t>
            </a:r>
          </a:p>
          <a:p>
            <a:pPr lvl="1" algn="just"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The third data structure is an argument table ARGTAB, which is used during the expansion of macro invocations.</a:t>
            </a:r>
          </a:p>
          <a:p>
            <a:pPr lvl="1" algn="just"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The arguments are stored in ARGTAB </a:t>
            </a:r>
            <a:r>
              <a:rPr lang="en-US" altLang="zh-TW" sz="28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according to their position in the argument list.</a:t>
            </a:r>
            <a:endParaRPr lang="zh-TW" altLang="en-US" sz="2800" dirty="0" smtClean="0">
              <a:solidFill>
                <a:srgbClr val="FF0066"/>
              </a:solidFill>
              <a:latin typeface="Franklin Gothic Medium" panose="020B0603020102020204" pitchFamily="34" charset="0"/>
            </a:endParaRPr>
          </a:p>
          <a:p>
            <a:pPr algn="just" eaLnBrk="1" hangingPunct="1"/>
            <a:endParaRPr lang="zh-TW" altLang="en-US" sz="3200" dirty="0" smtClean="0">
              <a:solidFill>
                <a:srgbClr val="FF0066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2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4D93C1-BE56-41F2-9E2B-84D1737FD201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28776"/>
            <a:ext cx="8229600" cy="482441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Fig. 4.4 shows positions of the contents of these tables during the processing.</a:t>
            </a:r>
          </a:p>
          <a:p>
            <a:pPr marL="742950" lvl="1" indent="-285750" algn="just"/>
            <a:r>
              <a:rPr lang="en-US" altLang="zh-TW" sz="2400" dirty="0" smtClean="0">
                <a:latin typeface="Franklin Gothic Medium" panose="020B0603020102020204" pitchFamily="34" charset="0"/>
              </a:rPr>
              <a:t>Parameter &amp;INDEV 		-&gt; Argument ?1 </a:t>
            </a:r>
          </a:p>
          <a:p>
            <a:pPr marL="742950" lvl="1" indent="-285750" algn="just"/>
            <a:r>
              <a:rPr lang="en-US" altLang="zh-TW" sz="2400" dirty="0" smtClean="0">
                <a:latin typeface="Franklin Gothic Medium" panose="020B0603020102020204" pitchFamily="34" charset="0"/>
              </a:rPr>
              <a:t>Parameter &amp;BUFADR 	-&gt; Argument ?2</a:t>
            </a:r>
          </a:p>
          <a:p>
            <a:pPr marL="742950" lvl="1" indent="-285750" algn="just"/>
            <a:r>
              <a:rPr lang="en-US" altLang="zh-TW" sz="2400" dirty="0" smtClean="0">
                <a:latin typeface="Franklin Gothic Medium" panose="020B0603020102020204" pitchFamily="34" charset="0"/>
              </a:rPr>
              <a:t>When the ?n notation is recognized in a line form DEFTAB, a simple indexing operation supplies the 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proper argument form ARGTAB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62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51678" y="1241947"/>
            <a:ext cx="10178322" cy="4637646"/>
          </a:xfrm>
        </p:spPr>
        <p:txBody>
          <a:bodyPr>
            <a:normAutofit/>
          </a:bodyPr>
          <a:lstStyle/>
          <a:p>
            <a:pPr algn="just"/>
            <a:r>
              <a:rPr lang="en-US" altLang="zh-TW" sz="3200" dirty="0"/>
              <a:t>Concept</a:t>
            </a:r>
          </a:p>
          <a:p>
            <a:pPr lvl="1" algn="just"/>
            <a:r>
              <a:rPr lang="en-US" altLang="zh-TW" sz="2800" dirty="0"/>
              <a:t>A macro instruction is a notational convenience for the programmer</a:t>
            </a:r>
          </a:p>
          <a:p>
            <a:pPr lvl="1" algn="just"/>
            <a:r>
              <a:rPr lang="en-US" altLang="zh-TW" sz="2800" dirty="0"/>
              <a:t>It allows the programmer to write shorthand version of a program (</a:t>
            </a:r>
            <a:r>
              <a:rPr lang="en-US" altLang="zh-TW" sz="2800" i="1" u="sng" dirty="0"/>
              <a:t>module programming</a:t>
            </a:r>
            <a:r>
              <a:rPr lang="en-US" altLang="zh-TW" sz="2800" dirty="0"/>
              <a:t>)</a:t>
            </a:r>
          </a:p>
          <a:p>
            <a:pPr lvl="1" algn="just"/>
            <a:r>
              <a:rPr lang="en-US" altLang="zh-TW" sz="2800" dirty="0"/>
              <a:t>The macro processor replaces each macro invocation with the corresponding sequence of statements (</a:t>
            </a:r>
            <a:r>
              <a:rPr lang="en-US" altLang="zh-TW" sz="2800" i="1" u="sng" dirty="0"/>
              <a:t>expanding</a:t>
            </a:r>
            <a:r>
              <a:rPr lang="en-US" altLang="zh-TW" sz="2800" dirty="0"/>
              <a:t>)</a:t>
            </a:r>
          </a:p>
          <a:p>
            <a:pPr lvl="1" algn="just"/>
            <a:endParaRPr lang="en-US" altLang="zh-TW" sz="2400" dirty="0"/>
          </a:p>
          <a:p>
            <a:pPr lvl="1" algn="just">
              <a:buFontTx/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625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One-Pass Macro Processor </a:t>
            </a:r>
            <a:br>
              <a:rPr lang="en-US" altLang="zh-TW" sz="3200"/>
            </a:br>
            <a:r>
              <a:rPr lang="en-US" altLang="zh-TW" sz="3200"/>
              <a:t>Data Structures -- Global Variables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DEFTAB</a:t>
            </a:r>
          </a:p>
          <a:p>
            <a:r>
              <a:rPr lang="en-US" altLang="zh-TW" dirty="0"/>
              <a:t>NAMTAB</a:t>
            </a:r>
          </a:p>
          <a:p>
            <a:r>
              <a:rPr lang="en-US" altLang="zh-TW" dirty="0"/>
              <a:t>ARGTAB</a:t>
            </a:r>
          </a:p>
        </p:txBody>
      </p:sp>
      <p:pic>
        <p:nvPicPr>
          <p:cNvPr id="73732" name="Picture 4" descr="4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425" y="1311021"/>
            <a:ext cx="6296025" cy="517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438401" y="4267200"/>
            <a:ext cx="14192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</a:rPr>
              <a:t>EXPANDING</a:t>
            </a:r>
            <a:endParaRPr lang="en-US" altLang="zh-TW" dirty="0"/>
          </a:p>
        </p:txBody>
      </p:sp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8077200" y="3124200"/>
            <a:ext cx="2057400" cy="2819400"/>
            <a:chOff x="4128" y="1968"/>
            <a:chExt cx="1296" cy="1776"/>
          </a:xfrm>
        </p:grpSpPr>
        <p:sp>
          <p:nvSpPr>
            <p:cNvPr id="73735" name="Line 7"/>
            <p:cNvSpPr>
              <a:spLocks noChangeShapeType="1"/>
            </p:cNvSpPr>
            <p:nvPr/>
          </p:nvSpPr>
          <p:spPr bwMode="auto">
            <a:xfrm flipH="1">
              <a:off x="4272" y="1968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36" name="Line 8"/>
            <p:cNvSpPr>
              <a:spLocks noChangeShapeType="1"/>
            </p:cNvSpPr>
            <p:nvPr/>
          </p:nvSpPr>
          <p:spPr bwMode="auto">
            <a:xfrm flipH="1">
              <a:off x="4224" y="1968"/>
              <a:ext cx="120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37" name="Line 9"/>
            <p:cNvSpPr>
              <a:spLocks noChangeShapeType="1"/>
            </p:cNvSpPr>
            <p:nvPr/>
          </p:nvSpPr>
          <p:spPr bwMode="auto">
            <a:xfrm flipH="1">
              <a:off x="4224" y="1968"/>
              <a:ext cx="120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38" name="Line 10"/>
            <p:cNvSpPr>
              <a:spLocks noChangeShapeType="1"/>
            </p:cNvSpPr>
            <p:nvPr/>
          </p:nvSpPr>
          <p:spPr bwMode="auto">
            <a:xfrm flipH="1">
              <a:off x="4128" y="1968"/>
              <a:ext cx="1296" cy="1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4885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One-Pass Macro Processor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51678" y="1351129"/>
            <a:ext cx="10178322" cy="4528464"/>
          </a:xfrm>
        </p:spPr>
        <p:txBody>
          <a:bodyPr>
            <a:normAutofit/>
          </a:bodyPr>
          <a:lstStyle/>
          <a:p>
            <a:pPr algn="just"/>
            <a:r>
              <a:rPr lang="en-US" altLang="zh-TW" sz="2800" dirty="0"/>
              <a:t>Prerequisite</a:t>
            </a:r>
          </a:p>
          <a:p>
            <a:pPr lvl="1" algn="just"/>
            <a:r>
              <a:rPr lang="en-US" altLang="zh-TW" sz="2400" dirty="0"/>
              <a:t>every macro must be defined before it is called</a:t>
            </a:r>
          </a:p>
          <a:p>
            <a:pPr algn="just"/>
            <a:r>
              <a:rPr lang="en-US" altLang="zh-TW" sz="2800" dirty="0"/>
              <a:t>Sub-procedures</a:t>
            </a:r>
          </a:p>
          <a:p>
            <a:pPr lvl="1" algn="just"/>
            <a:r>
              <a:rPr lang="en-US" altLang="zh-TW" sz="2400" dirty="0"/>
              <a:t>macro definition: DEFINE</a:t>
            </a:r>
          </a:p>
          <a:p>
            <a:pPr lvl="1" algn="just"/>
            <a:r>
              <a:rPr lang="en-US" altLang="zh-TW" sz="2400" dirty="0"/>
              <a:t>macro invocation: EXPAND</a:t>
            </a:r>
          </a:p>
          <a:p>
            <a:pPr lvl="1" algn="just"/>
            <a:endParaRPr lang="en-US" altLang="zh-TW" sz="2000" dirty="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6781800" y="4495801"/>
            <a:ext cx="1447800" cy="1360488"/>
            <a:chOff x="3360" y="2256"/>
            <a:chExt cx="912" cy="857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3360" y="2256"/>
              <a:ext cx="912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TW"/>
                <a:t>DEFINE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3360" y="2880"/>
              <a:ext cx="912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TW"/>
                <a:t>EXPAND</a:t>
              </a:r>
            </a:p>
          </p:txBody>
        </p:sp>
      </p:grp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3352800" y="4724400"/>
            <a:ext cx="3429000" cy="990600"/>
            <a:chOff x="1200" y="2400"/>
            <a:chExt cx="2160" cy="624"/>
          </a:xfrm>
        </p:grpSpPr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1200" y="2592"/>
              <a:ext cx="1296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TW" sz="2000"/>
                <a:t>PROCESSLINE</a:t>
              </a:r>
            </a:p>
          </p:txBody>
        </p:sp>
        <p:grpSp>
          <p:nvGrpSpPr>
            <p:cNvPr id="27657" name="Group 9"/>
            <p:cNvGrpSpPr>
              <a:grpSpLocks/>
            </p:cNvGrpSpPr>
            <p:nvPr/>
          </p:nvGrpSpPr>
          <p:grpSpPr bwMode="auto">
            <a:xfrm>
              <a:off x="2544" y="2400"/>
              <a:ext cx="816" cy="624"/>
              <a:chOff x="2544" y="2400"/>
              <a:chExt cx="816" cy="624"/>
            </a:xfrm>
          </p:grpSpPr>
          <p:sp>
            <p:nvSpPr>
              <p:cNvPr id="27658" name="Line 10"/>
              <p:cNvSpPr>
                <a:spLocks noChangeShapeType="1"/>
              </p:cNvSpPr>
              <p:nvPr/>
            </p:nvSpPr>
            <p:spPr bwMode="auto">
              <a:xfrm flipV="1">
                <a:off x="2544" y="2400"/>
                <a:ext cx="816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659" name="Line 11"/>
              <p:cNvSpPr>
                <a:spLocks noChangeShapeType="1"/>
              </p:cNvSpPr>
              <p:nvPr/>
            </p:nvSpPr>
            <p:spPr bwMode="auto">
              <a:xfrm>
                <a:off x="2544" y="273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8686801" y="4648200"/>
            <a:ext cx="8210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DEFTAB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8686801" y="4038600"/>
            <a:ext cx="9252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NAMTAB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8686801" y="5335589"/>
            <a:ext cx="8565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 sz="1600"/>
          </a:p>
          <a:p>
            <a:r>
              <a:rPr lang="en-US" altLang="zh-TW" sz="1600"/>
              <a:t>ARGTAB</a:t>
            </a:r>
          </a:p>
        </p:txBody>
      </p:sp>
      <p:grpSp>
        <p:nvGrpSpPr>
          <p:cNvPr id="27665" name="Group 17"/>
          <p:cNvGrpSpPr>
            <a:grpSpLocks/>
          </p:cNvGrpSpPr>
          <p:nvPr/>
        </p:nvGrpSpPr>
        <p:grpSpPr bwMode="auto">
          <a:xfrm>
            <a:off x="5562600" y="4572001"/>
            <a:ext cx="831850" cy="1252538"/>
            <a:chOff x="2592" y="2304"/>
            <a:chExt cx="524" cy="789"/>
          </a:xfrm>
        </p:grpSpPr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2592" y="2304"/>
              <a:ext cx="5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MACRO</a:t>
              </a:r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2688" y="2880"/>
              <a:ext cx="36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0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AFA5F5-A99A-46C1-8761-68E1BE1E5FAF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581" y="1125538"/>
            <a:ext cx="9567081" cy="5472112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zh-TW" sz="2400" dirty="0" smtClean="0">
                <a:latin typeface="Franklin Gothic Medium" panose="020B0603020102020204" pitchFamily="34" charset="0"/>
              </a:rPr>
              <a:t>The macro processor algorithm itself is presented in Fig. 4.5.</a:t>
            </a:r>
          </a:p>
          <a:p>
            <a:pPr lvl="1" algn="just" eaLnBrk="1" hangingPunct="1"/>
            <a:r>
              <a:rPr lang="en-US" altLang="zh-TW" sz="2000" dirty="0" smtClean="0">
                <a:latin typeface="Franklin Gothic Medium" panose="020B0603020102020204" pitchFamily="34" charset="0"/>
              </a:rPr>
              <a:t>The procedure PROCESSING</a:t>
            </a:r>
          </a:p>
          <a:p>
            <a:pPr lvl="1" algn="just" eaLnBrk="1" hangingPunct="1"/>
            <a:r>
              <a:rPr lang="en-US" altLang="zh-TW" sz="2000" dirty="0" smtClean="0">
                <a:latin typeface="Franklin Gothic Medium" panose="020B0603020102020204" pitchFamily="34" charset="0"/>
              </a:rPr>
              <a:t>The procedure DEFINE</a:t>
            </a:r>
          </a:p>
          <a:p>
            <a:pPr lvl="2" algn="just" eaLnBrk="1" hangingPunct="1"/>
            <a:r>
              <a:rPr lang="en-US" altLang="zh-TW" sz="1800" dirty="0" smtClean="0">
                <a:latin typeface="Franklin Gothic Medium" panose="020B0603020102020204" pitchFamily="34" charset="0"/>
              </a:rPr>
              <a:t>Called when the beginning of a macro definition is recognized, makes the appropriate entries in DEFTAB and NAMTAB.</a:t>
            </a:r>
          </a:p>
          <a:p>
            <a:pPr lvl="1" algn="just" eaLnBrk="1" hangingPunct="1"/>
            <a:r>
              <a:rPr lang="en-US" altLang="zh-TW" sz="2000" dirty="0" smtClean="0">
                <a:latin typeface="Franklin Gothic Medium" panose="020B0603020102020204" pitchFamily="34" charset="0"/>
              </a:rPr>
              <a:t>The procedure EXPAND</a:t>
            </a:r>
          </a:p>
          <a:p>
            <a:pPr lvl="2" algn="just" eaLnBrk="1" hangingPunct="1"/>
            <a:r>
              <a:rPr lang="en-US" altLang="zh-TW" sz="1800" dirty="0" smtClean="0">
                <a:latin typeface="Franklin Gothic Medium" panose="020B0603020102020204" pitchFamily="34" charset="0"/>
              </a:rPr>
              <a:t>Called to set up the argument values in ARGTAB and expand a macro invocation statement.</a:t>
            </a:r>
            <a:endParaRPr lang="zh-TW" altLang="en-US" sz="1800" dirty="0" smtClean="0">
              <a:latin typeface="Franklin Gothic Medium" panose="020B0603020102020204" pitchFamily="34" charset="0"/>
            </a:endParaRPr>
          </a:p>
          <a:p>
            <a:pPr lvl="1" algn="just" eaLnBrk="1" hangingPunct="1"/>
            <a:r>
              <a:rPr lang="en-US" altLang="zh-TW" sz="2000" dirty="0" smtClean="0">
                <a:latin typeface="Franklin Gothic Medium" panose="020B0603020102020204" pitchFamily="34" charset="0"/>
              </a:rPr>
              <a:t>The procedure GETLINE</a:t>
            </a:r>
          </a:p>
          <a:p>
            <a:pPr lvl="2" algn="just" eaLnBrk="1" hangingPunct="1"/>
            <a:r>
              <a:rPr lang="en-US" altLang="zh-TW" sz="1800" dirty="0" smtClean="0">
                <a:latin typeface="Franklin Gothic Medium" panose="020B0603020102020204" pitchFamily="34" charset="0"/>
              </a:rPr>
              <a:t>Called at several points in the algorithm, gets the next line to be processed.</a:t>
            </a:r>
          </a:p>
          <a:p>
            <a:pPr lvl="1" algn="just" eaLnBrk="1" hangingPunct="1"/>
            <a:r>
              <a:rPr lang="en-US" altLang="zh-TW" sz="2000" dirty="0" smtClean="0">
                <a:latin typeface="Franklin Gothic Medium" panose="020B0603020102020204" pitchFamily="34" charset="0"/>
              </a:rPr>
              <a:t>EXPANDING is set to TRUE or FALSE.</a:t>
            </a:r>
            <a:endParaRPr lang="zh-TW" altLang="en-US" sz="2000" dirty="0" smtClean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9749AF-E58E-4900-A822-599E7AA3E7C3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TW" sz="1200" dirty="0">
              <a:latin typeface="Garamond" panose="02020404030301010803" pitchFamily="18" charset="0"/>
            </a:endParaRPr>
          </a:p>
        </p:txBody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00214"/>
            <a:ext cx="8229600" cy="47529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To solve the problem is Fig. 4.3, our DEFINE procedure maintains a counter named LEVEL.</a:t>
            </a:r>
          </a:p>
          <a:p>
            <a:pPr marL="742950" lvl="1" indent="-285750"/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MACRO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 directive is read, the 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value of LEVEL is </a:t>
            </a:r>
            <a:r>
              <a:rPr lang="en-US" altLang="zh-TW" sz="2400" dirty="0" err="1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inc.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 by 1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.</a:t>
            </a:r>
          </a:p>
          <a:p>
            <a:pPr marL="742950" lvl="1" indent="-285750"/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MEND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 directive is read, the 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value of LEVEL is </a:t>
            </a:r>
            <a:r>
              <a:rPr lang="en-US" altLang="zh-TW" sz="2400" dirty="0" err="1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dec.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 by 1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.</a:t>
            </a:r>
            <a:endParaRPr lang="zh-TW" altLang="en-US" sz="2400" dirty="0" smtClean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4_5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8364"/>
            <a:ext cx="7620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4_5_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307"/>
            <a:ext cx="8382000" cy="60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1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4_5_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57601"/>
            <a:ext cx="7848600" cy="26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3" name="Picture 3" descr="4_5_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1"/>
            <a:ext cx="7924800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0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One-Pass Macro Processor That</a:t>
            </a:r>
            <a:r>
              <a:rPr lang="en-US" altLang="zh-TW" dirty="0"/>
              <a:t> </a:t>
            </a:r>
            <a:r>
              <a:rPr lang="en-US" altLang="zh-TW" sz="3200" dirty="0"/>
              <a:t>Allows </a:t>
            </a:r>
            <a:r>
              <a:rPr lang="en-US" altLang="zh-TW" dirty="0"/>
              <a:t>Nested Macro 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905000"/>
            <a:ext cx="8825552" cy="1371600"/>
          </a:xfrm>
        </p:spPr>
        <p:txBody>
          <a:bodyPr>
            <a:noAutofit/>
          </a:bodyPr>
          <a:lstStyle/>
          <a:p>
            <a:pPr algn="just"/>
            <a:r>
              <a:rPr lang="en-US" altLang="zh-TW" sz="2400" dirty="0"/>
              <a:t>Sub-procedures</a:t>
            </a:r>
          </a:p>
          <a:p>
            <a:pPr lvl="1" algn="just"/>
            <a:r>
              <a:rPr lang="en-US" altLang="zh-TW" sz="2000" dirty="0"/>
              <a:t>macro definition: DEFINE</a:t>
            </a:r>
          </a:p>
          <a:p>
            <a:pPr lvl="1" algn="just"/>
            <a:r>
              <a:rPr lang="en-US" altLang="zh-TW" sz="2000" dirty="0"/>
              <a:t>macro invocation: EXPAND</a:t>
            </a:r>
          </a:p>
          <a:p>
            <a:pPr algn="just"/>
            <a:r>
              <a:rPr lang="en-US" altLang="zh-TW" sz="2400" dirty="0"/>
              <a:t>EXPAND may invoke DEFINE when encounter macro definition</a:t>
            </a:r>
          </a:p>
        </p:txBody>
      </p:sp>
      <p:grpSp>
        <p:nvGrpSpPr>
          <p:cNvPr id="15379" name="Group 19"/>
          <p:cNvGrpSpPr>
            <a:grpSpLocks/>
          </p:cNvGrpSpPr>
          <p:nvPr/>
        </p:nvGrpSpPr>
        <p:grpSpPr bwMode="auto">
          <a:xfrm>
            <a:off x="8001000" y="4114801"/>
            <a:ext cx="1447800" cy="1360488"/>
            <a:chOff x="3360" y="2256"/>
            <a:chExt cx="912" cy="857"/>
          </a:xfrm>
        </p:grpSpPr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3360" y="2256"/>
              <a:ext cx="912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TW"/>
                <a:t>DEFINE</a:t>
              </a:r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3360" y="2880"/>
              <a:ext cx="912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TW"/>
                <a:t>EXPAND</a:t>
              </a:r>
            </a:p>
          </p:txBody>
        </p:sp>
      </p:grpSp>
      <p:grpSp>
        <p:nvGrpSpPr>
          <p:cNvPr id="15383" name="Group 23"/>
          <p:cNvGrpSpPr>
            <a:grpSpLocks/>
          </p:cNvGrpSpPr>
          <p:nvPr/>
        </p:nvGrpSpPr>
        <p:grpSpPr bwMode="auto">
          <a:xfrm>
            <a:off x="4572000" y="4343400"/>
            <a:ext cx="3429000" cy="990600"/>
            <a:chOff x="1200" y="2400"/>
            <a:chExt cx="2160" cy="624"/>
          </a:xfrm>
        </p:grpSpPr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1200" y="2592"/>
              <a:ext cx="1296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TW" sz="2000"/>
                <a:t>PROCESSLINE</a:t>
              </a:r>
            </a:p>
          </p:txBody>
        </p:sp>
        <p:grpSp>
          <p:nvGrpSpPr>
            <p:cNvPr id="15380" name="Group 20"/>
            <p:cNvGrpSpPr>
              <a:grpSpLocks/>
            </p:cNvGrpSpPr>
            <p:nvPr/>
          </p:nvGrpSpPr>
          <p:grpSpPr bwMode="auto">
            <a:xfrm>
              <a:off x="2544" y="2400"/>
              <a:ext cx="816" cy="624"/>
              <a:chOff x="2544" y="2400"/>
              <a:chExt cx="816" cy="624"/>
            </a:xfrm>
          </p:grpSpPr>
          <p:sp>
            <p:nvSpPr>
              <p:cNvPr id="15371" name="Line 11"/>
              <p:cNvSpPr>
                <a:spLocks noChangeShapeType="1"/>
              </p:cNvSpPr>
              <p:nvPr/>
            </p:nvSpPr>
            <p:spPr bwMode="auto">
              <a:xfrm flipV="1">
                <a:off x="2544" y="2400"/>
                <a:ext cx="816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72" name="Line 12"/>
              <p:cNvSpPr>
                <a:spLocks noChangeShapeType="1"/>
              </p:cNvSpPr>
              <p:nvPr/>
            </p:nvSpPr>
            <p:spPr bwMode="auto">
              <a:xfrm>
                <a:off x="2544" y="273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cxnSp>
        <p:nvCxnSpPr>
          <p:cNvPr id="15373" name="AutoShape 13"/>
          <p:cNvCxnSpPr>
            <a:cxnSpLocks noChangeShapeType="1"/>
          </p:cNvCxnSpPr>
          <p:nvPr/>
        </p:nvCxnSpPr>
        <p:spPr bwMode="auto">
          <a:xfrm rot="16200000" flipV="1">
            <a:off x="6865938" y="3725863"/>
            <a:ext cx="517525" cy="3124200"/>
          </a:xfrm>
          <a:prstGeom prst="bentConnector3">
            <a:avLst>
              <a:gd name="adj1" fmla="val -11871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82" name="Group 22"/>
          <p:cNvGrpSpPr>
            <a:grpSpLocks/>
          </p:cNvGrpSpPr>
          <p:nvPr/>
        </p:nvGrpSpPr>
        <p:grpSpPr bwMode="auto">
          <a:xfrm>
            <a:off x="3200400" y="4014789"/>
            <a:ext cx="1174750" cy="2211387"/>
            <a:chOff x="4560" y="1953"/>
            <a:chExt cx="740" cy="1393"/>
          </a:xfrm>
        </p:grpSpPr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4560" y="2337"/>
              <a:ext cx="5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DEFTAB</a:t>
              </a:r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4560" y="1953"/>
              <a:ext cx="6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NAMTAB</a:t>
              </a:r>
            </a:p>
          </p:txBody>
        </p:sp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4560" y="2769"/>
              <a:ext cx="74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ARGTAB</a:t>
              </a:r>
            </a:p>
            <a:p>
              <a:endParaRPr lang="en-US" altLang="zh-TW"/>
            </a:p>
            <a:p>
              <a:r>
                <a:rPr lang="en-US" altLang="zh-TW">
                  <a:solidFill>
                    <a:srgbClr val="0000FF"/>
                  </a:solidFill>
                </a:rPr>
                <a:t>Expanding</a:t>
              </a:r>
              <a:endParaRPr lang="en-US" altLang="zh-TW"/>
            </a:p>
          </p:txBody>
        </p:sp>
      </p:grpSp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6781800" y="4191001"/>
            <a:ext cx="831850" cy="1252538"/>
            <a:chOff x="2592" y="2304"/>
            <a:chExt cx="524" cy="789"/>
          </a:xfrm>
        </p:grpSpPr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2592" y="2304"/>
              <a:ext cx="5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MACRO</a:t>
              </a:r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2688" y="2880"/>
              <a:ext cx="36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CALL</a:t>
              </a:r>
            </a:p>
          </p:txBody>
        </p:sp>
      </p:grp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6534721" y="5791200"/>
            <a:ext cx="17006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1600"/>
              <a:t>MACRO Definition</a:t>
            </a:r>
          </a:p>
        </p:txBody>
      </p:sp>
    </p:spTree>
    <p:extLst>
      <p:ext uri="{BB962C8B-B14F-4D97-AF65-F5344CB8AC3E}">
        <p14:creationId xmlns:p14="http://schemas.microsoft.com/office/powerpoint/2010/main" val="30829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1-Pass Macro Processor</a:t>
            </a:r>
          </a:p>
        </p:txBody>
      </p:sp>
      <p:graphicFrame>
        <p:nvGraphicFramePr>
          <p:cNvPr id="3072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438400" y="1981200"/>
          <a:ext cx="16827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VISIO" r:id="rId3" imgW="2023560" imgH="3024360" progId="Visio.Drawing.5">
                  <p:embed/>
                </p:oleObj>
              </mc:Choice>
              <mc:Fallback>
                <p:oleObj name="VISIO" r:id="rId3" imgW="2023560" imgH="3024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1682750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4038600" y="3048000"/>
          <a:ext cx="2057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VISIO" r:id="rId5" imgW="2403720" imgH="860400" progId="Visio.Drawing.5">
                  <p:embed/>
                </p:oleObj>
              </mc:Choice>
              <mc:Fallback>
                <p:oleObj name="VISIO" r:id="rId5" imgW="2403720" imgH="8604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48000"/>
                        <a:ext cx="2057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4038600" y="3733800"/>
          <a:ext cx="16002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VISIO" r:id="rId7" imgW="1946520" imgH="1774800" progId="Visio.Drawing.5">
                  <p:embed/>
                </p:oleObj>
              </mc:Choice>
              <mc:Fallback>
                <p:oleObj name="VISIO" r:id="rId7" imgW="1946520" imgH="17748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733800"/>
                        <a:ext cx="16002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4359276" y="5103814"/>
          <a:ext cx="2574925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VISIO" r:id="rId9" imgW="3278160" imgH="2094120" progId="Visio.Drawing.5">
                  <p:embed/>
                </p:oleObj>
              </mc:Choice>
              <mc:Fallback>
                <p:oleObj name="VISIO" r:id="rId9" imgW="3278160" imgH="20941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6" y="5103814"/>
                        <a:ext cx="2574925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4" name="Group 14"/>
          <p:cNvGrpSpPr>
            <a:grpSpLocks/>
          </p:cNvGrpSpPr>
          <p:nvPr/>
        </p:nvGrpSpPr>
        <p:grpSpPr bwMode="auto">
          <a:xfrm>
            <a:off x="5562601" y="1752600"/>
            <a:ext cx="3922713" cy="3633788"/>
            <a:chOff x="2544" y="1104"/>
            <a:chExt cx="2471" cy="2289"/>
          </a:xfrm>
        </p:grpSpPr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2830" y="1104"/>
            <a:ext cx="2185" cy="2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" name="VISIO" r:id="rId11" imgW="4510080" imgH="4510800" progId="Visio.Drawing.5">
                    <p:embed/>
                  </p:oleObj>
                </mc:Choice>
                <mc:Fallback>
                  <p:oleObj name="VISIO" r:id="rId11" imgW="4510080" imgH="4510800" progId="Visio.Drawing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0" y="1104"/>
                          <a:ext cx="2185" cy="2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33" name="Group 13"/>
            <p:cNvGrpSpPr>
              <a:grpSpLocks/>
            </p:cNvGrpSpPr>
            <p:nvPr/>
          </p:nvGrpSpPr>
          <p:grpSpPr bwMode="auto">
            <a:xfrm>
              <a:off x="2544" y="2256"/>
              <a:ext cx="768" cy="864"/>
              <a:chOff x="2544" y="2256"/>
              <a:chExt cx="768" cy="864"/>
            </a:xfrm>
          </p:grpSpPr>
          <p:sp>
            <p:nvSpPr>
              <p:cNvPr id="30731" name="Line 11"/>
              <p:cNvSpPr>
                <a:spLocks noChangeShapeType="1"/>
              </p:cNvSpPr>
              <p:nvPr/>
            </p:nvSpPr>
            <p:spPr bwMode="auto">
              <a:xfrm flipH="1">
                <a:off x="2880" y="3120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2" name="Line 12"/>
              <p:cNvSpPr>
                <a:spLocks noChangeShapeType="1"/>
              </p:cNvSpPr>
              <p:nvPr/>
            </p:nvSpPr>
            <p:spPr bwMode="auto">
              <a:xfrm flipH="1" flipV="1">
                <a:off x="2544" y="2256"/>
                <a:ext cx="336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445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Comparison of Macro Processors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251678" y="1228299"/>
            <a:ext cx="10178322" cy="465129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800" dirty="0"/>
              <a:t>Single pass</a:t>
            </a:r>
          </a:p>
          <a:p>
            <a:pPr lvl="1" algn="just"/>
            <a:r>
              <a:rPr lang="en-US" altLang="zh-TW" sz="2400" dirty="0"/>
              <a:t>every macro must be defined before it is called</a:t>
            </a:r>
          </a:p>
          <a:p>
            <a:pPr lvl="1" algn="just"/>
            <a:r>
              <a:rPr lang="en-US" altLang="zh-TW" sz="2400" dirty="0"/>
              <a:t>one-pass processor can alternate between macro definition and macro expansion</a:t>
            </a:r>
          </a:p>
          <a:p>
            <a:pPr lvl="1" algn="just"/>
            <a:r>
              <a:rPr lang="en-US" altLang="zh-TW" sz="2400" dirty="0"/>
              <a:t>nested macro definitions may be allowed but nested calls are not</a:t>
            </a:r>
          </a:p>
          <a:p>
            <a:pPr algn="just"/>
            <a:r>
              <a:rPr lang="en-US" altLang="zh-TW" sz="2800" dirty="0"/>
              <a:t>Two pass algorithm</a:t>
            </a:r>
          </a:p>
          <a:p>
            <a:pPr lvl="1" algn="just"/>
            <a:r>
              <a:rPr lang="en-US" altLang="zh-TW" sz="2400" dirty="0"/>
              <a:t>Pass1: Recognize macro definitions</a:t>
            </a:r>
          </a:p>
          <a:p>
            <a:pPr lvl="1" algn="just"/>
            <a:r>
              <a:rPr lang="en-US" altLang="zh-TW" sz="2400" dirty="0"/>
              <a:t>Pass2: Recognize macro calls</a:t>
            </a:r>
          </a:p>
          <a:p>
            <a:pPr lvl="1" algn="just"/>
            <a:r>
              <a:rPr lang="en-US" altLang="zh-TW" sz="2400" dirty="0"/>
              <a:t>nested macro definitions are not allowed</a:t>
            </a:r>
          </a:p>
        </p:txBody>
      </p:sp>
    </p:spTree>
    <p:extLst>
      <p:ext uri="{BB962C8B-B14F-4D97-AF65-F5344CB8AC3E}">
        <p14:creationId xmlns:p14="http://schemas.microsoft.com/office/powerpoint/2010/main" val="17167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Macro Processor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59239" y="1359409"/>
            <a:ext cx="10178322" cy="3593591"/>
          </a:xfrm>
        </p:spPr>
        <p:txBody>
          <a:bodyPr>
            <a:normAutofit/>
          </a:bodyPr>
          <a:lstStyle/>
          <a:p>
            <a:pPr algn="just"/>
            <a:r>
              <a:rPr lang="en-US" altLang="zh-TW" sz="3200" dirty="0"/>
              <a:t>Recognize macro definitions</a:t>
            </a:r>
          </a:p>
          <a:p>
            <a:pPr algn="just"/>
            <a:r>
              <a:rPr lang="en-US" altLang="zh-TW" sz="3200" dirty="0"/>
              <a:t>Save the macro definition</a:t>
            </a:r>
          </a:p>
          <a:p>
            <a:pPr algn="just"/>
            <a:r>
              <a:rPr lang="en-US" altLang="zh-TW" sz="3200" dirty="0"/>
              <a:t>Recognize macro calls</a:t>
            </a:r>
          </a:p>
          <a:p>
            <a:pPr algn="just"/>
            <a:r>
              <a:rPr lang="en-US" altLang="zh-TW" sz="3200" dirty="0"/>
              <a:t>Expand macro calls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09800" y="4724400"/>
            <a:ext cx="1371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000"/>
              <a:t>Source Code</a:t>
            </a:r>
          </a:p>
          <a:p>
            <a:pPr algn="ctr"/>
            <a:r>
              <a:rPr lang="en-US" altLang="zh-TW" sz="1600"/>
              <a:t>(with macro)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191000" y="4876801"/>
            <a:ext cx="15240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/>
              <a:t>Macro Processor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2286000" y="4724400"/>
            <a:ext cx="1295400" cy="1143000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248400" y="4876801"/>
            <a:ext cx="121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000"/>
              <a:t>Expanded Code</a:t>
            </a: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6248400" y="4876800"/>
            <a:ext cx="1219200" cy="762000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7848600" y="4876801"/>
            <a:ext cx="15240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/>
              <a:t>Compiler or Assembler</a:t>
            </a: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35814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5715000" y="5181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7467600" y="5181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9372600" y="5181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9737725" y="4918075"/>
            <a:ext cx="482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obj</a:t>
            </a:r>
          </a:p>
        </p:txBody>
      </p:sp>
    </p:spTree>
    <p:extLst>
      <p:ext uri="{BB962C8B-B14F-4D97-AF65-F5344CB8AC3E}">
        <p14:creationId xmlns:p14="http://schemas.microsoft.com/office/powerpoint/2010/main" val="36663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Machine Independent Macro Processor Features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800" dirty="0"/>
              <a:t>Concatenation of Macro Parameters</a:t>
            </a:r>
          </a:p>
          <a:p>
            <a:pPr algn="just"/>
            <a:r>
              <a:rPr lang="en-US" altLang="en-US" sz="2800" dirty="0"/>
              <a:t>Generation of Unique Labels</a:t>
            </a:r>
          </a:p>
          <a:p>
            <a:pPr algn="just"/>
            <a:r>
              <a:rPr lang="en-US" altLang="en-US" sz="2800" dirty="0"/>
              <a:t>Conditional Macro Expansion</a:t>
            </a:r>
          </a:p>
          <a:p>
            <a:pPr algn="just"/>
            <a:r>
              <a:rPr lang="en-US" altLang="en-US" sz="2800" dirty="0"/>
              <a:t>Keyword Macro parameters</a:t>
            </a:r>
          </a:p>
          <a:p>
            <a:pPr algn="just">
              <a:buFont typeface="Monotype Sorts" pitchFamily="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40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9F7DF5-3092-4B7B-8226-69E1CECCCE7F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651" y="696036"/>
            <a:ext cx="8996149" cy="59730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Most macro processors allow parameters to be concatenated with other character strings.</a:t>
            </a:r>
          </a:p>
          <a:p>
            <a:pPr marL="742950" lvl="1" indent="-285750"/>
            <a:r>
              <a:rPr lang="en-US" altLang="zh-TW" sz="2400" dirty="0" smtClean="0">
                <a:latin typeface="Franklin Gothic Medium" panose="020B0603020102020204" pitchFamily="34" charset="0"/>
              </a:rPr>
              <a:t>A program contains one series of variables named by the symbols XA1, XA2, XA3, …, another series named by XB1, XB2, XB3, …, etc.</a:t>
            </a:r>
          </a:p>
          <a:p>
            <a:pPr marL="742950" lvl="1" indent="-285750"/>
            <a:r>
              <a:rPr lang="en-US" altLang="zh-TW" sz="2400" dirty="0" smtClean="0">
                <a:latin typeface="Franklin Gothic Medium" panose="020B0603020102020204" pitchFamily="34" charset="0"/>
              </a:rPr>
              <a:t>The body of the macro definition might contain a statement like</a:t>
            </a:r>
          </a:p>
          <a:p>
            <a:pPr lvl="2">
              <a:buNone/>
            </a:pPr>
            <a:r>
              <a:rPr lang="en-US" altLang="zh-TW" sz="2000" dirty="0" smtClean="0">
                <a:latin typeface="Franklin Gothic Medium" panose="020B0603020102020204" pitchFamily="34" charset="0"/>
              </a:rPr>
              <a:t>SUM	Macro	&amp;ID</a:t>
            </a:r>
          </a:p>
          <a:p>
            <a:pPr lvl="2">
              <a:buNone/>
            </a:pPr>
            <a:r>
              <a:rPr lang="en-US" altLang="zh-TW" sz="2000" dirty="0" smtClean="0">
                <a:latin typeface="Franklin Gothic Medium" panose="020B0603020102020204" pitchFamily="34" charset="0"/>
              </a:rPr>
              <a:t>		LDA	X&amp;ID1</a:t>
            </a:r>
          </a:p>
          <a:p>
            <a:pPr lvl="2">
              <a:buNone/>
            </a:pPr>
            <a:r>
              <a:rPr lang="en-US" altLang="zh-TW" sz="2000" dirty="0" smtClean="0">
                <a:latin typeface="Franklin Gothic Medium" panose="020B0603020102020204" pitchFamily="34" charset="0"/>
              </a:rPr>
              <a:t>		LDA	X&amp;ID2</a:t>
            </a:r>
          </a:p>
          <a:p>
            <a:pPr lvl="2">
              <a:buNone/>
            </a:pPr>
            <a:r>
              <a:rPr lang="en-US" altLang="zh-TW" sz="2000" dirty="0" smtClean="0">
                <a:latin typeface="Franklin Gothic Medium" panose="020B0603020102020204" pitchFamily="34" charset="0"/>
              </a:rPr>
              <a:t>		LDA	X&amp;ID3</a:t>
            </a:r>
          </a:p>
          <a:p>
            <a:pPr lvl="2">
              <a:buNone/>
            </a:pPr>
            <a:r>
              <a:rPr lang="en-US" altLang="zh-TW" sz="2000" dirty="0" smtClean="0">
                <a:latin typeface="Franklin Gothic Medium" panose="020B0603020102020204" pitchFamily="34" charset="0"/>
              </a:rPr>
              <a:t>		LDA	X&amp;IDS</a:t>
            </a:r>
          </a:p>
        </p:txBody>
      </p:sp>
    </p:spTree>
    <p:extLst>
      <p:ext uri="{BB962C8B-B14F-4D97-AF65-F5344CB8AC3E}">
        <p14:creationId xmlns:p14="http://schemas.microsoft.com/office/powerpoint/2010/main" val="26483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821481-8BFF-43BA-8555-4AB308E5E525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8"/>
            <a:ext cx="8229600" cy="5111750"/>
          </a:xfrm>
        </p:spPr>
        <p:txBody>
          <a:bodyPr>
            <a:normAutofit/>
          </a:bodyPr>
          <a:lstStyle/>
          <a:p>
            <a:pPr lvl="1" algn="just"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The beginning of the macro parameter is identified by the </a:t>
            </a:r>
            <a:r>
              <a:rPr lang="en-US" altLang="zh-TW" sz="28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starting symbol &amp;;</a:t>
            </a:r>
            <a:r>
              <a:rPr lang="en-US" altLang="zh-TW" sz="2800" dirty="0" smtClean="0">
                <a:latin typeface="Franklin Gothic Medium" panose="020B0603020102020204" pitchFamily="34" charset="0"/>
              </a:rPr>
              <a:t> however, </a:t>
            </a:r>
            <a:r>
              <a:rPr lang="en-US" altLang="zh-TW" sz="28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the end of the parameter is not marked</a:t>
            </a:r>
            <a:r>
              <a:rPr lang="en-US" altLang="zh-TW" sz="2800" dirty="0" smtClean="0">
                <a:latin typeface="Franklin Gothic Medium" panose="020B0603020102020204" pitchFamily="34" charset="0"/>
              </a:rPr>
              <a:t>.</a:t>
            </a:r>
          </a:p>
          <a:p>
            <a:pPr lvl="1" algn="just"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The problem is that the end of the parameter is not marked. Thus X&amp;ID1 may mean “X” + ID + “1” or “X” + ID1.</a:t>
            </a:r>
          </a:p>
          <a:p>
            <a:pPr lvl="1" algn="just"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In which the parameter </a:t>
            </a:r>
            <a:r>
              <a:rPr lang="en-US" altLang="zh-TW" sz="28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&amp;ID</a:t>
            </a:r>
            <a:r>
              <a:rPr lang="en-US" altLang="zh-TW" sz="2800" dirty="0" smtClean="0">
                <a:latin typeface="Franklin Gothic Medium" panose="020B0603020102020204" pitchFamily="34" charset="0"/>
              </a:rPr>
              <a:t> is concatenated after the </a:t>
            </a:r>
            <a:r>
              <a:rPr lang="en-US" altLang="zh-TW" sz="28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character string X</a:t>
            </a:r>
            <a:r>
              <a:rPr lang="en-US" altLang="zh-TW" sz="2800" dirty="0" smtClean="0">
                <a:latin typeface="Franklin Gothic Medium" panose="020B0603020102020204" pitchFamily="34" charset="0"/>
              </a:rPr>
              <a:t> and before the character string </a:t>
            </a:r>
            <a:r>
              <a:rPr lang="en-US" altLang="zh-TW" sz="28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1</a:t>
            </a:r>
            <a:r>
              <a:rPr lang="en-US" altLang="zh-TW" sz="2800" dirty="0" smtClean="0">
                <a:latin typeface="Franklin Gothic Medium" panose="020B0603020102020204" pitchFamily="34" charset="0"/>
              </a:rPr>
              <a:t>.</a:t>
            </a:r>
            <a:endParaRPr lang="zh-TW" altLang="en-US" sz="2800" dirty="0" smtClean="0">
              <a:latin typeface="Franklin Gothic Medium" panose="020B0603020102020204" pitchFamily="34" charset="0"/>
            </a:endParaRPr>
          </a:p>
          <a:p>
            <a:pPr algn="just" eaLnBrk="1" hangingPunct="1"/>
            <a:endParaRPr lang="zh-TW" altLang="en-US" sz="3200" dirty="0" smtClean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239EE8-13C0-4794-8BC9-B1A3DA768F28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467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125538"/>
            <a:ext cx="8435975" cy="53276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 smtClean="0">
                <a:latin typeface="Franklin Gothic Medium" panose="020B0603020102020204" pitchFamily="34" charset="0"/>
              </a:rPr>
              <a:t>Most macro processors deal with this problem by providing a special concatenation operator (Fig. 4.6).</a:t>
            </a:r>
          </a:p>
          <a:p>
            <a:pPr marL="742950" lvl="1" indent="-285750"/>
            <a:r>
              <a:rPr lang="en-US" altLang="zh-TW" sz="2000" dirty="0" smtClean="0">
                <a:latin typeface="Franklin Gothic Medium" panose="020B0603020102020204" pitchFamily="34" charset="0"/>
              </a:rPr>
              <a:t>In SIC or SIC/XE, </a:t>
            </a:r>
            <a:r>
              <a:rPr lang="en-US" altLang="zh-TW" sz="20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-&gt;</a:t>
            </a:r>
            <a:r>
              <a:rPr lang="en-US" altLang="zh-TW" sz="2000" dirty="0" smtClean="0">
                <a:latin typeface="Franklin Gothic Medium" panose="020B0603020102020204" pitchFamily="34" charset="0"/>
              </a:rPr>
              <a:t> is used</a:t>
            </a:r>
          </a:p>
        </p:txBody>
      </p:sp>
      <p:pic>
        <p:nvPicPr>
          <p:cNvPr id="246789" name="Picture 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3" y="2951164"/>
            <a:ext cx="5040312" cy="3489325"/>
          </a:xfrm>
          <a:noFill/>
        </p:spPr>
      </p:pic>
    </p:spTree>
    <p:extLst>
      <p:ext uri="{BB962C8B-B14F-4D97-AF65-F5344CB8AC3E}">
        <p14:creationId xmlns:p14="http://schemas.microsoft.com/office/powerpoint/2010/main" val="40347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Concatenation of Macro Parameters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101553" y="1816007"/>
            <a:ext cx="8943200" cy="332322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Pre-concatenation</a:t>
            </a:r>
          </a:p>
          <a:p>
            <a:pPr lvl="1"/>
            <a:r>
              <a:rPr lang="en-US" altLang="zh-TW" sz="2000" dirty="0"/>
              <a:t>LDA	X&amp;ID1</a:t>
            </a:r>
          </a:p>
          <a:p>
            <a:r>
              <a:rPr lang="en-US" altLang="zh-TW" sz="2400" dirty="0"/>
              <a:t>Post-concatenation</a:t>
            </a:r>
          </a:p>
          <a:p>
            <a:pPr lvl="1"/>
            <a:r>
              <a:rPr lang="en-US" altLang="zh-TW" sz="2000" dirty="0"/>
              <a:t>LDA	X&amp;ID</a:t>
            </a:r>
            <a:r>
              <a:rPr lang="en-US" altLang="zh-TW" sz="2000" dirty="0">
                <a:sym typeface="Symbol" panose="05050102010706020507" pitchFamily="18" charset="2"/>
              </a:rPr>
              <a:t></a:t>
            </a:r>
            <a:r>
              <a:rPr lang="en-US" altLang="zh-TW" sz="2000" dirty="0"/>
              <a:t>1</a:t>
            </a:r>
          </a:p>
          <a:p>
            <a:r>
              <a:rPr lang="en-US" altLang="zh-TW" sz="2400" dirty="0"/>
              <a:t>Example: Figure 4.6</a:t>
            </a:r>
          </a:p>
        </p:txBody>
      </p:sp>
      <p:pic>
        <p:nvPicPr>
          <p:cNvPr id="16389" name="Picture 5" descr="4_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4267200"/>
            <a:ext cx="4810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4_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64" y="1450075"/>
            <a:ext cx="2581275" cy="495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97A60C-3AA8-463F-927D-64986238D51D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47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Franklin Gothic Medium" panose="020B0603020102020204" pitchFamily="34" charset="0"/>
              </a:rPr>
              <a:t>Generation </a:t>
            </a:r>
            <a:r>
              <a:rPr lang="en-US" altLang="zh-TW" dirty="0" smtClean="0">
                <a:latin typeface="Franklin Gothic Medium" panose="020B0603020102020204" pitchFamily="34" charset="0"/>
              </a:rPr>
              <a:t>of Unique Labels</a:t>
            </a:r>
            <a:endParaRPr lang="zh-TW" altLang="en-US" dirty="0" smtClean="0">
              <a:latin typeface="Franklin Gothic Medium" panose="020B0603020102020204" pitchFamily="34" charset="0"/>
            </a:endParaRPr>
          </a:p>
        </p:txBody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991" y="2286001"/>
            <a:ext cx="10461009" cy="359359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As we discussed in Section 4.1, it is in general </a:t>
            </a:r>
            <a:r>
              <a:rPr lang="en-US" altLang="zh-TW" sz="28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not possible for the body of a macro instruction to contain labels</a:t>
            </a:r>
            <a:r>
              <a:rPr lang="en-US" altLang="zh-TW" sz="2800" dirty="0" smtClean="0">
                <a:latin typeface="Franklin Gothic Medium" panose="020B0603020102020204" pitchFamily="34" charset="0"/>
              </a:rPr>
              <a:t> of usual kind.</a:t>
            </a:r>
          </a:p>
          <a:p>
            <a:pPr lvl="1" eaLnBrk="1" hangingPunct="1"/>
            <a:r>
              <a:rPr lang="en-US" altLang="zh-TW" sz="2400" dirty="0" smtClean="0">
                <a:latin typeface="Franklin Gothic Medium" panose="020B0603020102020204" pitchFamily="34" charset="0"/>
              </a:rPr>
              <a:t>WRBUFF (line 135) is 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called twice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.</a:t>
            </a:r>
          </a:p>
          <a:p>
            <a:pPr lvl="1" eaLnBrk="1" hangingPunct="1"/>
            <a:r>
              <a:rPr lang="en-US" altLang="zh-TW" sz="2400" dirty="0" smtClean="0">
                <a:latin typeface="Franklin Gothic Medium" panose="020B0603020102020204" pitchFamily="34" charset="0"/>
              </a:rPr>
              <a:t>Fig. 4.7 illustrates 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one techniques for generating unique labels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 within a macro expansion.</a:t>
            </a:r>
          </a:p>
          <a:p>
            <a:pPr lvl="1" eaLnBrk="1" hangingPunct="1"/>
            <a:r>
              <a:rPr lang="en-US" altLang="zh-TW" sz="2400" dirty="0" smtClean="0">
                <a:latin typeface="Franklin Gothic Medium" panose="020B0603020102020204" pitchFamily="34" charset="0"/>
              </a:rPr>
              <a:t>Labels used within the macro body begin with the special character 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$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.</a:t>
            </a:r>
          </a:p>
          <a:p>
            <a:pPr lvl="1" eaLnBrk="1" hangingPunct="1"/>
            <a:r>
              <a:rPr lang="en-US" altLang="zh-TW" sz="2400" dirty="0" smtClean="0">
                <a:latin typeface="Franklin Gothic Medium" panose="020B0603020102020204" pitchFamily="34" charset="0"/>
              </a:rPr>
              <a:t>Each symbol beginning with $ has been modified 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by replacing $ with $AA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.</a:t>
            </a:r>
            <a:endParaRPr lang="zh-TW" altLang="en-US" sz="2400" dirty="0" smtClean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1B7279-3A1E-403B-B74A-92F82C43DB40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488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Franklin Gothic Medium" panose="020B0603020102020204" pitchFamily="34" charset="0"/>
              </a:rPr>
              <a:t>Generation </a:t>
            </a:r>
            <a:r>
              <a:rPr lang="en-US" altLang="zh-TW" dirty="0" smtClean="0">
                <a:latin typeface="Franklin Gothic Medium" panose="020B0603020102020204" pitchFamily="34" charset="0"/>
              </a:rPr>
              <a:t>of Unique Labels</a:t>
            </a:r>
            <a:endParaRPr lang="zh-TW" altLang="en-US" dirty="0" smtClean="0">
              <a:latin typeface="Franklin Gothic Medium" panose="020B0603020102020204" pitchFamily="34" charset="0"/>
            </a:endParaRPr>
          </a:p>
        </p:txBody>
      </p:sp>
      <p:pic>
        <p:nvPicPr>
          <p:cNvPr id="2488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320119"/>
            <a:ext cx="9144000" cy="2783695"/>
          </a:xfrm>
          <a:noFill/>
        </p:spPr>
      </p:pic>
    </p:spTree>
    <p:extLst>
      <p:ext uri="{BB962C8B-B14F-4D97-AF65-F5344CB8AC3E}">
        <p14:creationId xmlns:p14="http://schemas.microsoft.com/office/powerpoint/2010/main" val="29267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Generation of Unique Labels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idx="1"/>
          </p:nvPr>
        </p:nvSpPr>
        <p:spPr>
          <a:xfrm>
            <a:off x="1251678" y="1269243"/>
            <a:ext cx="10178322" cy="461035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Example</a:t>
            </a:r>
          </a:p>
          <a:p>
            <a:pPr lvl="1"/>
            <a:r>
              <a:rPr lang="en-US" altLang="zh-TW" sz="2400" dirty="0"/>
              <a:t>JEQ	*-3</a:t>
            </a:r>
          </a:p>
          <a:p>
            <a:pPr lvl="1"/>
            <a:r>
              <a:rPr lang="en-US" altLang="zh-TW" sz="2400" dirty="0"/>
              <a:t>inconvenient, error-prone, difficult to read</a:t>
            </a:r>
          </a:p>
          <a:p>
            <a:r>
              <a:rPr lang="en-US" altLang="zh-TW" sz="2800" dirty="0"/>
              <a:t>Example Figure 4.7</a:t>
            </a:r>
          </a:p>
          <a:p>
            <a:pPr lvl="2"/>
            <a:r>
              <a:rPr lang="en-US" altLang="zh-TW" sz="2000" dirty="0"/>
              <a:t>$LOOP	TD	=X’&amp;INDEV’</a:t>
            </a:r>
          </a:p>
          <a:p>
            <a:pPr lvl="1"/>
            <a:r>
              <a:rPr lang="en-US" altLang="zh-TW" sz="2400" dirty="0"/>
              <a:t>1st call: </a:t>
            </a:r>
          </a:p>
          <a:p>
            <a:pPr lvl="2"/>
            <a:r>
              <a:rPr lang="en-US" altLang="zh-TW" sz="2000" dirty="0"/>
              <a:t>$AALOOP	TD	=X’F1’</a:t>
            </a:r>
          </a:p>
          <a:p>
            <a:pPr lvl="1"/>
            <a:r>
              <a:rPr lang="en-US" altLang="zh-TW" sz="2400" dirty="0"/>
              <a:t>2nd call:</a:t>
            </a:r>
          </a:p>
          <a:p>
            <a:pPr lvl="2"/>
            <a:r>
              <a:rPr lang="en-US" altLang="zh-TW" sz="2000" dirty="0"/>
              <a:t>$ABLOOP	TD	=X’F1’</a:t>
            </a:r>
          </a:p>
          <a:p>
            <a:pPr lvl="1"/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4_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85801"/>
            <a:ext cx="8077200" cy="540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2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4_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8229600" cy="42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041526" y="1336675"/>
            <a:ext cx="30336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</a:rPr>
              <a:t>RDBUFF	F1, BUFFER, LENGTH</a:t>
            </a:r>
          </a:p>
        </p:txBody>
      </p:sp>
    </p:spTree>
    <p:extLst>
      <p:ext uri="{BB962C8B-B14F-4D97-AF65-F5344CB8AC3E}">
        <p14:creationId xmlns:p14="http://schemas.microsoft.com/office/powerpoint/2010/main" val="17046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Macro Definition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51678" y="1651379"/>
            <a:ext cx="10178322" cy="422821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copy code</a:t>
            </a:r>
          </a:p>
          <a:p>
            <a:r>
              <a:rPr lang="en-US" altLang="zh-TW" sz="2800" dirty="0"/>
              <a:t>parameter substitution</a:t>
            </a:r>
          </a:p>
          <a:p>
            <a:r>
              <a:rPr lang="en-US" altLang="zh-TW" sz="2800" dirty="0"/>
              <a:t>conditional macro expansion</a:t>
            </a:r>
          </a:p>
          <a:p>
            <a:r>
              <a:rPr lang="en-US" altLang="zh-TW" sz="2800" dirty="0"/>
              <a:t>macro instruction defining macros</a:t>
            </a:r>
          </a:p>
        </p:txBody>
      </p:sp>
    </p:spTree>
    <p:extLst>
      <p:ext uri="{BB962C8B-B14F-4D97-AF65-F5344CB8AC3E}">
        <p14:creationId xmlns:p14="http://schemas.microsoft.com/office/powerpoint/2010/main" val="184195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2FF14B-16FC-43E5-AED3-6DCE449F83DC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529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800" dirty="0" smtClean="0">
                <a:latin typeface="Franklin Gothic Medium" panose="020B0603020102020204" pitchFamily="34" charset="0"/>
              </a:rPr>
              <a:t>Conditional Macro Expansion</a:t>
            </a:r>
            <a:endParaRPr lang="zh-TW" altLang="en-US" sz="4800" dirty="0" smtClean="0">
              <a:latin typeface="Franklin Gothic Medium" panose="020B0603020102020204" pitchFamily="34" charset="0"/>
            </a:endParaRPr>
          </a:p>
        </p:txBody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1553" y="1385887"/>
            <a:ext cx="10062316" cy="547211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The use of one type of conditional macro expansion statement is illustrated in Fig. 4.8.</a:t>
            </a:r>
          </a:p>
          <a:p>
            <a:pPr marL="742950" lvl="1" indent="-285750" algn="just"/>
            <a:r>
              <a:rPr lang="en-US" altLang="zh-TW" sz="2400" dirty="0" smtClean="0">
                <a:latin typeface="Franklin Gothic Medium" panose="020B0603020102020204" pitchFamily="34" charset="0"/>
              </a:rPr>
              <a:t>The definition of RDBUFF has 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two additional parameters: &amp;EOR and &amp;MAXLTH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.</a:t>
            </a:r>
          </a:p>
          <a:p>
            <a:pPr marL="742950" lvl="1" indent="-285750" algn="just"/>
            <a:r>
              <a:rPr lang="en-US" altLang="zh-TW" sz="2400" dirty="0" smtClean="0">
                <a:latin typeface="Franklin Gothic Medium" panose="020B0603020102020204" pitchFamily="34" charset="0"/>
              </a:rPr>
              <a:t>Macro processor 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directive SET</a:t>
            </a:r>
          </a:p>
          <a:p>
            <a:pPr marL="742950" lvl="1" indent="-285750" algn="just"/>
            <a:r>
              <a:rPr lang="en-US" altLang="zh-TW" sz="2400" dirty="0" smtClean="0">
                <a:latin typeface="Franklin Gothic Medium" panose="020B0603020102020204" pitchFamily="34" charset="0"/>
              </a:rPr>
              <a:t>This SET statement 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assigns the value 1 to &amp;EORCK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.</a:t>
            </a:r>
          </a:p>
          <a:p>
            <a:pPr marL="742950" lvl="1" indent="-285750" algn="just"/>
            <a:r>
              <a:rPr lang="en-US" altLang="zh-TW" sz="2400" dirty="0" smtClean="0">
                <a:latin typeface="Franklin Gothic Medium" panose="020B0603020102020204" pitchFamily="34" charset="0"/>
              </a:rPr>
              <a:t>The symbol 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&amp;EORCK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 is a 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macro time variables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, which can be used to store working values during the 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macro expansion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.</a:t>
            </a:r>
          </a:p>
          <a:p>
            <a:pPr marL="742950" lvl="1" indent="-285750" algn="just"/>
            <a:r>
              <a:rPr lang="en-US" altLang="zh-TW" sz="2400" dirty="0" smtClean="0">
                <a:latin typeface="Franklin Gothic Medium" panose="020B0603020102020204" pitchFamily="34" charset="0"/>
              </a:rPr>
              <a:t>RDBUFF		F3,BUF,RECL,04,2048</a:t>
            </a:r>
          </a:p>
          <a:p>
            <a:pPr marL="742950" lvl="1" indent="-285750" algn="just"/>
            <a:r>
              <a:rPr lang="en-US" altLang="zh-TW" sz="2400" dirty="0" smtClean="0">
                <a:latin typeface="Franklin Gothic Medium" panose="020B0603020102020204" pitchFamily="34" charset="0"/>
              </a:rPr>
              <a:t>RDBUFF		0E,BUFFER,LENGTH,,80</a:t>
            </a:r>
          </a:p>
          <a:p>
            <a:pPr marL="742950" lvl="1" indent="-285750" algn="just"/>
            <a:r>
              <a:rPr lang="en-US" altLang="zh-TW" sz="2400" dirty="0" smtClean="0">
                <a:latin typeface="Franklin Gothic Medium" panose="020B0603020102020204" pitchFamily="34" charset="0"/>
              </a:rPr>
              <a:t>RDBUFF		F1,BUFF,RLENG,04</a:t>
            </a:r>
            <a:endParaRPr lang="zh-TW" altLang="en-US" sz="2400" dirty="0" smtClean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6AA849-8ECD-4131-994C-659F15444FEC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pic>
        <p:nvPicPr>
          <p:cNvPr id="2539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4" y="12700"/>
            <a:ext cx="7920037" cy="6845300"/>
          </a:xfrm>
          <a:noFill/>
        </p:spPr>
      </p:pic>
      <p:sp>
        <p:nvSpPr>
          <p:cNvPr id="253957" name="Rectangle 0"/>
          <p:cNvSpPr>
            <a:spLocks noChangeArrowheads="1"/>
          </p:cNvSpPr>
          <p:nvPr/>
        </p:nvSpPr>
        <p:spPr bwMode="auto">
          <a:xfrm>
            <a:off x="2927350" y="404814"/>
            <a:ext cx="4248150" cy="720725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  <p:sp>
        <p:nvSpPr>
          <p:cNvPr id="253958" name="Rectangle 1"/>
          <p:cNvSpPr>
            <a:spLocks noChangeArrowheads="1"/>
          </p:cNvSpPr>
          <p:nvPr/>
        </p:nvSpPr>
        <p:spPr bwMode="auto">
          <a:xfrm>
            <a:off x="2952750" y="1585913"/>
            <a:ext cx="4248150" cy="906462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  <p:sp>
        <p:nvSpPr>
          <p:cNvPr id="253959" name="Rectangle 2"/>
          <p:cNvSpPr>
            <a:spLocks noChangeArrowheads="1"/>
          </p:cNvSpPr>
          <p:nvPr/>
        </p:nvSpPr>
        <p:spPr bwMode="auto">
          <a:xfrm>
            <a:off x="2940050" y="2513014"/>
            <a:ext cx="4248150" cy="1131887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  <p:sp>
        <p:nvSpPr>
          <p:cNvPr id="253960" name="Rectangle 3"/>
          <p:cNvSpPr>
            <a:spLocks noChangeArrowheads="1"/>
          </p:cNvSpPr>
          <p:nvPr/>
        </p:nvSpPr>
        <p:spPr bwMode="auto">
          <a:xfrm>
            <a:off x="2952750" y="4392613"/>
            <a:ext cx="4248150" cy="908050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</p:spTree>
    <p:extLst>
      <p:ext uri="{BB962C8B-B14F-4D97-AF65-F5344CB8AC3E}">
        <p14:creationId xmlns:p14="http://schemas.microsoft.com/office/powerpoint/2010/main" val="4198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DF363C-085E-48F9-98BB-C6BF5BE7F82A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pic>
        <p:nvPicPr>
          <p:cNvPr id="25497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155701"/>
            <a:ext cx="8229600" cy="5267325"/>
          </a:xfrm>
          <a:noFill/>
        </p:spPr>
      </p:pic>
      <p:sp>
        <p:nvSpPr>
          <p:cNvPr id="254980" name="Rectangle 0"/>
          <p:cNvSpPr>
            <a:spLocks noChangeArrowheads="1"/>
          </p:cNvSpPr>
          <p:nvPr/>
        </p:nvSpPr>
        <p:spPr bwMode="auto">
          <a:xfrm>
            <a:off x="2940050" y="2513014"/>
            <a:ext cx="3227388" cy="484187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  <p:sp>
        <p:nvSpPr>
          <p:cNvPr id="254981" name="Rectangle 1"/>
          <p:cNvSpPr>
            <a:spLocks noChangeArrowheads="1"/>
          </p:cNvSpPr>
          <p:nvPr/>
        </p:nvSpPr>
        <p:spPr bwMode="auto">
          <a:xfrm>
            <a:off x="2940050" y="3035300"/>
            <a:ext cx="3214688" cy="215900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  <p:sp>
        <p:nvSpPr>
          <p:cNvPr id="254982" name="Rectangle 2"/>
          <p:cNvSpPr>
            <a:spLocks noChangeArrowheads="1"/>
          </p:cNvSpPr>
          <p:nvPr/>
        </p:nvSpPr>
        <p:spPr bwMode="auto">
          <a:xfrm>
            <a:off x="2965450" y="3986213"/>
            <a:ext cx="3201988" cy="463550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</p:spTree>
    <p:extLst>
      <p:ext uri="{BB962C8B-B14F-4D97-AF65-F5344CB8AC3E}">
        <p14:creationId xmlns:p14="http://schemas.microsoft.com/office/powerpoint/2010/main" val="36956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0B8832-1E57-442A-AF17-732332B876CC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pic>
        <p:nvPicPr>
          <p:cNvPr id="25600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806575"/>
            <a:ext cx="9144000" cy="4692650"/>
          </a:xfrm>
          <a:noFill/>
        </p:spPr>
      </p:pic>
      <p:sp>
        <p:nvSpPr>
          <p:cNvPr id="256004" name="Rectangle 0"/>
          <p:cNvSpPr>
            <a:spLocks noChangeArrowheads="1"/>
          </p:cNvSpPr>
          <p:nvPr/>
        </p:nvSpPr>
        <p:spPr bwMode="auto">
          <a:xfrm>
            <a:off x="2990850" y="3619500"/>
            <a:ext cx="3214688" cy="215900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</p:spTree>
    <p:extLst>
      <p:ext uri="{BB962C8B-B14F-4D97-AF65-F5344CB8AC3E}">
        <p14:creationId xmlns:p14="http://schemas.microsoft.com/office/powerpoint/2010/main" val="13481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5C5214-C0D0-494A-A441-DE88D90EEA0B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pic>
        <p:nvPicPr>
          <p:cNvPr id="25702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687389"/>
            <a:ext cx="9144000" cy="5811837"/>
          </a:xfrm>
          <a:noFill/>
        </p:spPr>
      </p:pic>
      <p:sp>
        <p:nvSpPr>
          <p:cNvPr id="257028" name="Rectangle 0"/>
          <p:cNvSpPr>
            <a:spLocks noChangeArrowheads="1"/>
          </p:cNvSpPr>
          <p:nvPr/>
        </p:nvSpPr>
        <p:spPr bwMode="auto">
          <a:xfrm>
            <a:off x="2990850" y="2425701"/>
            <a:ext cx="3214688" cy="498475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  <p:sp>
        <p:nvSpPr>
          <p:cNvPr id="257029" name="Rectangle 1"/>
          <p:cNvSpPr>
            <a:spLocks noChangeArrowheads="1"/>
          </p:cNvSpPr>
          <p:nvPr/>
        </p:nvSpPr>
        <p:spPr bwMode="auto">
          <a:xfrm>
            <a:off x="2990850" y="2921000"/>
            <a:ext cx="3214688" cy="363538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  <p:sp>
        <p:nvSpPr>
          <p:cNvPr id="257030" name="Rectangle 2"/>
          <p:cNvSpPr>
            <a:spLocks noChangeArrowheads="1"/>
          </p:cNvSpPr>
          <p:nvPr/>
        </p:nvSpPr>
        <p:spPr bwMode="auto">
          <a:xfrm>
            <a:off x="3028950" y="4152900"/>
            <a:ext cx="3214688" cy="571500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</p:spTree>
    <p:extLst>
      <p:ext uri="{BB962C8B-B14F-4D97-AF65-F5344CB8AC3E}">
        <p14:creationId xmlns:p14="http://schemas.microsoft.com/office/powerpoint/2010/main" val="38107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41642D-F128-4082-99E3-93B0FDA13031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58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800" dirty="0" smtClean="0">
                <a:latin typeface="Franklin Gothic Medium" panose="020B0603020102020204" pitchFamily="34" charset="0"/>
              </a:rPr>
              <a:t>Conditional </a:t>
            </a:r>
            <a:r>
              <a:rPr lang="en-US" altLang="zh-TW" sz="4800" dirty="0" smtClean="0">
                <a:latin typeface="Franklin Gothic Medium" panose="020B0603020102020204" pitchFamily="34" charset="0"/>
              </a:rPr>
              <a:t>Macro Expansion</a:t>
            </a:r>
            <a:endParaRPr lang="zh-TW" altLang="en-US" sz="4800" dirty="0" smtClean="0">
              <a:latin typeface="Franklin Gothic Medium" panose="020B0603020102020204" pitchFamily="34" charset="0"/>
            </a:endParaRPr>
          </a:p>
        </p:txBody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678" y="1433014"/>
            <a:ext cx="8959122" cy="502017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zh-TW" sz="2400" dirty="0" smtClean="0">
                <a:latin typeface="Franklin Gothic Medium" panose="020B0603020102020204" pitchFamily="34" charset="0"/>
              </a:rPr>
              <a:t>A different type of conditional macro expansion statement is illustrated in Fig. 4.9.</a:t>
            </a:r>
          </a:p>
          <a:p>
            <a:pPr marL="742950" lvl="1" indent="-285750" algn="just"/>
            <a:r>
              <a:rPr lang="en-US" altLang="zh-TW" sz="2000" dirty="0" smtClean="0">
                <a:latin typeface="Franklin Gothic Medium" panose="020B0603020102020204" pitchFamily="34" charset="0"/>
              </a:rPr>
              <a:t>There is </a:t>
            </a:r>
            <a:r>
              <a:rPr lang="en-US" altLang="zh-TW" sz="20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a list (00, 03, 04) corresponding to &amp;EOR.</a:t>
            </a:r>
          </a:p>
          <a:p>
            <a:pPr marL="742950" lvl="1" indent="-285750" algn="just"/>
            <a:r>
              <a:rPr lang="zh-TW" altLang="en-US" sz="20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%</a:t>
            </a:r>
            <a:r>
              <a:rPr lang="en-US" altLang="zh-TW" sz="20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NITEMS</a:t>
            </a:r>
            <a:r>
              <a:rPr lang="en-US" altLang="zh-TW" sz="2000" dirty="0" smtClean="0">
                <a:latin typeface="Franklin Gothic Medium" panose="020B0603020102020204" pitchFamily="34" charset="0"/>
              </a:rPr>
              <a:t> is a macro processor function that returns as its value the number of members in an argument list.</a:t>
            </a:r>
          </a:p>
          <a:p>
            <a:pPr marL="742950" lvl="1" indent="-285750" algn="just"/>
            <a:r>
              <a:rPr lang="en-US" altLang="zh-TW" sz="20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%NITEMS(&amp;EOR) is equal to 3</a:t>
            </a:r>
            <a:r>
              <a:rPr lang="en-US" altLang="zh-TW" sz="2000" dirty="0" smtClean="0">
                <a:latin typeface="Franklin Gothic Medium" panose="020B0603020102020204" pitchFamily="34" charset="0"/>
              </a:rPr>
              <a:t>.</a:t>
            </a:r>
          </a:p>
          <a:p>
            <a:pPr marL="742950" lvl="1" indent="-285750" algn="just"/>
            <a:r>
              <a:rPr lang="en-US" altLang="zh-TW" sz="20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&amp;CTR</a:t>
            </a:r>
            <a:r>
              <a:rPr lang="en-US" altLang="zh-TW" sz="2000" dirty="0" smtClean="0">
                <a:latin typeface="Franklin Gothic Medium" panose="020B0603020102020204" pitchFamily="34" charset="0"/>
              </a:rPr>
              <a:t> is used to count the number of times the lines following the WHILE statement have been generated.</a:t>
            </a:r>
          </a:p>
          <a:p>
            <a:pPr marL="742950" lvl="1" indent="-285750" algn="just"/>
            <a:r>
              <a:rPr lang="en-US" altLang="zh-TW" sz="2000" dirty="0" smtClean="0">
                <a:latin typeface="Franklin Gothic Medium" panose="020B0603020102020204" pitchFamily="34" charset="0"/>
              </a:rPr>
              <a:t>Thus on the first iteration the expression </a:t>
            </a:r>
            <a:r>
              <a:rPr lang="en-US" altLang="zh-TW" sz="20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&amp;EOR[&amp;CTR]</a:t>
            </a:r>
            <a:r>
              <a:rPr lang="en-US" altLang="zh-TW" sz="2000" dirty="0" smtClean="0">
                <a:latin typeface="Franklin Gothic Medium" panose="020B0603020102020204" pitchFamily="34" charset="0"/>
              </a:rPr>
              <a:t> on line 65 has the value 00 </a:t>
            </a:r>
            <a:r>
              <a:rPr lang="en-US" altLang="zh-TW" sz="20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&amp;EOR[1];</a:t>
            </a:r>
            <a:r>
              <a:rPr lang="en-US" altLang="zh-TW" sz="2000" dirty="0" smtClean="0">
                <a:latin typeface="Franklin Gothic Medium" panose="020B0603020102020204" pitchFamily="34" charset="0"/>
              </a:rPr>
              <a:t> on the second iteration it has the value 03, and so on.</a:t>
            </a:r>
          </a:p>
          <a:p>
            <a:pPr marL="742950" lvl="1" indent="-285750" algn="just"/>
            <a:r>
              <a:rPr lang="en-US" altLang="zh-TW" sz="2000" dirty="0" smtClean="0">
                <a:latin typeface="Franklin Gothic Medium" panose="020B0603020102020204" pitchFamily="34" charset="0"/>
              </a:rPr>
              <a:t>How to implement nesting WHILE structures?</a:t>
            </a:r>
            <a:endParaRPr lang="zh-TW" altLang="en-US" sz="2000" dirty="0" smtClean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7E7A4F-C166-422C-9225-E9EF79E0762D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pic>
        <p:nvPicPr>
          <p:cNvPr id="25907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566738"/>
            <a:ext cx="9144000" cy="6318250"/>
          </a:xfrm>
          <a:noFill/>
        </p:spPr>
      </p:pic>
      <p:sp>
        <p:nvSpPr>
          <p:cNvPr id="259076" name="Rectangle 0"/>
          <p:cNvSpPr>
            <a:spLocks noChangeArrowheads="1"/>
          </p:cNvSpPr>
          <p:nvPr/>
        </p:nvSpPr>
        <p:spPr bwMode="auto">
          <a:xfrm>
            <a:off x="2135189" y="1001714"/>
            <a:ext cx="5113337" cy="339725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  <p:sp>
        <p:nvSpPr>
          <p:cNvPr id="259077" name="Rectangle 1"/>
          <p:cNvSpPr>
            <a:spLocks noChangeArrowheads="1"/>
          </p:cNvSpPr>
          <p:nvPr/>
        </p:nvSpPr>
        <p:spPr bwMode="auto">
          <a:xfrm>
            <a:off x="2135189" y="3097213"/>
            <a:ext cx="5113337" cy="1700212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  <p:sp>
        <p:nvSpPr>
          <p:cNvPr id="259078" name="Line 2"/>
          <p:cNvSpPr>
            <a:spLocks noChangeShapeType="1"/>
          </p:cNvSpPr>
          <p:nvPr/>
        </p:nvSpPr>
        <p:spPr bwMode="auto">
          <a:xfrm>
            <a:off x="5808664" y="3933825"/>
            <a:ext cx="1150937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2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CD8F6C-EF10-49E6-975E-460B2D9AA73C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pic>
        <p:nvPicPr>
          <p:cNvPr id="26009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69889"/>
            <a:ext cx="9144000" cy="6383337"/>
          </a:xfrm>
          <a:noFill/>
        </p:spPr>
      </p:pic>
      <p:sp>
        <p:nvSpPr>
          <p:cNvPr id="260100" name="Rectangle 0"/>
          <p:cNvSpPr>
            <a:spLocks noChangeArrowheads="1"/>
          </p:cNvSpPr>
          <p:nvPr/>
        </p:nvSpPr>
        <p:spPr bwMode="auto">
          <a:xfrm>
            <a:off x="2135189" y="3173413"/>
            <a:ext cx="5113337" cy="1700212"/>
          </a:xfrm>
          <a:prstGeom prst="rect">
            <a:avLst/>
          </a:prstGeom>
          <a:noFill/>
          <a:ln w="38100">
            <a:solidFill>
              <a:srgbClr val="FF00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/>
          </a:p>
        </p:txBody>
      </p:sp>
      <p:sp>
        <p:nvSpPr>
          <p:cNvPr id="260101" name="Line 0"/>
          <p:cNvSpPr>
            <a:spLocks noChangeShapeType="1"/>
          </p:cNvSpPr>
          <p:nvPr/>
        </p:nvSpPr>
        <p:spPr bwMode="auto">
          <a:xfrm>
            <a:off x="5600701" y="3390900"/>
            <a:ext cx="360363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0102" name="Line 1"/>
          <p:cNvSpPr>
            <a:spLocks noChangeShapeType="1"/>
          </p:cNvSpPr>
          <p:nvPr/>
        </p:nvSpPr>
        <p:spPr bwMode="auto">
          <a:xfrm>
            <a:off x="5626101" y="3987800"/>
            <a:ext cx="360363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0103" name="Line 2"/>
          <p:cNvSpPr>
            <a:spLocks noChangeShapeType="1"/>
          </p:cNvSpPr>
          <p:nvPr/>
        </p:nvSpPr>
        <p:spPr bwMode="auto">
          <a:xfrm>
            <a:off x="5638801" y="4584700"/>
            <a:ext cx="360363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EC1F4D-97CE-4FA9-8355-491DE2EF5936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61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Franklin Gothic Medium" panose="020B0603020102020204" pitchFamily="34" charset="0"/>
              </a:rPr>
              <a:t>Keyword </a:t>
            </a:r>
            <a:r>
              <a:rPr lang="en-US" altLang="zh-TW" dirty="0" smtClean="0">
                <a:latin typeface="Franklin Gothic Medium" panose="020B0603020102020204" pitchFamily="34" charset="0"/>
              </a:rPr>
              <a:t>Macro Parameters</a:t>
            </a:r>
            <a:endParaRPr lang="zh-TW" altLang="en-US" dirty="0" smtClean="0">
              <a:latin typeface="Franklin Gothic Medium" panose="020B0603020102020204" pitchFamily="34" charset="0"/>
            </a:endParaRPr>
          </a:p>
        </p:txBody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678" y="1651379"/>
            <a:ext cx="10178322" cy="4228213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Positional parameters</a:t>
            </a:r>
          </a:p>
          <a:p>
            <a:pPr marL="742950" lvl="1" indent="-285750" algn="just"/>
            <a:r>
              <a:rPr lang="en-US" altLang="zh-TW" sz="2400" dirty="0" smtClean="0">
                <a:latin typeface="Franklin Gothic Medium" panose="020B0603020102020204" pitchFamily="34" charset="0"/>
              </a:rPr>
              <a:t>Parameters and arguments were associated with each other </a:t>
            </a:r>
            <a:r>
              <a:rPr lang="en-US" altLang="zh-TW" sz="2400" dirty="0" smtClean="0">
                <a:solidFill>
                  <a:srgbClr val="FF0066"/>
                </a:solidFill>
                <a:latin typeface="Franklin Gothic Medium" panose="020B0603020102020204" pitchFamily="34" charset="0"/>
              </a:rPr>
              <a:t>according to their positions in the macro prototype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 and the macro invocation statements.</a:t>
            </a:r>
          </a:p>
          <a:p>
            <a:pPr marL="742950" lvl="1" indent="-285750" algn="just"/>
            <a:r>
              <a:rPr lang="en-US" altLang="zh-TW" sz="2400" dirty="0" smtClean="0">
                <a:latin typeface="Franklin Gothic Medium" panose="020B0603020102020204" pitchFamily="34" charset="0"/>
              </a:rPr>
              <a:t>A certain macro instruction GENER has 10 possible parameters.</a:t>
            </a:r>
          </a:p>
          <a:p>
            <a:pPr marL="742950" lvl="1" indent="-285750" algn="just">
              <a:buNone/>
            </a:pPr>
            <a:r>
              <a:rPr lang="en-US" altLang="zh-TW" sz="2400" dirty="0" smtClean="0">
                <a:latin typeface="Franklin Gothic Medium" panose="020B0603020102020204" pitchFamily="34" charset="0"/>
              </a:rPr>
              <a:t>GENER MACRO &amp;1, &amp;2, &amp;type, …, &amp;channel, &amp;10</a:t>
            </a:r>
          </a:p>
          <a:p>
            <a:pPr marL="742950" lvl="1" indent="-285750" algn="just">
              <a:buNone/>
            </a:pPr>
            <a:endParaRPr lang="en-US" altLang="zh-TW" sz="2400" dirty="0" smtClean="0">
              <a:latin typeface="Franklin Gothic Medium" panose="020B0603020102020204" pitchFamily="34" charset="0"/>
            </a:endParaRPr>
          </a:p>
          <a:p>
            <a:pPr marL="742950" lvl="1" indent="-285750" algn="just">
              <a:buNone/>
            </a:pPr>
            <a:endParaRPr lang="en-US" altLang="zh-TW" sz="2400" dirty="0" smtClean="0">
              <a:latin typeface="Franklin Gothic Medium" panose="020B0603020102020204" pitchFamily="34" charset="0"/>
            </a:endParaRPr>
          </a:p>
          <a:p>
            <a:pPr marL="742950" lvl="1" indent="-285750" algn="just">
              <a:buNone/>
            </a:pPr>
            <a:r>
              <a:rPr lang="en-US" altLang="zh-TW" sz="2400" dirty="0" smtClean="0">
                <a:latin typeface="Franklin Gothic Medium" panose="020B0603020102020204" pitchFamily="34" charset="0"/>
              </a:rPr>
              <a:t>GENER	, , DIRECT, , , , , , 3</a:t>
            </a:r>
          </a:p>
        </p:txBody>
      </p:sp>
    </p:spTree>
    <p:extLst>
      <p:ext uri="{BB962C8B-B14F-4D97-AF65-F5344CB8AC3E}">
        <p14:creationId xmlns:p14="http://schemas.microsoft.com/office/powerpoint/2010/main" val="8501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09D4CB-4A93-4775-9DF9-ED76A704A214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62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Franklin Gothic Medium" panose="020B0603020102020204" pitchFamily="34" charset="0"/>
              </a:rPr>
              <a:t>Keyword </a:t>
            </a:r>
            <a:r>
              <a:rPr lang="en-US" altLang="zh-TW" dirty="0" smtClean="0">
                <a:latin typeface="Franklin Gothic Medium" panose="020B0603020102020204" pitchFamily="34" charset="0"/>
              </a:rPr>
              <a:t>Macro Parameters</a:t>
            </a:r>
            <a:endParaRPr lang="zh-TW" altLang="en-US" dirty="0" smtClean="0">
              <a:latin typeface="Franklin Gothic Medium" panose="020B0603020102020204" pitchFamily="34" charset="0"/>
            </a:endParaRPr>
          </a:p>
        </p:txBody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678" y="1774209"/>
            <a:ext cx="10178322" cy="410538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zh-TW" sz="2400" dirty="0" smtClean="0">
                <a:latin typeface="Franklin Gothic Medium" panose="020B0603020102020204" pitchFamily="34" charset="0"/>
              </a:rPr>
              <a:t>Keyword parameters</a:t>
            </a:r>
          </a:p>
          <a:p>
            <a:pPr lvl="1" algn="just" eaLnBrk="1" hangingPunct="1"/>
            <a:r>
              <a:rPr lang="en-US" altLang="zh-TW" sz="2000" dirty="0" smtClean="0">
                <a:latin typeface="Franklin Gothic Medium" panose="020B0603020102020204" pitchFamily="34" charset="0"/>
              </a:rPr>
              <a:t>Each argument value is written with a keyword that names the corresponding parameter.</a:t>
            </a:r>
          </a:p>
          <a:p>
            <a:pPr lvl="1" algn="just" eaLnBrk="1" hangingPunct="1"/>
            <a:r>
              <a:rPr lang="en-US" altLang="zh-TW" sz="2000" dirty="0" smtClean="0">
                <a:latin typeface="Franklin Gothic Medium" panose="020B0603020102020204" pitchFamily="34" charset="0"/>
              </a:rPr>
              <a:t>Arguments may appear in any order.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Franklin Gothic Medium" panose="020B0603020102020204" pitchFamily="34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Franklin Gothic Medium" panose="020B0603020102020204" pitchFamily="34" charset="0"/>
              </a:rPr>
              <a:t>GENER	TYPE=DIRECT, CHANNEL=3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Franklin Gothic Medium" panose="020B0603020102020204" pitchFamily="34" charset="0"/>
              </a:rPr>
              <a:t>			parameter=argument</a:t>
            </a:r>
          </a:p>
          <a:p>
            <a:pPr lvl="1" algn="just" eaLnBrk="1" hangingPunct="1"/>
            <a:r>
              <a:rPr lang="en-US" altLang="zh-TW" sz="2000" dirty="0" smtClean="0">
                <a:latin typeface="Franklin Gothic Medium" panose="020B0603020102020204" pitchFamily="34" charset="0"/>
              </a:rPr>
              <a:t>Fig. 4.10 shows a version of the RDBUFF using keyword.</a:t>
            </a:r>
          </a:p>
          <a:p>
            <a:pPr algn="just" eaLnBrk="1" hangingPunct="1"/>
            <a:endParaRPr lang="zh-TW" altLang="en-US" sz="2400" dirty="0" smtClean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Copy code --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3810000" cy="41148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1800" i="1"/>
              <a:t>Source</a:t>
            </a:r>
            <a:endParaRPr lang="en-US" altLang="zh-TW" sz="1800"/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STRG 	MACRO	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STA	DATA1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STB	DATA2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STX	DATA3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MEND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STRG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STRG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324600" y="1981200"/>
            <a:ext cx="3810000" cy="411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1800" i="1"/>
              <a:t>Expanded source</a:t>
            </a:r>
            <a:endParaRPr lang="en-US" altLang="zh-TW" sz="1800"/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STA	DATA1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STB	DATA2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STX	DATA3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STA	DATA1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STB	DATA2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STX	DATA3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781800" y="3124201"/>
            <a:ext cx="330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8000"/>
              <a:t>{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781800" y="4419601"/>
            <a:ext cx="558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800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2022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4F9E8F-6F47-4DC2-BC97-D0ABBFC80EED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pic>
        <p:nvPicPr>
          <p:cNvPr id="263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38125"/>
            <a:ext cx="9144000" cy="6286500"/>
          </a:xfrm>
          <a:noFill/>
        </p:spPr>
      </p:pic>
    </p:spTree>
    <p:extLst>
      <p:ext uri="{BB962C8B-B14F-4D97-AF65-F5344CB8AC3E}">
        <p14:creationId xmlns:p14="http://schemas.microsoft.com/office/powerpoint/2010/main" val="10644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6D36D4-25CF-41FA-AD60-B9AF3A9FCC9B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pic>
        <p:nvPicPr>
          <p:cNvPr id="264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4764"/>
            <a:ext cx="9144000" cy="6853237"/>
          </a:xfrm>
          <a:noFill/>
        </p:spPr>
      </p:pic>
    </p:spTree>
    <p:extLst>
      <p:ext uri="{BB962C8B-B14F-4D97-AF65-F5344CB8AC3E}">
        <p14:creationId xmlns:p14="http://schemas.microsoft.com/office/powerpoint/2010/main" val="14645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85723D-6EBF-4B85-B8DD-1FC76459A5A2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pic>
        <p:nvPicPr>
          <p:cNvPr id="26521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844551"/>
            <a:ext cx="9144000" cy="5680075"/>
          </a:xfrm>
          <a:noFill/>
        </p:spPr>
      </p:pic>
    </p:spTree>
    <p:extLst>
      <p:ext uri="{BB962C8B-B14F-4D97-AF65-F5344CB8AC3E}">
        <p14:creationId xmlns:p14="http://schemas.microsoft.com/office/powerpoint/2010/main" val="10937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102" y="2838982"/>
            <a:ext cx="6745910" cy="1492132"/>
          </a:xfrm>
        </p:spPr>
        <p:txBody>
          <a:bodyPr/>
          <a:lstStyle/>
          <a:p>
            <a:r>
              <a:rPr lang="en-IN" dirty="0" smtClean="0"/>
              <a:t>END OF CHAPTER 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14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Macro vs. Subroutine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200" dirty="0"/>
              <a:t>Macro</a:t>
            </a:r>
          </a:p>
          <a:p>
            <a:pPr lvl="1" algn="just"/>
            <a:r>
              <a:rPr lang="en-US" altLang="zh-TW" sz="2800" dirty="0"/>
              <a:t>the statement of expansion are generated each time the macro are invoked</a:t>
            </a:r>
          </a:p>
          <a:p>
            <a:pPr algn="just"/>
            <a:r>
              <a:rPr lang="en-US" altLang="zh-TW" sz="3200" dirty="0"/>
              <a:t>Subroutine</a:t>
            </a:r>
          </a:p>
          <a:p>
            <a:pPr lvl="1" algn="just"/>
            <a:r>
              <a:rPr lang="en-US" altLang="zh-TW" sz="2800" dirty="0"/>
              <a:t>the statement in a subroutine appears only once</a:t>
            </a:r>
          </a:p>
        </p:txBody>
      </p:sp>
    </p:spTree>
    <p:extLst>
      <p:ext uri="{BB962C8B-B14F-4D97-AF65-F5344CB8AC3E}">
        <p14:creationId xmlns:p14="http://schemas.microsoft.com/office/powerpoint/2010/main" val="26037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Parameter Substitution --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3810000" cy="41148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1800" i="1"/>
              <a:t>Source</a:t>
            </a:r>
            <a:endParaRPr lang="en-US" altLang="zh-TW" sz="1800"/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STRG 	MACRO	&amp;a1, &amp;a2, &amp;a3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STA	&amp;a1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STB	&amp;a2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STX	&amp;a3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MEND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STRG	DATA1, DATA2, DATA3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STRG	DATA4, DATA5, DATA6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324600" y="1981200"/>
            <a:ext cx="3810000" cy="411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1800" i="1"/>
              <a:t>Expanded souce</a:t>
            </a:r>
            <a:endParaRPr lang="en-US" altLang="zh-TW" sz="1800"/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STA	DATA1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STB	DATA2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STX	DATA3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STA	DATA4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STB	DATA5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	STX	DATA6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/>
              <a:t>	.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781800" y="3124201"/>
            <a:ext cx="330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8000"/>
              <a:t>{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781800" y="4419601"/>
            <a:ext cx="558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800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4113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1F8E78-6F3D-4F26-A9E3-D3F65EB43BDC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242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5720" y="333376"/>
            <a:ext cx="9921922" cy="6572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400" dirty="0" smtClean="0">
                <a:latin typeface="Franklin Gothic Medium" panose="020B0603020102020204" pitchFamily="34" charset="0"/>
              </a:rPr>
              <a:t>Macro </a:t>
            </a:r>
            <a:r>
              <a:rPr lang="en-US" altLang="zh-TW" sz="4400" dirty="0" smtClean="0">
                <a:latin typeface="Franklin Gothic Medium" panose="020B0603020102020204" pitchFamily="34" charset="0"/>
              </a:rPr>
              <a:t>Definition </a:t>
            </a:r>
            <a:r>
              <a:rPr lang="en-US" altLang="zh-TW" sz="4400" dirty="0" smtClean="0">
                <a:latin typeface="Franklin Gothic Medium" panose="020B0603020102020204" pitchFamily="34" charset="0"/>
              </a:rPr>
              <a:t>and Expansion</a:t>
            </a:r>
            <a:endParaRPr lang="zh-TW" altLang="en-US" sz="4400" dirty="0" smtClean="0">
              <a:latin typeface="Franklin Gothic Medium" panose="020B0603020102020204" pitchFamily="34" charset="0"/>
            </a:endParaRPr>
          </a:p>
        </p:txBody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890" y="1412876"/>
            <a:ext cx="9935570" cy="50403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Fig. 4.1 shows an example of a SIC/XE program using macro instructions.</a:t>
            </a:r>
          </a:p>
          <a:p>
            <a:pPr marL="742950" lvl="1" indent="-285750"/>
            <a:r>
              <a:rPr lang="en-US" altLang="zh-TW" sz="2400" dirty="0" smtClean="0">
                <a:latin typeface="Franklin Gothic Medium" panose="020B0603020102020204" pitchFamily="34" charset="0"/>
              </a:rPr>
              <a:t>RDBUFF and WRBUFF</a:t>
            </a:r>
          </a:p>
          <a:p>
            <a:pPr marL="742950" lvl="1" indent="-285750"/>
            <a:r>
              <a:rPr lang="en-US" altLang="zh-TW" sz="2400" dirty="0" smtClean="0">
                <a:latin typeface="Franklin Gothic Medium" panose="020B0603020102020204" pitchFamily="34" charset="0"/>
              </a:rPr>
              <a:t>MACRO and MEND</a:t>
            </a:r>
          </a:p>
          <a:p>
            <a:pPr marL="742950" lvl="1" indent="-285750"/>
            <a:r>
              <a:rPr lang="en-US" altLang="zh-TW" sz="2400" dirty="0" smtClean="0">
                <a:latin typeface="Franklin Gothic Medium" panose="020B0603020102020204" pitchFamily="34" charset="0"/>
              </a:rPr>
              <a:t>RDBUFF is name</a:t>
            </a:r>
          </a:p>
          <a:p>
            <a:pPr marL="742950" lvl="1" indent="-285750"/>
            <a:r>
              <a:rPr lang="en-US" altLang="zh-TW" sz="2400" i="1" dirty="0" smtClean="0">
                <a:latin typeface="Franklin Gothic Medium" panose="020B0603020102020204" pitchFamily="34" charset="0"/>
              </a:rPr>
              <a:t>Parameters</a:t>
            </a:r>
            <a:r>
              <a:rPr lang="en-US" altLang="zh-TW" sz="2400" dirty="0" smtClean="0">
                <a:latin typeface="Franklin Gothic Medium" panose="020B0603020102020204" pitchFamily="34" charset="0"/>
              </a:rPr>
              <a:t> of the macro instruction, each parameter begins with the character &amp;.</a:t>
            </a:r>
          </a:p>
          <a:p>
            <a:pPr marL="742950" lvl="1" indent="-285750"/>
            <a:r>
              <a:rPr lang="en-US" altLang="zh-TW" sz="2400" dirty="0" smtClean="0">
                <a:latin typeface="Franklin Gothic Medium" panose="020B0603020102020204" pitchFamily="34" charset="0"/>
              </a:rPr>
              <a:t>Macro invocation statement and the arguments to be used in expanding the macro.</a:t>
            </a:r>
          </a:p>
          <a:p>
            <a:pPr eaLnBrk="1" hangingPunct="1"/>
            <a:r>
              <a:rPr lang="en-US" altLang="zh-TW" sz="2800" dirty="0" smtClean="0">
                <a:latin typeface="Franklin Gothic Medium" panose="020B0603020102020204" pitchFamily="34" charset="0"/>
              </a:rPr>
              <a:t>Fig. 4.2 shows the output that would be generated.</a:t>
            </a:r>
            <a:endParaRPr lang="zh-TW" altLang="en-US" sz="2800" dirty="0" smtClean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0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3208CB-CEA8-4359-8B7D-9D5C5FA11130}" type="slidenum">
              <a:rPr kumimoji="0" lang="en-US" altLang="zh-TW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pic>
        <p:nvPicPr>
          <p:cNvPr id="22528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165225"/>
            <a:ext cx="9144000" cy="5353050"/>
          </a:xfrm>
          <a:noFill/>
        </p:spPr>
      </p:pic>
    </p:spTree>
    <p:extLst>
      <p:ext uri="{BB962C8B-B14F-4D97-AF65-F5344CB8AC3E}">
        <p14:creationId xmlns:p14="http://schemas.microsoft.com/office/powerpoint/2010/main" val="42862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178</TotalTime>
  <Words>1267</Words>
  <Application>Microsoft Office PowerPoint</Application>
  <PresentationFormat>Widescreen</PresentationFormat>
  <Paragraphs>278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微軟正黑體</vt:lpstr>
      <vt:lpstr>新細明體</vt:lpstr>
      <vt:lpstr>Arial</vt:lpstr>
      <vt:lpstr>Calibri</vt:lpstr>
      <vt:lpstr>Franklin Gothic Medium</vt:lpstr>
      <vt:lpstr>Garamond</vt:lpstr>
      <vt:lpstr>Gill Sans MT</vt:lpstr>
      <vt:lpstr>Impact</vt:lpstr>
      <vt:lpstr>Monotype Sorts</vt:lpstr>
      <vt:lpstr>Symbol</vt:lpstr>
      <vt:lpstr>Wingdings</vt:lpstr>
      <vt:lpstr>Badge</vt:lpstr>
      <vt:lpstr>VISIO</vt:lpstr>
      <vt:lpstr>Macro Processors</vt:lpstr>
      <vt:lpstr>Introduction</vt:lpstr>
      <vt:lpstr>Macro Processor</vt:lpstr>
      <vt:lpstr>Macro Definition</vt:lpstr>
      <vt:lpstr>Copy code -- Example</vt:lpstr>
      <vt:lpstr>Macro vs. Subroutine</vt:lpstr>
      <vt:lpstr>Parameter Substitution -- Example</vt:lpstr>
      <vt:lpstr>Macro Definition and Expansion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Macro Processor Algorithm           and Data Structures</vt:lpstr>
      <vt:lpstr>Macro processor algorithm and data structures</vt:lpstr>
      <vt:lpstr>PowerPoint Presentation</vt:lpstr>
      <vt:lpstr>PowerPoint Presentation</vt:lpstr>
      <vt:lpstr>PowerPoint Presentation</vt:lpstr>
      <vt:lpstr>One-Pass Macro Processor  Data Structures -- Global Variables </vt:lpstr>
      <vt:lpstr>One-Pass Macro 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One-Pass Macro Processor That Allows Nested Macro Definition</vt:lpstr>
      <vt:lpstr>1-Pass Macro Processor</vt:lpstr>
      <vt:lpstr>Comparison of Macro Processors Design</vt:lpstr>
      <vt:lpstr>Machine Independent Macro Processor Features</vt:lpstr>
      <vt:lpstr>PowerPoint Presentation</vt:lpstr>
      <vt:lpstr>PowerPoint Presentation</vt:lpstr>
      <vt:lpstr>PowerPoint Presentation</vt:lpstr>
      <vt:lpstr>Concatenation of Macro Parameters</vt:lpstr>
      <vt:lpstr>Generation of Unique Labels</vt:lpstr>
      <vt:lpstr>Generation of Unique Labels</vt:lpstr>
      <vt:lpstr>Generation of Unique Labels</vt:lpstr>
      <vt:lpstr>PowerPoint Presentation</vt:lpstr>
      <vt:lpstr>PowerPoint Presentation</vt:lpstr>
      <vt:lpstr>Conditional Macro Expansion</vt:lpstr>
      <vt:lpstr>PowerPoint Presentation</vt:lpstr>
      <vt:lpstr>PowerPoint Presentation</vt:lpstr>
      <vt:lpstr>PowerPoint Presentation</vt:lpstr>
      <vt:lpstr>PowerPoint Presentation</vt:lpstr>
      <vt:lpstr>Conditional Macro Expansion</vt:lpstr>
      <vt:lpstr>PowerPoint Presentation</vt:lpstr>
      <vt:lpstr>PowerPoint Presentation</vt:lpstr>
      <vt:lpstr>Keyword Macro Parameters</vt:lpstr>
      <vt:lpstr>Keyword Macro Parameters</vt:lpstr>
      <vt:lpstr>PowerPoint Presentation</vt:lpstr>
      <vt:lpstr>PowerPoint Presentation</vt:lpstr>
      <vt:lpstr>PowerPoint Presentation</vt:lpstr>
      <vt:lpstr>END OF CHAPTER 05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Indira</dc:creator>
  <cp:lastModifiedBy>Indira</cp:lastModifiedBy>
  <cp:revision>22</cp:revision>
  <dcterms:created xsi:type="dcterms:W3CDTF">2017-07-31T05:49:09Z</dcterms:created>
  <dcterms:modified xsi:type="dcterms:W3CDTF">2017-11-20T09:47:52Z</dcterms:modified>
</cp:coreProperties>
</file>