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3" r:id="rId7"/>
    <p:sldId id="261" r:id="rId8"/>
    <p:sldId id="260" r:id="rId9"/>
    <p:sldId id="265" r:id="rId10"/>
    <p:sldId id="264"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395726-DD77-443F-B222-DC8CDBF2A77F}"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22093456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95726-DD77-443F-B222-DC8CDBF2A77F}"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34261201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95726-DD77-443F-B222-DC8CDBF2A77F}"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31130583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95726-DD77-443F-B222-DC8CDBF2A77F}"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29852535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395726-DD77-443F-B222-DC8CDBF2A77F}"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25323782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395726-DD77-443F-B222-DC8CDBF2A77F}"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12841544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395726-DD77-443F-B222-DC8CDBF2A77F}"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20031141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395726-DD77-443F-B222-DC8CDBF2A77F}"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32884551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95726-DD77-443F-B222-DC8CDBF2A77F}"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38799326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95726-DD77-443F-B222-DC8CDBF2A77F}"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6372246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95726-DD77-443F-B222-DC8CDBF2A77F}"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4BB27-C88E-4A99-98B8-670726E64F99}" type="slidenum">
              <a:rPr lang="en-US" smtClean="0"/>
              <a:t>‹#›</a:t>
            </a:fld>
            <a:endParaRPr lang="en-US"/>
          </a:p>
        </p:txBody>
      </p:sp>
    </p:spTree>
    <p:extLst>
      <p:ext uri="{BB962C8B-B14F-4D97-AF65-F5344CB8AC3E}">
        <p14:creationId xmlns:p14="http://schemas.microsoft.com/office/powerpoint/2010/main" val="11682190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95726-DD77-443F-B222-DC8CDBF2A77F}" type="datetimeFigureOut">
              <a:rPr lang="en-US" smtClean="0"/>
              <a:t>11/26/2019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4BB27-C88E-4A99-98B8-670726E64F99}" type="slidenum">
              <a:rPr lang="en-US" smtClean="0"/>
              <a:t>‹#›</a:t>
            </a:fld>
            <a:endParaRPr lang="en-US"/>
          </a:p>
        </p:txBody>
      </p:sp>
    </p:spTree>
    <p:extLst>
      <p:ext uri="{BB962C8B-B14F-4D97-AF65-F5344CB8AC3E}">
        <p14:creationId xmlns:p14="http://schemas.microsoft.com/office/powerpoint/2010/main" val="124586459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539BA8-B776-4207-9E27-B5B820D68925}"/>
              </a:ext>
            </a:extLst>
          </p:cNvPr>
          <p:cNvSpPr>
            <a:spLocks noGrp="1"/>
          </p:cNvSpPr>
          <p:nvPr>
            <p:ph type="title"/>
          </p:nvPr>
        </p:nvSpPr>
        <p:spPr>
          <a:xfrm>
            <a:off x="621792" y="1161288"/>
            <a:ext cx="3602736" cy="4526280"/>
          </a:xfrm>
        </p:spPr>
        <p:txBody>
          <a:bodyPr>
            <a:normAutofit/>
          </a:bodyPr>
          <a:lstStyle/>
          <a:p>
            <a:r>
              <a:rPr lang="en-US" sz="4800" b="1" dirty="0"/>
              <a:t>MEMBERS:</a:t>
            </a:r>
          </a:p>
        </p:txBody>
      </p:sp>
      <p:sp>
        <p:nvSpPr>
          <p:cNvPr id="45" name="Rectangle 4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03B99CC5-D748-4272-AA33-4F93B3585437}"/>
              </a:ext>
            </a:extLst>
          </p:cNvPr>
          <p:cNvSpPr>
            <a:spLocks noGrp="1"/>
          </p:cNvSpPr>
          <p:nvPr>
            <p:ph idx="1"/>
          </p:nvPr>
        </p:nvSpPr>
        <p:spPr>
          <a:xfrm>
            <a:off x="5434149" y="1371600"/>
            <a:ext cx="5916603" cy="4553711"/>
          </a:xfrm>
        </p:spPr>
        <p:txBody>
          <a:bodyPr anchor="ctr">
            <a:normAutofit/>
          </a:bodyPr>
          <a:lstStyle/>
          <a:p>
            <a:r>
              <a:rPr lang="en-US" sz="3200" dirty="0"/>
              <a:t>ANUSHA SAAD             19K-0281</a:t>
            </a:r>
          </a:p>
          <a:p>
            <a:r>
              <a:rPr lang="en-US" sz="3200" dirty="0"/>
              <a:t>SAMAN KHAN              19K-0354</a:t>
            </a:r>
          </a:p>
          <a:p>
            <a:r>
              <a:rPr lang="en-US" sz="3200" dirty="0"/>
              <a:t>HAIDER ALI BAIG         19K-0</a:t>
            </a:r>
          </a:p>
          <a:p>
            <a:r>
              <a:rPr lang="en-US" sz="3200" dirty="0"/>
              <a:t>IBAD UR REHMAAN    19K-</a:t>
            </a:r>
          </a:p>
          <a:p>
            <a:endParaRPr lang="en-US" sz="3200" dirty="0"/>
          </a:p>
          <a:p>
            <a:endParaRPr lang="en-US" sz="3200" dirty="0"/>
          </a:p>
          <a:p>
            <a:endParaRPr lang="en-US" sz="2000" dirty="0"/>
          </a:p>
        </p:txBody>
      </p:sp>
    </p:spTree>
    <p:extLst>
      <p:ext uri="{BB962C8B-B14F-4D97-AF65-F5344CB8AC3E}">
        <p14:creationId xmlns:p14="http://schemas.microsoft.com/office/powerpoint/2010/main" val="41577253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A9B16-8F67-46D3-9690-ABE48301FD52}"/>
              </a:ext>
            </a:extLst>
          </p:cNvPr>
          <p:cNvSpPr>
            <a:spLocks noGrp="1"/>
          </p:cNvSpPr>
          <p:nvPr>
            <p:ph type="title"/>
          </p:nvPr>
        </p:nvSpPr>
        <p:spPr>
          <a:xfrm>
            <a:off x="655320" y="365125"/>
            <a:ext cx="5120114" cy="1492248"/>
          </a:xfrm>
        </p:spPr>
        <p:txBody>
          <a:bodyPr vert="horz" lIns="91440" tIns="45720" rIns="91440" bIns="45720" rtlCol="0" anchor="ctr">
            <a:normAutofit/>
          </a:bodyPr>
          <a:lstStyle/>
          <a:p>
            <a:r>
              <a:rPr lang="en-US" dirty="0"/>
              <a:t>PLOT (1/N)</a:t>
            </a:r>
          </a:p>
        </p:txBody>
      </p:sp>
      <p:cxnSp>
        <p:nvCxnSpPr>
          <p:cNvPr id="17" name="Straight Arrow Connector 12">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408E159-4579-4362-853B-A72F439C68A7}"/>
              </a:ext>
            </a:extLst>
          </p:cNvPr>
          <p:cNvSpPr>
            <a:spLocks noGrp="1"/>
          </p:cNvSpPr>
          <p:nvPr>
            <p:ph sz="half" idx="1"/>
          </p:nvPr>
        </p:nvSpPr>
        <p:spPr>
          <a:xfrm>
            <a:off x="655321" y="2575033"/>
            <a:ext cx="5574029" cy="4130565"/>
          </a:xfrm>
        </p:spPr>
        <p:txBody>
          <a:bodyPr vert="horz" lIns="91440" tIns="45720" rIns="91440" bIns="45720" rtlCol="0">
            <a:normAutofit fontScale="85000" lnSpcReduction="10000"/>
          </a:bodyPr>
          <a:lstStyle/>
          <a:p>
            <a:r>
              <a:rPr lang="en-US" sz="2500" dirty="0"/>
              <a:t>One night, all the animals at Mr. Jones' Manor Farm assemble in a barn to hear old Major, a pig, describe a dream he had about a world where all animals live free from the tyranny of their human masters. old Major dies soon after the meeting, but the animals — inspired by his philosophy of Animalism — plot a rebellion against Jones. Two pigs, Snowball and Napoleon, prove themselves important figures and planners of this dangerous enterprise. When Jones forgets to feed the animals, the revolution occurs, and Jones and his men are chased off the farm. Manor Farm is renamed Animal Farm, and the Seven Commandments of Animalism are painted on the barn wall.</a:t>
            </a:r>
          </a:p>
          <a:p>
            <a:endParaRPr lang="en-US" sz="1700" dirty="0"/>
          </a:p>
        </p:txBody>
      </p:sp>
      <p:pic>
        <p:nvPicPr>
          <p:cNvPr id="8" name="Content Placeholder 7">
            <a:extLst>
              <a:ext uri="{FF2B5EF4-FFF2-40B4-BE49-F238E27FC236}">
                <a16:creationId xmlns:a16="http://schemas.microsoft.com/office/drawing/2014/main" id="{3CCFE94B-6DFA-4C1D-8B5B-16F9EF27157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9133" r="2284"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6766871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5DF8-A9E6-45F2-BE26-DA5E2A5DA364}"/>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dirty="0"/>
              <a:t>PLOT (2/N)</a:t>
            </a:r>
          </a:p>
        </p:txBody>
      </p:sp>
      <p:cxnSp>
        <p:nvCxnSpPr>
          <p:cNvPr id="16" name="Straight Arrow Connector 1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73EA6B-8010-4944-83F2-DFCE2A050ED3}"/>
              </a:ext>
            </a:extLst>
          </p:cNvPr>
          <p:cNvSpPr>
            <a:spLocks noGrp="1"/>
          </p:cNvSpPr>
          <p:nvPr>
            <p:ph sz="half" idx="1"/>
          </p:nvPr>
        </p:nvSpPr>
        <p:spPr>
          <a:xfrm>
            <a:off x="655321" y="2575033"/>
            <a:ext cx="5120113" cy="4101981"/>
          </a:xfrm>
        </p:spPr>
        <p:txBody>
          <a:bodyPr vert="horz" lIns="91440" tIns="45720" rIns="91440" bIns="45720" rtlCol="0">
            <a:normAutofit/>
          </a:bodyPr>
          <a:lstStyle/>
          <a:p>
            <a:r>
              <a:rPr lang="en-US" sz="2000" dirty="0"/>
              <a:t>Initially, the rebellion is a success: The animals complete the harvest and meet every Sunday to debate farm policy. The pigs, because of their intelligence, become the supervisors of the farm. Napoleon, however, proves to be a power-hungry leader who steals the cows' milk and a number of apples to feed himself and the other pigs. Later that fall, Jones and his men return to Animal Farm and attempt to retake it. Thanks to the tactics of Snowball, the animals defeat Jones in what thereafter becomes known as The Battle of the Cowshed. </a:t>
            </a:r>
          </a:p>
          <a:p>
            <a:endParaRPr lang="en-US" sz="1800" dirty="0"/>
          </a:p>
        </p:txBody>
      </p:sp>
      <p:pic>
        <p:nvPicPr>
          <p:cNvPr id="9" name="Content Placeholder 8" descr="A picture containing drawing&#10;&#10;Description automatically generated">
            <a:extLst>
              <a:ext uri="{FF2B5EF4-FFF2-40B4-BE49-F238E27FC236}">
                <a16:creationId xmlns:a16="http://schemas.microsoft.com/office/drawing/2014/main" id="{CBB18CCC-7088-42DE-AA43-1FD25DF7C5E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3674" r="35696" b="1"/>
          <a:stretch/>
        </p:blipFill>
        <p:spPr>
          <a:xfrm>
            <a:off x="5878850" y="13"/>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2823452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82F7-F93C-4895-BAEA-24CDD7D68FB9}"/>
              </a:ext>
            </a:extLst>
          </p:cNvPr>
          <p:cNvSpPr>
            <a:spLocks noGrp="1"/>
          </p:cNvSpPr>
          <p:nvPr>
            <p:ph type="title"/>
          </p:nvPr>
        </p:nvSpPr>
        <p:spPr>
          <a:xfrm>
            <a:off x="762001" y="803325"/>
            <a:ext cx="5314536" cy="1325563"/>
          </a:xfrm>
        </p:spPr>
        <p:txBody>
          <a:bodyPr vert="horz" lIns="91440" tIns="45720" rIns="91440" bIns="45720" rtlCol="0" anchor="t">
            <a:normAutofit/>
          </a:bodyPr>
          <a:lstStyle/>
          <a:p>
            <a:r>
              <a:rPr lang="en-US" dirty="0"/>
              <a:t>PLOT (3/N)</a:t>
            </a:r>
          </a:p>
        </p:txBody>
      </p:sp>
      <p:sp>
        <p:nvSpPr>
          <p:cNvPr id="3" name="Content Placeholder 2">
            <a:extLst>
              <a:ext uri="{FF2B5EF4-FFF2-40B4-BE49-F238E27FC236}">
                <a16:creationId xmlns:a16="http://schemas.microsoft.com/office/drawing/2014/main" id="{7335E123-A904-443B-BE30-07E02E4179EE}"/>
              </a:ext>
            </a:extLst>
          </p:cNvPr>
          <p:cNvSpPr>
            <a:spLocks noGrp="1"/>
          </p:cNvSpPr>
          <p:nvPr>
            <p:ph sz="half" idx="1"/>
          </p:nvPr>
        </p:nvSpPr>
        <p:spPr>
          <a:xfrm>
            <a:off x="762000" y="2279018"/>
            <a:ext cx="5314543" cy="3375920"/>
          </a:xfrm>
        </p:spPr>
        <p:txBody>
          <a:bodyPr vert="horz" lIns="91440" tIns="45720" rIns="91440" bIns="45720" rtlCol="0" anchor="t">
            <a:normAutofit/>
          </a:bodyPr>
          <a:lstStyle/>
          <a:p>
            <a:r>
              <a:rPr lang="en-US" sz="1800" dirty="0"/>
              <a:t>Snowball begins drawing plans for a windmill, which will provide electricity and thereby give the animals more leisure time, but Napoleon vehemently opposes such a plan on the grounds that building the windmill will allow them less time for producing food. On the Sunday that the pigs offer the windmill to the animals for a vote, Napoleon summons a pack of ferocious dogs, who chase Snowball off the farm forever. Napoleon announces that there will be no further debates; he also tells them that the windmill will be built after all and lies that it was his own idea, stolen by Snowball.</a:t>
            </a:r>
          </a:p>
          <a:p>
            <a:endParaRPr lang="en-US" sz="1800" dirty="0"/>
          </a:p>
        </p:txBody>
      </p:sp>
      <p:sp>
        <p:nvSpPr>
          <p:cNvPr id="19"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picture containing building, bed, table&#10;&#10;Description automatically generated">
            <a:extLst>
              <a:ext uri="{FF2B5EF4-FFF2-40B4-BE49-F238E27FC236}">
                <a16:creationId xmlns:a16="http://schemas.microsoft.com/office/drawing/2014/main" id="{04C3EB3D-56BB-4E2C-9DC8-8B8A252C4D5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1230" b="1"/>
          <a:stretch/>
        </p:blipFill>
        <p:spPr>
          <a:xfrm>
            <a:off x="6750141" y="-35861"/>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4997643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DD6FA-8BAB-4F37-868A-45D710424734}"/>
              </a:ext>
            </a:extLst>
          </p:cNvPr>
          <p:cNvSpPr>
            <a:spLocks noGrp="1"/>
          </p:cNvSpPr>
          <p:nvPr>
            <p:ph type="title"/>
          </p:nvPr>
        </p:nvSpPr>
        <p:spPr>
          <a:xfrm>
            <a:off x="841248" y="426720"/>
            <a:ext cx="10506456" cy="1919141"/>
          </a:xfrm>
        </p:spPr>
        <p:txBody>
          <a:bodyPr anchor="b">
            <a:normAutofit/>
          </a:bodyPr>
          <a:lstStyle/>
          <a:p>
            <a:r>
              <a:rPr lang="en-US" sz="6000" dirty="0"/>
              <a:t>PLOT (4/N)</a:t>
            </a:r>
          </a:p>
        </p:txBody>
      </p:sp>
      <p:sp>
        <p:nvSpPr>
          <p:cNvPr id="29" name="Rectangle 2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3F00D47-77F5-42A0-B3AC-375CC3CC0F91}"/>
              </a:ext>
            </a:extLst>
          </p:cNvPr>
          <p:cNvSpPr>
            <a:spLocks noGrp="1"/>
          </p:cNvSpPr>
          <p:nvPr>
            <p:ph idx="1"/>
          </p:nvPr>
        </p:nvSpPr>
        <p:spPr>
          <a:xfrm>
            <a:off x="841248" y="3337269"/>
            <a:ext cx="10509504" cy="2905686"/>
          </a:xfrm>
        </p:spPr>
        <p:txBody>
          <a:bodyPr>
            <a:normAutofit/>
          </a:bodyPr>
          <a:lstStyle/>
          <a:p>
            <a:r>
              <a:rPr lang="en-US" sz="2400" dirty="0"/>
              <a:t>Much of the next year is spent building the windmill. Boxer, an incredibly strong horse, proves himself to be the most valuable animal in this endeavor. Jones, meanwhile, forsakes the farm and moves to another part of the county. Contrary to the principles of Animalism, Napoleon hires a solicitor and begins trading with neighboring farms. Napoleon's lust for power increases. He forces "confessions" from innocent animals and has the dogs kill them in front of the entire farm. He and the pigs move into Jones' house and begin sleeping in beds. The animals receive less and less food, while the pigs grow fatter. </a:t>
            </a:r>
          </a:p>
          <a:p>
            <a:endParaRPr lang="en-US" sz="2200" dirty="0"/>
          </a:p>
        </p:txBody>
      </p:sp>
    </p:spTree>
    <p:extLst>
      <p:ext uri="{BB962C8B-B14F-4D97-AF65-F5344CB8AC3E}">
        <p14:creationId xmlns:p14="http://schemas.microsoft.com/office/powerpoint/2010/main" val="28711638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20C8-F254-41AC-9678-0D5D98DADC4E}"/>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PLOT (5/N)</a:t>
            </a:r>
          </a:p>
        </p:txBody>
      </p:sp>
      <p:sp>
        <p:nvSpPr>
          <p:cNvPr id="3" name="Content Placeholder 2">
            <a:extLst>
              <a:ext uri="{FF2B5EF4-FFF2-40B4-BE49-F238E27FC236}">
                <a16:creationId xmlns:a16="http://schemas.microsoft.com/office/drawing/2014/main" id="{CFCDC93B-F60C-4C03-B908-47BC67C8F975}"/>
              </a:ext>
            </a:extLst>
          </p:cNvPr>
          <p:cNvSpPr>
            <a:spLocks noGrp="1"/>
          </p:cNvSpPr>
          <p:nvPr>
            <p:ph sz="half" idx="1"/>
          </p:nvPr>
        </p:nvSpPr>
        <p:spPr>
          <a:xfrm>
            <a:off x="762000" y="2279018"/>
            <a:ext cx="5314543" cy="4372794"/>
          </a:xfrm>
        </p:spPr>
        <p:txBody>
          <a:bodyPr vert="horz" lIns="91440" tIns="45720" rIns="91440" bIns="45720" rtlCol="0" anchor="t">
            <a:normAutofit/>
          </a:bodyPr>
          <a:lstStyle/>
          <a:p>
            <a:r>
              <a:rPr lang="en-US" sz="2200" dirty="0"/>
              <a:t>After the windmill is completed in August, Napoleon sells a pile of timber to Jones; Frederick, a neighboring farmer who pays for it with forged banknotes. Frederick and his men attack the farm and explode the windmill but are eventually defeated. As more of the Seven Commandments of Animalism are broken by the pigs, the language of the Commandments is revised. Boxer again offers his strength to help build a new windmill, but when he collapses, exhausted, Napoleon sells the devoted horse to a knacker (a glue-boiler). </a:t>
            </a:r>
          </a:p>
          <a:p>
            <a:endParaRPr lang="en-US" sz="1800" dirty="0"/>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picture containing outdoor, water, beach, sitting&#10;&#10;Description automatically generated">
            <a:extLst>
              <a:ext uri="{FF2B5EF4-FFF2-40B4-BE49-F238E27FC236}">
                <a16:creationId xmlns:a16="http://schemas.microsoft.com/office/drawing/2014/main" id="{E6A62587-CFAC-4F67-B1B7-CE86BA1FDD0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795" r="3124" b="-1"/>
          <a:stretch/>
        </p:blipFill>
        <p:spPr>
          <a:xfrm>
            <a:off x="6750141" y="-35860"/>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422922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E1D6-823A-478A-B923-0E453B187028}"/>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dirty="0"/>
              <a:t>PLOT (6/N)</a:t>
            </a:r>
          </a:p>
        </p:txBody>
      </p:sp>
      <p:cxnSp>
        <p:nvCxnSpPr>
          <p:cNvPr id="23" name="Straight Arrow Connector 22">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6B64C9-BB63-492C-BB9E-886BE1DA9291}"/>
              </a:ext>
            </a:extLst>
          </p:cNvPr>
          <p:cNvSpPr>
            <a:spLocks noGrp="1"/>
          </p:cNvSpPr>
          <p:nvPr>
            <p:ph sz="half" idx="1"/>
          </p:nvPr>
        </p:nvSpPr>
        <p:spPr>
          <a:xfrm>
            <a:off x="655321" y="2575034"/>
            <a:ext cx="5120113" cy="3462228"/>
          </a:xfrm>
        </p:spPr>
        <p:txBody>
          <a:bodyPr vert="horz" lIns="91440" tIns="45720" rIns="91440" bIns="45720" rtlCol="0">
            <a:normAutofit/>
          </a:bodyPr>
          <a:lstStyle/>
          <a:p>
            <a:r>
              <a:rPr lang="en-US" sz="1500" dirty="0"/>
              <a:t>Years pass and Animal Farm expands its boundaries after Napoleon purchases two fields from another neighboring farmer, Pilkington. Life for all the animals (except the pigs) is harsh. Eventually, the pigs begin walking on their hind legs and take on many other qualities of their former human oppressors. The Seven Commandments are reduced to a single law: "All Animals Are Equal / But Some Are More Equal Than Others." The novel ends with Pilkington sharing drinks with the pigs in Jones' house. Napoleon changes the name of the farm back to Manor Farm and quarrels with Pilkington during a card game in which both of them try to play the ace of spades. As other animals watch the scene from outside the window, they cannot tell the pigs from the humans.</a:t>
            </a:r>
          </a:p>
          <a:p>
            <a:endParaRPr lang="en-US" sz="1500" dirty="0"/>
          </a:p>
        </p:txBody>
      </p:sp>
      <p:pic>
        <p:nvPicPr>
          <p:cNvPr id="9" name="Content Placeholder 8" descr="A close up of a white wall&#10;&#10;Description automatically generated">
            <a:extLst>
              <a:ext uri="{FF2B5EF4-FFF2-40B4-BE49-F238E27FC236}">
                <a16:creationId xmlns:a16="http://schemas.microsoft.com/office/drawing/2014/main" id="{AD4A0749-06D1-4464-B36D-F280F23AD9A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100"/>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9383056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AAFB0FF-9350-429B-A98D-9FB7C5B21EF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3600" b="1" kern="1200" dirty="0">
                <a:solidFill>
                  <a:schemeClr val="tx1"/>
                </a:solidFill>
                <a:latin typeface="+mj-lt"/>
                <a:ea typeface="+mj-ea"/>
                <a:cs typeface="+mj-cs"/>
              </a:rPr>
              <a:t>THEMES: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food&#10;&#10;Description automatically generated">
            <a:extLst>
              <a:ext uri="{FF2B5EF4-FFF2-40B4-BE49-F238E27FC236}">
                <a16:creationId xmlns:a16="http://schemas.microsoft.com/office/drawing/2014/main" id="{5579E791-66B5-4F06-B506-6318A1319F1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901184" y="1254361"/>
            <a:ext cx="6922008" cy="4449862"/>
          </a:xfrm>
          <a:prstGeom prst="rect">
            <a:avLst/>
          </a:prstGeom>
        </p:spPr>
      </p:pic>
    </p:spTree>
    <p:extLst>
      <p:ext uri="{BB962C8B-B14F-4D97-AF65-F5344CB8AC3E}">
        <p14:creationId xmlns:p14="http://schemas.microsoft.com/office/powerpoint/2010/main" val="6247383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B36829-788A-40A8-8DAA-A09C3559650C}"/>
              </a:ext>
            </a:extLst>
          </p:cNvPr>
          <p:cNvSpPr>
            <a:spLocks noGrp="1"/>
          </p:cNvSpPr>
          <p:nvPr>
            <p:ph type="title"/>
          </p:nvPr>
        </p:nvSpPr>
        <p:spPr>
          <a:xfrm>
            <a:off x="621792" y="1161288"/>
            <a:ext cx="3602736" cy="4526280"/>
          </a:xfrm>
        </p:spPr>
        <p:txBody>
          <a:bodyPr>
            <a:normAutofit/>
          </a:bodyPr>
          <a:lstStyle/>
          <a:p>
            <a:r>
              <a:rPr lang="en-US" sz="4000" b="1" dirty="0"/>
              <a:t>MORALE: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6F50EDC-DD90-40A5-8624-38AE04CBD1A7}"/>
              </a:ext>
            </a:extLst>
          </p:cNvPr>
          <p:cNvSpPr>
            <a:spLocks noGrp="1"/>
          </p:cNvSpPr>
          <p:nvPr>
            <p:ph idx="1"/>
          </p:nvPr>
        </p:nvSpPr>
        <p:spPr>
          <a:xfrm>
            <a:off x="5434149" y="932688"/>
            <a:ext cx="5916603" cy="4992624"/>
          </a:xfrm>
        </p:spPr>
        <p:txBody>
          <a:bodyPr anchor="ctr">
            <a:normAutofit/>
          </a:bodyPr>
          <a:lstStyle/>
          <a:p>
            <a:pPr marL="0" indent="0">
              <a:buNone/>
            </a:pPr>
            <a:r>
              <a:rPr lang="en-US" sz="3200" dirty="0"/>
              <a:t>The moral  is that revolutions only effect a radical improvement when the masses are alert and know how to out their leaders. </a:t>
            </a:r>
          </a:p>
          <a:p>
            <a:endParaRPr lang="en-US" sz="2000" dirty="0"/>
          </a:p>
        </p:txBody>
      </p:sp>
    </p:spTree>
    <p:extLst>
      <p:ext uri="{BB962C8B-B14F-4D97-AF65-F5344CB8AC3E}">
        <p14:creationId xmlns:p14="http://schemas.microsoft.com/office/powerpoint/2010/main" val="39701538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1700-5D15-42EB-8E4F-3670DA3E7453}"/>
              </a:ext>
            </a:extLst>
          </p:cNvPr>
          <p:cNvSpPr>
            <a:spLocks noGrp="1"/>
          </p:cNvSpPr>
          <p:nvPr>
            <p:ph type="title"/>
          </p:nvPr>
        </p:nvSpPr>
        <p:spPr>
          <a:xfrm>
            <a:off x="6468016" y="585216"/>
            <a:ext cx="4885784" cy="2939247"/>
          </a:xfrm>
        </p:spPr>
        <p:txBody>
          <a:bodyPr vert="horz" lIns="91440" tIns="45720" rIns="91440" bIns="45720" rtlCol="0" anchor="b">
            <a:normAutofit/>
          </a:bodyPr>
          <a:lstStyle/>
          <a:p>
            <a:r>
              <a:rPr lang="en-US" sz="4800" b="1" kern="1200" dirty="0">
                <a:solidFill>
                  <a:schemeClr val="tx1"/>
                </a:solidFill>
                <a:latin typeface="+mj-lt"/>
                <a:ea typeface="+mj-ea"/>
                <a:cs typeface="+mj-cs"/>
              </a:rPr>
              <a:t>ANIMAL FARM</a:t>
            </a:r>
          </a:p>
        </p:txBody>
      </p:sp>
      <p:sp>
        <p:nvSpPr>
          <p:cNvPr id="7" name="Text Placeholder 6">
            <a:extLst>
              <a:ext uri="{FF2B5EF4-FFF2-40B4-BE49-F238E27FC236}">
                <a16:creationId xmlns:a16="http://schemas.microsoft.com/office/drawing/2014/main" id="{78175672-DFEE-483A-AE0A-050908000205}"/>
              </a:ext>
            </a:extLst>
          </p:cNvPr>
          <p:cNvSpPr>
            <a:spLocks noGrp="1"/>
          </p:cNvSpPr>
          <p:nvPr>
            <p:ph type="body" sz="half" idx="2"/>
          </p:nvPr>
        </p:nvSpPr>
        <p:spPr>
          <a:xfrm>
            <a:off x="6468016" y="3734775"/>
            <a:ext cx="4885784" cy="2456411"/>
          </a:xfrm>
        </p:spPr>
        <p:txBody>
          <a:bodyPr vert="horz" lIns="91440" tIns="45720" rIns="91440" bIns="45720" rtlCol="0">
            <a:normAutofit/>
          </a:bodyPr>
          <a:lstStyle/>
          <a:p>
            <a:r>
              <a:rPr lang="en-US" sz="2400" kern="1200" dirty="0">
                <a:solidFill>
                  <a:schemeClr val="tx1"/>
                </a:solidFill>
                <a:latin typeface="+mn-lt"/>
                <a:ea typeface="+mn-ea"/>
                <a:cs typeface="+mn-cs"/>
              </a:rPr>
              <a:t>GEORGE ORWELL </a:t>
            </a:r>
          </a:p>
        </p:txBody>
      </p:sp>
      <p:pic>
        <p:nvPicPr>
          <p:cNvPr id="9" name="Picture Placeholder 8" descr="A picture containing building, table&#10;&#10;Description automatically generated">
            <a:extLst>
              <a:ext uri="{FF2B5EF4-FFF2-40B4-BE49-F238E27FC236}">
                <a16:creationId xmlns:a16="http://schemas.microsoft.com/office/drawing/2014/main" id="{2913BABD-19DB-4B37-B55F-4B3BA9217C8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917" r="-1" b="4775"/>
          <a:stretch/>
        </p:blipFill>
        <p:spPr>
          <a:xfrm>
            <a:off x="755022" y="585216"/>
            <a:ext cx="4990969" cy="5605970"/>
          </a:xfrm>
          <a:prstGeom prst="rect">
            <a:avLst/>
          </a:prstGeom>
        </p:spPr>
      </p:pic>
    </p:spTree>
    <p:extLst>
      <p:ext uri="{BB962C8B-B14F-4D97-AF65-F5344CB8AC3E}">
        <p14:creationId xmlns:p14="http://schemas.microsoft.com/office/powerpoint/2010/main" val="3094739588"/>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2345-57A3-4144-8AAA-5AEE304DCA28}"/>
              </a:ext>
            </a:extLst>
          </p:cNvPr>
          <p:cNvSpPr>
            <a:spLocks noGrp="1"/>
          </p:cNvSpPr>
          <p:nvPr>
            <p:ph type="title"/>
          </p:nvPr>
        </p:nvSpPr>
        <p:spPr>
          <a:xfrm>
            <a:off x="960100" y="978102"/>
            <a:ext cx="10588434" cy="1062644"/>
          </a:xfrm>
        </p:spPr>
        <p:txBody>
          <a:bodyPr anchor="b">
            <a:normAutofit/>
          </a:bodyPr>
          <a:lstStyle/>
          <a:p>
            <a:r>
              <a:rPr lang="en-US" b="1" dirty="0"/>
              <a:t>INTRODUCTION:</a:t>
            </a:r>
          </a:p>
        </p:txBody>
      </p:sp>
      <p:cxnSp>
        <p:nvCxnSpPr>
          <p:cNvPr id="14" name="Straight Connector 13">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CB1A289-94A8-4399-BD81-EA4142BAC1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40" t="18654" r="13388" b="20336"/>
          <a:stretch/>
        </p:blipFill>
        <p:spPr bwMode="auto">
          <a:xfrm>
            <a:off x="1159291" y="2811104"/>
            <a:ext cx="3275944" cy="29281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769421E-9D3E-479C-89F8-11475CC7B9FC}"/>
              </a:ext>
            </a:extLst>
          </p:cNvPr>
          <p:cNvSpPr>
            <a:spLocks noGrp="1"/>
          </p:cNvSpPr>
          <p:nvPr>
            <p:ph idx="1"/>
          </p:nvPr>
        </p:nvSpPr>
        <p:spPr>
          <a:xfrm>
            <a:off x="4955354" y="2682433"/>
            <a:ext cx="6282169" cy="3215749"/>
          </a:xfrm>
        </p:spPr>
        <p:txBody>
          <a:bodyPr>
            <a:normAutofit/>
          </a:bodyPr>
          <a:lstStyle/>
          <a:p>
            <a:pPr marL="0" indent="0">
              <a:buNone/>
            </a:pPr>
            <a:r>
              <a:rPr lang="en-US" sz="2000" dirty="0"/>
              <a:t>Animal Farm was written by George Orwell and published in 1946. This story is about the Manor Farm in England, around the time of the Russian revolution. One of Orwell's goals in writing </a:t>
            </a:r>
            <a:r>
              <a:rPr lang="en-US" sz="2000" i="1" dirty="0"/>
              <a:t>Animal Farm </a:t>
            </a:r>
            <a:r>
              <a:rPr lang="en-US" sz="2000" dirty="0"/>
              <a:t>was to portray the Russian Revolution of 1917 as one that resulted in a government more oppressive and deadly than the one it overthrew. Many of the characters and events of Orwell's novel parallel those of the Russian Revolution: In short, Manor Farm is a model of Russia, and old Major, Snowball and Napoleon represent the dominant figures of the Russian Revolution.</a:t>
            </a:r>
          </a:p>
          <a:p>
            <a:endParaRPr lang="en-US" sz="2000" dirty="0"/>
          </a:p>
        </p:txBody>
      </p:sp>
    </p:spTree>
    <p:extLst>
      <p:ext uri="{BB962C8B-B14F-4D97-AF65-F5344CB8AC3E}">
        <p14:creationId xmlns:p14="http://schemas.microsoft.com/office/powerpoint/2010/main" val="33978507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1749DF-A322-4766-B344-051327B7DC8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MAIN CHARACTERS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034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514ACEC3-3185-4EC5-B07A-706F6064183D}"/>
              </a:ext>
            </a:extLst>
          </p:cNvPr>
          <p:cNvSpPr>
            <a:spLocks noGrp="1"/>
          </p:cNvSpPr>
          <p:nvPr>
            <p:ph type="title"/>
          </p:nvPr>
        </p:nvSpPr>
        <p:spPr>
          <a:xfrm>
            <a:off x="838199" y="365036"/>
            <a:ext cx="5553076" cy="744606"/>
          </a:xfrm>
        </p:spPr>
        <p:txBody>
          <a:bodyPr vert="horz" lIns="91440" tIns="45720" rIns="91440" bIns="45720" rtlCol="0" anchor="b">
            <a:normAutofit/>
          </a:bodyPr>
          <a:lstStyle/>
          <a:p>
            <a:r>
              <a:rPr lang="en-US" sz="3600" b="1" dirty="0"/>
              <a:t>Napoleon = Joseph Stalin</a:t>
            </a:r>
          </a:p>
        </p:txBody>
      </p:sp>
      <p:pic>
        <p:nvPicPr>
          <p:cNvPr id="18" name="Content Placeholder 17" descr="A picture containing drawing&#10;&#10;Description automatically generated">
            <a:extLst>
              <a:ext uri="{FF2B5EF4-FFF2-40B4-BE49-F238E27FC236}">
                <a16:creationId xmlns:a16="http://schemas.microsoft.com/office/drawing/2014/main" id="{A24B1CE8-5300-45DF-B4FE-D212F21017F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172" r="1249" b="-1"/>
          <a:stretch/>
        </p:blipFill>
        <p:spPr>
          <a:xfrm>
            <a:off x="838199" y="1457838"/>
            <a:ext cx="5139371" cy="4376034"/>
          </a:xfrm>
          <a:prstGeom prst="rect">
            <a:avLst/>
          </a:prstGeom>
        </p:spPr>
      </p:pic>
      <p:sp>
        <p:nvSpPr>
          <p:cNvPr id="15" name="Content Placeholder 14">
            <a:extLst>
              <a:ext uri="{FF2B5EF4-FFF2-40B4-BE49-F238E27FC236}">
                <a16:creationId xmlns:a16="http://schemas.microsoft.com/office/drawing/2014/main" id="{2654F8AE-46B9-4000-B33A-4BE8F4BF4AFB}"/>
              </a:ext>
            </a:extLst>
          </p:cNvPr>
          <p:cNvSpPr>
            <a:spLocks noGrp="1"/>
          </p:cNvSpPr>
          <p:nvPr>
            <p:ph sz="half" idx="1"/>
          </p:nvPr>
        </p:nvSpPr>
        <p:spPr>
          <a:xfrm>
            <a:off x="6598024" y="1571160"/>
            <a:ext cx="4749680" cy="3762083"/>
          </a:xfrm>
        </p:spPr>
        <p:txBody>
          <a:bodyPr vert="horz" lIns="91440" tIns="45720" rIns="91440" bIns="45720" rtlCol="0">
            <a:normAutofit/>
          </a:bodyPr>
          <a:lstStyle/>
          <a:p>
            <a:endParaRPr lang="en-US" sz="2000" dirty="0"/>
          </a:p>
        </p:txBody>
      </p:sp>
      <p:sp>
        <p:nvSpPr>
          <p:cNvPr id="21" name="Rectangle 2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660B6B3E-3065-48F1-B959-B0F0809260B7}"/>
              </a:ext>
            </a:extLst>
          </p:cNvPr>
          <p:cNvSpPr/>
          <p:nvPr/>
        </p:nvSpPr>
        <p:spPr>
          <a:xfrm>
            <a:off x="6598024" y="1524757"/>
            <a:ext cx="4749680" cy="3823082"/>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100" dirty="0"/>
              <a:t>Napoleon, the pig rules the farm through strong-arm tactics and cunning. He makes the farm prosperous but keeps most of the wealth for himself. He is ruthless toward his enemies, ordering the executions of those who dare to cross him. Napoleon represents Soviet leader Joseph Stalin, the communist dictator(1922-1953) who killed all who oppose him. He loved power.</a:t>
            </a:r>
          </a:p>
          <a:p>
            <a:pPr algn="ctr"/>
            <a:endParaRPr lang="en-US" dirty="0"/>
          </a:p>
        </p:txBody>
      </p:sp>
    </p:spTree>
    <p:extLst>
      <p:ext uri="{BB962C8B-B14F-4D97-AF65-F5344CB8AC3E}">
        <p14:creationId xmlns:p14="http://schemas.microsoft.com/office/powerpoint/2010/main" val="11764570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ABAF2-93A2-4686-BC9C-EA6B2801BD09}"/>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dirty="0"/>
              <a:t>Snowball = Leon Trotsky</a:t>
            </a:r>
          </a:p>
        </p:txBody>
      </p:sp>
      <p:sp>
        <p:nvSpPr>
          <p:cNvPr id="40" name="Rectangle 3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picture containing drawing&#10;&#10;Description automatically generated">
            <a:extLst>
              <a:ext uri="{FF2B5EF4-FFF2-40B4-BE49-F238E27FC236}">
                <a16:creationId xmlns:a16="http://schemas.microsoft.com/office/drawing/2014/main" id="{268DE3A7-3ECC-402C-B54F-B5A70FA3F06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0020" r="1" b="9075"/>
          <a:stretch/>
        </p:blipFill>
        <p:spPr>
          <a:xfrm>
            <a:off x="429768" y="1721922"/>
            <a:ext cx="6704891" cy="4520559"/>
          </a:xfrm>
          <a:prstGeom prst="rect">
            <a:avLst/>
          </a:prstGeom>
        </p:spPr>
      </p:pic>
      <p:sp useBgFill="1">
        <p:nvSpPr>
          <p:cNvPr id="42" name="Rectangle 4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EC6121-B3AD-4EDB-96EA-EA4A84953FF9}"/>
              </a:ext>
            </a:extLst>
          </p:cNvPr>
          <p:cNvSpPr>
            <a:spLocks noGrp="1"/>
          </p:cNvSpPr>
          <p:nvPr>
            <p:ph sz="half" idx="1"/>
          </p:nvPr>
        </p:nvSpPr>
        <p:spPr>
          <a:xfrm>
            <a:off x="7938752" y="2020824"/>
            <a:ext cx="3455097" cy="3959352"/>
          </a:xfrm>
        </p:spPr>
        <p:txBody>
          <a:bodyPr vert="horz" lIns="91440" tIns="45720" rIns="91440" bIns="45720" rtlCol="0" anchor="ctr">
            <a:noAutofit/>
          </a:bodyPr>
          <a:lstStyle/>
          <a:p>
            <a:r>
              <a:rPr lang="en-US" sz="2100" dirty="0"/>
              <a:t>Snowball is a pig on an equal footing with Napoleon after the rebellion, and his intelligence and planning ability become assets to the farm. His popularity and his ability threaten Napoleon's ambitions, so Napoleon exiles him from the farm. Snowball represents Leon Trotsky, a pure communist leader who was influenced by the teaching of </a:t>
            </a:r>
            <a:r>
              <a:rPr lang="en-US" sz="2100" dirty="0" err="1"/>
              <a:t>karl</a:t>
            </a:r>
            <a:r>
              <a:rPr lang="en-US" sz="2100" dirty="0"/>
              <a:t> </a:t>
            </a:r>
            <a:r>
              <a:rPr lang="en-US" sz="2100" dirty="0" err="1"/>
              <a:t>marx</a:t>
            </a:r>
            <a:r>
              <a:rPr lang="en-US" sz="2100" dirty="0"/>
              <a:t> (Old Major).</a:t>
            </a:r>
          </a:p>
        </p:txBody>
      </p:sp>
    </p:spTree>
    <p:extLst>
      <p:ext uri="{BB962C8B-B14F-4D97-AF65-F5344CB8AC3E}">
        <p14:creationId xmlns:p14="http://schemas.microsoft.com/office/powerpoint/2010/main" val="2911456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A084F-46F9-4E53-8CCE-60E0969A625A}"/>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dirty="0"/>
              <a:t>Mr. Jones = Tsar Nicholas II </a:t>
            </a:r>
          </a:p>
        </p:txBody>
      </p:sp>
      <p:sp>
        <p:nvSpPr>
          <p:cNvPr id="31" name="Rectangle 2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picture containing drawing&#10;&#10;Description automatically generated">
            <a:extLst>
              <a:ext uri="{FF2B5EF4-FFF2-40B4-BE49-F238E27FC236}">
                <a16:creationId xmlns:a16="http://schemas.microsoft.com/office/drawing/2014/main" id="{44C990C3-CBCE-4CC2-A6DA-EA90375FAB4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6941"/>
          <a:stretch/>
        </p:blipFill>
        <p:spPr>
          <a:xfrm>
            <a:off x="429768" y="1721922"/>
            <a:ext cx="6704891" cy="4520559"/>
          </a:xfrm>
          <a:prstGeom prst="rect">
            <a:avLst/>
          </a:prstGeom>
        </p:spPr>
      </p:pic>
      <p:sp useBgFill="1">
        <p:nvSpPr>
          <p:cNvPr id="32" name="Rectangle 2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545E5F8-7EBA-4D5F-A591-A15163C55999}"/>
              </a:ext>
            </a:extLst>
          </p:cNvPr>
          <p:cNvSpPr>
            <a:spLocks noGrp="1"/>
          </p:cNvSpPr>
          <p:nvPr>
            <p:ph sz="half" idx="1"/>
          </p:nvPr>
        </p:nvSpPr>
        <p:spPr>
          <a:xfrm>
            <a:off x="7938752" y="2020824"/>
            <a:ext cx="3455097" cy="3959352"/>
          </a:xfrm>
        </p:spPr>
        <p:txBody>
          <a:bodyPr vert="horz" lIns="91440" tIns="45720" rIns="91440" bIns="45720" rtlCol="0" anchor="ctr">
            <a:noAutofit/>
          </a:bodyPr>
          <a:lstStyle/>
          <a:p>
            <a:r>
              <a:rPr lang="en-US" sz="2200" dirty="0"/>
              <a:t>Farmer jones in the novel is described as the irresponsible owner of the farm who lets his animals starve and beat them with a whip. He sometimes shows random kindness. Mr. Jones represents Tsar Nicholas II who was weak Russian soldier in 1900s. Often cruel and brutal to his subjects. He displays isolated kindness.</a:t>
            </a:r>
          </a:p>
        </p:txBody>
      </p:sp>
    </p:spTree>
    <p:extLst>
      <p:ext uri="{BB962C8B-B14F-4D97-AF65-F5344CB8AC3E}">
        <p14:creationId xmlns:p14="http://schemas.microsoft.com/office/powerpoint/2010/main" val="12964480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1F7FF0D-89C5-45B9-BCDE-4F09DBABF01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dirty="0"/>
              <a:t>The Old Major = Karl Marx</a:t>
            </a:r>
          </a:p>
        </p:txBody>
      </p:sp>
      <p:sp>
        <p:nvSpPr>
          <p:cNvPr id="49" name="Rectangle 4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picture containing hat, umbrella&#10;&#10;Description automatically generated">
            <a:extLst>
              <a:ext uri="{FF2B5EF4-FFF2-40B4-BE49-F238E27FC236}">
                <a16:creationId xmlns:a16="http://schemas.microsoft.com/office/drawing/2014/main" id="{7ABC5C9D-F710-4A4A-A049-6DBE3841093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7646"/>
          <a:stretch/>
        </p:blipFill>
        <p:spPr>
          <a:xfrm>
            <a:off x="429768" y="1757781"/>
            <a:ext cx="6704891" cy="4520559"/>
          </a:xfrm>
          <a:prstGeom prst="rect">
            <a:avLst/>
          </a:prstGeom>
        </p:spPr>
      </p:pic>
      <p:sp useBgFill="1">
        <p:nvSpPr>
          <p:cNvPr id="51" name="Rectangle 5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9C89BE7F-0252-40B3-8BFB-44786B839E85}"/>
              </a:ext>
            </a:extLst>
          </p:cNvPr>
          <p:cNvSpPr>
            <a:spLocks noGrp="1"/>
          </p:cNvSpPr>
          <p:nvPr>
            <p:ph sz="half" idx="1"/>
          </p:nvPr>
        </p:nvSpPr>
        <p:spPr>
          <a:xfrm>
            <a:off x="7938752" y="2020824"/>
            <a:ext cx="3455097" cy="3959352"/>
          </a:xfrm>
        </p:spPr>
        <p:txBody>
          <a:bodyPr vert="horz" lIns="91440" tIns="45720" rIns="91440" bIns="45720" rtlCol="0" anchor="ctr">
            <a:noAutofit/>
          </a:bodyPr>
          <a:lstStyle/>
          <a:p>
            <a:pPr marL="0"/>
            <a:r>
              <a:rPr lang="en-US" sz="2200" dirty="0"/>
              <a:t>The old boar who originates the principles of Animalism and encourages the rebellion. He dies shortly after presenting his vision to the animals, so he does not live to see how his fellow pigs corrupt his ideals over time. Old Major is often interpreted to represent Karl Marx. Karl Marx was the inventor of the communist. Died before Russian revolution.</a:t>
            </a:r>
          </a:p>
        </p:txBody>
      </p:sp>
    </p:spTree>
    <p:extLst>
      <p:ext uri="{BB962C8B-B14F-4D97-AF65-F5344CB8AC3E}">
        <p14:creationId xmlns:p14="http://schemas.microsoft.com/office/powerpoint/2010/main" val="17524410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93C4BE-D481-442A-A4C0-4ED6578D567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SUMMARY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3383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164</TotalTime>
  <Words>1190</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MEMBERS:</vt:lpstr>
      <vt:lpstr>ANIMAL FARM</vt:lpstr>
      <vt:lpstr>INTRODUCTION:</vt:lpstr>
      <vt:lpstr>MAIN CHARACTERS</vt:lpstr>
      <vt:lpstr>Napoleon = Joseph Stalin</vt:lpstr>
      <vt:lpstr>Snowball = Leon Trotsky</vt:lpstr>
      <vt:lpstr>Mr. Jones = Tsar Nicholas II </vt:lpstr>
      <vt:lpstr>The Old Major = Karl Marx</vt:lpstr>
      <vt:lpstr>SUMMARY</vt:lpstr>
      <vt:lpstr>PLOT (1/N)</vt:lpstr>
      <vt:lpstr>PLOT (2/N)</vt:lpstr>
      <vt:lpstr>PLOT (3/N)</vt:lpstr>
      <vt:lpstr>PLOT (4/N)</vt:lpstr>
      <vt:lpstr>PLOT (5/N)</vt:lpstr>
      <vt:lpstr>PLOT (6/N)</vt:lpstr>
      <vt:lpstr>THEMES:</vt:lpstr>
      <vt:lpstr>MORALE: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dc:title>
  <dc:creator>Saad Aslam</dc:creator>
  <cp:lastModifiedBy>Saad Aslam</cp:lastModifiedBy>
  <cp:revision>5</cp:revision>
  <dcterms:created xsi:type="dcterms:W3CDTF">2019-11-25T16:12:24Z</dcterms:created>
  <dcterms:modified xsi:type="dcterms:W3CDTF">2019-11-26T17:35:49Z</dcterms:modified>
</cp:coreProperties>
</file>