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 id="2147483700" r:id="rId5"/>
  </p:sldMasterIdLst>
  <p:notesMasterIdLst>
    <p:notesMasterId r:id="rId36"/>
  </p:notesMasterIdLst>
  <p:sldIdLst>
    <p:sldId id="256" r:id="rId6"/>
    <p:sldId id="296" r:id="rId7"/>
    <p:sldId id="297" r:id="rId8"/>
    <p:sldId id="289" r:id="rId9"/>
    <p:sldId id="265" r:id="rId10"/>
    <p:sldId id="290" r:id="rId11"/>
    <p:sldId id="302" r:id="rId12"/>
    <p:sldId id="301" r:id="rId13"/>
    <p:sldId id="300" r:id="rId14"/>
    <p:sldId id="299" r:id="rId15"/>
    <p:sldId id="298" r:id="rId16"/>
    <p:sldId id="276" r:id="rId17"/>
    <p:sldId id="303" r:id="rId18"/>
    <p:sldId id="278" r:id="rId19"/>
    <p:sldId id="280" r:id="rId20"/>
    <p:sldId id="282" r:id="rId21"/>
    <p:sldId id="308" r:id="rId22"/>
    <p:sldId id="309" r:id="rId23"/>
    <p:sldId id="310" r:id="rId24"/>
    <p:sldId id="304" r:id="rId25"/>
    <p:sldId id="305" r:id="rId26"/>
    <p:sldId id="285" r:id="rId27"/>
    <p:sldId id="306" r:id="rId28"/>
    <p:sldId id="287" r:id="rId29"/>
    <p:sldId id="311" r:id="rId30"/>
    <p:sldId id="294" r:id="rId31"/>
    <p:sldId id="295" r:id="rId32"/>
    <p:sldId id="292" r:id="rId33"/>
    <p:sldId id="288" r:id="rId34"/>
    <p:sldId id="2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EFBA1-2457-4057-918A-EEBDC76A8B4D}" v="3" dt="2023-05-05T19:13:49.737"/>
    <p1510:client id="{55578910-E758-4467-8E40-53545A577237}" v="457" dt="2023-05-08T06:01:58.597"/>
    <p1510:client id="{6A1DE2C1-7F9A-41FC-A402-5726595A2C65}" v="42" dt="2023-05-05T19:21:37.531"/>
    <p1510:client id="{6C690F92-F8FB-4CFB-9D8F-E3783FA2A3B9}" v="48" dt="2023-05-07T07:18:48.712"/>
    <p1510:client id="{C2908486-3023-4F44-A462-D39396D9F444}" v="9" dt="2023-05-08T01:51:17.930"/>
    <p1510:client id="{E9B8A09A-BE65-4F03-A426-8FF4DB2ACEBD}" v="3" dt="2023-05-08T01:54:02.4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E024-7058-4E64-BFF5-1D951CBEBD08}"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DA3B7-4B41-4D17-A6F4-FB325B9B5BE4}" type="slidenum">
              <a:rPr lang="en-US" smtClean="0"/>
              <a:t>‹#›</a:t>
            </a:fld>
            <a:endParaRPr lang="en-US"/>
          </a:p>
        </p:txBody>
      </p:sp>
    </p:spTree>
    <p:extLst>
      <p:ext uri="{BB962C8B-B14F-4D97-AF65-F5344CB8AC3E}">
        <p14:creationId xmlns:p14="http://schemas.microsoft.com/office/powerpoint/2010/main" val="1200052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4DA3B7-4B41-4D17-A6F4-FB325B9B5BE4}" type="slidenum">
              <a:rPr lang="en-US" smtClean="0"/>
              <a:t>1</a:t>
            </a:fld>
            <a:endParaRPr lang="en-US"/>
          </a:p>
        </p:txBody>
      </p:sp>
    </p:spTree>
    <p:extLst>
      <p:ext uri="{BB962C8B-B14F-4D97-AF65-F5344CB8AC3E}">
        <p14:creationId xmlns:p14="http://schemas.microsoft.com/office/powerpoint/2010/main" val="3467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4DA3B7-4B41-4D17-A6F4-FB325B9B5BE4}" type="slidenum">
              <a:rPr lang="en-US" smtClean="0"/>
              <a:t>6</a:t>
            </a:fld>
            <a:endParaRPr lang="en-US"/>
          </a:p>
        </p:txBody>
      </p:sp>
    </p:spTree>
    <p:extLst>
      <p:ext uri="{BB962C8B-B14F-4D97-AF65-F5344CB8AC3E}">
        <p14:creationId xmlns:p14="http://schemas.microsoft.com/office/powerpoint/2010/main" val="134263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DengXian" panose="02010600030101010101" pitchFamily="2" charset="-122"/>
                <a:cs typeface="Times New Roman" panose="02020603050405020304" pitchFamily="18" charset="0"/>
              </a:rPr>
              <a:t>Our project employed a variety of algorithms to perform predictive analysis. Specifically, we utilized four algorithms, consisting of three regression models, namely Linear Regression, Random Forest, and Gradient Boosted Trees. In addition, we incorporated a Decision Tree Classifier for classification purposes. Furthermore, within the Gradient Boosted Trees algorithm, we developed two distinct models. Overall, the use of multiple algorithms that allowed perform the predictive analysis and provide valuable insights into the dataset.</a:t>
            </a:r>
          </a:p>
        </p:txBody>
      </p:sp>
      <p:sp>
        <p:nvSpPr>
          <p:cNvPr id="4" name="Slide Number Placeholder 3"/>
          <p:cNvSpPr>
            <a:spLocks noGrp="1"/>
          </p:cNvSpPr>
          <p:nvPr>
            <p:ph type="sldNum" sz="quarter" idx="5"/>
          </p:nvPr>
        </p:nvSpPr>
        <p:spPr/>
        <p:txBody>
          <a:bodyPr/>
          <a:lstStyle/>
          <a:p>
            <a:fld id="{DE4DA3B7-4B41-4D17-A6F4-FB325B9B5BE4}" type="slidenum">
              <a:rPr lang="en-US" smtClean="0"/>
              <a:t>7</a:t>
            </a:fld>
            <a:endParaRPr lang="en-US"/>
          </a:p>
        </p:txBody>
      </p:sp>
    </p:spTree>
    <p:extLst>
      <p:ext uri="{BB962C8B-B14F-4D97-AF65-F5344CB8AC3E}">
        <p14:creationId xmlns:p14="http://schemas.microsoft.com/office/powerpoint/2010/main" val="21783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4DA3B7-4B41-4D17-A6F4-FB325B9B5BE4}" type="slidenum">
              <a:rPr lang="en-US" smtClean="0"/>
              <a:t>9</a:t>
            </a:fld>
            <a:endParaRPr lang="en-US"/>
          </a:p>
        </p:txBody>
      </p:sp>
    </p:spTree>
    <p:extLst>
      <p:ext uri="{BB962C8B-B14F-4D97-AF65-F5344CB8AC3E}">
        <p14:creationId xmlns:p14="http://schemas.microsoft.com/office/powerpoint/2010/main" val="2184925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4DA3B7-4B41-4D17-A6F4-FB325B9B5BE4}" type="slidenum">
              <a:rPr lang="en-US" smtClean="0"/>
              <a:t>10</a:t>
            </a:fld>
            <a:endParaRPr lang="en-US"/>
          </a:p>
        </p:txBody>
      </p:sp>
    </p:spTree>
    <p:extLst>
      <p:ext uri="{BB962C8B-B14F-4D97-AF65-F5344CB8AC3E}">
        <p14:creationId xmlns:p14="http://schemas.microsoft.com/office/powerpoint/2010/main" val="1100372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4DA3B7-4B41-4D17-A6F4-FB325B9B5BE4}" type="slidenum">
              <a:rPr lang="en-US" smtClean="0"/>
              <a:t>11</a:t>
            </a:fld>
            <a:endParaRPr lang="en-US"/>
          </a:p>
        </p:txBody>
      </p:sp>
    </p:spTree>
    <p:extLst>
      <p:ext uri="{BB962C8B-B14F-4D97-AF65-F5344CB8AC3E}">
        <p14:creationId xmlns:p14="http://schemas.microsoft.com/office/powerpoint/2010/main" val="129325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4DA3B7-4B41-4D17-A6F4-FB325B9B5BE4}" type="slidenum">
              <a:rPr lang="en-US" smtClean="0"/>
              <a:t>23</a:t>
            </a:fld>
            <a:endParaRPr lang="en-US"/>
          </a:p>
        </p:txBody>
      </p:sp>
    </p:spTree>
    <p:extLst>
      <p:ext uri="{BB962C8B-B14F-4D97-AF65-F5344CB8AC3E}">
        <p14:creationId xmlns:p14="http://schemas.microsoft.com/office/powerpoint/2010/main" val="2767239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4DA3B7-4B41-4D17-A6F4-FB325B9B5BE4}" type="slidenum">
              <a:rPr lang="en-US" smtClean="0"/>
              <a:t>30</a:t>
            </a:fld>
            <a:endParaRPr lang="en-US"/>
          </a:p>
        </p:txBody>
      </p:sp>
    </p:spTree>
    <p:extLst>
      <p:ext uri="{BB962C8B-B14F-4D97-AF65-F5344CB8AC3E}">
        <p14:creationId xmlns:p14="http://schemas.microsoft.com/office/powerpoint/2010/main" val="3547636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5/7/2023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38698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5/7/2023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3183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5/7/2023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4272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79FC-1C2E-652E-F4BA-2F3414BB9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C21206-6CEC-AA04-DE25-8A434CBE3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4BF96F-6B79-D1C8-5D5F-ED89EDF41530}"/>
              </a:ext>
            </a:extLst>
          </p:cNvPr>
          <p:cNvSpPr>
            <a:spLocks noGrp="1"/>
          </p:cNvSpPr>
          <p:nvPr>
            <p:ph type="dt" sz="half" idx="10"/>
          </p:nvPr>
        </p:nvSpPr>
        <p:spPr/>
        <p:txBody>
          <a:bodyPr/>
          <a:lstStyle/>
          <a:p>
            <a:fld id="{C7C4487B-2105-45EE-939B-F407CC5BCDB1}" type="datetimeFigureOut">
              <a:rPr lang="en-US" smtClean="0"/>
              <a:t>5/7/2023</a:t>
            </a:fld>
            <a:endParaRPr lang="en-US"/>
          </a:p>
        </p:txBody>
      </p:sp>
      <p:sp>
        <p:nvSpPr>
          <p:cNvPr id="5" name="Footer Placeholder 4">
            <a:extLst>
              <a:ext uri="{FF2B5EF4-FFF2-40B4-BE49-F238E27FC236}">
                <a16:creationId xmlns:a16="http://schemas.microsoft.com/office/drawing/2014/main" id="{73F5EAF7-1447-0394-1810-7AEFBC238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48EF6-84E6-7231-D440-D9795AA6B7B9}"/>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595645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3CB4-FED7-784E-26BB-4CBFB52D5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A5CDD8-0BC0-1B88-0551-5E552B6E3D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A2F60-5536-1415-5985-4289F7D5B669}"/>
              </a:ext>
            </a:extLst>
          </p:cNvPr>
          <p:cNvSpPr>
            <a:spLocks noGrp="1"/>
          </p:cNvSpPr>
          <p:nvPr>
            <p:ph type="dt" sz="half" idx="10"/>
          </p:nvPr>
        </p:nvSpPr>
        <p:spPr/>
        <p:txBody>
          <a:bodyPr/>
          <a:lstStyle/>
          <a:p>
            <a:fld id="{C7C4487B-2105-45EE-939B-F407CC5BCDB1}" type="datetimeFigureOut">
              <a:rPr lang="en-US" smtClean="0"/>
              <a:t>5/7/2023</a:t>
            </a:fld>
            <a:endParaRPr lang="en-US"/>
          </a:p>
        </p:txBody>
      </p:sp>
      <p:sp>
        <p:nvSpPr>
          <p:cNvPr id="5" name="Footer Placeholder 4">
            <a:extLst>
              <a:ext uri="{FF2B5EF4-FFF2-40B4-BE49-F238E27FC236}">
                <a16:creationId xmlns:a16="http://schemas.microsoft.com/office/drawing/2014/main" id="{6C78EA4B-1739-52EE-3AAE-7C5A9CB1A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9B50A-8289-5C33-32D7-4DAA8E0F3F62}"/>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1418754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5D8F-FF36-4752-6B2C-2BAE7D753E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DFF9D9-AEA1-97E3-8EF0-6172A88A7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3865E5-2E32-4C01-46AC-A6F61ACE1625}"/>
              </a:ext>
            </a:extLst>
          </p:cNvPr>
          <p:cNvSpPr>
            <a:spLocks noGrp="1"/>
          </p:cNvSpPr>
          <p:nvPr>
            <p:ph type="dt" sz="half" idx="10"/>
          </p:nvPr>
        </p:nvSpPr>
        <p:spPr/>
        <p:txBody>
          <a:bodyPr/>
          <a:lstStyle/>
          <a:p>
            <a:fld id="{C7C4487B-2105-45EE-939B-F407CC5BCDB1}" type="datetimeFigureOut">
              <a:rPr lang="en-US" smtClean="0"/>
              <a:t>5/7/2023</a:t>
            </a:fld>
            <a:endParaRPr lang="en-US"/>
          </a:p>
        </p:txBody>
      </p:sp>
      <p:sp>
        <p:nvSpPr>
          <p:cNvPr id="5" name="Footer Placeholder 4">
            <a:extLst>
              <a:ext uri="{FF2B5EF4-FFF2-40B4-BE49-F238E27FC236}">
                <a16:creationId xmlns:a16="http://schemas.microsoft.com/office/drawing/2014/main" id="{CF84B710-E81D-055B-467E-E545A5D6F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2ABB6-4982-F36A-97A5-0612E89A9845}"/>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2155050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6B96-4996-BC8E-8AF8-6FBFF5648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92EE5-471D-5E12-6A27-2AE0B5F5B1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831DDE-EFBF-AC85-13E2-9205EB32F0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ACC31A-F420-ADE4-C8B4-2240345C1C58}"/>
              </a:ext>
            </a:extLst>
          </p:cNvPr>
          <p:cNvSpPr>
            <a:spLocks noGrp="1"/>
          </p:cNvSpPr>
          <p:nvPr>
            <p:ph type="dt" sz="half" idx="10"/>
          </p:nvPr>
        </p:nvSpPr>
        <p:spPr/>
        <p:txBody>
          <a:bodyPr/>
          <a:lstStyle/>
          <a:p>
            <a:fld id="{C7C4487B-2105-45EE-939B-F407CC5BCDB1}" type="datetimeFigureOut">
              <a:rPr lang="en-US" smtClean="0"/>
              <a:t>5/7/2023</a:t>
            </a:fld>
            <a:endParaRPr lang="en-US"/>
          </a:p>
        </p:txBody>
      </p:sp>
      <p:sp>
        <p:nvSpPr>
          <p:cNvPr id="6" name="Footer Placeholder 5">
            <a:extLst>
              <a:ext uri="{FF2B5EF4-FFF2-40B4-BE49-F238E27FC236}">
                <a16:creationId xmlns:a16="http://schemas.microsoft.com/office/drawing/2014/main" id="{6726DE58-A6DD-185B-970D-03055396E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E65AB-4551-45FF-CF65-BDFD54B702CD}"/>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1564431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6791-959B-91E2-6C94-70711F446D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E651F0-449B-6FE9-255C-F37110214F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7EC42-620A-75DD-EE6F-5DE37A988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0D976A-3145-9F39-D3E8-4FC45C4D32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DC8435-2816-55AE-7A34-1593DB0A80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CF0B5B-CB48-0572-2C55-AE88D8DFB3FC}"/>
              </a:ext>
            </a:extLst>
          </p:cNvPr>
          <p:cNvSpPr>
            <a:spLocks noGrp="1"/>
          </p:cNvSpPr>
          <p:nvPr>
            <p:ph type="dt" sz="half" idx="10"/>
          </p:nvPr>
        </p:nvSpPr>
        <p:spPr/>
        <p:txBody>
          <a:bodyPr/>
          <a:lstStyle/>
          <a:p>
            <a:fld id="{C7C4487B-2105-45EE-939B-F407CC5BCDB1}" type="datetimeFigureOut">
              <a:rPr lang="en-US" smtClean="0"/>
              <a:t>5/7/2023</a:t>
            </a:fld>
            <a:endParaRPr lang="en-US"/>
          </a:p>
        </p:txBody>
      </p:sp>
      <p:sp>
        <p:nvSpPr>
          <p:cNvPr id="8" name="Footer Placeholder 7">
            <a:extLst>
              <a:ext uri="{FF2B5EF4-FFF2-40B4-BE49-F238E27FC236}">
                <a16:creationId xmlns:a16="http://schemas.microsoft.com/office/drawing/2014/main" id="{CAD6FAD6-3169-8819-28FF-92921D7A71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6ABB5B-CE65-42E5-0A42-E23EC3F2A610}"/>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2117578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C3A8-50CE-7805-1FC2-C5BFCD388F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4C0581-012B-4802-87A7-1D5E9FB10CEF}"/>
              </a:ext>
            </a:extLst>
          </p:cNvPr>
          <p:cNvSpPr>
            <a:spLocks noGrp="1"/>
          </p:cNvSpPr>
          <p:nvPr>
            <p:ph type="dt" sz="half" idx="10"/>
          </p:nvPr>
        </p:nvSpPr>
        <p:spPr/>
        <p:txBody>
          <a:bodyPr/>
          <a:lstStyle/>
          <a:p>
            <a:fld id="{C7C4487B-2105-45EE-939B-F407CC5BCDB1}" type="datetimeFigureOut">
              <a:rPr lang="en-US" smtClean="0"/>
              <a:t>5/7/2023</a:t>
            </a:fld>
            <a:endParaRPr lang="en-US"/>
          </a:p>
        </p:txBody>
      </p:sp>
      <p:sp>
        <p:nvSpPr>
          <p:cNvPr id="4" name="Footer Placeholder 3">
            <a:extLst>
              <a:ext uri="{FF2B5EF4-FFF2-40B4-BE49-F238E27FC236}">
                <a16:creationId xmlns:a16="http://schemas.microsoft.com/office/drawing/2014/main" id="{D31CAF73-36EE-F5C7-64B9-694983AE25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AEA15-C33E-9457-0FCD-0FC75C2D62A3}"/>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2862244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FA936F-F645-BEE4-D8B0-87B361E2E137}"/>
              </a:ext>
            </a:extLst>
          </p:cNvPr>
          <p:cNvSpPr>
            <a:spLocks noGrp="1"/>
          </p:cNvSpPr>
          <p:nvPr>
            <p:ph type="dt" sz="half" idx="10"/>
          </p:nvPr>
        </p:nvSpPr>
        <p:spPr/>
        <p:txBody>
          <a:bodyPr/>
          <a:lstStyle/>
          <a:p>
            <a:fld id="{C7C4487B-2105-45EE-939B-F407CC5BCDB1}" type="datetimeFigureOut">
              <a:rPr lang="en-US" smtClean="0"/>
              <a:t>5/7/2023</a:t>
            </a:fld>
            <a:endParaRPr lang="en-US"/>
          </a:p>
        </p:txBody>
      </p:sp>
      <p:sp>
        <p:nvSpPr>
          <p:cNvPr id="3" name="Footer Placeholder 2">
            <a:extLst>
              <a:ext uri="{FF2B5EF4-FFF2-40B4-BE49-F238E27FC236}">
                <a16:creationId xmlns:a16="http://schemas.microsoft.com/office/drawing/2014/main" id="{5E4B5042-CE52-9943-70C9-A57D17F062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87D4B8-EA6E-4EA6-54E2-B81F3BDDED57}"/>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2112282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CCB3-9A63-E46C-691D-7B92D7638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940CCD-AA0E-04A6-8EA6-956714BD8F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F894B1-32EC-3C3F-04B8-F7D4667C10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83A535-B461-1E5D-053E-23BB025289CB}"/>
              </a:ext>
            </a:extLst>
          </p:cNvPr>
          <p:cNvSpPr>
            <a:spLocks noGrp="1"/>
          </p:cNvSpPr>
          <p:nvPr>
            <p:ph type="dt" sz="half" idx="10"/>
          </p:nvPr>
        </p:nvSpPr>
        <p:spPr/>
        <p:txBody>
          <a:bodyPr/>
          <a:lstStyle/>
          <a:p>
            <a:fld id="{C7C4487B-2105-45EE-939B-F407CC5BCDB1}" type="datetimeFigureOut">
              <a:rPr lang="en-US" smtClean="0"/>
              <a:t>5/7/2023</a:t>
            </a:fld>
            <a:endParaRPr lang="en-US"/>
          </a:p>
        </p:txBody>
      </p:sp>
      <p:sp>
        <p:nvSpPr>
          <p:cNvPr id="6" name="Footer Placeholder 5">
            <a:extLst>
              <a:ext uri="{FF2B5EF4-FFF2-40B4-BE49-F238E27FC236}">
                <a16:creationId xmlns:a16="http://schemas.microsoft.com/office/drawing/2014/main" id="{5403DF2E-9729-B836-52BC-C8B9A116E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CFBD7-1A29-29A6-F1EC-8EB619423CCB}"/>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41261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5/7/2023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98074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C7BD-FCC0-E475-DD52-FB550DF26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24B063-B77D-38E4-2CF4-6EF4F625A9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6E78B5-3104-FA44-8680-92271C84B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73C76-2F5C-F8DA-13BF-42AE66593206}"/>
              </a:ext>
            </a:extLst>
          </p:cNvPr>
          <p:cNvSpPr>
            <a:spLocks noGrp="1"/>
          </p:cNvSpPr>
          <p:nvPr>
            <p:ph type="dt" sz="half" idx="10"/>
          </p:nvPr>
        </p:nvSpPr>
        <p:spPr/>
        <p:txBody>
          <a:bodyPr/>
          <a:lstStyle/>
          <a:p>
            <a:fld id="{C7C4487B-2105-45EE-939B-F407CC5BCDB1}" type="datetimeFigureOut">
              <a:rPr lang="en-US" smtClean="0"/>
              <a:t>5/7/2023</a:t>
            </a:fld>
            <a:endParaRPr lang="en-US"/>
          </a:p>
        </p:txBody>
      </p:sp>
      <p:sp>
        <p:nvSpPr>
          <p:cNvPr id="6" name="Footer Placeholder 5">
            <a:extLst>
              <a:ext uri="{FF2B5EF4-FFF2-40B4-BE49-F238E27FC236}">
                <a16:creationId xmlns:a16="http://schemas.microsoft.com/office/drawing/2014/main" id="{ADD1BA79-0A21-5B8C-17E9-8158E95D83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71C655-D37A-1EA2-FCE7-E309CCF47E4A}"/>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28620450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6520-A854-4488-DC81-48D091ADCB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269F58-9E4F-F1F5-CF49-C37840226D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87F9D-C0D6-BA82-96F1-2C3888B451AF}"/>
              </a:ext>
            </a:extLst>
          </p:cNvPr>
          <p:cNvSpPr>
            <a:spLocks noGrp="1"/>
          </p:cNvSpPr>
          <p:nvPr>
            <p:ph type="dt" sz="half" idx="10"/>
          </p:nvPr>
        </p:nvSpPr>
        <p:spPr/>
        <p:txBody>
          <a:bodyPr/>
          <a:lstStyle/>
          <a:p>
            <a:fld id="{C7C4487B-2105-45EE-939B-F407CC5BCDB1}" type="datetimeFigureOut">
              <a:rPr lang="en-US" smtClean="0"/>
              <a:t>5/7/2023</a:t>
            </a:fld>
            <a:endParaRPr lang="en-US"/>
          </a:p>
        </p:txBody>
      </p:sp>
      <p:sp>
        <p:nvSpPr>
          <p:cNvPr id="5" name="Footer Placeholder 4">
            <a:extLst>
              <a:ext uri="{FF2B5EF4-FFF2-40B4-BE49-F238E27FC236}">
                <a16:creationId xmlns:a16="http://schemas.microsoft.com/office/drawing/2014/main" id="{387D7BD8-F61A-6F9D-6B23-C8403A421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966B0-774C-BB12-BDB0-E05E596A6C11}"/>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2950347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F0F754-6B01-AB54-A665-1D72F8119A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9F0B4C-29A9-0A1C-002A-44491DBC8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32CDF-E7F8-F4FC-2118-37D6824060F3}"/>
              </a:ext>
            </a:extLst>
          </p:cNvPr>
          <p:cNvSpPr>
            <a:spLocks noGrp="1"/>
          </p:cNvSpPr>
          <p:nvPr>
            <p:ph type="dt" sz="half" idx="10"/>
          </p:nvPr>
        </p:nvSpPr>
        <p:spPr/>
        <p:txBody>
          <a:bodyPr/>
          <a:lstStyle/>
          <a:p>
            <a:fld id="{C7C4487B-2105-45EE-939B-F407CC5BCDB1}" type="datetimeFigureOut">
              <a:rPr lang="en-US" smtClean="0"/>
              <a:t>5/7/2023</a:t>
            </a:fld>
            <a:endParaRPr lang="en-US"/>
          </a:p>
        </p:txBody>
      </p:sp>
      <p:sp>
        <p:nvSpPr>
          <p:cNvPr id="5" name="Footer Placeholder 4">
            <a:extLst>
              <a:ext uri="{FF2B5EF4-FFF2-40B4-BE49-F238E27FC236}">
                <a16:creationId xmlns:a16="http://schemas.microsoft.com/office/drawing/2014/main" id="{22C61F7B-5F71-71E6-EE90-ED7205622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04079-3611-AC66-8381-FD166B751B52}"/>
              </a:ext>
            </a:extLst>
          </p:cNvPr>
          <p:cNvSpPr>
            <a:spLocks noGrp="1"/>
          </p:cNvSpPr>
          <p:nvPr>
            <p:ph type="sldNum" sz="quarter" idx="12"/>
          </p:nvPr>
        </p:nvSpPr>
        <p:spPr/>
        <p:txBody>
          <a:bodyPr/>
          <a:lstStyle/>
          <a:p>
            <a:fld id="{5C5CB3DF-1AE2-44DF-B57B-CDED3A5DA6B1}" type="slidenum">
              <a:rPr lang="en-US" smtClean="0"/>
              <a:t>‹#›</a:t>
            </a:fld>
            <a:endParaRPr lang="en-US"/>
          </a:p>
        </p:txBody>
      </p:sp>
    </p:spTree>
    <p:extLst>
      <p:ext uri="{BB962C8B-B14F-4D97-AF65-F5344CB8AC3E}">
        <p14:creationId xmlns:p14="http://schemas.microsoft.com/office/powerpoint/2010/main" val="3986468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5/7/2023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3674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5/7/2023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4195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5/7/2023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54045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5/7/2023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6906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5/7/2023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520006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5/7/2023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3853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5/7/2023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5225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5/7/2023</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77414238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0AD05-6F5D-DCED-866A-5DF53C8E7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C3C5F9-8CC7-08D6-2444-60FDE39649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34692-D696-BD8F-5E0E-5B9AB4390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4487B-2105-45EE-939B-F407CC5BCDB1}" type="datetimeFigureOut">
              <a:rPr lang="en-US" smtClean="0"/>
              <a:t>5/7/2023</a:t>
            </a:fld>
            <a:endParaRPr lang="en-US"/>
          </a:p>
        </p:txBody>
      </p:sp>
      <p:sp>
        <p:nvSpPr>
          <p:cNvPr id="5" name="Footer Placeholder 4">
            <a:extLst>
              <a:ext uri="{FF2B5EF4-FFF2-40B4-BE49-F238E27FC236}">
                <a16:creationId xmlns:a16="http://schemas.microsoft.com/office/drawing/2014/main" id="{DD566F50-145B-6317-669F-5F9E89A05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F3F033-0A0F-CA34-0224-543E6DC156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CB3DF-1AE2-44DF-B57B-CDED3A5DA6B1}" type="slidenum">
              <a:rPr lang="en-US" smtClean="0"/>
              <a:t>‹#›</a:t>
            </a:fld>
            <a:endParaRPr lang="en-US"/>
          </a:p>
        </p:txBody>
      </p:sp>
    </p:spTree>
    <p:extLst>
      <p:ext uri="{BB962C8B-B14F-4D97-AF65-F5344CB8AC3E}">
        <p14:creationId xmlns:p14="http://schemas.microsoft.com/office/powerpoint/2010/main" val="34011610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15.png"/><Relationship Id="rId18" Type="http://schemas.microsoft.com/office/2007/relationships/hdphoto" Target="../media/hdphoto9.wdp"/><Relationship Id="rId3" Type="http://schemas.openxmlformats.org/officeDocument/2006/relationships/image" Target="../media/image6.png"/><Relationship Id="rId7" Type="http://schemas.openxmlformats.org/officeDocument/2006/relationships/image" Target="../media/image12.png"/><Relationship Id="rId12" Type="http://schemas.microsoft.com/office/2007/relationships/hdphoto" Target="../media/hdphoto6.wdp"/><Relationship Id="rId17" Type="http://schemas.openxmlformats.org/officeDocument/2006/relationships/image" Target="../media/image17.png"/><Relationship Id="rId2" Type="http://schemas.openxmlformats.org/officeDocument/2006/relationships/notesSlide" Target="../notesSlides/notesSlide6.xml"/><Relationship Id="rId16" Type="http://schemas.microsoft.com/office/2007/relationships/hdphoto" Target="../media/hdphoto8.wdp"/><Relationship Id="rId20" Type="http://schemas.microsoft.com/office/2007/relationships/hdphoto" Target="../media/hdphoto10.wdp"/><Relationship Id="rId1" Type="http://schemas.openxmlformats.org/officeDocument/2006/relationships/slideLayout" Target="../slideLayouts/slideLayout7.xml"/><Relationship Id="rId6" Type="http://schemas.microsoft.com/office/2007/relationships/hdphoto" Target="../media/hdphoto3.wdp"/><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microsoft.com/office/2007/relationships/hdphoto" Target="../media/hdphoto5.wdp"/><Relationship Id="rId19" Type="http://schemas.openxmlformats.org/officeDocument/2006/relationships/image" Target="../media/image18.png"/><Relationship Id="rId4" Type="http://schemas.microsoft.com/office/2007/relationships/hdphoto" Target="../media/hdphoto2.wdp"/><Relationship Id="rId9" Type="http://schemas.openxmlformats.org/officeDocument/2006/relationships/image" Target="../media/image13.png"/><Relationship Id="rId14" Type="http://schemas.microsoft.com/office/2007/relationships/hdphoto" Target="../media/hdphoto7.wd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7.xml"/><Relationship Id="rId6" Type="http://schemas.microsoft.com/office/2007/relationships/hdphoto" Target="../media/hdphoto11.wdp"/><Relationship Id="rId5" Type="http://schemas.openxmlformats.org/officeDocument/2006/relationships/image" Target="../media/image20.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9.jpeg"/><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1.jpeg"/><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3.jpeg"/><Relationship Id="rId4" Type="http://schemas.openxmlformats.org/officeDocument/2006/relationships/image" Target="../media/image32.jpe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jpe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jpeg"/></Relationships>
</file>

<file path=ppt/slides/_rels/slide2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6.png"/><Relationship Id="rId7"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2.jpeg"/><Relationship Id="rId5" Type="http://schemas.openxmlformats.org/officeDocument/2006/relationships/image" Target="../media/image41.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anushavalasapalli-97/CIS-5560-US_USED_CARS_PROJECT-"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www.kaggle.com/datasets/ananaymital/us-used-cars-dataset" TargetMode="External"/><Relationship Id="rId2" Type="http://schemas.openxmlformats.org/officeDocument/2006/relationships/hyperlink" Target="https://spark.apache.org/docs/2.2.0/ml-pipeline.htmlhttps:/spark.apache.org/docs/latest/ml-tuning.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9" name="Picture 158" descr="Toy cars lined up in a row on floor">
            <a:extLst>
              <a:ext uri="{FF2B5EF4-FFF2-40B4-BE49-F238E27FC236}">
                <a16:creationId xmlns:a16="http://schemas.microsoft.com/office/drawing/2014/main" id="{F0C391BC-8E5C-2D0C-A170-2540A66D7ED4}"/>
              </a:ext>
            </a:extLst>
          </p:cNvPr>
          <p:cNvPicPr>
            <a:picLocks noChangeAspect="1"/>
          </p:cNvPicPr>
          <p:nvPr/>
        </p:nvPicPr>
        <p:blipFill rotWithShape="1">
          <a:blip r:embed="rId3">
            <a:alphaModFix amt="40000"/>
          </a:blip>
          <a:srcRect t="15393" r="-1" b="-1"/>
          <a:stretch/>
        </p:blipFill>
        <p:spPr>
          <a:xfrm>
            <a:off x="3068" y="10"/>
            <a:ext cx="12188932" cy="6857990"/>
          </a:xfrm>
          <a:prstGeom prst="rect">
            <a:avLst/>
          </a:prstGeom>
        </p:spPr>
      </p:pic>
      <p:sp>
        <p:nvSpPr>
          <p:cNvPr id="2" name="Title 1">
            <a:extLst>
              <a:ext uri="{FF2B5EF4-FFF2-40B4-BE49-F238E27FC236}">
                <a16:creationId xmlns:a16="http://schemas.microsoft.com/office/drawing/2014/main" id="{CA1F4627-F3C9-8036-27C3-A44FF7019A60}"/>
              </a:ext>
            </a:extLst>
          </p:cNvPr>
          <p:cNvSpPr>
            <a:spLocks noGrp="1"/>
          </p:cNvSpPr>
          <p:nvPr>
            <p:ph type="ctrTitle"/>
          </p:nvPr>
        </p:nvSpPr>
        <p:spPr>
          <a:xfrm>
            <a:off x="530351" y="161747"/>
            <a:ext cx="11127820" cy="1455942"/>
          </a:xfrm>
        </p:spPr>
        <p:txBody>
          <a:bodyPr vert="horz" lIns="91440" tIns="45720" rIns="91440" bIns="45720" rtlCol="0">
            <a:normAutofit/>
          </a:bodyPr>
          <a:lstStyle/>
          <a:p>
            <a:pPr algn="ctr"/>
            <a:r>
              <a:rPr lang="en-US" sz="2800" b="1" i="0" dirty="0">
                <a:latin typeface="Times New Roman"/>
                <a:cs typeface="Times New Roman"/>
              </a:rPr>
              <a:t>US USED CARS DATASET</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C58044C-02DB-0618-445E-26DF9DD64A35}"/>
              </a:ext>
            </a:extLst>
          </p:cNvPr>
          <p:cNvSpPr>
            <a:spLocks noGrp="1"/>
          </p:cNvSpPr>
          <p:nvPr>
            <p:ph type="subTitle" idx="1"/>
          </p:nvPr>
        </p:nvSpPr>
        <p:spPr>
          <a:xfrm>
            <a:off x="530351" y="1856427"/>
            <a:ext cx="10976894" cy="3542877"/>
          </a:xfrm>
        </p:spPr>
        <p:txBody>
          <a:bodyPr vert="horz" lIns="91440" tIns="45720" rIns="91440" bIns="45720" rtlCol="0" anchor="t">
            <a:noAutofit/>
          </a:bodyPr>
          <a:lstStyle/>
          <a:p>
            <a:pPr lvl="1">
              <a:lnSpc>
                <a:spcPct val="100000"/>
              </a:lnSpc>
            </a:pPr>
            <a:r>
              <a:rPr lang="en-US" sz="2800" b="1" dirty="0">
                <a:latin typeface="Times New Roman"/>
                <a:cs typeface="Times New Roman"/>
              </a:rPr>
              <a:t>CIS5560, Spring 2023 </a:t>
            </a:r>
          </a:p>
          <a:p>
            <a:pPr lvl="1">
              <a:lnSpc>
                <a:spcPct val="100000"/>
              </a:lnSpc>
            </a:pPr>
            <a:r>
              <a:rPr lang="en-US" sz="2800" b="1" dirty="0">
                <a:latin typeface="Times New Roman"/>
                <a:cs typeface="Times New Roman"/>
              </a:rPr>
              <a:t>Instructor: Jongwook Woo</a:t>
            </a:r>
          </a:p>
          <a:p>
            <a:pPr>
              <a:lnSpc>
                <a:spcPct val="100000"/>
              </a:lnSpc>
              <a:spcBef>
                <a:spcPts val="0"/>
              </a:spcBef>
            </a:pPr>
            <a:r>
              <a:rPr lang="en-US" sz="2800" b="1" dirty="0">
                <a:latin typeface="Times New Roman"/>
                <a:cs typeface="Times New Roman"/>
              </a:rPr>
              <a:t>           </a:t>
            </a:r>
            <a:endParaRPr lang="en-US" sz="2800" b="1" dirty="0">
              <a:latin typeface="Times New Roman" panose="02020603050405020304" pitchFamily="18" charset="0"/>
              <a:cs typeface="Times New Roman" panose="02020603050405020304" pitchFamily="18" charset="0"/>
            </a:endParaRPr>
          </a:p>
          <a:p>
            <a:pPr lvl="1">
              <a:lnSpc>
                <a:spcPct val="100000"/>
              </a:lnSpc>
            </a:pPr>
            <a:r>
              <a:rPr lang="en-US" sz="2800" b="1" u="sng" dirty="0">
                <a:latin typeface="Times New Roman"/>
                <a:cs typeface="Times New Roman"/>
              </a:rPr>
              <a:t>Presented by: Group 2</a:t>
            </a:r>
          </a:p>
          <a:p>
            <a:pPr lvl="1">
              <a:lnSpc>
                <a:spcPct val="100000"/>
              </a:lnSpc>
            </a:pPr>
            <a:br>
              <a:rPr lang="en-US" sz="2800" b="1" dirty="0">
                <a:latin typeface="Times New Roman" panose="02020603050405020304" pitchFamily="18" charset="0"/>
                <a:cs typeface="Times New Roman" panose="02020603050405020304" pitchFamily="18" charset="0"/>
              </a:rPr>
            </a:br>
            <a:r>
              <a:rPr lang="en-US" sz="2800" b="1" dirty="0">
                <a:latin typeface="Times New Roman"/>
                <a:cs typeface="Times New Roman"/>
              </a:rPr>
              <a:t>Anusha Valasapalli </a:t>
            </a:r>
            <a:endParaRPr lang="en-US" sz="2800" b="1" dirty="0">
              <a:latin typeface="Times New Roman" panose="02020603050405020304" pitchFamily="18" charset="0"/>
              <a:cs typeface="Times New Roman" panose="02020603050405020304" pitchFamily="18" charset="0"/>
            </a:endParaRPr>
          </a:p>
          <a:p>
            <a:pPr lvl="1">
              <a:lnSpc>
                <a:spcPct val="100000"/>
              </a:lnSpc>
            </a:pPr>
            <a:r>
              <a:rPr lang="en-US" sz="2800" b="1" dirty="0">
                <a:latin typeface="Times New Roman"/>
                <a:cs typeface="Times New Roman"/>
              </a:rPr>
              <a:t>Naga Sai Lohitha Karmuru</a:t>
            </a:r>
          </a:p>
          <a:p>
            <a:pPr lvl="1">
              <a:lnSpc>
                <a:spcPct val="100000"/>
              </a:lnSpc>
            </a:pPr>
            <a:r>
              <a:rPr lang="en-US" sz="2800" b="1" dirty="0">
                <a:latin typeface="Times New Roman"/>
                <a:cs typeface="Times New Roman"/>
              </a:rPr>
              <a:t>Rishabh Shah</a:t>
            </a:r>
          </a:p>
          <a:p>
            <a:pPr lvl="1">
              <a:lnSpc>
                <a:spcPct val="100000"/>
              </a:lnSpc>
            </a:pPr>
            <a:r>
              <a:rPr lang="en-US" sz="2800" b="1" dirty="0">
                <a:latin typeface="Times New Roman"/>
                <a:cs typeface="Times New Roman"/>
              </a:rPr>
              <a:t>Wethanie Law</a:t>
            </a:r>
          </a:p>
        </p:txBody>
      </p:sp>
    </p:spTree>
    <p:extLst>
      <p:ext uri="{BB962C8B-B14F-4D97-AF65-F5344CB8AC3E}">
        <p14:creationId xmlns:p14="http://schemas.microsoft.com/office/powerpoint/2010/main" val="1067278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1D24C76-AB67-4617-EF42-EFA74E45230D}"/>
              </a:ext>
            </a:extLst>
          </p:cNvPr>
          <p:cNvSpPr>
            <a:spLocks noChangeArrowheads="1"/>
          </p:cNvSpPr>
          <p:nvPr/>
        </p:nvSpPr>
        <p:spPr bwMode="auto">
          <a:xfrm>
            <a:off x="3617913" y="2194610"/>
            <a:ext cx="1219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effectLst/>
              <a:latin typeface="Arial" panose="020B0604020202020204" pitchFamily="34" charset="0"/>
            </a:endParaRPr>
          </a:p>
        </p:txBody>
      </p:sp>
      <p:pic>
        <p:nvPicPr>
          <p:cNvPr id="7" name="Picture 6">
            <a:extLst>
              <a:ext uri="{FF2B5EF4-FFF2-40B4-BE49-F238E27FC236}">
                <a16:creationId xmlns:a16="http://schemas.microsoft.com/office/drawing/2014/main" id="{42FABAA5-4AAF-E661-0CC0-632C90CC98FB}"/>
              </a:ext>
            </a:extLst>
          </p:cNvPr>
          <p:cNvPicPr>
            <a:picLocks noChangeAspect="1"/>
          </p:cNvPicPr>
          <p:nvPr/>
        </p:nvPicPr>
        <p:blipFill>
          <a:blip r:embed="rId3"/>
          <a:stretch>
            <a:fillRect/>
          </a:stretch>
        </p:blipFill>
        <p:spPr>
          <a:xfrm>
            <a:off x="365589" y="2013574"/>
            <a:ext cx="1371600" cy="714375"/>
          </a:xfrm>
          <a:prstGeom prst="rect">
            <a:avLst/>
          </a:prstGeom>
        </p:spPr>
      </p:pic>
      <p:sp>
        <p:nvSpPr>
          <p:cNvPr id="4" name="Title 1">
            <a:extLst>
              <a:ext uri="{FF2B5EF4-FFF2-40B4-BE49-F238E27FC236}">
                <a16:creationId xmlns:a16="http://schemas.microsoft.com/office/drawing/2014/main" id="{00651632-0349-22DD-607F-AA3C37F48A45}"/>
              </a:ext>
            </a:extLst>
          </p:cNvPr>
          <p:cNvSpPr>
            <a:spLocks noGrp="1"/>
          </p:cNvSpPr>
          <p:nvPr>
            <p:ph type="title"/>
          </p:nvPr>
        </p:nvSpPr>
        <p:spPr>
          <a:xfrm>
            <a:off x="433250" y="682749"/>
            <a:ext cx="10077557" cy="906923"/>
          </a:xfrm>
        </p:spPr>
        <p:txBody>
          <a:bodyPr>
            <a:noAutofit/>
          </a:bodyPr>
          <a:lstStyle/>
          <a:p>
            <a:r>
              <a:rPr lang="en-US" sz="2800" b="1" dirty="0">
                <a:latin typeface="Times New Roman" panose="02020603050405020304" pitchFamily="18" charset="0"/>
                <a:cs typeface="Times New Roman" panose="02020603050405020304" pitchFamily="18" charset="0"/>
              </a:rPr>
              <a:t>REGRESSION AND CLASSIFICATION</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SIMILARITIES AND DIFFERENCES EXPLAINED (Cont'd)</a:t>
            </a:r>
          </a:p>
        </p:txBody>
      </p:sp>
      <p:pic>
        <p:nvPicPr>
          <p:cNvPr id="2050" name="Picture 2" descr="regression-vs-classification-in-machine-learning-what-is-the-difference">
            <a:extLst>
              <a:ext uri="{FF2B5EF4-FFF2-40B4-BE49-F238E27FC236}">
                <a16:creationId xmlns:a16="http://schemas.microsoft.com/office/drawing/2014/main" id="{1B21ADE6-EA99-B106-BA94-92BBAC1CD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389" y="1771558"/>
            <a:ext cx="8286042" cy="471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88651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92339C0-8C57-EB5B-204C-F749B965A898}"/>
              </a:ext>
            </a:extLst>
          </p:cNvPr>
          <p:cNvSpPr txBox="1">
            <a:spLocks/>
          </p:cNvSpPr>
          <p:nvPr/>
        </p:nvSpPr>
        <p:spPr>
          <a:xfrm>
            <a:off x="0" y="246613"/>
            <a:ext cx="12192000"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effectLst/>
                <a:latin typeface="Times New Roman" panose="02020603050405020304" pitchFamily="18" charset="0"/>
                <a:cs typeface="Times New Roman" panose="02020603050405020304" pitchFamily="18" charset="0"/>
              </a:rPr>
              <a:t>PREDICTION SYSTEM FLOWCHART​</a:t>
            </a:r>
          </a:p>
        </p:txBody>
      </p:sp>
      <p:pic>
        <p:nvPicPr>
          <p:cNvPr id="4" name="Picture 3">
            <a:extLst>
              <a:ext uri="{FF2B5EF4-FFF2-40B4-BE49-F238E27FC236}">
                <a16:creationId xmlns:a16="http://schemas.microsoft.com/office/drawing/2014/main" id="{671042D3-60FE-7305-9041-FC8CDFBADDC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973859" y="897425"/>
            <a:ext cx="10529878" cy="79961"/>
          </a:xfrm>
          <a:prstGeom prst="rect">
            <a:avLst/>
          </a:prstGeom>
        </p:spPr>
      </p:pic>
      <p:sp>
        <p:nvSpPr>
          <p:cNvPr id="7" name="Rectangle: Rounded Corners 6">
            <a:extLst>
              <a:ext uri="{FF2B5EF4-FFF2-40B4-BE49-F238E27FC236}">
                <a16:creationId xmlns:a16="http://schemas.microsoft.com/office/drawing/2014/main" id="{7F5D1886-4470-CA21-527A-5622AA79877F}"/>
              </a:ext>
            </a:extLst>
          </p:cNvPr>
          <p:cNvSpPr/>
          <p:nvPr/>
        </p:nvSpPr>
        <p:spPr>
          <a:xfrm>
            <a:off x="508739" y="3600101"/>
            <a:ext cx="2315676" cy="91063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Feature</a:t>
            </a:r>
            <a:br>
              <a:rPr lang="en-US" sz="2800">
                <a:solidFill>
                  <a:schemeClr val="tx1"/>
                </a:solidFill>
                <a:latin typeface="Times New Roman" panose="02020603050405020304" pitchFamily="18" charset="0"/>
                <a:cs typeface="Times New Roman" panose="02020603050405020304" pitchFamily="18" charset="0"/>
              </a:rPr>
            </a:br>
            <a:r>
              <a:rPr lang="en-US" sz="2800">
                <a:solidFill>
                  <a:schemeClr val="tx1"/>
                </a:solidFill>
                <a:latin typeface="Times New Roman" panose="02020603050405020304" pitchFamily="18" charset="0"/>
                <a:cs typeface="Times New Roman" panose="02020603050405020304" pitchFamily="18" charset="0"/>
              </a:rPr>
              <a:t>Engineering</a:t>
            </a:r>
          </a:p>
        </p:txBody>
      </p:sp>
      <p:grpSp>
        <p:nvGrpSpPr>
          <p:cNvPr id="33" name="Group 32">
            <a:extLst>
              <a:ext uri="{FF2B5EF4-FFF2-40B4-BE49-F238E27FC236}">
                <a16:creationId xmlns:a16="http://schemas.microsoft.com/office/drawing/2014/main" id="{5F226057-BB93-2539-7A4A-A5B40623B9F2}"/>
              </a:ext>
            </a:extLst>
          </p:cNvPr>
          <p:cNvGrpSpPr/>
          <p:nvPr/>
        </p:nvGrpSpPr>
        <p:grpSpPr>
          <a:xfrm>
            <a:off x="1273742" y="1162670"/>
            <a:ext cx="2297036" cy="910633"/>
            <a:chOff x="1273742" y="1162670"/>
            <a:chExt cx="2297036" cy="910633"/>
          </a:xfrm>
        </p:grpSpPr>
        <p:pic>
          <p:nvPicPr>
            <p:cNvPr id="6" name="Picture 5">
              <a:extLst>
                <a:ext uri="{FF2B5EF4-FFF2-40B4-BE49-F238E27FC236}">
                  <a16:creationId xmlns:a16="http://schemas.microsoft.com/office/drawing/2014/main" id="{FE4679D8-8571-65E1-8ECC-DF89FE6FCA0A}"/>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11321" y1="18310" x2="22642" y2="88732"/>
                          <a14:foregroundMark x1="22642" y1="88732" x2="88679" y2="33803"/>
                          <a14:foregroundMark x1="88679" y1="33803" x2="13208" y2="12676"/>
                          <a14:foregroundMark x1="9434" y1="35211" x2="11321" y2="78873"/>
                        </a14:backgroundRemoval>
                      </a14:imgEffect>
                    </a14:imgLayer>
                  </a14:imgProps>
                </a:ext>
              </a:extLst>
            </a:blip>
            <a:stretch>
              <a:fillRect/>
            </a:stretch>
          </p:blipFill>
          <p:spPr>
            <a:xfrm>
              <a:off x="1273742" y="1257190"/>
              <a:ext cx="504825" cy="676275"/>
            </a:xfrm>
            <a:prstGeom prst="rect">
              <a:avLst/>
            </a:prstGeom>
          </p:spPr>
        </p:pic>
        <p:sp>
          <p:nvSpPr>
            <p:cNvPr id="8" name="Rectangle: Rounded Corners 7">
              <a:extLst>
                <a:ext uri="{FF2B5EF4-FFF2-40B4-BE49-F238E27FC236}">
                  <a16:creationId xmlns:a16="http://schemas.microsoft.com/office/drawing/2014/main" id="{D3544C86-A3D0-8435-D881-1C5D8C274308}"/>
                </a:ext>
              </a:extLst>
            </p:cNvPr>
            <p:cNvSpPr/>
            <p:nvPr/>
          </p:nvSpPr>
          <p:spPr>
            <a:xfrm>
              <a:off x="1720648" y="1162670"/>
              <a:ext cx="1850130" cy="9106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latin typeface="Times New Roman" panose="02020603050405020304" pitchFamily="18" charset="0"/>
                  <a:cs typeface="Times New Roman" panose="02020603050405020304" pitchFamily="18" charset="0"/>
                </a:rPr>
                <a:t>Historical Data</a:t>
              </a:r>
            </a:p>
          </p:txBody>
        </p:sp>
      </p:grpSp>
      <p:sp>
        <p:nvSpPr>
          <p:cNvPr id="9" name="Arrow: Down 8">
            <a:extLst>
              <a:ext uri="{FF2B5EF4-FFF2-40B4-BE49-F238E27FC236}">
                <a16:creationId xmlns:a16="http://schemas.microsoft.com/office/drawing/2014/main" id="{95FD95E0-C6FF-9EA4-7DF2-3695F2FF8E52}"/>
              </a:ext>
            </a:extLst>
          </p:cNvPr>
          <p:cNvSpPr/>
          <p:nvPr/>
        </p:nvSpPr>
        <p:spPr>
          <a:xfrm>
            <a:off x="1434073" y="2002992"/>
            <a:ext cx="173247" cy="15429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F5D0F2EA-74FA-4B70-36E0-30A2117A000F}"/>
              </a:ext>
            </a:extLst>
          </p:cNvPr>
          <p:cNvGrpSpPr/>
          <p:nvPr/>
        </p:nvGrpSpPr>
        <p:grpSpPr>
          <a:xfrm>
            <a:off x="3303537" y="2894134"/>
            <a:ext cx="1680613" cy="910633"/>
            <a:chOff x="3303537" y="2894134"/>
            <a:chExt cx="1680613" cy="910633"/>
          </a:xfrm>
        </p:grpSpPr>
        <p:pic>
          <p:nvPicPr>
            <p:cNvPr id="10" name="Picture 9">
              <a:extLst>
                <a:ext uri="{FF2B5EF4-FFF2-40B4-BE49-F238E27FC236}">
                  <a16:creationId xmlns:a16="http://schemas.microsoft.com/office/drawing/2014/main" id="{45EC844B-6A9B-7645-8358-539CE28B9687}"/>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3303537" y="3011123"/>
              <a:ext cx="707413" cy="676656"/>
            </a:xfrm>
            <a:prstGeom prst="rect">
              <a:avLst/>
            </a:prstGeom>
          </p:spPr>
        </p:pic>
        <p:sp>
          <p:nvSpPr>
            <p:cNvPr id="11" name="Rectangle: Rounded Corners 10">
              <a:extLst>
                <a:ext uri="{FF2B5EF4-FFF2-40B4-BE49-F238E27FC236}">
                  <a16:creationId xmlns:a16="http://schemas.microsoft.com/office/drawing/2014/main" id="{35D1ADC8-3C9F-125F-A245-9A7F7E41B36C}"/>
                </a:ext>
              </a:extLst>
            </p:cNvPr>
            <p:cNvSpPr/>
            <p:nvPr/>
          </p:nvSpPr>
          <p:spPr>
            <a:xfrm>
              <a:off x="3848855" y="2894134"/>
              <a:ext cx="1135295" cy="9106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latin typeface="Times New Roman" panose="02020603050405020304" pitchFamily="18" charset="0"/>
                  <a:cs typeface="Times New Roman" panose="02020603050405020304" pitchFamily="18" charset="0"/>
                </a:rPr>
                <a:t>Train</a:t>
              </a:r>
              <a:br>
                <a:rPr lang="en-US" sz="2800">
                  <a:solidFill>
                    <a:schemeClr val="tx1"/>
                  </a:solidFill>
                  <a:latin typeface="Times New Roman" panose="02020603050405020304" pitchFamily="18" charset="0"/>
                  <a:cs typeface="Times New Roman" panose="02020603050405020304" pitchFamily="18" charset="0"/>
                </a:rPr>
              </a:br>
              <a:r>
                <a:rPr lang="en-US" sz="2800">
                  <a:solidFill>
                    <a:schemeClr val="tx1"/>
                  </a:solidFill>
                  <a:latin typeface="Times New Roman" panose="02020603050405020304" pitchFamily="18" charset="0"/>
                  <a:cs typeface="Times New Roman" panose="02020603050405020304" pitchFamily="18" charset="0"/>
                </a:rPr>
                <a:t>Data</a:t>
              </a:r>
            </a:p>
          </p:txBody>
        </p:sp>
      </p:grpSp>
      <p:grpSp>
        <p:nvGrpSpPr>
          <p:cNvPr id="35" name="Group 34">
            <a:extLst>
              <a:ext uri="{FF2B5EF4-FFF2-40B4-BE49-F238E27FC236}">
                <a16:creationId xmlns:a16="http://schemas.microsoft.com/office/drawing/2014/main" id="{22E594C0-856B-4F96-BE8B-7369B18025D3}"/>
              </a:ext>
            </a:extLst>
          </p:cNvPr>
          <p:cNvGrpSpPr/>
          <p:nvPr/>
        </p:nvGrpSpPr>
        <p:grpSpPr>
          <a:xfrm>
            <a:off x="3269960" y="4500131"/>
            <a:ext cx="1714190" cy="910633"/>
            <a:chOff x="3269960" y="4500131"/>
            <a:chExt cx="1714190" cy="910633"/>
          </a:xfrm>
        </p:grpSpPr>
        <p:pic>
          <p:nvPicPr>
            <p:cNvPr id="12" name="Picture 11">
              <a:extLst>
                <a:ext uri="{FF2B5EF4-FFF2-40B4-BE49-F238E27FC236}">
                  <a16:creationId xmlns:a16="http://schemas.microsoft.com/office/drawing/2014/main" id="{18F18A55-FD25-E5B7-7232-258EEB5F46EA}"/>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5313" y1="46269" x2="50000" y2="62687"/>
                          <a14:foregroundMark x1="51563" y1="29851" x2="51563" y2="40299"/>
                        </a14:backgroundRemoval>
                      </a14:imgEffect>
                    </a14:imgLayer>
                  </a14:imgProps>
                </a:ext>
              </a:extLst>
            </a:blip>
            <a:stretch>
              <a:fillRect/>
            </a:stretch>
          </p:blipFill>
          <p:spPr>
            <a:xfrm>
              <a:off x="3269960" y="4560553"/>
              <a:ext cx="681055" cy="712979"/>
            </a:xfrm>
            <a:prstGeom prst="rect">
              <a:avLst/>
            </a:prstGeom>
          </p:spPr>
        </p:pic>
        <p:sp>
          <p:nvSpPr>
            <p:cNvPr id="13" name="Rectangle: Rounded Corners 12">
              <a:extLst>
                <a:ext uri="{FF2B5EF4-FFF2-40B4-BE49-F238E27FC236}">
                  <a16:creationId xmlns:a16="http://schemas.microsoft.com/office/drawing/2014/main" id="{FA18B35A-9911-ECC1-CFA5-149017DF8E62}"/>
                </a:ext>
              </a:extLst>
            </p:cNvPr>
            <p:cNvSpPr/>
            <p:nvPr/>
          </p:nvSpPr>
          <p:spPr>
            <a:xfrm>
              <a:off x="3848855" y="4500131"/>
              <a:ext cx="1135295" cy="9106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latin typeface="Times New Roman" panose="02020603050405020304" pitchFamily="18" charset="0"/>
                  <a:cs typeface="Times New Roman" panose="02020603050405020304" pitchFamily="18" charset="0"/>
                </a:rPr>
                <a:t>Test</a:t>
              </a:r>
              <a:br>
                <a:rPr lang="en-US" sz="2800">
                  <a:solidFill>
                    <a:schemeClr val="tx1"/>
                  </a:solidFill>
                  <a:latin typeface="Times New Roman" panose="02020603050405020304" pitchFamily="18" charset="0"/>
                  <a:cs typeface="Times New Roman" panose="02020603050405020304" pitchFamily="18" charset="0"/>
                </a:rPr>
              </a:br>
              <a:r>
                <a:rPr lang="en-US" sz="2800">
                  <a:solidFill>
                    <a:schemeClr val="tx1"/>
                  </a:solidFill>
                  <a:latin typeface="Times New Roman" panose="02020603050405020304" pitchFamily="18" charset="0"/>
                  <a:cs typeface="Times New Roman" panose="02020603050405020304" pitchFamily="18" charset="0"/>
                </a:rPr>
                <a:t>Data</a:t>
              </a:r>
            </a:p>
          </p:txBody>
        </p:sp>
      </p:grpSp>
      <p:sp>
        <p:nvSpPr>
          <p:cNvPr id="14" name="Arrow: Down 13">
            <a:extLst>
              <a:ext uri="{FF2B5EF4-FFF2-40B4-BE49-F238E27FC236}">
                <a16:creationId xmlns:a16="http://schemas.microsoft.com/office/drawing/2014/main" id="{E247AB92-5C1C-B512-F099-1AA0385B69A5}"/>
              </a:ext>
            </a:extLst>
          </p:cNvPr>
          <p:cNvSpPr/>
          <p:nvPr/>
        </p:nvSpPr>
        <p:spPr>
          <a:xfrm rot="14689163">
            <a:off x="3104121" y="3520083"/>
            <a:ext cx="186229" cy="5169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15" name="Arrow: Down 14">
            <a:extLst>
              <a:ext uri="{FF2B5EF4-FFF2-40B4-BE49-F238E27FC236}">
                <a16:creationId xmlns:a16="http://schemas.microsoft.com/office/drawing/2014/main" id="{54D27CC1-71BC-E6D3-8EB4-7C5895AF44B9}"/>
              </a:ext>
            </a:extLst>
          </p:cNvPr>
          <p:cNvSpPr/>
          <p:nvPr/>
        </p:nvSpPr>
        <p:spPr>
          <a:xfrm rot="17837860">
            <a:off x="3095316" y="4383556"/>
            <a:ext cx="186229" cy="5169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17" name="Arrow: Down 16">
            <a:extLst>
              <a:ext uri="{FF2B5EF4-FFF2-40B4-BE49-F238E27FC236}">
                <a16:creationId xmlns:a16="http://schemas.microsoft.com/office/drawing/2014/main" id="{8AE7A463-9542-2E28-D428-FF659AD0299B}"/>
              </a:ext>
            </a:extLst>
          </p:cNvPr>
          <p:cNvSpPr/>
          <p:nvPr/>
        </p:nvSpPr>
        <p:spPr>
          <a:xfrm rot="16200000">
            <a:off x="5121319" y="3045883"/>
            <a:ext cx="257508" cy="666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18" name="Arrow: Down 17">
            <a:extLst>
              <a:ext uri="{FF2B5EF4-FFF2-40B4-BE49-F238E27FC236}">
                <a16:creationId xmlns:a16="http://schemas.microsoft.com/office/drawing/2014/main" id="{11BB5EC8-D257-3D59-E8A8-D223CD4D3C1B}"/>
              </a:ext>
            </a:extLst>
          </p:cNvPr>
          <p:cNvSpPr/>
          <p:nvPr/>
        </p:nvSpPr>
        <p:spPr>
          <a:xfrm rot="16200000">
            <a:off x="5067479" y="4668747"/>
            <a:ext cx="257508" cy="6660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grpSp>
        <p:nvGrpSpPr>
          <p:cNvPr id="36" name="Group 35">
            <a:extLst>
              <a:ext uri="{FF2B5EF4-FFF2-40B4-BE49-F238E27FC236}">
                <a16:creationId xmlns:a16="http://schemas.microsoft.com/office/drawing/2014/main" id="{88C9CA1C-C2E7-E3C5-77A7-11DDC6FB7D21}"/>
              </a:ext>
            </a:extLst>
          </p:cNvPr>
          <p:cNvGrpSpPr/>
          <p:nvPr/>
        </p:nvGrpSpPr>
        <p:grpSpPr>
          <a:xfrm>
            <a:off x="5101314" y="2972717"/>
            <a:ext cx="1952958" cy="1412696"/>
            <a:chOff x="5101314" y="2972717"/>
            <a:chExt cx="1952958" cy="1412696"/>
          </a:xfrm>
        </p:grpSpPr>
        <p:pic>
          <p:nvPicPr>
            <p:cNvPr id="16" name="Picture 15">
              <a:extLst>
                <a:ext uri="{FF2B5EF4-FFF2-40B4-BE49-F238E27FC236}">
                  <a16:creationId xmlns:a16="http://schemas.microsoft.com/office/drawing/2014/main" id="{D4B1BF8E-BBFF-C183-7E16-6B4F9E60F89D}"/>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Lst>
            </a:blip>
            <a:stretch>
              <a:fillRect/>
            </a:stretch>
          </p:blipFill>
          <p:spPr>
            <a:xfrm>
              <a:off x="5529235" y="2972717"/>
              <a:ext cx="933855" cy="685800"/>
            </a:xfrm>
            <a:prstGeom prst="rect">
              <a:avLst/>
            </a:prstGeom>
          </p:spPr>
        </p:pic>
        <p:sp>
          <p:nvSpPr>
            <p:cNvPr id="20" name="Rectangle: Rounded Corners 19">
              <a:extLst>
                <a:ext uri="{FF2B5EF4-FFF2-40B4-BE49-F238E27FC236}">
                  <a16:creationId xmlns:a16="http://schemas.microsoft.com/office/drawing/2014/main" id="{AE4F0D11-4F15-8E0D-4162-BAB859D5B908}"/>
                </a:ext>
              </a:extLst>
            </p:cNvPr>
            <p:cNvSpPr/>
            <p:nvPr/>
          </p:nvSpPr>
          <p:spPr>
            <a:xfrm>
              <a:off x="5101314" y="3474780"/>
              <a:ext cx="1952958" cy="9106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ML</a:t>
              </a:r>
              <a:br>
                <a:rPr lang="en-US" sz="2800">
                  <a:solidFill>
                    <a:schemeClr val="tx1"/>
                  </a:solidFill>
                  <a:latin typeface="Times New Roman" panose="02020603050405020304" pitchFamily="18" charset="0"/>
                  <a:cs typeface="Times New Roman" panose="02020603050405020304" pitchFamily="18" charset="0"/>
                </a:rPr>
              </a:br>
              <a:r>
                <a:rPr lang="en-US" sz="2800">
                  <a:solidFill>
                    <a:schemeClr val="tx1"/>
                  </a:solidFill>
                  <a:latin typeface="Times New Roman" panose="02020603050405020304" pitchFamily="18" charset="0"/>
                  <a:cs typeface="Times New Roman" panose="02020603050405020304" pitchFamily="18" charset="0"/>
                </a:rPr>
                <a:t>Algorithm</a:t>
              </a:r>
            </a:p>
          </p:txBody>
        </p:sp>
      </p:grpSp>
      <p:grpSp>
        <p:nvGrpSpPr>
          <p:cNvPr id="40" name="Group 39">
            <a:extLst>
              <a:ext uri="{FF2B5EF4-FFF2-40B4-BE49-F238E27FC236}">
                <a16:creationId xmlns:a16="http://schemas.microsoft.com/office/drawing/2014/main" id="{9E23DCBA-D8A9-B4F4-FACF-FDF7C3B4FAD0}"/>
              </a:ext>
            </a:extLst>
          </p:cNvPr>
          <p:cNvGrpSpPr/>
          <p:nvPr/>
        </p:nvGrpSpPr>
        <p:grpSpPr>
          <a:xfrm>
            <a:off x="5013524" y="4627601"/>
            <a:ext cx="1952958" cy="1513980"/>
            <a:chOff x="5013524" y="4627601"/>
            <a:chExt cx="1952958" cy="1513980"/>
          </a:xfrm>
        </p:grpSpPr>
        <p:pic>
          <p:nvPicPr>
            <p:cNvPr id="19" name="Picture 18">
              <a:extLst>
                <a:ext uri="{FF2B5EF4-FFF2-40B4-BE49-F238E27FC236}">
                  <a16:creationId xmlns:a16="http://schemas.microsoft.com/office/drawing/2014/main" id="{2415A887-8177-3C2D-5D09-E45A2A0FDE45}"/>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10000" b="90000" l="10000" r="90000"/>
                      </a14:imgEffect>
                    </a14:imgLayer>
                  </a14:imgProps>
                </a:ext>
              </a:extLst>
            </a:blip>
            <a:stretch>
              <a:fillRect/>
            </a:stretch>
          </p:blipFill>
          <p:spPr>
            <a:xfrm>
              <a:off x="5636398" y="4627601"/>
              <a:ext cx="719528" cy="685800"/>
            </a:xfrm>
            <a:prstGeom prst="rect">
              <a:avLst/>
            </a:prstGeom>
          </p:spPr>
        </p:pic>
        <p:sp>
          <p:nvSpPr>
            <p:cNvPr id="21" name="Rectangle: Rounded Corners 20">
              <a:extLst>
                <a:ext uri="{FF2B5EF4-FFF2-40B4-BE49-F238E27FC236}">
                  <a16:creationId xmlns:a16="http://schemas.microsoft.com/office/drawing/2014/main" id="{24514986-1E09-0C13-5AEB-90A5DFEA0AD4}"/>
                </a:ext>
              </a:extLst>
            </p:cNvPr>
            <p:cNvSpPr/>
            <p:nvPr/>
          </p:nvSpPr>
          <p:spPr>
            <a:xfrm>
              <a:off x="5013524" y="5230948"/>
              <a:ext cx="1952958" cy="9106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Model</a:t>
              </a:r>
              <a:br>
                <a:rPr lang="en-US" sz="2800">
                  <a:solidFill>
                    <a:schemeClr val="tx1"/>
                  </a:solidFill>
                  <a:latin typeface="Times New Roman" panose="02020603050405020304" pitchFamily="18" charset="0"/>
                  <a:cs typeface="Times New Roman" panose="02020603050405020304" pitchFamily="18" charset="0"/>
                </a:rPr>
              </a:br>
              <a:r>
                <a:rPr lang="en-US" sz="2800">
                  <a:solidFill>
                    <a:schemeClr val="tx1"/>
                  </a:solidFill>
                  <a:latin typeface="Times New Roman" panose="02020603050405020304" pitchFamily="18" charset="0"/>
                  <a:cs typeface="Times New Roman" panose="02020603050405020304" pitchFamily="18" charset="0"/>
                </a:rPr>
                <a:t>Validation</a:t>
              </a:r>
            </a:p>
          </p:txBody>
        </p:sp>
      </p:grpSp>
      <p:sp>
        <p:nvSpPr>
          <p:cNvPr id="24" name="Arrow: Down 23">
            <a:extLst>
              <a:ext uri="{FF2B5EF4-FFF2-40B4-BE49-F238E27FC236}">
                <a16:creationId xmlns:a16="http://schemas.microsoft.com/office/drawing/2014/main" id="{2E18FB2A-82D4-76AD-6A89-7D0A346B7048}"/>
              </a:ext>
            </a:extLst>
          </p:cNvPr>
          <p:cNvSpPr/>
          <p:nvPr/>
        </p:nvSpPr>
        <p:spPr>
          <a:xfrm rot="17612812">
            <a:off x="7177347" y="3041266"/>
            <a:ext cx="205692" cy="119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25" name="Arrow: Down 24">
            <a:extLst>
              <a:ext uri="{FF2B5EF4-FFF2-40B4-BE49-F238E27FC236}">
                <a16:creationId xmlns:a16="http://schemas.microsoft.com/office/drawing/2014/main" id="{F260B7A3-2CA5-7BBA-A0A0-8039A61EA76D}"/>
              </a:ext>
            </a:extLst>
          </p:cNvPr>
          <p:cNvSpPr/>
          <p:nvPr/>
        </p:nvSpPr>
        <p:spPr>
          <a:xfrm rot="3576185">
            <a:off x="7126187" y="3890194"/>
            <a:ext cx="229460" cy="13187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grpSp>
        <p:nvGrpSpPr>
          <p:cNvPr id="37" name="Group 36">
            <a:extLst>
              <a:ext uri="{FF2B5EF4-FFF2-40B4-BE49-F238E27FC236}">
                <a16:creationId xmlns:a16="http://schemas.microsoft.com/office/drawing/2014/main" id="{241B5181-966F-E8F6-4771-112A8BE0B97B}"/>
              </a:ext>
            </a:extLst>
          </p:cNvPr>
          <p:cNvGrpSpPr/>
          <p:nvPr/>
        </p:nvGrpSpPr>
        <p:grpSpPr>
          <a:xfrm>
            <a:off x="7491855" y="3556794"/>
            <a:ext cx="1952958" cy="1645661"/>
            <a:chOff x="7491855" y="3556794"/>
            <a:chExt cx="1952958" cy="1645661"/>
          </a:xfrm>
        </p:grpSpPr>
        <p:pic>
          <p:nvPicPr>
            <p:cNvPr id="22" name="Picture 21">
              <a:extLst>
                <a:ext uri="{FF2B5EF4-FFF2-40B4-BE49-F238E27FC236}">
                  <a16:creationId xmlns:a16="http://schemas.microsoft.com/office/drawing/2014/main" id="{AF4BDED9-C5BC-F7ED-75F0-75B381D26F9B}"/>
                </a:ext>
              </a:extLst>
            </p:cNvPr>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imgEffect>
                    </a14:imgLayer>
                  </a14:imgProps>
                </a:ext>
              </a:extLst>
            </a:blip>
            <a:stretch>
              <a:fillRect/>
            </a:stretch>
          </p:blipFill>
          <p:spPr>
            <a:xfrm>
              <a:off x="7794727" y="3556794"/>
              <a:ext cx="1171575" cy="1104900"/>
            </a:xfrm>
            <a:prstGeom prst="rect">
              <a:avLst/>
            </a:prstGeom>
          </p:spPr>
        </p:pic>
        <p:sp>
          <p:nvSpPr>
            <p:cNvPr id="26" name="Rectangle: Rounded Corners 25">
              <a:extLst>
                <a:ext uri="{FF2B5EF4-FFF2-40B4-BE49-F238E27FC236}">
                  <a16:creationId xmlns:a16="http://schemas.microsoft.com/office/drawing/2014/main" id="{323E757C-0CC5-0F33-10DA-FCFCD95994C4}"/>
                </a:ext>
              </a:extLst>
            </p:cNvPr>
            <p:cNvSpPr/>
            <p:nvPr/>
          </p:nvSpPr>
          <p:spPr>
            <a:xfrm>
              <a:off x="7491855" y="4291822"/>
              <a:ext cx="1952958" cy="9106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Model</a:t>
              </a:r>
            </a:p>
          </p:txBody>
        </p:sp>
      </p:grpSp>
      <p:sp>
        <p:nvSpPr>
          <p:cNvPr id="28" name="Arrow: Down 27">
            <a:extLst>
              <a:ext uri="{FF2B5EF4-FFF2-40B4-BE49-F238E27FC236}">
                <a16:creationId xmlns:a16="http://schemas.microsoft.com/office/drawing/2014/main" id="{4855C948-4511-AA18-1AD2-0EF139C577D3}"/>
              </a:ext>
            </a:extLst>
          </p:cNvPr>
          <p:cNvSpPr/>
          <p:nvPr/>
        </p:nvSpPr>
        <p:spPr>
          <a:xfrm rot="3576185">
            <a:off x="9334292" y="3039110"/>
            <a:ext cx="191954" cy="9700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sp>
        <p:nvSpPr>
          <p:cNvPr id="29" name="Arrow: Down 28">
            <a:extLst>
              <a:ext uri="{FF2B5EF4-FFF2-40B4-BE49-F238E27FC236}">
                <a16:creationId xmlns:a16="http://schemas.microsoft.com/office/drawing/2014/main" id="{CF5ED2A0-814D-6348-3C44-ED8041C5ADF8}"/>
              </a:ext>
            </a:extLst>
          </p:cNvPr>
          <p:cNvSpPr/>
          <p:nvPr/>
        </p:nvSpPr>
        <p:spPr>
          <a:xfrm rot="17612812">
            <a:off x="9477605" y="4030258"/>
            <a:ext cx="189909" cy="10155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90C5D0D1-AF01-79FF-8D5E-4975D898685F}"/>
              </a:ext>
            </a:extLst>
          </p:cNvPr>
          <p:cNvGrpSpPr/>
          <p:nvPr/>
        </p:nvGrpSpPr>
        <p:grpSpPr>
          <a:xfrm>
            <a:off x="10074684" y="2727041"/>
            <a:ext cx="1821269" cy="910633"/>
            <a:chOff x="10074684" y="2727041"/>
            <a:chExt cx="1821269" cy="910633"/>
          </a:xfrm>
        </p:grpSpPr>
        <p:pic>
          <p:nvPicPr>
            <p:cNvPr id="27" name="Picture 26">
              <a:extLst>
                <a:ext uri="{FF2B5EF4-FFF2-40B4-BE49-F238E27FC236}">
                  <a16:creationId xmlns:a16="http://schemas.microsoft.com/office/drawing/2014/main" id="{D558E16B-55A0-410F-CDA8-0DE3B58462F8}"/>
                </a:ext>
              </a:extLst>
            </p:cNvPr>
            <p:cNvPicPr>
              <a:picLocks noChangeAspect="1"/>
            </p:cNvPicPr>
            <p:nvPr/>
          </p:nvPicPr>
          <p:blipFill>
            <a:blip r:embed="rId17">
              <a:extLst>
                <a:ext uri="{BEBA8EAE-BF5A-486C-A8C5-ECC9F3942E4B}">
                  <a14:imgProps xmlns:a14="http://schemas.microsoft.com/office/drawing/2010/main">
                    <a14:imgLayer r:embed="rId18">
                      <a14:imgEffect>
                        <a14:backgroundRemoval t="9722" b="93056" l="9890" r="89011">
                          <a14:foregroundMark x1="12088" y1="23611" x2="34381" y2="84863"/>
                          <a14:foregroundMark x1="52284" y1="77498" x2="81319" y2="47222"/>
                          <a14:foregroundMark x1="81319" y1="47222" x2="24176" y2="9722"/>
                          <a14:foregroundMark x1="24176" y1="9722" x2="16484" y2="13889"/>
                          <a14:backgroundMark x1="28571" y1="95833" x2="42857" y2="97222"/>
                        </a14:backgroundRemoval>
                      </a14:imgEffect>
                    </a14:imgLayer>
                  </a14:imgProps>
                </a:ext>
              </a:extLst>
            </a:blip>
            <a:stretch>
              <a:fillRect/>
            </a:stretch>
          </p:blipFill>
          <p:spPr>
            <a:xfrm>
              <a:off x="10074684" y="2818976"/>
              <a:ext cx="866775" cy="685800"/>
            </a:xfrm>
            <a:prstGeom prst="rect">
              <a:avLst/>
            </a:prstGeom>
          </p:spPr>
        </p:pic>
        <p:sp>
          <p:nvSpPr>
            <p:cNvPr id="31" name="Rectangle: Rounded Corners 30">
              <a:extLst>
                <a:ext uri="{FF2B5EF4-FFF2-40B4-BE49-F238E27FC236}">
                  <a16:creationId xmlns:a16="http://schemas.microsoft.com/office/drawing/2014/main" id="{BAA413CF-FE34-E2C6-809D-B23BA807BC1F}"/>
                </a:ext>
              </a:extLst>
            </p:cNvPr>
            <p:cNvSpPr/>
            <p:nvPr/>
          </p:nvSpPr>
          <p:spPr>
            <a:xfrm>
              <a:off x="10760658" y="2727041"/>
              <a:ext cx="1135295" cy="9106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latin typeface="Times New Roman" panose="02020603050405020304" pitchFamily="18" charset="0"/>
                  <a:cs typeface="Times New Roman" panose="02020603050405020304" pitchFamily="18" charset="0"/>
                </a:rPr>
                <a:t>New</a:t>
              </a:r>
              <a:br>
                <a:rPr lang="en-US" sz="2800">
                  <a:solidFill>
                    <a:schemeClr val="tx1"/>
                  </a:solidFill>
                  <a:latin typeface="Times New Roman" panose="02020603050405020304" pitchFamily="18" charset="0"/>
                  <a:cs typeface="Times New Roman" panose="02020603050405020304" pitchFamily="18" charset="0"/>
                </a:rPr>
              </a:br>
              <a:r>
                <a:rPr lang="en-US" sz="2800">
                  <a:solidFill>
                    <a:schemeClr val="tx1"/>
                  </a:solidFill>
                  <a:latin typeface="Times New Roman" panose="02020603050405020304" pitchFamily="18" charset="0"/>
                  <a:cs typeface="Times New Roman" panose="02020603050405020304" pitchFamily="18" charset="0"/>
                </a:rPr>
                <a:t>Data</a:t>
              </a:r>
            </a:p>
          </p:txBody>
        </p:sp>
      </p:grpSp>
      <p:grpSp>
        <p:nvGrpSpPr>
          <p:cNvPr id="38" name="Group 37">
            <a:extLst>
              <a:ext uri="{FF2B5EF4-FFF2-40B4-BE49-F238E27FC236}">
                <a16:creationId xmlns:a16="http://schemas.microsoft.com/office/drawing/2014/main" id="{40C05916-AC40-41DA-C0DD-694E16A04188}"/>
              </a:ext>
            </a:extLst>
          </p:cNvPr>
          <p:cNvGrpSpPr/>
          <p:nvPr/>
        </p:nvGrpSpPr>
        <p:grpSpPr>
          <a:xfrm>
            <a:off x="10099618" y="4405530"/>
            <a:ext cx="1869239" cy="910633"/>
            <a:chOff x="10099618" y="4405530"/>
            <a:chExt cx="1869239" cy="910633"/>
          </a:xfrm>
        </p:grpSpPr>
        <p:pic>
          <p:nvPicPr>
            <p:cNvPr id="30" name="Picture 29">
              <a:extLst>
                <a:ext uri="{FF2B5EF4-FFF2-40B4-BE49-F238E27FC236}">
                  <a16:creationId xmlns:a16="http://schemas.microsoft.com/office/drawing/2014/main" id="{4004EA3D-DDD2-AB6C-B00C-74A19145BACE}"/>
                </a:ext>
              </a:extLst>
            </p:cNvPr>
            <p:cNvPicPr>
              <a:picLocks noChangeAspect="1"/>
            </p:cNvPicPr>
            <p:nvPr/>
          </p:nvPicPr>
          <p:blipFill>
            <a:blip r:embed="rId19">
              <a:extLst>
                <a:ext uri="{BEBA8EAE-BF5A-486C-A8C5-ECC9F3942E4B}">
                  <a14:imgProps xmlns:a14="http://schemas.microsoft.com/office/drawing/2010/main">
                    <a14:imgLayer r:embed="rId20">
                      <a14:imgEffect>
                        <a14:backgroundRemoval t="10000" b="90000" l="10000" r="90000">
                          <a14:foregroundMark x1="27160" y1="33824" x2="32099" y2="66176"/>
                          <a14:foregroundMark x1="13297" y1="22059" x2="54321" y2="39706"/>
                          <a14:backgroundMark x1="9877" y1="20588" x2="9877" y2="22059"/>
                        </a14:backgroundRemoval>
                      </a14:imgEffect>
                    </a14:imgLayer>
                  </a14:imgProps>
                </a:ext>
              </a:extLst>
            </a:blip>
            <a:stretch>
              <a:fillRect/>
            </a:stretch>
          </p:blipFill>
          <p:spPr>
            <a:xfrm>
              <a:off x="10099618" y="4478802"/>
              <a:ext cx="816909" cy="685800"/>
            </a:xfrm>
            <a:prstGeom prst="rect">
              <a:avLst/>
            </a:prstGeom>
          </p:spPr>
        </p:pic>
        <p:sp>
          <p:nvSpPr>
            <p:cNvPr id="32" name="Rectangle: Rounded Corners 31">
              <a:extLst>
                <a:ext uri="{FF2B5EF4-FFF2-40B4-BE49-F238E27FC236}">
                  <a16:creationId xmlns:a16="http://schemas.microsoft.com/office/drawing/2014/main" id="{C172A7D3-B458-66CD-B6D9-653C45688569}"/>
                </a:ext>
              </a:extLst>
            </p:cNvPr>
            <p:cNvSpPr/>
            <p:nvPr/>
          </p:nvSpPr>
          <p:spPr>
            <a:xfrm>
              <a:off x="10654922" y="4405530"/>
              <a:ext cx="1313935" cy="9106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chemeClr val="tx1"/>
                  </a:solidFill>
                  <a:latin typeface="Times New Roman" panose="02020603050405020304" pitchFamily="18" charset="0"/>
                  <a:cs typeface="Times New Roman" panose="02020603050405020304" pitchFamily="18" charset="0"/>
                </a:rPr>
                <a:t>Result</a:t>
              </a:r>
            </a:p>
          </p:txBody>
        </p:sp>
      </p:grpSp>
    </p:spTree>
    <p:extLst>
      <p:ext uri="{BB962C8B-B14F-4D97-AF65-F5344CB8AC3E}">
        <p14:creationId xmlns:p14="http://schemas.microsoft.com/office/powerpoint/2010/main" val="25394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750" fill="hold"/>
                                        <p:tgtEl>
                                          <p:spTgt spid="7"/>
                                        </p:tgtEl>
                                        <p:attrNameLst>
                                          <p:attrName>ppt_x</p:attrName>
                                        </p:attrNameLst>
                                      </p:cBhvr>
                                      <p:tavLst>
                                        <p:tav tm="0">
                                          <p:val>
                                            <p:strVal val="#ppt_x"/>
                                          </p:val>
                                        </p:tav>
                                        <p:tav tm="100000">
                                          <p:val>
                                            <p:strVal val="#ppt_x"/>
                                          </p:val>
                                        </p:tav>
                                      </p:tavLst>
                                    </p:anim>
                                    <p:anim calcmode="lin" valueType="num">
                                      <p:cBhvr additive="base">
                                        <p:cTn id="17" dur="75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750"/>
                            </p:stCondLst>
                            <p:childTnLst>
                              <p:par>
                                <p:cTn id="19" presetID="2" presetClass="entr" presetSubtype="2"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1+#ppt_w/2"/>
                                          </p:val>
                                        </p:tav>
                                        <p:tav tm="100000">
                                          <p:val>
                                            <p:strVal val="#ppt_x"/>
                                          </p:val>
                                        </p:tav>
                                      </p:tavLst>
                                    </p:anim>
                                    <p:anim calcmode="lin" valueType="num">
                                      <p:cBhvr additive="base">
                                        <p:cTn id="32" dur="500" fill="hold"/>
                                        <p:tgtEl>
                                          <p:spTgt spid="34"/>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1+#ppt_w/2"/>
                                          </p:val>
                                        </p:tav>
                                        <p:tav tm="100000">
                                          <p:val>
                                            <p:strVal val="#ppt_x"/>
                                          </p:val>
                                        </p:tav>
                                      </p:tavLst>
                                    </p:anim>
                                    <p:anim calcmode="lin" valueType="num">
                                      <p:cBhvr additive="base">
                                        <p:cTn id="41" dur="500" fill="hold"/>
                                        <p:tgtEl>
                                          <p:spTgt spid="35"/>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2" presetClass="entr" presetSubtype="2"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additive="base">
                                        <p:cTn id="45" dur="500" fill="hold"/>
                                        <p:tgtEl>
                                          <p:spTgt spid="36"/>
                                        </p:tgtEl>
                                        <p:attrNameLst>
                                          <p:attrName>ppt_x</p:attrName>
                                        </p:attrNameLst>
                                      </p:cBhvr>
                                      <p:tavLst>
                                        <p:tav tm="0">
                                          <p:val>
                                            <p:strVal val="1+#ppt_w/2"/>
                                          </p:val>
                                        </p:tav>
                                        <p:tav tm="100000">
                                          <p:val>
                                            <p:strVal val="#ppt_x"/>
                                          </p:val>
                                        </p:tav>
                                      </p:tavLst>
                                    </p:anim>
                                    <p:anim calcmode="lin" valueType="num">
                                      <p:cBhvr additive="base">
                                        <p:cTn id="46"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6"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1+#ppt_w/2"/>
                                          </p:val>
                                        </p:tav>
                                        <p:tav tm="100000">
                                          <p:val>
                                            <p:strVal val="#ppt_x"/>
                                          </p:val>
                                        </p:tav>
                                      </p:tavLst>
                                    </p:anim>
                                    <p:anim calcmode="lin" valueType="num">
                                      <p:cBhvr additive="base">
                                        <p:cTn id="58" dur="500" fill="hold"/>
                                        <p:tgtEl>
                                          <p:spTgt spid="37"/>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 presetClass="entr" presetSubtype="6"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500" fill="hold"/>
                                        <p:tgtEl>
                                          <p:spTgt spid="29"/>
                                        </p:tgtEl>
                                        <p:attrNameLst>
                                          <p:attrName>ppt_x</p:attrName>
                                        </p:attrNameLst>
                                      </p:cBhvr>
                                      <p:tavLst>
                                        <p:tav tm="0">
                                          <p:val>
                                            <p:strVal val="1+#ppt_w/2"/>
                                          </p:val>
                                        </p:tav>
                                        <p:tav tm="100000">
                                          <p:val>
                                            <p:strVal val="#ppt_x"/>
                                          </p:val>
                                        </p:tav>
                                      </p:tavLst>
                                    </p:anim>
                                    <p:anim calcmode="lin" valueType="num">
                                      <p:cBhvr additive="base">
                                        <p:cTn id="6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additive="base">
                                        <p:cTn id="68" dur="500" fill="hold"/>
                                        <p:tgtEl>
                                          <p:spTgt spid="38"/>
                                        </p:tgtEl>
                                        <p:attrNameLst>
                                          <p:attrName>ppt_x</p:attrName>
                                        </p:attrNameLst>
                                      </p:cBhvr>
                                      <p:tavLst>
                                        <p:tav tm="0">
                                          <p:val>
                                            <p:strVal val="1+#ppt_w/2"/>
                                          </p:val>
                                        </p:tav>
                                        <p:tav tm="100000">
                                          <p:val>
                                            <p:strVal val="#ppt_x"/>
                                          </p:val>
                                        </p:tav>
                                      </p:tavLst>
                                    </p:anim>
                                    <p:anim calcmode="lin" valueType="num">
                                      <p:cBhvr additive="base">
                                        <p:cTn id="69" dur="500" fill="hold"/>
                                        <p:tgtEl>
                                          <p:spTgt spid="38"/>
                                        </p:tgtEl>
                                        <p:attrNameLst>
                                          <p:attrName>ppt_y</p:attrName>
                                        </p:attrNameLst>
                                      </p:cBhvr>
                                      <p:tavLst>
                                        <p:tav tm="0">
                                          <p:val>
                                            <p:strVal val="#ppt_y"/>
                                          </p:val>
                                        </p:tav>
                                        <p:tav tm="100000">
                                          <p:val>
                                            <p:strVal val="#ppt_y"/>
                                          </p:val>
                                        </p:tav>
                                      </p:tavLst>
                                    </p:anim>
                                  </p:childTnLst>
                                </p:cTn>
                              </p:par>
                            </p:childTnLst>
                          </p:cTn>
                        </p:par>
                        <p:par>
                          <p:cTn id="70" fill="hold">
                            <p:stCondLst>
                              <p:cond delay="500"/>
                            </p:stCondLst>
                            <p:childTnLst>
                              <p:par>
                                <p:cTn id="71" presetID="2" presetClass="entr" presetSubtype="2"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fill="hold"/>
                                        <p:tgtEl>
                                          <p:spTgt spid="18"/>
                                        </p:tgtEl>
                                        <p:attrNameLst>
                                          <p:attrName>ppt_x</p:attrName>
                                        </p:attrNameLst>
                                      </p:cBhvr>
                                      <p:tavLst>
                                        <p:tav tm="0">
                                          <p:val>
                                            <p:strVal val="1+#ppt_w/2"/>
                                          </p:val>
                                        </p:tav>
                                        <p:tav tm="100000">
                                          <p:val>
                                            <p:strVal val="#ppt_x"/>
                                          </p:val>
                                        </p:tav>
                                      </p:tavLst>
                                    </p:anim>
                                    <p:anim calcmode="lin" valueType="num">
                                      <p:cBhvr additive="base">
                                        <p:cTn id="7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additive="base">
                                        <p:cTn id="79" dur="500" fill="hold"/>
                                        <p:tgtEl>
                                          <p:spTgt spid="40"/>
                                        </p:tgtEl>
                                        <p:attrNameLst>
                                          <p:attrName>ppt_x</p:attrName>
                                        </p:attrNameLst>
                                      </p:cBhvr>
                                      <p:tavLst>
                                        <p:tav tm="0">
                                          <p:val>
                                            <p:strVal val="#ppt_x"/>
                                          </p:val>
                                        </p:tav>
                                        <p:tav tm="100000">
                                          <p:val>
                                            <p:strVal val="#ppt_x"/>
                                          </p:val>
                                        </p:tav>
                                      </p:tavLst>
                                    </p:anim>
                                    <p:anim calcmode="lin" valueType="num">
                                      <p:cBhvr additive="base">
                                        <p:cTn id="8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nodeType="clickEffect">
                                  <p:stCondLst>
                                    <p:cond delay="0"/>
                                  </p:stCondLst>
                                  <p:childTnLst>
                                    <p:set>
                                      <p:cBhvr>
                                        <p:cTn id="84" dur="1" fill="hold">
                                          <p:stCondLst>
                                            <p:cond delay="0"/>
                                          </p:stCondLst>
                                        </p:cTn>
                                        <p:tgtEl>
                                          <p:spTgt spid="39"/>
                                        </p:tgtEl>
                                        <p:attrNameLst>
                                          <p:attrName>style.visibility</p:attrName>
                                        </p:attrNameLst>
                                      </p:cBhvr>
                                      <p:to>
                                        <p:strVal val="visible"/>
                                      </p:to>
                                    </p:set>
                                    <p:anim calcmode="lin" valueType="num">
                                      <p:cBhvr additive="base">
                                        <p:cTn id="85" dur="500" fill="hold"/>
                                        <p:tgtEl>
                                          <p:spTgt spid="39"/>
                                        </p:tgtEl>
                                        <p:attrNameLst>
                                          <p:attrName>ppt_x</p:attrName>
                                        </p:attrNameLst>
                                      </p:cBhvr>
                                      <p:tavLst>
                                        <p:tav tm="0">
                                          <p:val>
                                            <p:strVal val="1+#ppt_w/2"/>
                                          </p:val>
                                        </p:tav>
                                        <p:tav tm="100000">
                                          <p:val>
                                            <p:strVal val="#ppt_x"/>
                                          </p:val>
                                        </p:tav>
                                      </p:tavLst>
                                    </p:anim>
                                    <p:anim calcmode="lin" valueType="num">
                                      <p:cBhvr additive="base">
                                        <p:cTn id="86" dur="500" fill="hold"/>
                                        <p:tgtEl>
                                          <p:spTgt spid="39"/>
                                        </p:tgtEl>
                                        <p:attrNameLst>
                                          <p:attrName>ppt_y</p:attrName>
                                        </p:attrNameLst>
                                      </p:cBhvr>
                                      <p:tavLst>
                                        <p:tav tm="0">
                                          <p:val>
                                            <p:strVal val="#ppt_y"/>
                                          </p:val>
                                        </p:tav>
                                        <p:tav tm="100000">
                                          <p:val>
                                            <p:strVal val="#ppt_y"/>
                                          </p:val>
                                        </p:tav>
                                      </p:tavLst>
                                    </p:anim>
                                  </p:childTnLst>
                                </p:cTn>
                              </p:par>
                            </p:childTnLst>
                          </p:cTn>
                        </p:par>
                        <p:par>
                          <p:cTn id="87" fill="hold">
                            <p:stCondLst>
                              <p:cond delay="500"/>
                            </p:stCondLst>
                            <p:childTnLst>
                              <p:par>
                                <p:cTn id="88" presetID="2" presetClass="entr" presetSubtype="3" fill="hold" grpId="0" nodeType="afterEffect">
                                  <p:stCondLst>
                                    <p:cond delay="0"/>
                                  </p:stCondLst>
                                  <p:childTnLst>
                                    <p:set>
                                      <p:cBhvr>
                                        <p:cTn id="89" dur="1" fill="hold">
                                          <p:stCondLst>
                                            <p:cond delay="0"/>
                                          </p:stCondLst>
                                        </p:cTn>
                                        <p:tgtEl>
                                          <p:spTgt spid="28"/>
                                        </p:tgtEl>
                                        <p:attrNameLst>
                                          <p:attrName>style.visibility</p:attrName>
                                        </p:attrNameLst>
                                      </p:cBhvr>
                                      <p:to>
                                        <p:strVal val="visible"/>
                                      </p:to>
                                    </p:set>
                                    <p:anim calcmode="lin" valueType="num">
                                      <p:cBhvr additive="base">
                                        <p:cTn id="90" dur="500" fill="hold"/>
                                        <p:tgtEl>
                                          <p:spTgt spid="28"/>
                                        </p:tgtEl>
                                        <p:attrNameLst>
                                          <p:attrName>ppt_x</p:attrName>
                                        </p:attrNameLst>
                                      </p:cBhvr>
                                      <p:tavLst>
                                        <p:tav tm="0">
                                          <p:val>
                                            <p:strVal val="1+#ppt_w/2"/>
                                          </p:val>
                                        </p:tav>
                                        <p:tav tm="100000">
                                          <p:val>
                                            <p:strVal val="#ppt_x"/>
                                          </p:val>
                                        </p:tav>
                                      </p:tavLst>
                                    </p:anim>
                                    <p:anim calcmode="lin" valueType="num">
                                      <p:cBhvr additive="base">
                                        <p:cTn id="91" dur="500" fill="hold"/>
                                        <p:tgtEl>
                                          <p:spTgt spid="28"/>
                                        </p:tgtEl>
                                        <p:attrNameLst>
                                          <p:attrName>ppt_y</p:attrName>
                                        </p:attrNameLst>
                                      </p:cBhvr>
                                      <p:tavLst>
                                        <p:tav tm="0">
                                          <p:val>
                                            <p:strVal val="0-#ppt_h/2"/>
                                          </p:val>
                                        </p:tav>
                                        <p:tav tm="100000">
                                          <p:val>
                                            <p:strVal val="#ppt_y"/>
                                          </p:val>
                                        </p:tav>
                                      </p:tavLst>
                                    </p:anim>
                                  </p:childTnLst>
                                </p:cTn>
                              </p:par>
                            </p:childTnLst>
                          </p:cTn>
                        </p:par>
                        <p:par>
                          <p:cTn id="92" fill="hold">
                            <p:stCondLst>
                              <p:cond delay="1000"/>
                            </p:stCondLst>
                            <p:childTnLst>
                              <p:par>
                                <p:cTn id="93" presetID="2" presetClass="entr" presetSubtype="3"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1+#ppt_w/2"/>
                                          </p:val>
                                        </p:tav>
                                        <p:tav tm="100000">
                                          <p:val>
                                            <p:strVal val="#ppt_x"/>
                                          </p:val>
                                        </p:tav>
                                      </p:tavLst>
                                    </p:anim>
                                    <p:anim calcmode="lin" valueType="num">
                                      <p:cBhvr additive="base">
                                        <p:cTn id="9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4" grpId="0" animBg="1"/>
      <p:bldP spid="15" grpId="0" animBg="1"/>
      <p:bldP spid="17" grpId="0" animBg="1"/>
      <p:bldP spid="18" grpId="0" animBg="1"/>
      <p:bldP spid="24" grpId="0" animBg="1"/>
      <p:bldP spid="25"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37517E8-570E-1245-48E8-3DB0F3DBFE3C}"/>
              </a:ext>
            </a:extLst>
          </p:cNvPr>
          <p:cNvSpPr txBox="1">
            <a:spLocks/>
          </p:cNvSpPr>
          <p:nvPr/>
        </p:nvSpPr>
        <p:spPr>
          <a:xfrm>
            <a:off x="11058" y="0"/>
            <a:ext cx="12192000"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effectLst/>
                <a:latin typeface="Times New Roman"/>
                <a:cs typeface="Times New Roman"/>
              </a:rPr>
              <a:t>SPLITTING THE DATASET</a:t>
            </a:r>
            <a:r>
              <a:rPr lang="en-US" dirty="0">
                <a:solidFill>
                  <a:schemeClr val="tx1"/>
                </a:solidFill>
                <a:effectLst/>
                <a:latin typeface="Times New Roman"/>
                <a:cs typeface="Times New Roman"/>
              </a:rPr>
              <a:t>​</a:t>
            </a:r>
          </a:p>
        </p:txBody>
      </p:sp>
      <p:grpSp>
        <p:nvGrpSpPr>
          <p:cNvPr id="52" name="Group 51">
            <a:extLst>
              <a:ext uri="{FF2B5EF4-FFF2-40B4-BE49-F238E27FC236}">
                <a16:creationId xmlns:a16="http://schemas.microsoft.com/office/drawing/2014/main" id="{A4EF172B-1B7C-F281-06B4-969B57376FAA}"/>
              </a:ext>
            </a:extLst>
          </p:cNvPr>
          <p:cNvGrpSpPr/>
          <p:nvPr/>
        </p:nvGrpSpPr>
        <p:grpSpPr>
          <a:xfrm>
            <a:off x="2031975" y="1157707"/>
            <a:ext cx="7626596" cy="4929670"/>
            <a:chOff x="291589" y="667596"/>
            <a:chExt cx="7626596" cy="4929670"/>
          </a:xfrm>
        </p:grpSpPr>
        <p:pic>
          <p:nvPicPr>
            <p:cNvPr id="19" name="Picture 18" descr="Graphical user interface, text, application, email&#10;&#10;Description automatically generated">
              <a:extLst>
                <a:ext uri="{FF2B5EF4-FFF2-40B4-BE49-F238E27FC236}">
                  <a16:creationId xmlns:a16="http://schemas.microsoft.com/office/drawing/2014/main" id="{0907C08C-701A-C8B9-D3F6-83C612938F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370" y="1148722"/>
              <a:ext cx="7403436" cy="3042844"/>
            </a:xfrm>
            <a:prstGeom prst="rect">
              <a:avLst/>
            </a:prstGeom>
          </p:spPr>
        </p:pic>
        <p:sp>
          <p:nvSpPr>
            <p:cNvPr id="29" name="Rectangle: Rounded Corners 28">
              <a:extLst>
                <a:ext uri="{FF2B5EF4-FFF2-40B4-BE49-F238E27FC236}">
                  <a16:creationId xmlns:a16="http://schemas.microsoft.com/office/drawing/2014/main" id="{FC683FCD-118A-DC30-5EEC-57EF118ACEC5}"/>
                </a:ext>
              </a:extLst>
            </p:cNvPr>
            <p:cNvSpPr/>
            <p:nvPr/>
          </p:nvSpPr>
          <p:spPr>
            <a:xfrm>
              <a:off x="291589" y="667596"/>
              <a:ext cx="7626596" cy="492967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ubtitle 2">
              <a:extLst>
                <a:ext uri="{FF2B5EF4-FFF2-40B4-BE49-F238E27FC236}">
                  <a16:creationId xmlns:a16="http://schemas.microsoft.com/office/drawing/2014/main" id="{587AFD90-C48D-0459-2DFE-F497033EB53C}"/>
                </a:ext>
              </a:extLst>
            </p:cNvPr>
            <p:cNvSpPr txBox="1">
              <a:spLocks/>
            </p:cNvSpPr>
            <p:nvPr/>
          </p:nvSpPr>
          <p:spPr>
            <a:xfrm>
              <a:off x="405370" y="4186422"/>
              <a:ext cx="7403436" cy="1058818"/>
            </a:xfrm>
            <a:prstGeom prst="rect">
              <a:avLst/>
            </a:prstGeom>
          </p:spPr>
          <p:txBody>
            <a:bodyPr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lnSpc>
                  <a:spcPct val="100000"/>
                </a:lnSpc>
                <a:buNone/>
              </a:pPr>
              <a:r>
                <a:rPr lang="en-US" sz="2800" dirty="0">
                  <a:latin typeface="Times New Roman" panose="02020603050405020304" pitchFamily="18" charset="0"/>
                  <a:cs typeface="Times New Roman" panose="02020603050405020304" pitchFamily="18" charset="0"/>
                </a:rPr>
                <a:t>Splitting the dataset into a 70-30 ratio for training and testing respectively</a:t>
              </a:r>
            </a:p>
            <a:p>
              <a:pPr lvl="1" indent="0" algn="ctr">
                <a:lnSpc>
                  <a:spcPct val="100000"/>
                </a:lnSpc>
                <a:buNone/>
              </a:pPr>
              <a:endParaRPr lang="en-US" sz="2800" dirty="0">
                <a:latin typeface="Times New Roman" panose="02020603050405020304" pitchFamily="18" charset="0"/>
                <a:cs typeface="Times New Roman" panose="02020603050405020304" pitchFamily="18" charset="0"/>
              </a:endParaRPr>
            </a:p>
          </p:txBody>
        </p:sp>
      </p:grpSp>
      <p:pic>
        <p:nvPicPr>
          <p:cNvPr id="53" name="Picture 52">
            <a:extLst>
              <a:ext uri="{FF2B5EF4-FFF2-40B4-BE49-F238E27FC236}">
                <a16:creationId xmlns:a16="http://schemas.microsoft.com/office/drawing/2014/main" id="{F4732EAB-EDFC-BE56-4790-2AF89BD25C2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2315675" y="663110"/>
            <a:ext cx="7626596" cy="57914"/>
          </a:xfrm>
          <a:prstGeom prst="rect">
            <a:avLst/>
          </a:prstGeom>
        </p:spPr>
      </p:pic>
      <p:pic>
        <p:nvPicPr>
          <p:cNvPr id="54" name="Picture 53">
            <a:extLst>
              <a:ext uri="{FF2B5EF4-FFF2-40B4-BE49-F238E27FC236}">
                <a16:creationId xmlns:a16="http://schemas.microsoft.com/office/drawing/2014/main" id="{B7CBD1C8-AC1A-60BA-57AD-8EDD2BD810C1}"/>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581" b="98710" l="8584" r="99571">
                        <a14:foregroundMark x1="16738" y1="20645" x2="84120" y2="8387"/>
                        <a14:foregroundMark x1="84120" y1="8387" x2="68670" y2="44516"/>
                        <a14:foregroundMark x1="68670" y1="44516" x2="9840" y2="86207"/>
                        <a14:foregroundMark x1="11588" y1="93548" x2="10730" y2="94194"/>
                        <a14:foregroundMark x1="9764" y1="88387" x2="13305" y2="95484"/>
                        <a14:foregroundMark x1="73820" y1="50968" x2="76678" y2="48175"/>
                        <a14:foregroundMark x1="88153" y1="27208" x2="83244" y2="36859"/>
                        <a14:foregroundMark x1="70815" y1="49032" x2="76117" y2="50095"/>
                        <a14:foregroundMark x1="10300" y1="2581" x2="70386" y2="4516"/>
                        <a14:foregroundMark x1="70386" y1="4516" x2="86565" y2="4516"/>
                        <a14:backgroundMark x1="80425" y1="48968" x2="84966" y2="42290"/>
                        <a14:backgroundMark x1="74678" y1="57419" x2="75395" y2="56365"/>
                        <a14:backgroundMark x1="96095" y1="10185" x2="95708" y2="14839"/>
                        <a14:backgroundMark x1="94504" y1="3310" x2="94421" y2="3226"/>
                        <a14:backgroundMark x1="99056" y1="6393" x2="99142" y2="6452"/>
                        <a14:backgroundMark x1="94421" y1="3226" x2="94518" y2="3292"/>
                        <a14:backgroundMark x1="8584" y1="87742" x2="8584" y2="88387"/>
                        <a14:backgroundMark x1="9013" y1="85806" x2="8584" y2="87742"/>
                        <a14:backgroundMark x1="75107" y1="53548" x2="83691" y2="42581"/>
                        <a14:backgroundMark x1="93991" y1="4516" x2="91416" y2="25161"/>
                        <a14:backgroundMark x1="91845" y1="22581" x2="89700" y2="28387"/>
                      </a14:backgroundRemoval>
                    </a14:imgEffect>
                  </a14:imgLayer>
                </a14:imgProps>
              </a:ext>
            </a:extLst>
          </a:blip>
          <a:stretch>
            <a:fillRect/>
          </a:stretch>
        </p:blipFill>
        <p:spPr>
          <a:xfrm>
            <a:off x="-189690" y="-322676"/>
            <a:ext cx="2219325" cy="1476375"/>
          </a:xfrm>
          <a:prstGeom prst="rect">
            <a:avLst/>
          </a:prstGeom>
        </p:spPr>
      </p:pic>
    </p:spTree>
    <p:extLst>
      <p:ext uri="{BB962C8B-B14F-4D97-AF65-F5344CB8AC3E}">
        <p14:creationId xmlns:p14="http://schemas.microsoft.com/office/powerpoint/2010/main" val="2667735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607C96-5CA6-7213-BDDA-7DF6290934CE}"/>
              </a:ext>
            </a:extLst>
          </p:cNvPr>
          <p:cNvSpPr txBox="1">
            <a:spLocks/>
          </p:cNvSpPr>
          <p:nvPr/>
        </p:nvSpPr>
        <p:spPr>
          <a:xfrm>
            <a:off x="1257642" y="351153"/>
            <a:ext cx="10881694"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a:solidFill>
                  <a:schemeClr val="tx1"/>
                </a:solidFill>
                <a:latin typeface="Times New Roman" panose="02020603050405020304" pitchFamily="18" charset="0"/>
                <a:cs typeface="Times New Roman" panose="02020603050405020304" pitchFamily="18" charset="0"/>
              </a:rPr>
              <a:t>LINEAR REGRESSION​</a:t>
            </a:r>
          </a:p>
        </p:txBody>
      </p:sp>
      <p:sp>
        <p:nvSpPr>
          <p:cNvPr id="9" name="Subtitle 2">
            <a:extLst>
              <a:ext uri="{FF2B5EF4-FFF2-40B4-BE49-F238E27FC236}">
                <a16:creationId xmlns:a16="http://schemas.microsoft.com/office/drawing/2014/main" id="{468E6B1D-136D-1CE1-BB68-6EBBFB41301D}"/>
              </a:ext>
            </a:extLst>
          </p:cNvPr>
          <p:cNvSpPr txBox="1">
            <a:spLocks/>
          </p:cNvSpPr>
          <p:nvPr/>
        </p:nvSpPr>
        <p:spPr>
          <a:xfrm>
            <a:off x="7008536" y="3819975"/>
            <a:ext cx="5130800" cy="1974448"/>
          </a:xfrm>
          <a:prstGeom prst="rect">
            <a:avLst/>
          </a:prstGeom>
        </p:spPr>
        <p:txBody>
          <a:bodyPr lIns="91440" tIns="45720" rIns="91440" bIns="45720" anchor="t">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gn="ctr">
              <a:buNone/>
            </a:pPr>
            <a:r>
              <a:rPr lang="en-US" sz="2800" dirty="0">
                <a:latin typeface="Times New Roman"/>
                <a:cs typeface="Times New Roman"/>
              </a:rPr>
              <a:t>Training the model for the Train Validator split is 7.96 mins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R2: 0.62</a:t>
            </a:r>
          </a:p>
          <a:p>
            <a:pPr lvl="1" indent="0" algn="ctr">
              <a:buNone/>
            </a:pPr>
            <a:r>
              <a:rPr lang="en-US" sz="2800" dirty="0">
                <a:latin typeface="Times New Roman" panose="02020603050405020304" pitchFamily="18" charset="0"/>
                <a:cs typeface="Times New Roman" panose="02020603050405020304" pitchFamily="18" charset="0"/>
              </a:rPr>
              <a:t>RMSE: 7277.11</a:t>
            </a:r>
          </a:p>
        </p:txBody>
      </p:sp>
      <p:pic>
        <p:nvPicPr>
          <p:cNvPr id="2" name="Picture 1">
            <a:extLst>
              <a:ext uri="{FF2B5EF4-FFF2-40B4-BE49-F238E27FC236}">
                <a16:creationId xmlns:a16="http://schemas.microsoft.com/office/drawing/2014/main" id="{F28CBD7D-FEB3-0F8B-FFC9-28A1772DE3F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3531765" y="977092"/>
            <a:ext cx="6357959" cy="48280"/>
          </a:xfrm>
          <a:prstGeom prst="rect">
            <a:avLst/>
          </a:prstGeom>
        </p:spPr>
      </p:pic>
      <p:pic>
        <p:nvPicPr>
          <p:cNvPr id="3" name="Picture 3" descr="Graphical user interface, text, application, chat or text message, email&#10;&#10;Description automatically generated">
            <a:extLst>
              <a:ext uri="{FF2B5EF4-FFF2-40B4-BE49-F238E27FC236}">
                <a16:creationId xmlns:a16="http://schemas.microsoft.com/office/drawing/2014/main" id="{CC77645C-3AC2-CDC0-0F25-802EC97BC2A9}"/>
              </a:ext>
            </a:extLst>
          </p:cNvPr>
          <p:cNvPicPr>
            <a:picLocks noChangeAspect="1"/>
          </p:cNvPicPr>
          <p:nvPr/>
        </p:nvPicPr>
        <p:blipFill>
          <a:blip r:embed="rId4"/>
          <a:stretch>
            <a:fillRect/>
          </a:stretch>
        </p:blipFill>
        <p:spPr>
          <a:xfrm>
            <a:off x="242610" y="1414515"/>
            <a:ext cx="6973328" cy="1822299"/>
          </a:xfrm>
          <a:prstGeom prst="rect">
            <a:avLst/>
          </a:prstGeom>
        </p:spPr>
      </p:pic>
      <p:pic>
        <p:nvPicPr>
          <p:cNvPr id="5" name="Picture 6" descr="Graphical user interface, text, application, email&#10;&#10;Description automatically generated">
            <a:extLst>
              <a:ext uri="{FF2B5EF4-FFF2-40B4-BE49-F238E27FC236}">
                <a16:creationId xmlns:a16="http://schemas.microsoft.com/office/drawing/2014/main" id="{F72B5F6D-9C2A-F1B0-3FC2-6B86C10C1DB8}"/>
              </a:ext>
            </a:extLst>
          </p:cNvPr>
          <p:cNvPicPr>
            <a:picLocks noChangeAspect="1"/>
          </p:cNvPicPr>
          <p:nvPr/>
        </p:nvPicPr>
        <p:blipFill>
          <a:blip r:embed="rId5"/>
          <a:stretch>
            <a:fillRect/>
          </a:stretch>
        </p:blipFill>
        <p:spPr>
          <a:xfrm>
            <a:off x="233580" y="3597852"/>
            <a:ext cx="6774956" cy="2418693"/>
          </a:xfrm>
          <a:prstGeom prst="rect">
            <a:avLst/>
          </a:prstGeom>
        </p:spPr>
      </p:pic>
      <p:sp>
        <p:nvSpPr>
          <p:cNvPr id="7" name="TextBox 6">
            <a:extLst>
              <a:ext uri="{FF2B5EF4-FFF2-40B4-BE49-F238E27FC236}">
                <a16:creationId xmlns:a16="http://schemas.microsoft.com/office/drawing/2014/main" id="{5673D7B9-45A4-442E-83DE-BAA4EAED5BEF}"/>
              </a:ext>
            </a:extLst>
          </p:cNvPr>
          <p:cNvSpPr txBox="1"/>
          <p:nvPr/>
        </p:nvSpPr>
        <p:spPr>
          <a:xfrm>
            <a:off x="7230533" y="1414295"/>
            <a:ext cx="471885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Times New Roman"/>
              </a:rPr>
              <a:t>Training the model for the Cross validator is 12.10 mins</a:t>
            </a:r>
          </a:p>
          <a:p>
            <a:pPr algn="ctr"/>
            <a:r>
              <a:rPr lang="en-US" sz="2800" dirty="0">
                <a:latin typeface="Times New Roman"/>
              </a:rPr>
              <a:t>R2: 0.43</a:t>
            </a:r>
          </a:p>
          <a:p>
            <a:pPr algn="ctr"/>
            <a:r>
              <a:rPr lang="en-US" sz="2800" dirty="0">
                <a:latin typeface="Times New Roman"/>
              </a:rPr>
              <a:t>RMSE: 8881.42</a:t>
            </a:r>
            <a:endParaRPr lang="en-US" sz="2800" dirty="0"/>
          </a:p>
        </p:txBody>
      </p:sp>
      <p:pic>
        <p:nvPicPr>
          <p:cNvPr id="8" name="Picture 7">
            <a:extLst>
              <a:ext uri="{FF2B5EF4-FFF2-40B4-BE49-F238E27FC236}">
                <a16:creationId xmlns:a16="http://schemas.microsoft.com/office/drawing/2014/main" id="{3D9F37C2-B603-F68A-A677-2D73D001A59A}"/>
              </a:ext>
            </a:extLst>
          </p:cNvPr>
          <p:cNvPicPr>
            <a:picLocks noChangeAspect="1"/>
          </p:cNvPicPr>
          <p:nvPr/>
        </p:nvPicPr>
        <p:blipFill>
          <a:blip r:embed="rId6"/>
          <a:stretch>
            <a:fillRect/>
          </a:stretch>
        </p:blipFill>
        <p:spPr>
          <a:xfrm>
            <a:off x="10699679" y="5044932"/>
            <a:ext cx="675249" cy="542611"/>
          </a:xfrm>
          <a:prstGeom prst="rect">
            <a:avLst/>
          </a:prstGeom>
        </p:spPr>
      </p:pic>
    </p:spTree>
    <p:extLst>
      <p:ext uri="{BB962C8B-B14F-4D97-AF65-F5344CB8AC3E}">
        <p14:creationId xmlns:p14="http://schemas.microsoft.com/office/powerpoint/2010/main" val="361627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4607C96-5CA6-7213-BDDA-7DF6290934CE}"/>
              </a:ext>
            </a:extLst>
          </p:cNvPr>
          <p:cNvSpPr txBox="1">
            <a:spLocks/>
          </p:cNvSpPr>
          <p:nvPr/>
        </p:nvSpPr>
        <p:spPr>
          <a:xfrm>
            <a:off x="2051500" y="373364"/>
            <a:ext cx="10249512"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latin typeface="Times New Roman" panose="02020603050405020304" pitchFamily="18" charset="0"/>
                <a:cs typeface="Times New Roman" panose="02020603050405020304" pitchFamily="18" charset="0"/>
              </a:rPr>
              <a:t>VISUALISATION RESULT​</a:t>
            </a:r>
          </a:p>
        </p:txBody>
      </p:sp>
      <p:sp>
        <p:nvSpPr>
          <p:cNvPr id="9" name="Subtitle 2">
            <a:extLst>
              <a:ext uri="{FF2B5EF4-FFF2-40B4-BE49-F238E27FC236}">
                <a16:creationId xmlns:a16="http://schemas.microsoft.com/office/drawing/2014/main" id="{468E6B1D-136D-1CE1-BB68-6EBBFB41301D}"/>
              </a:ext>
            </a:extLst>
          </p:cNvPr>
          <p:cNvSpPr txBox="1">
            <a:spLocks/>
          </p:cNvSpPr>
          <p:nvPr/>
        </p:nvSpPr>
        <p:spPr>
          <a:xfrm>
            <a:off x="848884" y="3558337"/>
            <a:ext cx="6002198" cy="929380"/>
          </a:xfrm>
          <a:prstGeom prst="rect">
            <a:avLst/>
          </a:prstGeom>
        </p:spPr>
        <p:txBody>
          <a:bodyPr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endParaRPr 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E5954B-28D3-AD54-FFC8-225F0CA87DC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3093245" y="950574"/>
            <a:ext cx="8768502" cy="66585"/>
          </a:xfrm>
          <a:prstGeom prst="rect">
            <a:avLst/>
          </a:prstGeom>
        </p:spPr>
      </p:pic>
      <p:pic>
        <p:nvPicPr>
          <p:cNvPr id="7" name="Picture 6">
            <a:extLst>
              <a:ext uri="{FF2B5EF4-FFF2-40B4-BE49-F238E27FC236}">
                <a16:creationId xmlns:a16="http://schemas.microsoft.com/office/drawing/2014/main" id="{E23D8D04-8396-F954-EFA6-B461266B836F}"/>
              </a:ext>
            </a:extLst>
          </p:cNvPr>
          <p:cNvPicPr>
            <a:picLocks noChangeAspect="1"/>
          </p:cNvPicPr>
          <p:nvPr/>
        </p:nvPicPr>
        <p:blipFill>
          <a:blip r:embed="rId4"/>
          <a:stretch>
            <a:fillRect/>
          </a:stretch>
        </p:blipFill>
        <p:spPr>
          <a:xfrm>
            <a:off x="983537" y="1440522"/>
            <a:ext cx="3920077" cy="4539037"/>
          </a:xfrm>
          <a:prstGeom prst="rect">
            <a:avLst/>
          </a:prstGeom>
        </p:spPr>
      </p:pic>
      <p:pic>
        <p:nvPicPr>
          <p:cNvPr id="8" name="Picture 7">
            <a:extLst>
              <a:ext uri="{FF2B5EF4-FFF2-40B4-BE49-F238E27FC236}">
                <a16:creationId xmlns:a16="http://schemas.microsoft.com/office/drawing/2014/main" id="{4A411FA7-B3AC-DD85-27C7-7188C71190D4}"/>
              </a:ext>
            </a:extLst>
          </p:cNvPr>
          <p:cNvPicPr>
            <a:picLocks noChangeAspect="1"/>
          </p:cNvPicPr>
          <p:nvPr/>
        </p:nvPicPr>
        <p:blipFill>
          <a:blip r:embed="rId5"/>
          <a:stretch>
            <a:fillRect/>
          </a:stretch>
        </p:blipFill>
        <p:spPr>
          <a:xfrm>
            <a:off x="6003265" y="1440522"/>
            <a:ext cx="4470724" cy="4539037"/>
          </a:xfrm>
          <a:prstGeom prst="rect">
            <a:avLst/>
          </a:prstGeom>
        </p:spPr>
      </p:pic>
      <p:sp>
        <p:nvSpPr>
          <p:cNvPr id="10" name="TextBox 9">
            <a:extLst>
              <a:ext uri="{FF2B5EF4-FFF2-40B4-BE49-F238E27FC236}">
                <a16:creationId xmlns:a16="http://schemas.microsoft.com/office/drawing/2014/main" id="{BC638D16-40DD-0DB9-A6D1-0D28A8346C61}"/>
              </a:ext>
            </a:extLst>
          </p:cNvPr>
          <p:cNvSpPr txBox="1"/>
          <p:nvPr/>
        </p:nvSpPr>
        <p:spPr>
          <a:xfrm>
            <a:off x="2537718" y="6141312"/>
            <a:ext cx="128426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CV</a:t>
            </a:r>
          </a:p>
        </p:txBody>
      </p:sp>
      <p:sp>
        <p:nvSpPr>
          <p:cNvPr id="11" name="TextBox 10">
            <a:extLst>
              <a:ext uri="{FF2B5EF4-FFF2-40B4-BE49-F238E27FC236}">
                <a16:creationId xmlns:a16="http://schemas.microsoft.com/office/drawing/2014/main" id="{57752B44-7A0E-EA8B-9733-ADD8059C72A3}"/>
              </a:ext>
            </a:extLst>
          </p:cNvPr>
          <p:cNvSpPr txBox="1"/>
          <p:nvPr/>
        </p:nvSpPr>
        <p:spPr>
          <a:xfrm>
            <a:off x="7921375" y="6141312"/>
            <a:ext cx="187674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TVS</a:t>
            </a:r>
          </a:p>
        </p:txBody>
      </p:sp>
    </p:spTree>
    <p:extLst>
      <p:ext uri="{BB962C8B-B14F-4D97-AF65-F5344CB8AC3E}">
        <p14:creationId xmlns:p14="http://schemas.microsoft.com/office/powerpoint/2010/main" val="83856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468C93-0DE6-D1B8-FC7E-49585AD20C12}"/>
              </a:ext>
            </a:extLst>
          </p:cNvPr>
          <p:cNvSpPr txBox="1">
            <a:spLocks/>
          </p:cNvSpPr>
          <p:nvPr/>
        </p:nvSpPr>
        <p:spPr>
          <a:xfrm>
            <a:off x="0" y="246613"/>
            <a:ext cx="12192000"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a:solidFill>
                  <a:schemeClr val="tx1"/>
                </a:solidFill>
                <a:latin typeface="Times New Roman" panose="02020603050405020304" pitchFamily="18" charset="0"/>
                <a:cs typeface="Times New Roman" panose="02020603050405020304" pitchFamily="18" charset="0"/>
              </a:rPr>
              <a:t>GRADIENT BOOSTED TREE(GBT)​</a:t>
            </a:r>
          </a:p>
        </p:txBody>
      </p:sp>
      <p:pic>
        <p:nvPicPr>
          <p:cNvPr id="2" name="Picture 1">
            <a:extLst>
              <a:ext uri="{FF2B5EF4-FFF2-40B4-BE49-F238E27FC236}">
                <a16:creationId xmlns:a16="http://schemas.microsoft.com/office/drawing/2014/main" id="{BD5B6D6E-EDDC-7653-2D1E-38D709E8EE6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1801287" y="915664"/>
            <a:ext cx="8622660" cy="65477"/>
          </a:xfrm>
          <a:prstGeom prst="rect">
            <a:avLst/>
          </a:prstGeom>
        </p:spPr>
      </p:pic>
      <p:sp>
        <p:nvSpPr>
          <p:cNvPr id="4" name="TextBox 3">
            <a:extLst>
              <a:ext uri="{FF2B5EF4-FFF2-40B4-BE49-F238E27FC236}">
                <a16:creationId xmlns:a16="http://schemas.microsoft.com/office/drawing/2014/main" id="{03BB9E45-78CF-BB7A-DE3F-1DA332DFD3BC}"/>
              </a:ext>
            </a:extLst>
          </p:cNvPr>
          <p:cNvSpPr txBox="1"/>
          <p:nvPr/>
        </p:nvSpPr>
        <p:spPr>
          <a:xfrm>
            <a:off x="7154334" y="1161858"/>
            <a:ext cx="4589028" cy="1815882"/>
          </a:xfrm>
          <a:prstGeom prst="rect">
            <a:avLst/>
          </a:prstGeom>
          <a:noFill/>
        </p:spPr>
        <p:txBody>
          <a:bodyPr wrap="square">
            <a:spAutoFit/>
          </a:bodyPr>
          <a:lstStyle/>
          <a:p>
            <a:pPr algn="ctr"/>
            <a:r>
              <a:rPr lang="en-US" sz="2800" dirty="0">
                <a:latin typeface="Times New Roman"/>
              </a:rPr>
              <a:t>Training the model for the Cross validator is 33.16 mins</a:t>
            </a:r>
          </a:p>
          <a:p>
            <a:pPr algn="ctr"/>
            <a:r>
              <a:rPr lang="en-US" sz="2800" dirty="0">
                <a:latin typeface="Times New Roman"/>
              </a:rPr>
              <a:t>R2: 0.67</a:t>
            </a:r>
          </a:p>
          <a:p>
            <a:pPr algn="ctr"/>
            <a:r>
              <a:rPr lang="en-US" sz="2800" dirty="0">
                <a:latin typeface="Times New Roman"/>
              </a:rPr>
              <a:t>RMSE: 6716.70</a:t>
            </a:r>
            <a:endParaRPr lang="en-US" sz="2800" dirty="0"/>
          </a:p>
        </p:txBody>
      </p:sp>
      <p:sp>
        <p:nvSpPr>
          <p:cNvPr id="7" name="TextBox 6">
            <a:extLst>
              <a:ext uri="{FF2B5EF4-FFF2-40B4-BE49-F238E27FC236}">
                <a16:creationId xmlns:a16="http://schemas.microsoft.com/office/drawing/2014/main" id="{F5E68BF6-6D2F-6E8B-9579-56472C403543}"/>
              </a:ext>
            </a:extLst>
          </p:cNvPr>
          <p:cNvSpPr txBox="1"/>
          <p:nvPr/>
        </p:nvSpPr>
        <p:spPr>
          <a:xfrm>
            <a:off x="6969012" y="3558057"/>
            <a:ext cx="4938348" cy="1815882"/>
          </a:xfrm>
          <a:prstGeom prst="rect">
            <a:avLst/>
          </a:prstGeom>
          <a:noFill/>
        </p:spPr>
        <p:txBody>
          <a:bodyPr wrap="square">
            <a:spAutoFit/>
          </a:bodyPr>
          <a:lstStyle/>
          <a:p>
            <a:pPr algn="ctr"/>
            <a:r>
              <a:rPr lang="en-US" sz="2800" dirty="0">
                <a:latin typeface="Times New Roman"/>
                <a:cs typeface="Times New Roman"/>
              </a:rPr>
              <a:t>Training the model for the Train Validator split is 15.08 mins</a:t>
            </a:r>
          </a:p>
          <a:p>
            <a:pPr algn="ctr"/>
            <a:r>
              <a:rPr lang="en-US" sz="2800" dirty="0">
                <a:latin typeface="Times New Roman"/>
                <a:cs typeface="Times New Roman"/>
              </a:rPr>
              <a:t>R2: 0.67</a:t>
            </a:r>
          </a:p>
          <a:p>
            <a:pPr algn="ctr"/>
            <a:r>
              <a:rPr lang="en-US" sz="2800" dirty="0">
                <a:latin typeface="Times New Roman"/>
                <a:cs typeface="Times New Roman"/>
              </a:rPr>
              <a:t>RMSE: 6716.70</a:t>
            </a:r>
            <a:endParaRPr lang="en-US" sz="2800" dirty="0"/>
          </a:p>
        </p:txBody>
      </p:sp>
      <p:pic>
        <p:nvPicPr>
          <p:cNvPr id="11" name="Picture 10" descr="Graphical user interface, text, application, email&#10;&#10;Description automatically generated">
            <a:extLst>
              <a:ext uri="{FF2B5EF4-FFF2-40B4-BE49-F238E27FC236}">
                <a16:creationId xmlns:a16="http://schemas.microsoft.com/office/drawing/2014/main" id="{A67570D0-2F21-4498-6D50-2F85543B49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412" y="1113043"/>
            <a:ext cx="6410325" cy="1981200"/>
          </a:xfrm>
          <a:prstGeom prst="rect">
            <a:avLst/>
          </a:prstGeom>
        </p:spPr>
      </p:pic>
      <p:pic>
        <p:nvPicPr>
          <p:cNvPr id="13" name="Picture 12" descr="Graphical user interface, text, application, email&#10;&#10;Description automatically generated">
            <a:extLst>
              <a:ext uri="{FF2B5EF4-FFF2-40B4-BE49-F238E27FC236}">
                <a16:creationId xmlns:a16="http://schemas.microsoft.com/office/drawing/2014/main" id="{4451CC24-1223-2C7E-06E5-2F7C35C67F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412" y="3251561"/>
            <a:ext cx="6705600" cy="2428875"/>
          </a:xfrm>
          <a:prstGeom prst="rect">
            <a:avLst/>
          </a:prstGeom>
        </p:spPr>
      </p:pic>
    </p:spTree>
    <p:extLst>
      <p:ext uri="{BB962C8B-B14F-4D97-AF65-F5344CB8AC3E}">
        <p14:creationId xmlns:p14="http://schemas.microsoft.com/office/powerpoint/2010/main" val="1530133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468C93-0DE6-D1B8-FC7E-49585AD20C12}"/>
              </a:ext>
            </a:extLst>
          </p:cNvPr>
          <p:cNvSpPr txBox="1">
            <a:spLocks/>
          </p:cNvSpPr>
          <p:nvPr/>
        </p:nvSpPr>
        <p:spPr>
          <a:xfrm>
            <a:off x="0" y="246613"/>
            <a:ext cx="12192000"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effectLst/>
                <a:latin typeface="Times New Roman" panose="02020603050405020304" pitchFamily="18" charset="0"/>
                <a:cs typeface="Times New Roman" panose="02020603050405020304" pitchFamily="18" charset="0"/>
              </a:rPr>
              <a:t>VISUALISATION RESULT​</a:t>
            </a:r>
          </a:p>
        </p:txBody>
      </p:sp>
      <p:sp>
        <p:nvSpPr>
          <p:cNvPr id="4" name="Subtitle 2">
            <a:extLst>
              <a:ext uri="{FF2B5EF4-FFF2-40B4-BE49-F238E27FC236}">
                <a16:creationId xmlns:a16="http://schemas.microsoft.com/office/drawing/2014/main" id="{8C08B71E-7914-FD81-5525-F8800FC7A4DF}"/>
              </a:ext>
            </a:extLst>
          </p:cNvPr>
          <p:cNvSpPr txBox="1">
            <a:spLocks/>
          </p:cNvSpPr>
          <p:nvPr/>
        </p:nvSpPr>
        <p:spPr>
          <a:xfrm>
            <a:off x="585520" y="2756135"/>
            <a:ext cx="10111749" cy="535022"/>
          </a:xfrm>
          <a:prstGeom prst="rect">
            <a:avLst/>
          </a:prstGeom>
        </p:spPr>
        <p:txBody>
          <a:bodyPr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endParaRPr lang="en-US" sz="2800" dirty="0">
              <a:latin typeface="Times New Roman" panose="02020603050405020304" pitchFamily="18" charset="0"/>
              <a:cs typeface="Times New Roman" panose="02020603050405020304" pitchFamily="18" charset="0"/>
            </a:endParaRPr>
          </a:p>
        </p:txBody>
      </p:sp>
      <p:sp>
        <p:nvSpPr>
          <p:cNvPr id="13" name="Subtitle 2">
            <a:extLst>
              <a:ext uri="{FF2B5EF4-FFF2-40B4-BE49-F238E27FC236}">
                <a16:creationId xmlns:a16="http://schemas.microsoft.com/office/drawing/2014/main" id="{5C6749F9-6D86-D246-B0E8-DCA4C4D4E7BE}"/>
              </a:ext>
            </a:extLst>
          </p:cNvPr>
          <p:cNvSpPr txBox="1">
            <a:spLocks/>
          </p:cNvSpPr>
          <p:nvPr/>
        </p:nvSpPr>
        <p:spPr>
          <a:xfrm>
            <a:off x="585520" y="5942338"/>
            <a:ext cx="7387118" cy="772501"/>
          </a:xfrm>
          <a:prstGeom prst="rect">
            <a:avLst/>
          </a:prstGeom>
        </p:spPr>
        <p:txBody>
          <a:bodyPr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endParaRPr lang="en-US" sz="2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1CAC786A-EFE6-CEB0-355A-0E4B8080B3C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623888" y="915662"/>
            <a:ext cx="11077575" cy="84119"/>
          </a:xfrm>
          <a:prstGeom prst="rect">
            <a:avLst/>
          </a:prstGeom>
        </p:spPr>
      </p:pic>
      <p:sp>
        <p:nvSpPr>
          <p:cNvPr id="3" name="TextBox 2">
            <a:extLst>
              <a:ext uri="{FF2B5EF4-FFF2-40B4-BE49-F238E27FC236}">
                <a16:creationId xmlns:a16="http://schemas.microsoft.com/office/drawing/2014/main" id="{57E0742B-5A59-BB7B-AE15-515B34C60C29}"/>
              </a:ext>
            </a:extLst>
          </p:cNvPr>
          <p:cNvSpPr txBox="1"/>
          <p:nvPr/>
        </p:nvSpPr>
        <p:spPr>
          <a:xfrm>
            <a:off x="2437226" y="6006838"/>
            <a:ext cx="103293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CV</a:t>
            </a:r>
          </a:p>
        </p:txBody>
      </p:sp>
      <p:pic>
        <p:nvPicPr>
          <p:cNvPr id="7" name="Picture 6" descr="Chart, scatter chart&#10;&#10;Description automatically generated">
            <a:extLst>
              <a:ext uri="{FF2B5EF4-FFF2-40B4-BE49-F238E27FC236}">
                <a16:creationId xmlns:a16="http://schemas.microsoft.com/office/drawing/2014/main" id="{A7BDC862-7797-1922-2579-871FCD4852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9919" y="1211356"/>
            <a:ext cx="4128544" cy="4827557"/>
          </a:xfrm>
          <a:prstGeom prst="rect">
            <a:avLst/>
          </a:prstGeom>
        </p:spPr>
      </p:pic>
      <p:pic>
        <p:nvPicPr>
          <p:cNvPr id="9" name="Picture 8" descr="Chart, scatter chart&#10;&#10;Description automatically generated">
            <a:extLst>
              <a:ext uri="{FF2B5EF4-FFF2-40B4-BE49-F238E27FC236}">
                <a16:creationId xmlns:a16="http://schemas.microsoft.com/office/drawing/2014/main" id="{2218AD7E-B477-0EC8-2253-5C3716D8C8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082" y="1179281"/>
            <a:ext cx="4276885" cy="4827557"/>
          </a:xfrm>
          <a:prstGeom prst="rect">
            <a:avLst/>
          </a:prstGeom>
        </p:spPr>
      </p:pic>
      <p:sp>
        <p:nvSpPr>
          <p:cNvPr id="10" name="TextBox 9">
            <a:extLst>
              <a:ext uri="{FF2B5EF4-FFF2-40B4-BE49-F238E27FC236}">
                <a16:creationId xmlns:a16="http://schemas.microsoft.com/office/drawing/2014/main" id="{EB877CEE-B7D5-57AE-7A36-6671BCEBE6F4}"/>
              </a:ext>
            </a:extLst>
          </p:cNvPr>
          <p:cNvSpPr txBox="1"/>
          <p:nvPr/>
        </p:nvSpPr>
        <p:spPr>
          <a:xfrm>
            <a:off x="7357724" y="6088167"/>
            <a:ext cx="103293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TVS</a:t>
            </a:r>
          </a:p>
        </p:txBody>
      </p:sp>
    </p:spTree>
    <p:extLst>
      <p:ext uri="{BB962C8B-B14F-4D97-AF65-F5344CB8AC3E}">
        <p14:creationId xmlns:p14="http://schemas.microsoft.com/office/powerpoint/2010/main" val="3669605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5B6D6E-EDDC-7653-2D1E-38D709E8EE6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1801287" y="915664"/>
            <a:ext cx="8622660" cy="65477"/>
          </a:xfrm>
          <a:prstGeom prst="rect">
            <a:avLst/>
          </a:prstGeom>
        </p:spPr>
      </p:pic>
      <p:sp>
        <p:nvSpPr>
          <p:cNvPr id="4" name="TextBox 3">
            <a:extLst>
              <a:ext uri="{FF2B5EF4-FFF2-40B4-BE49-F238E27FC236}">
                <a16:creationId xmlns:a16="http://schemas.microsoft.com/office/drawing/2014/main" id="{03BB9E45-78CF-BB7A-DE3F-1DA332DFD3BC}"/>
              </a:ext>
            </a:extLst>
          </p:cNvPr>
          <p:cNvSpPr txBox="1"/>
          <p:nvPr/>
        </p:nvSpPr>
        <p:spPr>
          <a:xfrm>
            <a:off x="1369984" y="4580481"/>
            <a:ext cx="4589028" cy="1815882"/>
          </a:xfrm>
          <a:prstGeom prst="rect">
            <a:avLst/>
          </a:prstGeom>
          <a:noFill/>
        </p:spPr>
        <p:txBody>
          <a:bodyPr wrap="square">
            <a:spAutoFit/>
          </a:bodyPr>
          <a:lstStyle/>
          <a:p>
            <a:pPr algn="ctr"/>
            <a:r>
              <a:rPr lang="en-US" sz="2800" dirty="0">
                <a:latin typeface="Times New Roman"/>
              </a:rPr>
              <a:t>Training the model for the Cross validator is 23.42 mins</a:t>
            </a:r>
          </a:p>
          <a:p>
            <a:pPr algn="ctr"/>
            <a:r>
              <a:rPr lang="en-US" sz="2800" dirty="0">
                <a:latin typeface="Times New Roman"/>
              </a:rPr>
              <a:t>R2: -1983885.43</a:t>
            </a:r>
          </a:p>
          <a:p>
            <a:pPr algn="ctr"/>
            <a:r>
              <a:rPr lang="en-US" sz="2800" dirty="0">
                <a:latin typeface="Times New Roman"/>
              </a:rPr>
              <a:t>RMSE: 16636945.52</a:t>
            </a:r>
            <a:endParaRPr lang="en-US" sz="2800" dirty="0"/>
          </a:p>
        </p:txBody>
      </p:sp>
      <p:sp>
        <p:nvSpPr>
          <p:cNvPr id="7" name="TextBox 6">
            <a:extLst>
              <a:ext uri="{FF2B5EF4-FFF2-40B4-BE49-F238E27FC236}">
                <a16:creationId xmlns:a16="http://schemas.microsoft.com/office/drawing/2014/main" id="{F5E68BF6-6D2F-6E8B-9579-56472C403543}"/>
              </a:ext>
            </a:extLst>
          </p:cNvPr>
          <p:cNvSpPr txBox="1"/>
          <p:nvPr/>
        </p:nvSpPr>
        <p:spPr>
          <a:xfrm>
            <a:off x="6506675" y="4580481"/>
            <a:ext cx="4938348" cy="1815882"/>
          </a:xfrm>
          <a:prstGeom prst="rect">
            <a:avLst/>
          </a:prstGeom>
          <a:noFill/>
        </p:spPr>
        <p:txBody>
          <a:bodyPr wrap="square">
            <a:spAutoFit/>
          </a:bodyPr>
          <a:lstStyle/>
          <a:p>
            <a:pPr algn="ctr"/>
            <a:r>
              <a:rPr lang="en-US" sz="2800" dirty="0">
                <a:latin typeface="Times New Roman"/>
                <a:cs typeface="Times New Roman"/>
              </a:rPr>
              <a:t>Training the model for the Train Validator split is 9.57 mins</a:t>
            </a:r>
          </a:p>
          <a:p>
            <a:pPr algn="ctr"/>
            <a:r>
              <a:rPr lang="en-US" sz="2800" dirty="0">
                <a:latin typeface="Times New Roman"/>
                <a:cs typeface="Times New Roman"/>
              </a:rPr>
              <a:t>R2: 1.66</a:t>
            </a:r>
          </a:p>
          <a:p>
            <a:pPr algn="ctr"/>
            <a:r>
              <a:rPr lang="en-US" sz="2800" dirty="0">
                <a:latin typeface="Times New Roman"/>
                <a:cs typeface="Times New Roman"/>
              </a:rPr>
              <a:t>RMSE: 16636945.52</a:t>
            </a:r>
            <a:endParaRPr lang="en-US" sz="2800" dirty="0"/>
          </a:p>
        </p:txBody>
      </p:sp>
      <p:sp>
        <p:nvSpPr>
          <p:cNvPr id="6" name="TextBox 5">
            <a:extLst>
              <a:ext uri="{FF2B5EF4-FFF2-40B4-BE49-F238E27FC236}">
                <a16:creationId xmlns:a16="http://schemas.microsoft.com/office/drawing/2014/main" id="{1772BBA0-DAFB-AB68-8403-A6C7139AF575}"/>
              </a:ext>
            </a:extLst>
          </p:cNvPr>
          <p:cNvSpPr txBox="1"/>
          <p:nvPr/>
        </p:nvSpPr>
        <p:spPr>
          <a:xfrm>
            <a:off x="210966" y="392444"/>
            <a:ext cx="11696394" cy="523220"/>
          </a:xfrm>
          <a:prstGeom prst="rect">
            <a:avLst/>
          </a:prstGeom>
          <a:noFill/>
        </p:spPr>
        <p:txBody>
          <a:bodyPr wrap="square">
            <a:spAutoFit/>
          </a:bodyPr>
          <a:lstStyle/>
          <a:p>
            <a:pPr algn="ctr"/>
            <a:r>
              <a:rPr lang="en-US" sz="2800" b="1" i="1" dirty="0">
                <a:latin typeface="Times New Roman"/>
                <a:cs typeface="Times New Roman"/>
              </a:rPr>
              <a:t>FACTORIZATION MACHINE REGRESSOR </a:t>
            </a:r>
          </a:p>
        </p:txBody>
      </p:sp>
      <p:pic>
        <p:nvPicPr>
          <p:cNvPr id="9" name="Picture 8" descr="Graphical user interface, text, application, email, Teams&#10;&#10;Description automatically generated">
            <a:extLst>
              <a:ext uri="{FF2B5EF4-FFF2-40B4-BE49-F238E27FC236}">
                <a16:creationId xmlns:a16="http://schemas.microsoft.com/office/drawing/2014/main" id="{1D335561-190F-DB0F-A55A-6BEDB9AD86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403" y="1161858"/>
            <a:ext cx="5685462" cy="3172429"/>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614AF221-C03C-87C6-1194-D90C5A4E65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8246" y="1975308"/>
            <a:ext cx="5685462" cy="1459890"/>
          </a:xfrm>
          <a:prstGeom prst="rect">
            <a:avLst/>
          </a:prstGeom>
        </p:spPr>
      </p:pic>
    </p:spTree>
    <p:extLst>
      <p:ext uri="{BB962C8B-B14F-4D97-AF65-F5344CB8AC3E}">
        <p14:creationId xmlns:p14="http://schemas.microsoft.com/office/powerpoint/2010/main" val="421996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468C93-0DE6-D1B8-FC7E-49585AD20C12}"/>
              </a:ext>
            </a:extLst>
          </p:cNvPr>
          <p:cNvSpPr txBox="1">
            <a:spLocks/>
          </p:cNvSpPr>
          <p:nvPr/>
        </p:nvSpPr>
        <p:spPr>
          <a:xfrm>
            <a:off x="0" y="246613"/>
            <a:ext cx="12192000"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effectLst/>
                <a:latin typeface="Times New Roman" panose="02020603050405020304" pitchFamily="18" charset="0"/>
                <a:cs typeface="Times New Roman" panose="02020603050405020304" pitchFamily="18" charset="0"/>
              </a:rPr>
              <a:t>VISUALISATION RESULT​</a:t>
            </a:r>
          </a:p>
        </p:txBody>
      </p:sp>
      <p:sp>
        <p:nvSpPr>
          <p:cNvPr id="4" name="Subtitle 2">
            <a:extLst>
              <a:ext uri="{FF2B5EF4-FFF2-40B4-BE49-F238E27FC236}">
                <a16:creationId xmlns:a16="http://schemas.microsoft.com/office/drawing/2014/main" id="{8C08B71E-7914-FD81-5525-F8800FC7A4DF}"/>
              </a:ext>
            </a:extLst>
          </p:cNvPr>
          <p:cNvSpPr txBox="1">
            <a:spLocks/>
          </p:cNvSpPr>
          <p:nvPr/>
        </p:nvSpPr>
        <p:spPr>
          <a:xfrm>
            <a:off x="585520" y="2756135"/>
            <a:ext cx="10111749" cy="535022"/>
          </a:xfrm>
          <a:prstGeom prst="rect">
            <a:avLst/>
          </a:prstGeom>
        </p:spPr>
        <p:txBody>
          <a:bodyPr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endParaRPr lang="en-US" sz="2800" dirty="0">
              <a:latin typeface="Times New Roman" panose="02020603050405020304" pitchFamily="18" charset="0"/>
              <a:cs typeface="Times New Roman" panose="02020603050405020304" pitchFamily="18" charset="0"/>
            </a:endParaRPr>
          </a:p>
        </p:txBody>
      </p:sp>
      <p:sp>
        <p:nvSpPr>
          <p:cNvPr id="13" name="Subtitle 2">
            <a:extLst>
              <a:ext uri="{FF2B5EF4-FFF2-40B4-BE49-F238E27FC236}">
                <a16:creationId xmlns:a16="http://schemas.microsoft.com/office/drawing/2014/main" id="{5C6749F9-6D86-D246-B0E8-DCA4C4D4E7BE}"/>
              </a:ext>
            </a:extLst>
          </p:cNvPr>
          <p:cNvSpPr txBox="1">
            <a:spLocks/>
          </p:cNvSpPr>
          <p:nvPr/>
        </p:nvSpPr>
        <p:spPr>
          <a:xfrm>
            <a:off x="585520" y="5942338"/>
            <a:ext cx="7387118" cy="772501"/>
          </a:xfrm>
          <a:prstGeom prst="rect">
            <a:avLst/>
          </a:prstGeom>
        </p:spPr>
        <p:txBody>
          <a:bodyPr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endParaRPr lang="en-US" sz="2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1CAC786A-EFE6-CEB0-355A-0E4B8080B3C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623888" y="915662"/>
            <a:ext cx="11077575" cy="84119"/>
          </a:xfrm>
          <a:prstGeom prst="rect">
            <a:avLst/>
          </a:prstGeom>
        </p:spPr>
      </p:pic>
      <p:sp>
        <p:nvSpPr>
          <p:cNvPr id="3" name="TextBox 2">
            <a:extLst>
              <a:ext uri="{FF2B5EF4-FFF2-40B4-BE49-F238E27FC236}">
                <a16:creationId xmlns:a16="http://schemas.microsoft.com/office/drawing/2014/main" id="{57E0742B-5A59-BB7B-AE15-515B34C60C29}"/>
              </a:ext>
            </a:extLst>
          </p:cNvPr>
          <p:cNvSpPr txBox="1"/>
          <p:nvPr/>
        </p:nvSpPr>
        <p:spPr>
          <a:xfrm>
            <a:off x="2437226" y="6006838"/>
            <a:ext cx="103293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CV</a:t>
            </a:r>
          </a:p>
        </p:txBody>
      </p:sp>
      <p:sp>
        <p:nvSpPr>
          <p:cNvPr id="10" name="TextBox 9">
            <a:extLst>
              <a:ext uri="{FF2B5EF4-FFF2-40B4-BE49-F238E27FC236}">
                <a16:creationId xmlns:a16="http://schemas.microsoft.com/office/drawing/2014/main" id="{EB877CEE-B7D5-57AE-7A36-6671BCEBE6F4}"/>
              </a:ext>
            </a:extLst>
          </p:cNvPr>
          <p:cNvSpPr txBox="1"/>
          <p:nvPr/>
        </p:nvSpPr>
        <p:spPr>
          <a:xfrm>
            <a:off x="7357724" y="6088167"/>
            <a:ext cx="103293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TVS</a:t>
            </a:r>
          </a:p>
        </p:txBody>
      </p:sp>
      <p:pic>
        <p:nvPicPr>
          <p:cNvPr id="6" name="Picture 5" descr="Graphical user interface, chart, scatter chart&#10;&#10;Description automatically generated">
            <a:extLst>
              <a:ext uri="{FF2B5EF4-FFF2-40B4-BE49-F238E27FC236}">
                <a16:creationId xmlns:a16="http://schemas.microsoft.com/office/drawing/2014/main" id="{28351BFC-628E-DDE3-A054-F67C0030C8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888" y="1129031"/>
            <a:ext cx="4419570" cy="4877807"/>
          </a:xfrm>
          <a:prstGeom prst="rect">
            <a:avLst/>
          </a:prstGeom>
        </p:spPr>
      </p:pic>
      <p:pic>
        <p:nvPicPr>
          <p:cNvPr id="8" name="Picture 7" descr="Graphical user interface, chart, scatter chart&#10;&#10;Description automatically generated">
            <a:extLst>
              <a:ext uri="{FF2B5EF4-FFF2-40B4-BE49-F238E27FC236}">
                <a16:creationId xmlns:a16="http://schemas.microsoft.com/office/drawing/2014/main" id="{6FCD2A0F-B239-0B44-3647-2111FA6094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9218" y="1123486"/>
            <a:ext cx="4585327" cy="4877807"/>
          </a:xfrm>
          <a:prstGeom prst="rect">
            <a:avLst/>
          </a:prstGeom>
        </p:spPr>
      </p:pic>
    </p:spTree>
    <p:extLst>
      <p:ext uri="{BB962C8B-B14F-4D97-AF65-F5344CB8AC3E}">
        <p14:creationId xmlns:p14="http://schemas.microsoft.com/office/powerpoint/2010/main" val="1045830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468C93-0DE6-D1B8-FC7E-49585AD20C12}"/>
              </a:ext>
            </a:extLst>
          </p:cNvPr>
          <p:cNvSpPr txBox="1">
            <a:spLocks/>
          </p:cNvSpPr>
          <p:nvPr/>
        </p:nvSpPr>
        <p:spPr>
          <a:xfrm>
            <a:off x="0" y="246613"/>
            <a:ext cx="12192000"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effectLst/>
                <a:latin typeface="Times New Roman" panose="02020603050405020304" pitchFamily="18" charset="0"/>
                <a:cs typeface="Times New Roman" panose="02020603050405020304" pitchFamily="18" charset="0"/>
              </a:rPr>
              <a:t>RANDOM FOREST REGRESSOR</a:t>
            </a:r>
          </a:p>
        </p:txBody>
      </p:sp>
      <p:pic>
        <p:nvPicPr>
          <p:cNvPr id="2" name="Picture 1">
            <a:extLst>
              <a:ext uri="{FF2B5EF4-FFF2-40B4-BE49-F238E27FC236}">
                <a16:creationId xmlns:a16="http://schemas.microsoft.com/office/drawing/2014/main" id="{BD5B6D6E-EDDC-7653-2D1E-38D709E8EE6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1801287" y="915664"/>
            <a:ext cx="8622660" cy="65477"/>
          </a:xfrm>
          <a:prstGeom prst="rect">
            <a:avLst/>
          </a:prstGeom>
        </p:spPr>
      </p:pic>
      <p:sp>
        <p:nvSpPr>
          <p:cNvPr id="4" name="TextBox 3">
            <a:extLst>
              <a:ext uri="{FF2B5EF4-FFF2-40B4-BE49-F238E27FC236}">
                <a16:creationId xmlns:a16="http://schemas.microsoft.com/office/drawing/2014/main" id="{03BB9E45-78CF-BB7A-DE3F-1DA332DFD3BC}"/>
              </a:ext>
            </a:extLst>
          </p:cNvPr>
          <p:cNvSpPr txBox="1"/>
          <p:nvPr/>
        </p:nvSpPr>
        <p:spPr>
          <a:xfrm>
            <a:off x="893853" y="4047425"/>
            <a:ext cx="5044610" cy="1384995"/>
          </a:xfrm>
          <a:prstGeom prst="rect">
            <a:avLst/>
          </a:prstGeom>
          <a:noFill/>
        </p:spPr>
        <p:txBody>
          <a:bodyPr wrap="square">
            <a:spAutoFit/>
          </a:bodyPr>
          <a:lstStyle/>
          <a:p>
            <a:pPr algn="ctr"/>
            <a:r>
              <a:rPr lang="en-US" sz="2800" dirty="0">
                <a:latin typeface="Times New Roman"/>
              </a:rPr>
              <a:t>Training the model is 4.83 mins</a:t>
            </a:r>
          </a:p>
          <a:p>
            <a:pPr algn="ctr"/>
            <a:r>
              <a:rPr lang="en-US" sz="2800" dirty="0">
                <a:latin typeface="Times New Roman"/>
              </a:rPr>
              <a:t>R2: 0.62</a:t>
            </a:r>
          </a:p>
          <a:p>
            <a:pPr algn="ctr"/>
            <a:r>
              <a:rPr lang="en-US" sz="2800" dirty="0">
                <a:latin typeface="Times New Roman"/>
              </a:rPr>
              <a:t>RMSE: 7277.11</a:t>
            </a:r>
            <a:endParaRPr lang="en-US" sz="2800" dirty="0"/>
          </a:p>
        </p:txBody>
      </p:sp>
      <p:pic>
        <p:nvPicPr>
          <p:cNvPr id="9" name="Picture 8" descr="Graphical user interface, text, application, email&#10;&#10;Description automatically generated">
            <a:extLst>
              <a:ext uri="{FF2B5EF4-FFF2-40B4-BE49-F238E27FC236}">
                <a16:creationId xmlns:a16="http://schemas.microsoft.com/office/drawing/2014/main" id="{46CD6D72-53FE-A3D9-373E-230D58467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307" y="1161858"/>
            <a:ext cx="6527515" cy="2547532"/>
          </a:xfrm>
          <a:prstGeom prst="rect">
            <a:avLst/>
          </a:prstGeom>
        </p:spPr>
      </p:pic>
      <p:pic>
        <p:nvPicPr>
          <p:cNvPr id="11" name="Picture 10" descr="Chart, scatter chart&#10;&#10;Description automatically generated">
            <a:extLst>
              <a:ext uri="{FF2B5EF4-FFF2-40B4-BE49-F238E27FC236}">
                <a16:creationId xmlns:a16="http://schemas.microsoft.com/office/drawing/2014/main" id="{EE74A99F-8D06-737B-88B0-E10AD26A08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323" y="1161858"/>
            <a:ext cx="3606897" cy="4344671"/>
          </a:xfrm>
          <a:prstGeom prst="rect">
            <a:avLst/>
          </a:prstGeom>
        </p:spPr>
      </p:pic>
    </p:spTree>
    <p:extLst>
      <p:ext uri="{BB962C8B-B14F-4D97-AF65-F5344CB8AC3E}">
        <p14:creationId xmlns:p14="http://schemas.microsoft.com/office/powerpoint/2010/main" val="3584131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3E7F-A421-381C-3C4E-A0745E807046}"/>
              </a:ext>
            </a:extLst>
          </p:cNvPr>
          <p:cNvSpPr>
            <a:spLocks noGrp="1"/>
          </p:cNvSpPr>
          <p:nvPr>
            <p:ph type="ctrTitle"/>
          </p:nvPr>
        </p:nvSpPr>
        <p:spPr>
          <a:xfrm>
            <a:off x="615412" y="4847"/>
            <a:ext cx="10072922" cy="770232"/>
          </a:xfrm>
        </p:spPr>
        <p:txBody>
          <a:bodyPr>
            <a:normAutofit/>
          </a:bodyPr>
          <a:lstStyle/>
          <a:p>
            <a:r>
              <a:rPr lang="en-US" sz="2800" b="1" dirty="0">
                <a:latin typeface="Times New Roman" panose="02020603050405020304" pitchFamily="18" charset="0"/>
                <a:cs typeface="Times New Roman" panose="02020603050405020304" pitchFamily="18" charset="0"/>
              </a:rPr>
              <a:t>AGENDA</a:t>
            </a:r>
          </a:p>
        </p:txBody>
      </p:sp>
      <p:pic>
        <p:nvPicPr>
          <p:cNvPr id="5" name="Picture 4">
            <a:extLst>
              <a:ext uri="{FF2B5EF4-FFF2-40B4-BE49-F238E27FC236}">
                <a16:creationId xmlns:a16="http://schemas.microsoft.com/office/drawing/2014/main" id="{580CA4DC-7B73-20AE-675A-9727C4E835F3}"/>
              </a:ext>
            </a:extLst>
          </p:cNvPr>
          <p:cNvPicPr>
            <a:picLocks noChangeAspect="1"/>
          </p:cNvPicPr>
          <p:nvPr/>
        </p:nvPicPr>
        <p:blipFill>
          <a:blip r:embed="rId2"/>
          <a:stretch>
            <a:fillRect/>
          </a:stretch>
        </p:blipFill>
        <p:spPr>
          <a:xfrm>
            <a:off x="523264" y="2487021"/>
            <a:ext cx="1152525" cy="962025"/>
          </a:xfrm>
          <a:prstGeom prst="rect">
            <a:avLst/>
          </a:prstGeom>
        </p:spPr>
      </p:pic>
      <p:sp>
        <p:nvSpPr>
          <p:cNvPr id="3" name="Subtitle 2">
            <a:extLst>
              <a:ext uri="{FF2B5EF4-FFF2-40B4-BE49-F238E27FC236}">
                <a16:creationId xmlns:a16="http://schemas.microsoft.com/office/drawing/2014/main" id="{5648B155-D0DB-0932-03E9-48866864BA20}"/>
              </a:ext>
            </a:extLst>
          </p:cNvPr>
          <p:cNvSpPr>
            <a:spLocks noGrp="1"/>
          </p:cNvSpPr>
          <p:nvPr>
            <p:ph type="subTitle" idx="1"/>
          </p:nvPr>
        </p:nvSpPr>
        <p:spPr>
          <a:xfrm>
            <a:off x="527438" y="828102"/>
            <a:ext cx="9878922" cy="2381693"/>
          </a:xfrm>
        </p:spPr>
        <p:txBody>
          <a:bodyPr vert="horz" lIns="91440" tIns="45720" rIns="91440" bIns="45720" rtlCol="0" anchor="t">
            <a:noAutofit/>
          </a:bodyPr>
          <a:lstStyle/>
          <a:p>
            <a:pPr marL="457200" indent="-457200">
              <a:buFont typeface="Arial" panose="020B0604020202020204" pitchFamily="34" charset="0"/>
              <a:buChar char="•"/>
            </a:pPr>
            <a:r>
              <a:rPr lang="en-US" sz="2800" dirty="0">
                <a:latin typeface="Times New Roman"/>
                <a:cs typeface="Times New Roman"/>
              </a:rPr>
              <a:t>Objective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About the dataset</a:t>
            </a:r>
            <a:endParaRPr lang="en-US" sz="2800" dirty="0">
              <a:latin typeface="Times New Roman"/>
              <a:cs typeface="Times New Roman"/>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Dataset Specifications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Technical Specifications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Machine learning algorithms used</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What is classification and regression</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Explanation of algorithms used in the project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Model results comparison table for regression and classification</a:t>
            </a:r>
          </a:p>
          <a:p>
            <a:pPr marL="342900" indent="-342900">
              <a:buFont typeface="Arial" panose="020B0604020202020204" pitchFamily="34" charset="0"/>
              <a:buChar char="•"/>
            </a:pPr>
            <a:r>
              <a:rPr lang="en-US" sz="2800" dirty="0">
                <a:latin typeface="Times New Roman"/>
                <a:cs typeface="Times New Roman"/>
              </a:rPr>
              <a:t>Conclusion </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GitHub Link and references </a:t>
            </a: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466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468C93-0DE6-D1B8-FC7E-49585AD20C12}"/>
              </a:ext>
            </a:extLst>
          </p:cNvPr>
          <p:cNvSpPr txBox="1">
            <a:spLocks/>
          </p:cNvSpPr>
          <p:nvPr/>
        </p:nvSpPr>
        <p:spPr>
          <a:xfrm>
            <a:off x="0" y="246613"/>
            <a:ext cx="12192000"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effectLst/>
                <a:latin typeface="Times New Roman" panose="02020603050405020304" pitchFamily="18" charset="0"/>
                <a:cs typeface="Times New Roman" panose="02020603050405020304" pitchFamily="18" charset="0"/>
              </a:rPr>
              <a:t>RANDOM FOREST REGRESSOR</a:t>
            </a:r>
          </a:p>
        </p:txBody>
      </p:sp>
      <p:pic>
        <p:nvPicPr>
          <p:cNvPr id="2" name="Picture 1">
            <a:extLst>
              <a:ext uri="{FF2B5EF4-FFF2-40B4-BE49-F238E27FC236}">
                <a16:creationId xmlns:a16="http://schemas.microsoft.com/office/drawing/2014/main" id="{BD5B6D6E-EDDC-7653-2D1E-38D709E8EE6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1801287" y="915664"/>
            <a:ext cx="8622660" cy="65477"/>
          </a:xfrm>
          <a:prstGeom prst="rect">
            <a:avLst/>
          </a:prstGeom>
        </p:spPr>
      </p:pic>
      <p:sp>
        <p:nvSpPr>
          <p:cNvPr id="4" name="TextBox 3">
            <a:extLst>
              <a:ext uri="{FF2B5EF4-FFF2-40B4-BE49-F238E27FC236}">
                <a16:creationId xmlns:a16="http://schemas.microsoft.com/office/drawing/2014/main" id="{03BB9E45-78CF-BB7A-DE3F-1DA332DFD3BC}"/>
              </a:ext>
            </a:extLst>
          </p:cNvPr>
          <p:cNvSpPr txBox="1"/>
          <p:nvPr/>
        </p:nvSpPr>
        <p:spPr>
          <a:xfrm>
            <a:off x="7154334" y="1161858"/>
            <a:ext cx="4589028" cy="1815882"/>
          </a:xfrm>
          <a:prstGeom prst="rect">
            <a:avLst/>
          </a:prstGeom>
          <a:noFill/>
        </p:spPr>
        <p:txBody>
          <a:bodyPr wrap="square">
            <a:spAutoFit/>
          </a:bodyPr>
          <a:lstStyle/>
          <a:p>
            <a:pPr algn="ctr"/>
            <a:r>
              <a:rPr lang="en-US" sz="2800" dirty="0">
                <a:latin typeface="Times New Roman"/>
              </a:rPr>
              <a:t>Training the model for the Cross validator is 12.83 mins</a:t>
            </a:r>
          </a:p>
          <a:p>
            <a:pPr algn="ctr"/>
            <a:r>
              <a:rPr lang="en-US" sz="2800" dirty="0">
                <a:latin typeface="Times New Roman"/>
              </a:rPr>
              <a:t>R2: 0.54</a:t>
            </a:r>
          </a:p>
          <a:p>
            <a:pPr algn="ctr"/>
            <a:r>
              <a:rPr lang="en-US" sz="2800" dirty="0">
                <a:latin typeface="Times New Roman"/>
              </a:rPr>
              <a:t>RMSE: 8007.15</a:t>
            </a:r>
            <a:endParaRPr lang="en-US" sz="2800" dirty="0"/>
          </a:p>
        </p:txBody>
      </p:sp>
      <p:sp>
        <p:nvSpPr>
          <p:cNvPr id="7" name="TextBox 6">
            <a:extLst>
              <a:ext uri="{FF2B5EF4-FFF2-40B4-BE49-F238E27FC236}">
                <a16:creationId xmlns:a16="http://schemas.microsoft.com/office/drawing/2014/main" id="{F5E68BF6-6D2F-6E8B-9579-56472C403543}"/>
              </a:ext>
            </a:extLst>
          </p:cNvPr>
          <p:cNvSpPr txBox="1"/>
          <p:nvPr/>
        </p:nvSpPr>
        <p:spPr>
          <a:xfrm>
            <a:off x="5972419" y="4027098"/>
            <a:ext cx="4938348" cy="1815882"/>
          </a:xfrm>
          <a:prstGeom prst="rect">
            <a:avLst/>
          </a:prstGeom>
          <a:noFill/>
        </p:spPr>
        <p:txBody>
          <a:bodyPr wrap="square">
            <a:spAutoFit/>
          </a:bodyPr>
          <a:lstStyle/>
          <a:p>
            <a:pPr algn="ctr"/>
            <a:r>
              <a:rPr lang="en-US" sz="2800" dirty="0">
                <a:latin typeface="Times New Roman"/>
                <a:cs typeface="Times New Roman"/>
              </a:rPr>
              <a:t>Training the model for the Train Validator split is 7.29 mins</a:t>
            </a:r>
          </a:p>
          <a:p>
            <a:pPr algn="ctr"/>
            <a:r>
              <a:rPr lang="en-US" sz="2800" dirty="0">
                <a:latin typeface="Times New Roman"/>
                <a:cs typeface="Times New Roman"/>
              </a:rPr>
              <a:t>R2: 0.54</a:t>
            </a:r>
          </a:p>
          <a:p>
            <a:pPr algn="ctr"/>
            <a:r>
              <a:rPr lang="en-US" sz="2800" dirty="0">
                <a:latin typeface="Times New Roman"/>
                <a:cs typeface="Times New Roman"/>
              </a:rPr>
              <a:t>RMSE: 8007.15</a:t>
            </a:r>
            <a:endParaRPr lang="en-US" sz="2800" dirty="0"/>
          </a:p>
        </p:txBody>
      </p:sp>
      <p:pic>
        <p:nvPicPr>
          <p:cNvPr id="6" name="Picture 5" descr="Graphical user interface, text, application, email&#10;&#10;Description automatically generated">
            <a:extLst>
              <a:ext uri="{FF2B5EF4-FFF2-40B4-BE49-F238E27FC236}">
                <a16:creationId xmlns:a16="http://schemas.microsoft.com/office/drawing/2014/main" id="{B5471D65-8A82-6A9C-E97A-766DE58B1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394" y="1179745"/>
            <a:ext cx="6735940" cy="2120198"/>
          </a:xfrm>
          <a:prstGeom prst="rect">
            <a:avLst/>
          </a:prstGeom>
        </p:spPr>
      </p:pic>
      <p:pic>
        <p:nvPicPr>
          <p:cNvPr id="8" name="Picture 7">
            <a:extLst>
              <a:ext uri="{FF2B5EF4-FFF2-40B4-BE49-F238E27FC236}">
                <a16:creationId xmlns:a16="http://schemas.microsoft.com/office/drawing/2014/main" id="{649A3406-ECA6-3F5B-4307-D0A87C0FF121}"/>
              </a:ext>
            </a:extLst>
          </p:cNvPr>
          <p:cNvPicPr>
            <a:picLocks noChangeAspect="1"/>
          </p:cNvPicPr>
          <p:nvPr/>
        </p:nvPicPr>
        <p:blipFill>
          <a:blip r:embed="rId5"/>
          <a:stretch>
            <a:fillRect/>
          </a:stretch>
        </p:blipFill>
        <p:spPr>
          <a:xfrm>
            <a:off x="418394" y="3500486"/>
            <a:ext cx="5086466" cy="2869107"/>
          </a:xfrm>
          <a:prstGeom prst="rect">
            <a:avLst/>
          </a:prstGeom>
        </p:spPr>
      </p:pic>
    </p:spTree>
    <p:extLst>
      <p:ext uri="{BB962C8B-B14F-4D97-AF65-F5344CB8AC3E}">
        <p14:creationId xmlns:p14="http://schemas.microsoft.com/office/powerpoint/2010/main" val="2044887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468C93-0DE6-D1B8-FC7E-49585AD20C12}"/>
              </a:ext>
            </a:extLst>
          </p:cNvPr>
          <p:cNvSpPr txBox="1">
            <a:spLocks/>
          </p:cNvSpPr>
          <p:nvPr/>
        </p:nvSpPr>
        <p:spPr>
          <a:xfrm>
            <a:off x="0" y="246613"/>
            <a:ext cx="12192000"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effectLst/>
                <a:latin typeface="Times New Roman" panose="02020603050405020304" pitchFamily="18" charset="0"/>
                <a:cs typeface="Times New Roman" panose="02020603050405020304" pitchFamily="18" charset="0"/>
              </a:rPr>
              <a:t>VISUALISATION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RESULT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ubtitle 2">
            <a:extLst>
              <a:ext uri="{FF2B5EF4-FFF2-40B4-BE49-F238E27FC236}">
                <a16:creationId xmlns:a16="http://schemas.microsoft.com/office/drawing/2014/main" id="{8C08B71E-7914-FD81-5525-F8800FC7A4DF}"/>
              </a:ext>
            </a:extLst>
          </p:cNvPr>
          <p:cNvSpPr txBox="1">
            <a:spLocks/>
          </p:cNvSpPr>
          <p:nvPr/>
        </p:nvSpPr>
        <p:spPr>
          <a:xfrm>
            <a:off x="585520" y="2756135"/>
            <a:ext cx="10111749" cy="535022"/>
          </a:xfrm>
          <a:prstGeom prst="rect">
            <a:avLst/>
          </a:prstGeom>
        </p:spPr>
        <p:txBody>
          <a:bodyPr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endParaRPr lang="en-US" sz="2800" dirty="0">
              <a:latin typeface="Times New Roman" panose="02020603050405020304" pitchFamily="18" charset="0"/>
              <a:cs typeface="Times New Roman" panose="02020603050405020304" pitchFamily="18" charset="0"/>
            </a:endParaRPr>
          </a:p>
        </p:txBody>
      </p:sp>
      <p:sp>
        <p:nvSpPr>
          <p:cNvPr id="13" name="Subtitle 2">
            <a:extLst>
              <a:ext uri="{FF2B5EF4-FFF2-40B4-BE49-F238E27FC236}">
                <a16:creationId xmlns:a16="http://schemas.microsoft.com/office/drawing/2014/main" id="{5C6749F9-6D86-D246-B0E8-DCA4C4D4E7BE}"/>
              </a:ext>
            </a:extLst>
          </p:cNvPr>
          <p:cNvSpPr txBox="1">
            <a:spLocks/>
          </p:cNvSpPr>
          <p:nvPr/>
        </p:nvSpPr>
        <p:spPr>
          <a:xfrm>
            <a:off x="585520" y="5942338"/>
            <a:ext cx="7387118" cy="772501"/>
          </a:xfrm>
          <a:prstGeom prst="rect">
            <a:avLst/>
          </a:prstGeom>
        </p:spPr>
        <p:txBody>
          <a:bodyPr anchor="t">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lnSpc>
                <a:spcPct val="100000"/>
              </a:lnSpc>
              <a:buNone/>
            </a:pPr>
            <a:endParaRPr lang="en-US" sz="2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1CAC786A-EFE6-CEB0-355A-0E4B8080B3C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623888" y="915662"/>
            <a:ext cx="11077575" cy="84119"/>
          </a:xfrm>
          <a:prstGeom prst="rect">
            <a:avLst/>
          </a:prstGeom>
        </p:spPr>
      </p:pic>
      <p:sp>
        <p:nvSpPr>
          <p:cNvPr id="3" name="TextBox 2">
            <a:extLst>
              <a:ext uri="{FF2B5EF4-FFF2-40B4-BE49-F238E27FC236}">
                <a16:creationId xmlns:a16="http://schemas.microsoft.com/office/drawing/2014/main" id="{57E0742B-5A59-BB7B-AE15-515B34C60C29}"/>
              </a:ext>
            </a:extLst>
          </p:cNvPr>
          <p:cNvSpPr txBox="1"/>
          <p:nvPr/>
        </p:nvSpPr>
        <p:spPr>
          <a:xfrm>
            <a:off x="2437226" y="6006838"/>
            <a:ext cx="103293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CV</a:t>
            </a:r>
          </a:p>
        </p:txBody>
      </p:sp>
      <p:sp>
        <p:nvSpPr>
          <p:cNvPr id="10" name="TextBox 9">
            <a:extLst>
              <a:ext uri="{FF2B5EF4-FFF2-40B4-BE49-F238E27FC236}">
                <a16:creationId xmlns:a16="http://schemas.microsoft.com/office/drawing/2014/main" id="{EB877CEE-B7D5-57AE-7A36-6671BCEBE6F4}"/>
              </a:ext>
            </a:extLst>
          </p:cNvPr>
          <p:cNvSpPr txBox="1"/>
          <p:nvPr/>
        </p:nvSpPr>
        <p:spPr>
          <a:xfrm>
            <a:off x="7603095" y="6088167"/>
            <a:ext cx="103293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TVS</a:t>
            </a:r>
          </a:p>
        </p:txBody>
      </p:sp>
      <p:pic>
        <p:nvPicPr>
          <p:cNvPr id="6" name="Picture 5" descr="Chart, scatter chart&#10;&#10;Description automatically generated">
            <a:extLst>
              <a:ext uri="{FF2B5EF4-FFF2-40B4-BE49-F238E27FC236}">
                <a16:creationId xmlns:a16="http://schemas.microsoft.com/office/drawing/2014/main" id="{6570CB2E-F5E7-A6F8-3D17-D60071D40B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520" y="1129692"/>
            <a:ext cx="4684495" cy="4874304"/>
          </a:xfrm>
          <a:prstGeom prst="rect">
            <a:avLst/>
          </a:prstGeom>
        </p:spPr>
      </p:pic>
      <p:pic>
        <p:nvPicPr>
          <p:cNvPr id="11" name="Picture 10">
            <a:extLst>
              <a:ext uri="{FF2B5EF4-FFF2-40B4-BE49-F238E27FC236}">
                <a16:creationId xmlns:a16="http://schemas.microsoft.com/office/drawing/2014/main" id="{FA84B03F-5A00-B4DA-ED31-0882A685BABD}"/>
              </a:ext>
            </a:extLst>
          </p:cNvPr>
          <p:cNvPicPr>
            <a:picLocks noChangeAspect="1"/>
          </p:cNvPicPr>
          <p:nvPr/>
        </p:nvPicPr>
        <p:blipFill>
          <a:blip r:embed="rId5"/>
          <a:stretch>
            <a:fillRect/>
          </a:stretch>
        </p:blipFill>
        <p:spPr>
          <a:xfrm>
            <a:off x="5829872" y="1149036"/>
            <a:ext cx="4208163" cy="4854959"/>
          </a:xfrm>
          <a:prstGeom prst="rect">
            <a:avLst/>
          </a:prstGeom>
        </p:spPr>
      </p:pic>
    </p:spTree>
    <p:extLst>
      <p:ext uri="{BB962C8B-B14F-4D97-AF65-F5344CB8AC3E}">
        <p14:creationId xmlns:p14="http://schemas.microsoft.com/office/powerpoint/2010/main" val="724140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525717" y="696952"/>
            <a:ext cx="10077196" cy="821794"/>
          </a:xfrm>
          <a:prstGeom prst="rect">
            <a:avLst/>
          </a:prstGeom>
        </p:spPr>
        <p:txBody>
          <a:bodyPr vert="horz" lIns="91440" tIns="45720" rIns="91440" bIns="45720" rtlCol="0" anchor="b">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a:solidFill>
                  <a:schemeClr val="tx1"/>
                </a:solidFill>
                <a:latin typeface="Times New Roman" panose="02020603050405020304" pitchFamily="18" charset="0"/>
                <a:cs typeface="Times New Roman" panose="02020603050405020304" pitchFamily="18" charset="0"/>
              </a:rPr>
              <a:t>FEATURE IMPORTANCE ​</a:t>
            </a:r>
          </a:p>
        </p:txBody>
      </p:sp>
      <p:sp>
        <p:nvSpPr>
          <p:cNvPr id="4" name="Subtitle 2">
            <a:extLst>
              <a:ext uri="{FF2B5EF4-FFF2-40B4-BE49-F238E27FC236}">
                <a16:creationId xmlns:a16="http://schemas.microsoft.com/office/drawing/2014/main" id="{985C3538-07F5-888C-AC9C-FFFA56CD17A8}"/>
              </a:ext>
            </a:extLst>
          </p:cNvPr>
          <p:cNvSpPr txBox="1">
            <a:spLocks/>
          </p:cNvSpPr>
          <p:nvPr/>
        </p:nvSpPr>
        <p:spPr>
          <a:xfrm>
            <a:off x="525462" y="5212334"/>
            <a:ext cx="9802445" cy="821794"/>
          </a:xfrm>
          <a:prstGeom prst="rect">
            <a:avLst/>
          </a:prstGeom>
        </p:spPr>
        <p:txBody>
          <a:bodyPr lIns="91440" tIns="45720" rIns="91440" bIns="4572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defTabSz="877824">
              <a:lnSpc>
                <a:spcPct val="100000"/>
              </a:lnSpc>
              <a:spcBef>
                <a:spcPts val="480"/>
              </a:spcBef>
              <a:buNone/>
            </a:pPr>
            <a:r>
              <a:rPr lang="en-US" sz="2800" kern="1200" dirty="0">
                <a:latin typeface="Times New Roman"/>
                <a:cs typeface="Times New Roman"/>
              </a:rPr>
              <a:t>Mileage has the highest importance score</a:t>
            </a:r>
            <a:r>
              <a:rPr lang="en-US" sz="2800" dirty="0">
                <a:latin typeface="Times New Roman"/>
                <a:cs typeface="Times New Roman"/>
              </a:rPr>
              <a:t> which is 0.323035</a:t>
            </a:r>
            <a:endParaRPr lang="en-US" sz="2800" dirty="0">
              <a:latin typeface="Times New Roman" panose="02020603050405020304" pitchFamily="18" charset="0"/>
              <a:cs typeface="Times New Roman" panose="02020603050405020304" pitchFamily="18" charset="0"/>
            </a:endParaRPr>
          </a:p>
        </p:txBody>
      </p:sp>
      <p:pic>
        <p:nvPicPr>
          <p:cNvPr id="8" name="Picture 7" descr="Graphical user interface, text, application, email&#10;&#10;Description automatically generated">
            <a:extLst>
              <a:ext uri="{FF2B5EF4-FFF2-40B4-BE49-F238E27FC236}">
                <a16:creationId xmlns:a16="http://schemas.microsoft.com/office/drawing/2014/main" id="{3C0E0602-4A46-7D74-6CE4-B6135B53A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24" y="2065377"/>
            <a:ext cx="8852471" cy="2932918"/>
          </a:xfrm>
          <a:prstGeom prst="rect">
            <a:avLst/>
          </a:prstGeom>
        </p:spPr>
      </p:pic>
    </p:spTree>
    <p:extLst>
      <p:ext uri="{BB962C8B-B14F-4D97-AF65-F5344CB8AC3E}">
        <p14:creationId xmlns:p14="http://schemas.microsoft.com/office/powerpoint/2010/main" val="2776633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8468C93-0DE6-D1B8-FC7E-49585AD20C12}"/>
              </a:ext>
            </a:extLst>
          </p:cNvPr>
          <p:cNvSpPr txBox="1">
            <a:spLocks/>
          </p:cNvSpPr>
          <p:nvPr/>
        </p:nvSpPr>
        <p:spPr>
          <a:xfrm>
            <a:off x="0" y="246613"/>
            <a:ext cx="12192000" cy="577210"/>
          </a:xfrm>
          <a:prstGeom prst="rect">
            <a:avLst/>
          </a:prstGeom>
        </p:spPr>
        <p:txBody>
          <a:bodyPr vert="horz" lIns="91440" tIns="45720" rIns="91440" bIns="45720" rtlCol="0" anchor="t">
            <a:no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lgn="ctr">
              <a:spcAft>
                <a:spcPts val="600"/>
              </a:spcAft>
            </a:pPr>
            <a:r>
              <a:rPr lang="en-US" sz="2800" dirty="0">
                <a:solidFill>
                  <a:schemeClr val="tx1"/>
                </a:solidFill>
                <a:latin typeface="Times New Roman" panose="02020603050405020304" pitchFamily="18" charset="0"/>
                <a:cs typeface="Times New Roman" panose="02020603050405020304" pitchFamily="18" charset="0"/>
              </a:rPr>
              <a:t>DECISION TREE CLASSIFIER</a:t>
            </a:r>
          </a:p>
        </p:txBody>
      </p:sp>
      <p:pic>
        <p:nvPicPr>
          <p:cNvPr id="2" name="Picture 1">
            <a:extLst>
              <a:ext uri="{FF2B5EF4-FFF2-40B4-BE49-F238E27FC236}">
                <a16:creationId xmlns:a16="http://schemas.microsoft.com/office/drawing/2014/main" id="{BD5B6D6E-EDDC-7653-2D1E-38D709E8EE6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1801287" y="915664"/>
            <a:ext cx="8622660" cy="65477"/>
          </a:xfrm>
          <a:prstGeom prst="rect">
            <a:avLst/>
          </a:prstGeom>
        </p:spPr>
      </p:pic>
      <p:sp>
        <p:nvSpPr>
          <p:cNvPr id="4" name="TextBox 3">
            <a:extLst>
              <a:ext uri="{FF2B5EF4-FFF2-40B4-BE49-F238E27FC236}">
                <a16:creationId xmlns:a16="http://schemas.microsoft.com/office/drawing/2014/main" id="{03BB9E45-78CF-BB7A-DE3F-1DA332DFD3BC}"/>
              </a:ext>
            </a:extLst>
          </p:cNvPr>
          <p:cNvSpPr txBox="1"/>
          <p:nvPr/>
        </p:nvSpPr>
        <p:spPr>
          <a:xfrm>
            <a:off x="759020" y="2527834"/>
            <a:ext cx="6140917" cy="1384995"/>
          </a:xfrm>
          <a:prstGeom prst="rect">
            <a:avLst/>
          </a:prstGeom>
          <a:noFill/>
        </p:spPr>
        <p:txBody>
          <a:bodyPr wrap="square">
            <a:spAutoFit/>
          </a:bodyPr>
          <a:lstStyle/>
          <a:p>
            <a:pPr algn="ctr"/>
            <a:r>
              <a:rPr lang="en-US" sz="2800" dirty="0">
                <a:latin typeface="Times New Roman"/>
              </a:rPr>
              <a:t>Training the model for the Cross validator is 19.42 mins</a:t>
            </a:r>
          </a:p>
          <a:p>
            <a:pPr algn="ctr"/>
            <a:r>
              <a:rPr lang="en-US" sz="2800" dirty="0">
                <a:latin typeface="Times New Roman"/>
              </a:rPr>
              <a:t>AUC: 0.941</a:t>
            </a:r>
            <a:endParaRPr lang="en-US" sz="2800" dirty="0"/>
          </a:p>
        </p:txBody>
      </p:sp>
      <p:sp>
        <p:nvSpPr>
          <p:cNvPr id="7" name="TextBox 6">
            <a:extLst>
              <a:ext uri="{FF2B5EF4-FFF2-40B4-BE49-F238E27FC236}">
                <a16:creationId xmlns:a16="http://schemas.microsoft.com/office/drawing/2014/main" id="{F5E68BF6-6D2F-6E8B-9579-56472C403543}"/>
              </a:ext>
            </a:extLst>
          </p:cNvPr>
          <p:cNvSpPr txBox="1"/>
          <p:nvPr/>
        </p:nvSpPr>
        <p:spPr>
          <a:xfrm>
            <a:off x="950151" y="5226392"/>
            <a:ext cx="5758657" cy="1384995"/>
          </a:xfrm>
          <a:prstGeom prst="rect">
            <a:avLst/>
          </a:prstGeom>
          <a:noFill/>
        </p:spPr>
        <p:txBody>
          <a:bodyPr wrap="square">
            <a:spAutoFit/>
          </a:bodyPr>
          <a:lstStyle/>
          <a:p>
            <a:pPr algn="ctr"/>
            <a:r>
              <a:rPr lang="en-US" sz="2800" dirty="0">
                <a:latin typeface="Times New Roman"/>
                <a:cs typeface="Times New Roman"/>
              </a:rPr>
              <a:t>Training the model for the Train Validator split is 12.13 mins</a:t>
            </a:r>
          </a:p>
          <a:p>
            <a:pPr algn="ctr"/>
            <a:r>
              <a:rPr lang="en-US" sz="2800" dirty="0">
                <a:latin typeface="Times New Roman"/>
                <a:cs typeface="Times New Roman"/>
              </a:rPr>
              <a:t>AUC: 0.941</a:t>
            </a:r>
            <a:endParaRPr lang="en-US" sz="2800" dirty="0"/>
          </a:p>
        </p:txBody>
      </p:sp>
      <p:pic>
        <p:nvPicPr>
          <p:cNvPr id="3" name="Picture 2">
            <a:extLst>
              <a:ext uri="{FF2B5EF4-FFF2-40B4-BE49-F238E27FC236}">
                <a16:creationId xmlns:a16="http://schemas.microsoft.com/office/drawing/2014/main" id="{4191A4A7-9B3B-B703-86A0-03937F71E257}"/>
              </a:ext>
            </a:extLst>
          </p:cNvPr>
          <p:cNvPicPr>
            <a:picLocks noChangeAspect="1"/>
          </p:cNvPicPr>
          <p:nvPr/>
        </p:nvPicPr>
        <p:blipFill>
          <a:blip r:embed="rId5"/>
          <a:stretch>
            <a:fillRect/>
          </a:stretch>
        </p:blipFill>
        <p:spPr>
          <a:xfrm>
            <a:off x="220334" y="3912829"/>
            <a:ext cx="7011002" cy="1291050"/>
          </a:xfrm>
          <a:prstGeom prst="rect">
            <a:avLst/>
          </a:prstGeom>
        </p:spPr>
      </p:pic>
      <p:pic>
        <p:nvPicPr>
          <p:cNvPr id="9" name="Picture 8" descr="Table&#10;&#10;Description automatically generated">
            <a:extLst>
              <a:ext uri="{FF2B5EF4-FFF2-40B4-BE49-F238E27FC236}">
                <a16:creationId xmlns:a16="http://schemas.microsoft.com/office/drawing/2014/main" id="{CE3EAE7C-3E9B-340E-3BE5-F5B818D471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4371" y="3912829"/>
            <a:ext cx="3302657" cy="2867307"/>
          </a:xfrm>
          <a:prstGeom prst="rect">
            <a:avLst/>
          </a:prstGeom>
        </p:spPr>
      </p:pic>
      <p:pic>
        <p:nvPicPr>
          <p:cNvPr id="10" name="Picture 9">
            <a:extLst>
              <a:ext uri="{FF2B5EF4-FFF2-40B4-BE49-F238E27FC236}">
                <a16:creationId xmlns:a16="http://schemas.microsoft.com/office/drawing/2014/main" id="{3958D658-F6BC-881C-4B78-8FF2FF4E0AA4}"/>
              </a:ext>
            </a:extLst>
          </p:cNvPr>
          <p:cNvPicPr>
            <a:picLocks noChangeAspect="1"/>
          </p:cNvPicPr>
          <p:nvPr/>
        </p:nvPicPr>
        <p:blipFill>
          <a:blip r:embed="rId7"/>
          <a:stretch>
            <a:fillRect/>
          </a:stretch>
        </p:blipFill>
        <p:spPr>
          <a:xfrm>
            <a:off x="7438623" y="1227785"/>
            <a:ext cx="4514850" cy="2438400"/>
          </a:xfrm>
          <a:prstGeom prst="rect">
            <a:avLst/>
          </a:prstGeom>
        </p:spPr>
      </p:pic>
      <p:pic>
        <p:nvPicPr>
          <p:cNvPr id="12" name="Picture 11">
            <a:extLst>
              <a:ext uri="{FF2B5EF4-FFF2-40B4-BE49-F238E27FC236}">
                <a16:creationId xmlns:a16="http://schemas.microsoft.com/office/drawing/2014/main" id="{CB0FDC40-4747-8462-2E79-838F0689906C}"/>
              </a:ext>
            </a:extLst>
          </p:cNvPr>
          <p:cNvPicPr>
            <a:picLocks noChangeAspect="1"/>
          </p:cNvPicPr>
          <p:nvPr/>
        </p:nvPicPr>
        <p:blipFill>
          <a:blip r:embed="rId8"/>
          <a:stretch>
            <a:fillRect/>
          </a:stretch>
        </p:blipFill>
        <p:spPr>
          <a:xfrm>
            <a:off x="238527" y="1080034"/>
            <a:ext cx="7005871" cy="1286102"/>
          </a:xfrm>
          <a:prstGeom prst="rect">
            <a:avLst/>
          </a:prstGeom>
        </p:spPr>
      </p:pic>
    </p:spTree>
    <p:extLst>
      <p:ext uri="{BB962C8B-B14F-4D97-AF65-F5344CB8AC3E}">
        <p14:creationId xmlns:p14="http://schemas.microsoft.com/office/powerpoint/2010/main" val="4140188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518452" y="971398"/>
            <a:ext cx="10515993" cy="1093708"/>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dirty="0">
                <a:solidFill>
                  <a:schemeClr val="tx1"/>
                </a:solidFill>
                <a:latin typeface="Times New Roman" panose="02020603050405020304" pitchFamily="18" charset="0"/>
                <a:cs typeface="Times New Roman" panose="02020603050405020304" pitchFamily="18" charset="0"/>
              </a:rPr>
              <a:t>MODEL RESULTS COMPARISON TABLE FOR REGRESSION WITH CROSS VALIDATOR ​</a:t>
            </a:r>
          </a:p>
        </p:txBody>
      </p:sp>
      <p:graphicFrame>
        <p:nvGraphicFramePr>
          <p:cNvPr id="6" name="Table 6">
            <a:extLst>
              <a:ext uri="{FF2B5EF4-FFF2-40B4-BE49-F238E27FC236}">
                <a16:creationId xmlns:a16="http://schemas.microsoft.com/office/drawing/2014/main" id="{A679B16C-C82C-C137-8734-C72AC03FAF2B}"/>
              </a:ext>
            </a:extLst>
          </p:cNvPr>
          <p:cNvGraphicFramePr>
            <a:graphicFrameLocks noGrp="1"/>
          </p:cNvGraphicFramePr>
          <p:nvPr>
            <p:extLst>
              <p:ext uri="{D42A27DB-BD31-4B8C-83A1-F6EECF244321}">
                <p14:modId xmlns:p14="http://schemas.microsoft.com/office/powerpoint/2010/main" val="3226959279"/>
              </p:ext>
            </p:extLst>
          </p:nvPr>
        </p:nvGraphicFramePr>
        <p:xfrm>
          <a:off x="381002" y="2171443"/>
          <a:ext cx="11477321" cy="4199657"/>
        </p:xfrm>
        <a:graphic>
          <a:graphicData uri="http://schemas.openxmlformats.org/drawingml/2006/table">
            <a:tbl>
              <a:tblPr firstRow="1" bandRow="1">
                <a:solidFill>
                  <a:srgbClr val="F2F2F2">
                    <a:alpha val="45098"/>
                  </a:srgbClr>
                </a:solidFill>
                <a:tableStyleId>{5C22544A-7EE6-4342-B048-85BDC9FD1C3A}</a:tableStyleId>
              </a:tblPr>
              <a:tblGrid>
                <a:gridCol w="4316126">
                  <a:extLst>
                    <a:ext uri="{9D8B030D-6E8A-4147-A177-3AD203B41FA5}">
                      <a16:colId xmlns:a16="http://schemas.microsoft.com/office/drawing/2014/main" val="3762413396"/>
                    </a:ext>
                  </a:extLst>
                </a:gridCol>
                <a:gridCol w="2762451">
                  <a:extLst>
                    <a:ext uri="{9D8B030D-6E8A-4147-A177-3AD203B41FA5}">
                      <a16:colId xmlns:a16="http://schemas.microsoft.com/office/drawing/2014/main" val="369982855"/>
                    </a:ext>
                  </a:extLst>
                </a:gridCol>
                <a:gridCol w="2300438">
                  <a:extLst>
                    <a:ext uri="{9D8B030D-6E8A-4147-A177-3AD203B41FA5}">
                      <a16:colId xmlns:a16="http://schemas.microsoft.com/office/drawing/2014/main" val="2894162030"/>
                    </a:ext>
                  </a:extLst>
                </a:gridCol>
                <a:gridCol w="2098306">
                  <a:extLst>
                    <a:ext uri="{9D8B030D-6E8A-4147-A177-3AD203B41FA5}">
                      <a16:colId xmlns:a16="http://schemas.microsoft.com/office/drawing/2014/main" val="1830403019"/>
                    </a:ext>
                  </a:extLst>
                </a:gridCol>
              </a:tblGrid>
              <a:tr h="741923">
                <a:tc>
                  <a:txBody>
                    <a:bodyPr/>
                    <a:lstStyle/>
                    <a:p>
                      <a:pPr algn="ctr"/>
                      <a:r>
                        <a:rPr lang="en-US" sz="2800" b="0" cap="none" spc="0" dirty="0">
                          <a:solidFill>
                            <a:schemeClr val="bg1"/>
                          </a:solidFill>
                          <a:latin typeface="Times New Roman" panose="02020603050405020304" pitchFamily="18" charset="0"/>
                          <a:cs typeface="Times New Roman" panose="02020603050405020304" pitchFamily="18" charset="0"/>
                        </a:rPr>
                        <a:t>Model</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a:solidFill>
                            <a:schemeClr val="bg1"/>
                          </a:solidFill>
                          <a:latin typeface="Times New Roman" panose="02020603050405020304" pitchFamily="18" charset="0"/>
                          <a:cs typeface="Times New Roman" panose="02020603050405020304" pitchFamily="18" charset="0"/>
                        </a:rPr>
                        <a:t>RMSE</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kern="1200" cap="none" spc="0">
                          <a:solidFill>
                            <a:schemeClr val="bg1"/>
                          </a:solidFill>
                          <a:effectLst/>
                          <a:latin typeface="Times New Roman" panose="02020603050405020304" pitchFamily="18" charset="0"/>
                          <a:ea typeface="+mn-ea"/>
                          <a:cs typeface="Times New Roman" panose="02020603050405020304" pitchFamily="18" charset="0"/>
                        </a:rPr>
                        <a:t>R2</a:t>
                      </a:r>
                      <a:endParaRPr lang="en-US" sz="2800" b="0" cap="none" spc="0">
                        <a:solidFill>
                          <a:schemeClr val="bg1"/>
                        </a:solidFill>
                        <a:latin typeface="Times New Roman" panose="02020603050405020304" pitchFamily="18" charset="0"/>
                        <a:cs typeface="Times New Roman" panose="02020603050405020304" pitchFamily="18" charset="0"/>
                      </a:endParaRP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a:solidFill>
                            <a:schemeClr val="bg1"/>
                          </a:solidFill>
                          <a:latin typeface="Times New Roman" panose="02020603050405020304" pitchFamily="18" charset="0"/>
                          <a:cs typeface="Times New Roman" panose="02020603050405020304" pitchFamily="18" charset="0"/>
                        </a:rPr>
                        <a:t>Runtime</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861834827"/>
                  </a:ext>
                </a:extLst>
              </a:tr>
              <a:tr h="701820">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Linear Regression</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8881.42</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0.43</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12.10 mins</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684663125"/>
                  </a:ext>
                </a:extLst>
              </a:tr>
              <a:tr h="701820">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GBT </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6716.70 </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0.67</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33.16 mins</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690827371"/>
                  </a:ext>
                </a:extLst>
              </a:tr>
              <a:tr h="1352274">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Factorization Machine Regression</a:t>
                      </a:r>
                    </a:p>
                  </a:txBody>
                  <a:tcPr marL="178359" marR="178359" marT="170466" marB="891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16636945.52</a:t>
                      </a:r>
                    </a:p>
                  </a:txBody>
                  <a:tcPr marL="178359" marR="178359" marT="170466" marB="891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-1983885.43</a:t>
                      </a:r>
                    </a:p>
                  </a:txBody>
                  <a:tcPr marL="178359" marR="178359" marT="170466" marB="891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23.42 mins</a:t>
                      </a:r>
                    </a:p>
                  </a:txBody>
                  <a:tcPr marL="178359" marR="178359" marT="170466" marB="891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183313691"/>
                  </a:ext>
                </a:extLst>
              </a:tr>
              <a:tr h="701820">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Random Forest Regressor</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8007.15 </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0.54</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12.83 mins</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464794703"/>
                  </a:ext>
                </a:extLst>
              </a:tr>
            </a:tbl>
          </a:graphicData>
        </a:graphic>
      </p:graphicFrame>
    </p:spTree>
    <p:extLst>
      <p:ext uri="{BB962C8B-B14F-4D97-AF65-F5344CB8AC3E}">
        <p14:creationId xmlns:p14="http://schemas.microsoft.com/office/powerpoint/2010/main" val="2711979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518452" y="971398"/>
            <a:ext cx="10515993" cy="1093708"/>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dirty="0">
                <a:solidFill>
                  <a:schemeClr val="tx1"/>
                </a:solidFill>
                <a:latin typeface="Times New Roman" panose="02020603050405020304" pitchFamily="18" charset="0"/>
                <a:cs typeface="Times New Roman" panose="02020603050405020304" pitchFamily="18" charset="0"/>
              </a:rPr>
              <a:t>MODEL RESULTS COMPARISON TABLE FOR REGRESSION WITH TRAIN VALIDATOR ​SPLIT</a:t>
            </a:r>
          </a:p>
        </p:txBody>
      </p:sp>
      <p:graphicFrame>
        <p:nvGraphicFramePr>
          <p:cNvPr id="6" name="Table 6">
            <a:extLst>
              <a:ext uri="{FF2B5EF4-FFF2-40B4-BE49-F238E27FC236}">
                <a16:creationId xmlns:a16="http://schemas.microsoft.com/office/drawing/2014/main" id="{A679B16C-C82C-C137-8734-C72AC03FAF2B}"/>
              </a:ext>
            </a:extLst>
          </p:cNvPr>
          <p:cNvGraphicFramePr>
            <a:graphicFrameLocks noGrp="1"/>
          </p:cNvGraphicFramePr>
          <p:nvPr>
            <p:extLst>
              <p:ext uri="{D42A27DB-BD31-4B8C-83A1-F6EECF244321}">
                <p14:modId xmlns:p14="http://schemas.microsoft.com/office/powerpoint/2010/main" val="1384261067"/>
              </p:ext>
            </p:extLst>
          </p:nvPr>
        </p:nvGraphicFramePr>
        <p:xfrm>
          <a:off x="381002" y="2171443"/>
          <a:ext cx="11477321" cy="4199657"/>
        </p:xfrm>
        <a:graphic>
          <a:graphicData uri="http://schemas.openxmlformats.org/drawingml/2006/table">
            <a:tbl>
              <a:tblPr firstRow="1" bandRow="1">
                <a:solidFill>
                  <a:srgbClr val="F2F2F2">
                    <a:alpha val="45098"/>
                  </a:srgbClr>
                </a:solidFill>
                <a:tableStyleId>{5C22544A-7EE6-4342-B048-85BDC9FD1C3A}</a:tableStyleId>
              </a:tblPr>
              <a:tblGrid>
                <a:gridCol w="4316126">
                  <a:extLst>
                    <a:ext uri="{9D8B030D-6E8A-4147-A177-3AD203B41FA5}">
                      <a16:colId xmlns:a16="http://schemas.microsoft.com/office/drawing/2014/main" val="3762413396"/>
                    </a:ext>
                  </a:extLst>
                </a:gridCol>
                <a:gridCol w="2762451">
                  <a:extLst>
                    <a:ext uri="{9D8B030D-6E8A-4147-A177-3AD203B41FA5}">
                      <a16:colId xmlns:a16="http://schemas.microsoft.com/office/drawing/2014/main" val="369982855"/>
                    </a:ext>
                  </a:extLst>
                </a:gridCol>
                <a:gridCol w="2300438">
                  <a:extLst>
                    <a:ext uri="{9D8B030D-6E8A-4147-A177-3AD203B41FA5}">
                      <a16:colId xmlns:a16="http://schemas.microsoft.com/office/drawing/2014/main" val="2894162030"/>
                    </a:ext>
                  </a:extLst>
                </a:gridCol>
                <a:gridCol w="2098306">
                  <a:extLst>
                    <a:ext uri="{9D8B030D-6E8A-4147-A177-3AD203B41FA5}">
                      <a16:colId xmlns:a16="http://schemas.microsoft.com/office/drawing/2014/main" val="1830403019"/>
                    </a:ext>
                  </a:extLst>
                </a:gridCol>
              </a:tblGrid>
              <a:tr h="741923">
                <a:tc>
                  <a:txBody>
                    <a:bodyPr/>
                    <a:lstStyle/>
                    <a:p>
                      <a:pPr algn="ctr"/>
                      <a:r>
                        <a:rPr lang="en-US" sz="2800" b="0" cap="none" spc="0" dirty="0">
                          <a:solidFill>
                            <a:schemeClr val="bg1"/>
                          </a:solidFill>
                          <a:latin typeface="Times New Roman" panose="02020603050405020304" pitchFamily="18" charset="0"/>
                          <a:cs typeface="Times New Roman" panose="02020603050405020304" pitchFamily="18" charset="0"/>
                        </a:rPr>
                        <a:t>Model</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a:solidFill>
                            <a:schemeClr val="bg1"/>
                          </a:solidFill>
                          <a:latin typeface="Times New Roman" panose="02020603050405020304" pitchFamily="18" charset="0"/>
                          <a:cs typeface="Times New Roman" panose="02020603050405020304" pitchFamily="18" charset="0"/>
                        </a:rPr>
                        <a:t>RMSE</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kern="1200" cap="none" spc="0">
                          <a:solidFill>
                            <a:schemeClr val="bg1"/>
                          </a:solidFill>
                          <a:effectLst/>
                          <a:latin typeface="Times New Roman" panose="02020603050405020304" pitchFamily="18" charset="0"/>
                          <a:ea typeface="+mn-ea"/>
                          <a:cs typeface="Times New Roman" panose="02020603050405020304" pitchFamily="18" charset="0"/>
                        </a:rPr>
                        <a:t>R2</a:t>
                      </a:r>
                      <a:endParaRPr lang="en-US" sz="2800" b="0" cap="none" spc="0">
                        <a:solidFill>
                          <a:schemeClr val="bg1"/>
                        </a:solidFill>
                        <a:latin typeface="Times New Roman" panose="02020603050405020304" pitchFamily="18" charset="0"/>
                        <a:cs typeface="Times New Roman" panose="02020603050405020304" pitchFamily="18" charset="0"/>
                      </a:endParaRP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a:solidFill>
                            <a:schemeClr val="bg1"/>
                          </a:solidFill>
                          <a:latin typeface="Times New Roman" panose="02020603050405020304" pitchFamily="18" charset="0"/>
                          <a:cs typeface="Times New Roman" panose="02020603050405020304" pitchFamily="18" charset="0"/>
                        </a:rPr>
                        <a:t>Runtime</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861834827"/>
                  </a:ext>
                </a:extLst>
              </a:tr>
              <a:tr h="701820">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Linear Regression</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7277.11</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0.62</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7.96 mins</a:t>
                      </a:r>
                    </a:p>
                  </a:txBody>
                  <a:tcPr marL="178359" marR="178359" marT="170466" marB="891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684663125"/>
                  </a:ext>
                </a:extLst>
              </a:tr>
              <a:tr h="701820">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GBT </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6716.70 </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0.67</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15.08 mins</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690827371"/>
                  </a:ext>
                </a:extLst>
              </a:tr>
              <a:tr h="1352274">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Factorization Machine Regression</a:t>
                      </a:r>
                    </a:p>
                  </a:txBody>
                  <a:tcPr marL="178359" marR="178359" marT="170466" marB="891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16636945.52</a:t>
                      </a:r>
                    </a:p>
                  </a:txBody>
                  <a:tcPr marL="178359" marR="178359" marT="170466" marB="891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1.66</a:t>
                      </a:r>
                    </a:p>
                  </a:txBody>
                  <a:tcPr marL="178359" marR="178359" marT="170466" marB="891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9.57 mins</a:t>
                      </a:r>
                    </a:p>
                  </a:txBody>
                  <a:tcPr marL="178359" marR="178359" marT="170466" marB="891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183313691"/>
                  </a:ext>
                </a:extLst>
              </a:tr>
              <a:tr h="701820">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Random Forest Regressor</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8007.15 </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0.54</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7.29 mins</a:t>
                      </a:r>
                    </a:p>
                  </a:txBody>
                  <a:tcPr marL="178359" marR="178359" marT="170466" marB="891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464794703"/>
                  </a:ext>
                </a:extLst>
              </a:tr>
            </a:tbl>
          </a:graphicData>
        </a:graphic>
      </p:graphicFrame>
    </p:spTree>
    <p:extLst>
      <p:ext uri="{BB962C8B-B14F-4D97-AF65-F5344CB8AC3E}">
        <p14:creationId xmlns:p14="http://schemas.microsoft.com/office/powerpoint/2010/main" val="300870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376766" y="384257"/>
            <a:ext cx="10708348" cy="1001335"/>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dirty="0">
                <a:solidFill>
                  <a:schemeClr val="tx1"/>
                </a:solidFill>
                <a:effectLst/>
                <a:latin typeface="Times New Roman" panose="02020603050405020304" pitchFamily="18" charset="0"/>
                <a:cs typeface="Times New Roman" panose="02020603050405020304" pitchFamily="18" charset="0"/>
              </a:rPr>
              <a:t>MODEL RESULTS COMPARISON TABLE FOR CLASSIFICATION WITH CROSS VALIDATOR </a:t>
            </a:r>
            <a:r>
              <a:rPr lang="en-US" sz="2800" dirty="0">
                <a:solidFill>
                  <a:schemeClr val="tx1"/>
                </a:solidFill>
                <a:latin typeface="Times New Roman" panose="02020603050405020304" pitchFamily="18" charset="0"/>
                <a:cs typeface="Times New Roman" panose="02020603050405020304" pitchFamily="18" charset="0"/>
              </a:rPr>
              <a:t>​</a:t>
            </a:r>
          </a:p>
        </p:txBody>
      </p:sp>
      <p:graphicFrame>
        <p:nvGraphicFramePr>
          <p:cNvPr id="6" name="Table 6">
            <a:extLst>
              <a:ext uri="{FF2B5EF4-FFF2-40B4-BE49-F238E27FC236}">
                <a16:creationId xmlns:a16="http://schemas.microsoft.com/office/drawing/2014/main" id="{A679B16C-C82C-C137-8734-C72AC03FAF2B}"/>
              </a:ext>
            </a:extLst>
          </p:cNvPr>
          <p:cNvGraphicFramePr>
            <a:graphicFrameLocks noGrp="1"/>
          </p:cNvGraphicFramePr>
          <p:nvPr>
            <p:extLst>
              <p:ext uri="{D42A27DB-BD31-4B8C-83A1-F6EECF244321}">
                <p14:modId xmlns:p14="http://schemas.microsoft.com/office/powerpoint/2010/main" val="3175257228"/>
              </p:ext>
            </p:extLst>
          </p:nvPr>
        </p:nvGraphicFramePr>
        <p:xfrm>
          <a:off x="376765" y="1385592"/>
          <a:ext cx="11308304" cy="1799450"/>
        </p:xfrm>
        <a:graphic>
          <a:graphicData uri="http://schemas.openxmlformats.org/drawingml/2006/table">
            <a:tbl>
              <a:tblPr firstRow="1" bandRow="1">
                <a:solidFill>
                  <a:srgbClr val="F2F2F2">
                    <a:alpha val="45098"/>
                  </a:srgbClr>
                </a:solidFill>
                <a:tableStyleId>{5C22544A-7EE6-4342-B048-85BDC9FD1C3A}</a:tableStyleId>
              </a:tblPr>
              <a:tblGrid>
                <a:gridCol w="3020953">
                  <a:extLst>
                    <a:ext uri="{9D8B030D-6E8A-4147-A177-3AD203B41FA5}">
                      <a16:colId xmlns:a16="http://schemas.microsoft.com/office/drawing/2014/main" val="3762413396"/>
                    </a:ext>
                  </a:extLst>
                </a:gridCol>
                <a:gridCol w="2377440">
                  <a:extLst>
                    <a:ext uri="{9D8B030D-6E8A-4147-A177-3AD203B41FA5}">
                      <a16:colId xmlns:a16="http://schemas.microsoft.com/office/drawing/2014/main" val="369982855"/>
                    </a:ext>
                  </a:extLst>
                </a:gridCol>
                <a:gridCol w="2002055">
                  <a:extLst>
                    <a:ext uri="{9D8B030D-6E8A-4147-A177-3AD203B41FA5}">
                      <a16:colId xmlns:a16="http://schemas.microsoft.com/office/drawing/2014/main" val="2894162030"/>
                    </a:ext>
                  </a:extLst>
                </a:gridCol>
                <a:gridCol w="1636294">
                  <a:extLst>
                    <a:ext uri="{9D8B030D-6E8A-4147-A177-3AD203B41FA5}">
                      <a16:colId xmlns:a16="http://schemas.microsoft.com/office/drawing/2014/main" val="1830403019"/>
                    </a:ext>
                  </a:extLst>
                </a:gridCol>
                <a:gridCol w="2271562">
                  <a:extLst>
                    <a:ext uri="{9D8B030D-6E8A-4147-A177-3AD203B41FA5}">
                      <a16:colId xmlns:a16="http://schemas.microsoft.com/office/drawing/2014/main" val="3913900602"/>
                    </a:ext>
                  </a:extLst>
                </a:gridCol>
              </a:tblGrid>
              <a:tr h="614490">
                <a:tc>
                  <a:txBody>
                    <a:bodyPr/>
                    <a:lstStyle/>
                    <a:p>
                      <a:pPr algn="ctr"/>
                      <a:r>
                        <a:rPr lang="en-US" sz="2800" b="0" cap="none" spc="0" dirty="0">
                          <a:solidFill>
                            <a:schemeClr val="bg1"/>
                          </a:solidFill>
                          <a:latin typeface="Times New Roman" panose="02020603050405020304" pitchFamily="18" charset="0"/>
                          <a:cs typeface="Times New Roman" panose="02020603050405020304" pitchFamily="18" charset="0"/>
                        </a:rPr>
                        <a:t>Model</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a:solidFill>
                            <a:schemeClr val="bg1"/>
                          </a:solidFill>
                          <a:latin typeface="Times New Roman" panose="02020603050405020304" pitchFamily="18" charset="0"/>
                          <a:cs typeface="Times New Roman" panose="02020603050405020304" pitchFamily="18" charset="0"/>
                        </a:rPr>
                        <a:t>Precision </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kern="1200" cap="none" spc="0">
                          <a:solidFill>
                            <a:schemeClr val="bg1"/>
                          </a:solidFill>
                          <a:effectLst/>
                          <a:latin typeface="Times New Roman" panose="02020603050405020304" pitchFamily="18" charset="0"/>
                          <a:ea typeface="+mn-ea"/>
                          <a:cs typeface="Times New Roman" panose="02020603050405020304" pitchFamily="18" charset="0"/>
                        </a:rPr>
                        <a:t>Recall</a:t>
                      </a:r>
                      <a:endParaRPr lang="en-US" sz="2800" b="0" cap="none" spc="0">
                        <a:solidFill>
                          <a:schemeClr val="bg1"/>
                        </a:solidFill>
                        <a:latin typeface="Times New Roman" panose="02020603050405020304" pitchFamily="18" charset="0"/>
                        <a:cs typeface="Times New Roman" panose="02020603050405020304" pitchFamily="18" charset="0"/>
                      </a:endParaRP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a:solidFill>
                            <a:schemeClr val="bg1"/>
                          </a:solidFill>
                          <a:latin typeface="Times New Roman" panose="02020603050405020304" pitchFamily="18" charset="0"/>
                          <a:cs typeface="Times New Roman" panose="02020603050405020304" pitchFamily="18" charset="0"/>
                        </a:rPr>
                        <a:t>AUC</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a:solidFill>
                            <a:schemeClr val="bg1"/>
                          </a:solidFill>
                          <a:latin typeface="Times New Roman" panose="02020603050405020304" pitchFamily="18" charset="0"/>
                          <a:cs typeface="Times New Roman" panose="02020603050405020304" pitchFamily="18" charset="0"/>
                        </a:rPr>
                        <a:t>Runtime</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861834827"/>
                  </a:ext>
                </a:extLst>
              </a:tr>
              <a:tr h="976677">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Decision Tree Classifier </a:t>
                      </a:r>
                    </a:p>
                  </a:txBody>
                  <a:tcPr marL="178359" marR="178359" marT="170466" marB="89179">
                    <a:lnL w="12700" cmpd="sng">
                      <a:noFill/>
                      <a:prstDash val="solid"/>
                    </a:lnL>
                    <a:lnR w="12700" cmpd="sng">
                      <a:noFill/>
                      <a:prstDash val="solid"/>
                    </a:lnR>
                    <a:lnT w="38100" cmpd="sng">
                      <a:noFill/>
                    </a:lnT>
                    <a:lnB w="12700" cap="flat" cmpd="sng" algn="ctr">
                      <a:no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0.916</a:t>
                      </a:r>
                    </a:p>
                  </a:txBody>
                  <a:tcPr marL="178359" marR="178359" marT="170466" marB="89179">
                    <a:lnL w="12700" cmpd="sng">
                      <a:noFill/>
                      <a:prstDash val="solid"/>
                    </a:lnL>
                    <a:lnR w="12700" cmpd="sng">
                      <a:noFill/>
                      <a:prstDash val="solid"/>
                    </a:lnR>
                    <a:lnT w="38100" cmpd="sng">
                      <a:noFill/>
                    </a:lnT>
                    <a:lnB w="12700" cap="flat" cmpd="sng" algn="ctr">
                      <a:noFill/>
                      <a:prstDash val="solid"/>
                    </a:lnB>
                    <a:solidFill>
                      <a:srgbClr val="F2F2F2">
                        <a:alpha val="45098"/>
                      </a:srgbClr>
                    </a:solidFill>
                  </a:tcPr>
                </a:tc>
                <a:tc>
                  <a:txBody>
                    <a:bodyPr/>
                    <a:lstStyle/>
                    <a:p>
                      <a:pPr marL="0" algn="ctr" defTabSz="914400" rtl="0" eaLnBrk="1" latinLnBrk="0" hangingPunct="1"/>
                      <a:r>
                        <a:rPr lang="en-US" sz="2800" b="0" kern="1200" cap="none" spc="0">
                          <a:solidFill>
                            <a:schemeClr val="tx1"/>
                          </a:solidFill>
                          <a:latin typeface="Times New Roman" panose="02020603050405020304" pitchFamily="18" charset="0"/>
                          <a:ea typeface="+mn-ea"/>
                          <a:cs typeface="Times New Roman" panose="02020603050405020304" pitchFamily="18" charset="0"/>
                        </a:rPr>
                        <a:t>0.966</a:t>
                      </a:r>
                    </a:p>
                  </a:txBody>
                  <a:tcPr marL="178359" marR="178359" marT="170466" marB="89179">
                    <a:lnL w="12700" cmpd="sng">
                      <a:noFill/>
                      <a:prstDash val="solid"/>
                    </a:lnL>
                    <a:lnR w="12700" cmpd="sng">
                      <a:noFill/>
                      <a:prstDash val="solid"/>
                    </a:lnR>
                    <a:lnT w="38100" cmpd="sng">
                      <a:noFill/>
                    </a:lnT>
                    <a:lnB w="12700" cap="flat" cmpd="sng" algn="ctr">
                      <a:noFill/>
                      <a:prstDash val="solid"/>
                    </a:lnB>
                    <a:solidFill>
                      <a:srgbClr val="F2F2F2">
                        <a:alpha val="4509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0.941</a:t>
                      </a:r>
                    </a:p>
                  </a:txBody>
                  <a:tcPr marL="178359" marR="178359" marT="170466" marB="89179">
                    <a:lnL w="12700" cmpd="sng">
                      <a:noFill/>
                      <a:prstDash val="solid"/>
                    </a:lnL>
                    <a:lnR w="12700" cmpd="sng">
                      <a:noFill/>
                      <a:prstDash val="solid"/>
                    </a:lnR>
                    <a:lnT w="38100" cmpd="sng">
                      <a:noFill/>
                    </a:lnT>
                    <a:lnB w="12700" cap="flat" cmpd="sng" algn="ctr">
                      <a:noFill/>
                      <a:prstDash val="solid"/>
                    </a:lnB>
                    <a:solidFill>
                      <a:srgbClr val="F2F2F2">
                        <a:alpha val="4509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19.42 mins</a:t>
                      </a:r>
                    </a:p>
                  </a:txBody>
                  <a:tcPr marL="178359" marR="178359" marT="170466" marB="89179">
                    <a:lnL w="12700" cmpd="sng">
                      <a:noFill/>
                      <a:prstDash val="solid"/>
                    </a:lnL>
                    <a:lnR w="12700" cmpd="sng">
                      <a:noFill/>
                      <a:prstDash val="solid"/>
                    </a:lnR>
                    <a:lnT w="38100" cmpd="sng">
                      <a:noFill/>
                    </a:lnT>
                    <a:lnB w="12700" cap="flat" cmpd="sng" algn="ctr">
                      <a:noFill/>
                      <a:prstDash val="solid"/>
                    </a:lnB>
                    <a:solidFill>
                      <a:srgbClr val="F2F2F2">
                        <a:alpha val="45098"/>
                      </a:srgbClr>
                    </a:solidFill>
                  </a:tcPr>
                </a:tc>
                <a:extLst>
                  <a:ext uri="{0D108BD9-81ED-4DB2-BD59-A6C34878D82A}">
                    <a16:rowId xmlns:a16="http://schemas.microsoft.com/office/drawing/2014/main" val="2684663125"/>
                  </a:ext>
                </a:extLst>
              </a:tr>
            </a:tbl>
          </a:graphicData>
        </a:graphic>
      </p:graphicFrame>
      <p:graphicFrame>
        <p:nvGraphicFramePr>
          <p:cNvPr id="2" name="Table 6">
            <a:extLst>
              <a:ext uri="{FF2B5EF4-FFF2-40B4-BE49-F238E27FC236}">
                <a16:creationId xmlns:a16="http://schemas.microsoft.com/office/drawing/2014/main" id="{F6A28EFA-07DC-639D-FF54-A49ED53C743C}"/>
              </a:ext>
            </a:extLst>
          </p:cNvPr>
          <p:cNvGraphicFramePr>
            <a:graphicFrameLocks noGrp="1"/>
          </p:cNvGraphicFramePr>
          <p:nvPr>
            <p:extLst>
              <p:ext uri="{D42A27DB-BD31-4B8C-83A1-F6EECF244321}">
                <p14:modId xmlns:p14="http://schemas.microsoft.com/office/powerpoint/2010/main" val="425976379"/>
              </p:ext>
            </p:extLst>
          </p:nvPr>
        </p:nvGraphicFramePr>
        <p:xfrm>
          <a:off x="376765" y="4649040"/>
          <a:ext cx="11308304" cy="1814855"/>
        </p:xfrm>
        <a:graphic>
          <a:graphicData uri="http://schemas.openxmlformats.org/drawingml/2006/table">
            <a:tbl>
              <a:tblPr firstRow="1" bandRow="1">
                <a:solidFill>
                  <a:srgbClr val="F2F2F2">
                    <a:alpha val="45098"/>
                  </a:srgbClr>
                </a:solidFill>
                <a:tableStyleId>{5C22544A-7EE6-4342-B048-85BDC9FD1C3A}</a:tableStyleId>
              </a:tblPr>
              <a:tblGrid>
                <a:gridCol w="2992077">
                  <a:extLst>
                    <a:ext uri="{9D8B030D-6E8A-4147-A177-3AD203B41FA5}">
                      <a16:colId xmlns:a16="http://schemas.microsoft.com/office/drawing/2014/main" val="3762413396"/>
                    </a:ext>
                  </a:extLst>
                </a:gridCol>
                <a:gridCol w="2358190">
                  <a:extLst>
                    <a:ext uri="{9D8B030D-6E8A-4147-A177-3AD203B41FA5}">
                      <a16:colId xmlns:a16="http://schemas.microsoft.com/office/drawing/2014/main" val="369982855"/>
                    </a:ext>
                  </a:extLst>
                </a:gridCol>
                <a:gridCol w="2040555">
                  <a:extLst>
                    <a:ext uri="{9D8B030D-6E8A-4147-A177-3AD203B41FA5}">
                      <a16:colId xmlns:a16="http://schemas.microsoft.com/office/drawing/2014/main" val="2894162030"/>
                    </a:ext>
                  </a:extLst>
                </a:gridCol>
                <a:gridCol w="1780674">
                  <a:extLst>
                    <a:ext uri="{9D8B030D-6E8A-4147-A177-3AD203B41FA5}">
                      <a16:colId xmlns:a16="http://schemas.microsoft.com/office/drawing/2014/main" val="1830403019"/>
                    </a:ext>
                  </a:extLst>
                </a:gridCol>
                <a:gridCol w="2136808">
                  <a:extLst>
                    <a:ext uri="{9D8B030D-6E8A-4147-A177-3AD203B41FA5}">
                      <a16:colId xmlns:a16="http://schemas.microsoft.com/office/drawing/2014/main" val="3913900602"/>
                    </a:ext>
                  </a:extLst>
                </a:gridCol>
              </a:tblGrid>
              <a:tr h="701770">
                <a:tc>
                  <a:txBody>
                    <a:bodyPr/>
                    <a:lstStyle/>
                    <a:p>
                      <a:pPr algn="ctr"/>
                      <a:r>
                        <a:rPr lang="en-US" sz="2800" b="0" cap="none" spc="0" dirty="0">
                          <a:solidFill>
                            <a:schemeClr val="bg1"/>
                          </a:solidFill>
                          <a:latin typeface="Times New Roman" panose="02020603050405020304" pitchFamily="18" charset="0"/>
                          <a:cs typeface="Times New Roman" panose="02020603050405020304" pitchFamily="18" charset="0"/>
                        </a:rPr>
                        <a:t>Model</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a:solidFill>
                            <a:schemeClr val="bg1"/>
                          </a:solidFill>
                          <a:latin typeface="Times New Roman" panose="02020603050405020304" pitchFamily="18" charset="0"/>
                          <a:cs typeface="Times New Roman" panose="02020603050405020304" pitchFamily="18" charset="0"/>
                        </a:rPr>
                        <a:t>Precision </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kern="1200" cap="none" spc="0">
                          <a:solidFill>
                            <a:schemeClr val="bg1"/>
                          </a:solidFill>
                          <a:effectLst/>
                          <a:latin typeface="Times New Roman" panose="02020603050405020304" pitchFamily="18" charset="0"/>
                          <a:ea typeface="+mn-ea"/>
                          <a:cs typeface="Times New Roman" panose="02020603050405020304" pitchFamily="18" charset="0"/>
                        </a:rPr>
                        <a:t>Recall</a:t>
                      </a:r>
                      <a:endParaRPr lang="en-US" sz="2800" b="0" cap="none" spc="0">
                        <a:solidFill>
                          <a:schemeClr val="bg1"/>
                        </a:solidFill>
                        <a:latin typeface="Times New Roman" panose="02020603050405020304" pitchFamily="18" charset="0"/>
                        <a:cs typeface="Times New Roman" panose="02020603050405020304" pitchFamily="18" charset="0"/>
                      </a:endParaRP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a:solidFill>
                            <a:schemeClr val="bg1"/>
                          </a:solidFill>
                          <a:latin typeface="Times New Roman" panose="02020603050405020304" pitchFamily="18" charset="0"/>
                          <a:cs typeface="Times New Roman" panose="02020603050405020304" pitchFamily="18" charset="0"/>
                        </a:rPr>
                        <a:t>AUC</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800" b="0" cap="none" spc="0">
                          <a:solidFill>
                            <a:schemeClr val="bg1"/>
                          </a:solidFill>
                          <a:latin typeface="Times New Roman" panose="02020603050405020304" pitchFamily="18" charset="0"/>
                          <a:cs typeface="Times New Roman" panose="02020603050405020304" pitchFamily="18" charset="0"/>
                        </a:rPr>
                        <a:t>Runtime</a:t>
                      </a:r>
                    </a:p>
                  </a:txBody>
                  <a:tcPr marL="178359" marR="178359" marT="170466" marB="89179"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861834827"/>
                  </a:ext>
                </a:extLst>
              </a:tr>
              <a:tr h="1097681">
                <a:tc>
                  <a:txBody>
                    <a:bodyPr/>
                    <a:lstStyle/>
                    <a:p>
                      <a:pPr marL="0" algn="l"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Decision Tree Classifier </a:t>
                      </a:r>
                    </a:p>
                  </a:txBody>
                  <a:tcPr marL="178359" marR="178359" marT="170466" marB="89179">
                    <a:lnL w="12700" cmpd="sng">
                      <a:noFill/>
                      <a:prstDash val="solid"/>
                    </a:lnL>
                    <a:lnR w="12700" cmpd="sng">
                      <a:noFill/>
                      <a:prstDash val="solid"/>
                    </a:lnR>
                    <a:lnT w="38100" cmpd="sng">
                      <a:noFill/>
                    </a:lnT>
                    <a:lnB w="12700" cap="flat" cmpd="sng" algn="ctr">
                      <a:noFill/>
                      <a:prstDash val="solid"/>
                    </a:lnB>
                    <a:solidFill>
                      <a:srgbClr val="F2F2F2">
                        <a:alpha val="45098"/>
                      </a:srgbClr>
                    </a:solidFill>
                  </a:tcPr>
                </a:tc>
                <a:tc>
                  <a:txBody>
                    <a:bodyPr/>
                    <a:lstStyle/>
                    <a:p>
                      <a:pPr marL="0" algn="ctr" defTabSz="914400" rtl="0" eaLnBrk="1" latinLnBrk="0" hangingPunct="1"/>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0.916</a:t>
                      </a:r>
                    </a:p>
                  </a:txBody>
                  <a:tcPr marL="178359" marR="178359" marT="170466" marB="89179">
                    <a:lnL w="12700" cmpd="sng">
                      <a:noFill/>
                      <a:prstDash val="solid"/>
                    </a:lnL>
                    <a:lnR w="12700" cmpd="sng">
                      <a:noFill/>
                      <a:prstDash val="solid"/>
                    </a:lnR>
                    <a:lnT w="38100" cmpd="sng">
                      <a:noFill/>
                    </a:lnT>
                    <a:lnB w="12700" cap="flat" cmpd="sng" algn="ctr">
                      <a:noFill/>
                      <a:prstDash val="solid"/>
                    </a:lnB>
                    <a:solidFill>
                      <a:srgbClr val="F2F2F2">
                        <a:alpha val="45098"/>
                      </a:srgbClr>
                    </a:solidFill>
                  </a:tcPr>
                </a:tc>
                <a:tc>
                  <a:txBody>
                    <a:bodyPr/>
                    <a:lstStyle/>
                    <a:p>
                      <a:pPr marL="0" algn="ctr" defTabSz="914400" rtl="0" eaLnBrk="1" latinLnBrk="0" hangingPunct="1"/>
                      <a:r>
                        <a:rPr lang="en-US" sz="2800" b="0" kern="1200" cap="none" spc="0">
                          <a:solidFill>
                            <a:schemeClr val="tx1"/>
                          </a:solidFill>
                          <a:latin typeface="Times New Roman" panose="02020603050405020304" pitchFamily="18" charset="0"/>
                          <a:ea typeface="+mn-ea"/>
                          <a:cs typeface="Times New Roman" panose="02020603050405020304" pitchFamily="18" charset="0"/>
                        </a:rPr>
                        <a:t>0.966</a:t>
                      </a:r>
                    </a:p>
                  </a:txBody>
                  <a:tcPr marL="178359" marR="178359" marT="170466" marB="89179">
                    <a:lnL w="12700" cmpd="sng">
                      <a:noFill/>
                      <a:prstDash val="solid"/>
                    </a:lnL>
                    <a:lnR w="12700" cmpd="sng">
                      <a:noFill/>
                      <a:prstDash val="solid"/>
                    </a:lnR>
                    <a:lnT w="38100" cmpd="sng">
                      <a:noFill/>
                    </a:lnT>
                    <a:lnB w="12700" cap="flat" cmpd="sng" algn="ctr">
                      <a:noFill/>
                      <a:prstDash val="solid"/>
                    </a:lnB>
                    <a:solidFill>
                      <a:srgbClr val="F2F2F2">
                        <a:alpha val="4509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0.941</a:t>
                      </a:r>
                    </a:p>
                  </a:txBody>
                  <a:tcPr marL="178359" marR="178359" marT="170466" marB="89179">
                    <a:lnL w="12700" cmpd="sng">
                      <a:noFill/>
                      <a:prstDash val="solid"/>
                    </a:lnL>
                    <a:lnR w="12700" cmpd="sng">
                      <a:noFill/>
                      <a:prstDash val="solid"/>
                    </a:lnR>
                    <a:lnT w="38100" cmpd="sng">
                      <a:noFill/>
                    </a:lnT>
                    <a:lnB w="12700" cap="flat" cmpd="sng" algn="ctr">
                      <a:noFill/>
                      <a:prstDash val="solid"/>
                    </a:lnB>
                    <a:solidFill>
                      <a:srgbClr val="F2F2F2">
                        <a:alpha val="4509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kern="1200" cap="none" spc="0" dirty="0">
                          <a:solidFill>
                            <a:schemeClr val="tx1"/>
                          </a:solidFill>
                          <a:latin typeface="Times New Roman" panose="02020603050405020304" pitchFamily="18" charset="0"/>
                          <a:ea typeface="+mn-ea"/>
                          <a:cs typeface="Times New Roman" panose="02020603050405020304" pitchFamily="18" charset="0"/>
                        </a:rPr>
                        <a:t>12.13 mins</a:t>
                      </a:r>
                    </a:p>
                  </a:txBody>
                  <a:tcPr marL="178359" marR="178359" marT="170466" marB="89179">
                    <a:lnL w="12700" cmpd="sng">
                      <a:noFill/>
                      <a:prstDash val="solid"/>
                    </a:lnL>
                    <a:lnR w="12700" cmpd="sng">
                      <a:noFill/>
                      <a:prstDash val="solid"/>
                    </a:lnR>
                    <a:lnT w="38100" cmpd="sng">
                      <a:noFill/>
                    </a:lnT>
                    <a:lnB w="12700" cap="flat" cmpd="sng" algn="ctr">
                      <a:noFill/>
                      <a:prstDash val="solid"/>
                    </a:lnB>
                    <a:solidFill>
                      <a:srgbClr val="F2F2F2">
                        <a:alpha val="45098"/>
                      </a:srgbClr>
                    </a:solidFill>
                  </a:tcPr>
                </a:tc>
                <a:extLst>
                  <a:ext uri="{0D108BD9-81ED-4DB2-BD59-A6C34878D82A}">
                    <a16:rowId xmlns:a16="http://schemas.microsoft.com/office/drawing/2014/main" val="2684663125"/>
                  </a:ext>
                </a:extLst>
              </a:tr>
            </a:tbl>
          </a:graphicData>
        </a:graphic>
      </p:graphicFrame>
      <p:sp>
        <p:nvSpPr>
          <p:cNvPr id="5" name="TextBox 4">
            <a:extLst>
              <a:ext uri="{FF2B5EF4-FFF2-40B4-BE49-F238E27FC236}">
                <a16:creationId xmlns:a16="http://schemas.microsoft.com/office/drawing/2014/main" id="{3E1280DD-DA82-0D61-C46E-87B0A435AB28}"/>
              </a:ext>
            </a:extLst>
          </p:cNvPr>
          <p:cNvSpPr txBox="1"/>
          <p:nvPr/>
        </p:nvSpPr>
        <p:spPr>
          <a:xfrm>
            <a:off x="279133" y="3335846"/>
            <a:ext cx="10587789" cy="954107"/>
          </a:xfrm>
          <a:prstGeom prst="rect">
            <a:avLst/>
          </a:prstGeom>
          <a:noFill/>
        </p:spPr>
        <p:txBody>
          <a:bodyPr wrap="square">
            <a:spAutoFit/>
          </a:bodyPr>
          <a:lstStyle/>
          <a:p>
            <a:pPr>
              <a:spcAft>
                <a:spcPts val="600"/>
              </a:spcAft>
            </a:pPr>
            <a:r>
              <a:rPr lang="en-US" sz="2800" b="1" i="1" dirty="0">
                <a:latin typeface="Times New Roman" panose="02020603050405020304" pitchFamily="18" charset="0"/>
                <a:ea typeface="+mj-ea"/>
                <a:cs typeface="Times New Roman" panose="02020603050405020304" pitchFamily="18" charset="0"/>
              </a:rPr>
              <a:t>MODEL RESULTS COMPARISON TABLE FOR CLASSIFICATION WITH CROSS VALIDATOR ​</a:t>
            </a:r>
          </a:p>
        </p:txBody>
      </p:sp>
    </p:spTree>
    <p:extLst>
      <p:ext uri="{BB962C8B-B14F-4D97-AF65-F5344CB8AC3E}">
        <p14:creationId xmlns:p14="http://schemas.microsoft.com/office/powerpoint/2010/main" val="3321376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518452" y="971398"/>
            <a:ext cx="10708348" cy="5440035"/>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dirty="0">
                <a:solidFill>
                  <a:schemeClr val="tx1"/>
                </a:solidFill>
                <a:effectLst/>
                <a:latin typeface="Times New Roman"/>
                <a:cs typeface="Times New Roman"/>
              </a:rPr>
              <a:t>CONCLUSION</a:t>
            </a:r>
            <a:endParaRPr lang="en-US" sz="2800" dirty="0">
              <a:solidFill>
                <a:schemeClr val="tx1"/>
              </a:solidFill>
              <a:effectLst/>
              <a:latin typeface="Times New Roman" panose="02020603050405020304" pitchFamily="18" charset="0"/>
              <a:cs typeface="Times New Roman" panose="02020603050405020304" pitchFamily="18" charset="0"/>
            </a:endParaRPr>
          </a:p>
          <a:p>
            <a:pPr algn="just">
              <a:spcAft>
                <a:spcPts val="600"/>
              </a:spcAft>
            </a:pPr>
            <a:r>
              <a:rPr lang="en-US" sz="2800" b="0" i="0" dirty="0">
                <a:solidFill>
                  <a:schemeClr val="tx1"/>
                </a:solidFill>
                <a:effectLst/>
                <a:latin typeface="Times New Roman" panose="02020603050405020304" pitchFamily="18" charset="0"/>
                <a:cs typeface="Times New Roman" panose="02020603050405020304" pitchFamily="18" charset="0"/>
              </a:rPr>
              <a:t>The project involved the use of various machine learning algorithms to investigate patterns and trends in data, forecast prices and demand for various types of cars, and establish pricing models and tactics for sellers and buyers. </a:t>
            </a:r>
          </a:p>
          <a:p>
            <a:pPr algn="just">
              <a:spcAft>
                <a:spcPts val="600"/>
              </a:spcAft>
            </a:pPr>
            <a:r>
              <a:rPr lang="en-US" sz="2800" b="0" i="0" dirty="0">
                <a:solidFill>
                  <a:schemeClr val="tx1"/>
                </a:solidFill>
                <a:effectLst/>
                <a:latin typeface="Times New Roman" panose="02020603050405020304" pitchFamily="18" charset="0"/>
                <a:cs typeface="Times New Roman" panose="02020603050405020304" pitchFamily="18" charset="0"/>
              </a:rPr>
              <a:t>The project's findings can help many stakeholders in the used automobile market, such as car dealerships, online marketplaces, and individual buyers and sellers, make better judgments when buying, selling, or pricing used cars.</a:t>
            </a:r>
          </a:p>
          <a:p>
            <a:pPr>
              <a:spcAft>
                <a:spcPts val="600"/>
              </a:spcAft>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736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3C33-BDC8-0661-EEE8-0D18B27F3ACC}"/>
              </a:ext>
            </a:extLst>
          </p:cNvPr>
          <p:cNvSpPr>
            <a:spLocks noGrp="1"/>
          </p:cNvSpPr>
          <p:nvPr>
            <p:ph type="ctrTitle"/>
          </p:nvPr>
        </p:nvSpPr>
        <p:spPr>
          <a:xfrm>
            <a:off x="344085" y="1295400"/>
            <a:ext cx="10072922" cy="755442"/>
          </a:xfrm>
        </p:spPr>
        <p:txBody>
          <a:bodyPr>
            <a:normAutofit/>
          </a:bodyPr>
          <a:lstStyle/>
          <a:p>
            <a:r>
              <a:rPr lang="en-US" sz="2800" b="1" dirty="0">
                <a:latin typeface="Times New Roman" panose="02020603050405020304" pitchFamily="18" charset="0"/>
                <a:cs typeface="Times New Roman" panose="02020603050405020304" pitchFamily="18" charset="0"/>
              </a:rPr>
              <a:t> GITHUB LINK</a:t>
            </a:r>
          </a:p>
        </p:txBody>
      </p:sp>
      <p:pic>
        <p:nvPicPr>
          <p:cNvPr id="5" name="Picture 4">
            <a:extLst>
              <a:ext uri="{FF2B5EF4-FFF2-40B4-BE49-F238E27FC236}">
                <a16:creationId xmlns:a16="http://schemas.microsoft.com/office/drawing/2014/main" id="{4AF3C3E4-AD61-9BC6-9D90-07592D3A0875}"/>
              </a:ext>
            </a:extLst>
          </p:cNvPr>
          <p:cNvPicPr>
            <a:picLocks noChangeAspect="1"/>
          </p:cNvPicPr>
          <p:nvPr/>
        </p:nvPicPr>
        <p:blipFill>
          <a:blip r:embed="rId2"/>
          <a:stretch>
            <a:fillRect/>
          </a:stretch>
        </p:blipFill>
        <p:spPr>
          <a:xfrm>
            <a:off x="471701" y="2609320"/>
            <a:ext cx="1152525" cy="962025"/>
          </a:xfrm>
          <a:prstGeom prst="rect">
            <a:avLst/>
          </a:prstGeom>
        </p:spPr>
      </p:pic>
      <p:sp>
        <p:nvSpPr>
          <p:cNvPr id="3" name="Subtitle 2">
            <a:extLst>
              <a:ext uri="{FF2B5EF4-FFF2-40B4-BE49-F238E27FC236}">
                <a16:creationId xmlns:a16="http://schemas.microsoft.com/office/drawing/2014/main" id="{A786D39F-C0CF-2E8A-1364-5AE8FBF72665}"/>
              </a:ext>
            </a:extLst>
          </p:cNvPr>
          <p:cNvSpPr>
            <a:spLocks noGrp="1"/>
          </p:cNvSpPr>
          <p:nvPr>
            <p:ph type="subTitle" idx="1"/>
          </p:nvPr>
        </p:nvSpPr>
        <p:spPr>
          <a:xfrm>
            <a:off x="471701" y="2461709"/>
            <a:ext cx="10469366" cy="1257246"/>
          </a:xfrm>
        </p:spPr>
        <p:txBody>
          <a:bodyPr>
            <a:normAutofit/>
          </a:bodyPr>
          <a:lstStyle/>
          <a:p>
            <a:pPr>
              <a:spcAft>
                <a:spcPts val="600"/>
              </a:spcAft>
            </a:pPr>
            <a:r>
              <a:rPr lang="en-US" sz="2800" dirty="0">
                <a:solidFill>
                  <a:srgbClr val="00B0F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https://github.com/anushavalasapalli-97/CIS-5560 US_USED_CARS_PROJECT-</a:t>
            </a:r>
            <a:endParaRPr lang="en-US" sz="2800" b="0" dirty="0">
              <a:solidFill>
                <a:srgbClr val="00B0F0"/>
              </a:solidFill>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009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7D2C0A-D097-0C1D-7490-D245BD6A631B}"/>
              </a:ext>
            </a:extLst>
          </p:cNvPr>
          <p:cNvSpPr txBox="1">
            <a:spLocks/>
          </p:cNvSpPr>
          <p:nvPr/>
        </p:nvSpPr>
        <p:spPr>
          <a:xfrm>
            <a:off x="518452" y="971398"/>
            <a:ext cx="10515993" cy="5562966"/>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4400" b="1" i="1">
                <a:solidFill>
                  <a:srgbClr val="FFFFFF"/>
                </a:solidFill>
                <a:effectLst>
                  <a:outerShdw blurRad="38100" dist="38100" dir="2700000" algn="tl">
                    <a:srgbClr val="000000">
                      <a:alpha val="43137"/>
                    </a:srgbClr>
                  </a:outerShdw>
                </a:effectLst>
                <a:latin typeface="+mj-lt"/>
                <a:ea typeface="+mj-ea"/>
                <a:cs typeface="+mj-cs"/>
              </a:defRPr>
            </a:lvl1pPr>
          </a:lstStyle>
          <a:p>
            <a:pPr>
              <a:spcAft>
                <a:spcPts val="600"/>
              </a:spcAft>
            </a:pPr>
            <a:r>
              <a:rPr lang="en-US" sz="2800">
                <a:solidFill>
                  <a:schemeClr val="tx1"/>
                </a:solidFill>
                <a:latin typeface="Times New Roman" panose="02020603050405020304" pitchFamily="18" charset="0"/>
                <a:cs typeface="Times New Roman" panose="02020603050405020304" pitchFamily="18" charset="0"/>
              </a:rPr>
              <a:t>REFERENCES </a:t>
            </a:r>
          </a:p>
          <a:p>
            <a:pPr>
              <a:lnSpc>
                <a:spcPct val="110000"/>
              </a:lnSpc>
              <a:spcBef>
                <a:spcPts val="1000"/>
              </a:spcBef>
              <a:spcAft>
                <a:spcPts val="600"/>
              </a:spcAft>
            </a:pPr>
            <a:r>
              <a:rPr lang="en-US" sz="2800" b="0" i="0">
                <a:solidFill>
                  <a:srgbClr val="00B0F0"/>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https://spark.apache.org/docs/2.2.0/ml-pipeline.htmlhttps://spark.apache.org/docs/latest/ml-tuning.html</a:t>
            </a:r>
            <a:endParaRPr lang="en-US" sz="2800" b="0" i="0">
              <a:solidFill>
                <a:srgbClr val="00B0F0"/>
              </a:solidFill>
              <a:effectLst/>
              <a:latin typeface="Times New Roman" panose="02020603050405020304" pitchFamily="18" charset="0"/>
              <a:ea typeface="+mn-ea"/>
              <a:cs typeface="Times New Roman" panose="02020603050405020304" pitchFamily="18" charset="0"/>
            </a:endParaRPr>
          </a:p>
          <a:p>
            <a:pPr>
              <a:lnSpc>
                <a:spcPct val="110000"/>
              </a:lnSpc>
              <a:spcBef>
                <a:spcPts val="1000"/>
              </a:spcBef>
              <a:spcAft>
                <a:spcPts val="600"/>
              </a:spcAft>
            </a:pPr>
            <a:r>
              <a:rPr lang="en-US" sz="2800" b="0" i="0">
                <a:solidFill>
                  <a:srgbClr val="00B0F0"/>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https://www.kaggle.com/datasets/ananaymital/us-used-cars-dataset</a:t>
            </a:r>
            <a:endParaRPr lang="en-US" sz="2800" b="0" i="0">
              <a:solidFill>
                <a:srgbClr val="00B0F0"/>
              </a:solidFill>
              <a:effectLst/>
              <a:latin typeface="Times New Roman" panose="02020603050405020304" pitchFamily="18" charset="0"/>
              <a:ea typeface="+mn-ea"/>
              <a:cs typeface="Times New Roman" panose="02020603050405020304" pitchFamily="18" charset="0"/>
            </a:endParaRPr>
          </a:p>
          <a:p>
            <a:pPr>
              <a:lnSpc>
                <a:spcPct val="110000"/>
              </a:lnSpc>
              <a:spcBef>
                <a:spcPts val="1000"/>
              </a:spcBef>
              <a:spcAft>
                <a:spcPts val="600"/>
              </a:spcAft>
            </a:pPr>
            <a:endParaRPr lang="en-US" sz="2800" b="0" i="0">
              <a:solidFill>
                <a:srgbClr val="00B0F0"/>
              </a:solidFill>
              <a:effectLst/>
              <a:latin typeface="Times New Roman" panose="02020603050405020304" pitchFamily="18" charset="0"/>
              <a:ea typeface="+mn-ea"/>
              <a:cs typeface="Times New Roman" panose="02020603050405020304" pitchFamily="18" charset="0"/>
            </a:endParaRPr>
          </a:p>
          <a:p>
            <a:pPr>
              <a:spcAft>
                <a:spcPts val="600"/>
              </a:spcAft>
            </a:pPr>
            <a:endParaRPr lang="en-US" sz="2800">
              <a:solidFill>
                <a:schemeClr val="tx1"/>
              </a:solidFill>
              <a:latin typeface="Times New Roman" panose="02020603050405020304" pitchFamily="18" charset="0"/>
              <a:cs typeface="Times New Roman" panose="02020603050405020304" pitchFamily="18" charset="0"/>
            </a:endParaRPr>
          </a:p>
          <a:p>
            <a:pPr>
              <a:spcAft>
                <a:spcPts val="600"/>
              </a:spcAft>
            </a:pPr>
            <a:endParaRPr lang="en-US" sz="2800">
              <a:solidFill>
                <a:schemeClr val="tx1"/>
              </a:solidFill>
              <a:latin typeface="Times New Roman" panose="02020603050405020304" pitchFamily="18" charset="0"/>
              <a:cs typeface="Times New Roman" panose="02020603050405020304" pitchFamily="18" charset="0"/>
            </a:endParaRPr>
          </a:p>
          <a:p>
            <a:pPr>
              <a:spcAft>
                <a:spcPts val="600"/>
              </a:spcAft>
            </a:pPr>
            <a:endParaRPr lang="en-US" sz="2800">
              <a:solidFill>
                <a:schemeClr val="tx1"/>
              </a:solidFill>
              <a:latin typeface="Times New Roman" panose="02020603050405020304" pitchFamily="18" charset="0"/>
              <a:cs typeface="Times New Roman" panose="02020603050405020304" pitchFamily="18" charset="0"/>
            </a:endParaRPr>
          </a:p>
          <a:p>
            <a:pPr>
              <a:spcAft>
                <a:spcPts val="600"/>
              </a:spcAft>
            </a:pPr>
            <a:endParaRPr lang="en-US" sz="2800">
              <a:solidFill>
                <a:schemeClr val="tx1"/>
              </a:solidFill>
              <a:latin typeface="Times New Roman" panose="02020603050405020304" pitchFamily="18" charset="0"/>
              <a:cs typeface="Times New Roman" panose="02020603050405020304" pitchFamily="18" charset="0"/>
            </a:endParaRPr>
          </a:p>
          <a:p>
            <a:pPr>
              <a:spcAft>
                <a:spcPts val="600"/>
              </a:spcAft>
            </a:pPr>
            <a:endParaRPr lang="en-US" sz="2800">
              <a:solidFill>
                <a:schemeClr val="tx1"/>
              </a:solidFill>
              <a:latin typeface="Times New Roman" panose="02020603050405020304" pitchFamily="18" charset="0"/>
              <a:cs typeface="Times New Roman" panose="02020603050405020304" pitchFamily="18" charset="0"/>
            </a:endParaRPr>
          </a:p>
          <a:p>
            <a:pPr>
              <a:spcAft>
                <a:spcPts val="600"/>
              </a:spcAft>
            </a:pPr>
            <a:endParaRPr lang="en-US" sz="2800">
              <a:solidFill>
                <a:schemeClr val="tx1"/>
              </a:solidFill>
              <a:latin typeface="Times New Roman" panose="02020603050405020304" pitchFamily="18" charset="0"/>
              <a:cs typeface="Times New Roman" panose="02020603050405020304" pitchFamily="18" charset="0"/>
            </a:endParaRPr>
          </a:p>
          <a:p>
            <a:pPr>
              <a:spcAft>
                <a:spcPts val="600"/>
              </a:spcAft>
            </a:pPr>
            <a:endParaRPr lang="en-US"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86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10505-0A7D-D0CB-1990-0B98988C6FA6}"/>
              </a:ext>
            </a:extLst>
          </p:cNvPr>
          <p:cNvSpPr>
            <a:spLocks noGrp="1"/>
          </p:cNvSpPr>
          <p:nvPr>
            <p:ph type="title"/>
          </p:nvPr>
        </p:nvSpPr>
        <p:spPr/>
        <p:txBody>
          <a:bodyPr>
            <a:normAutofit/>
          </a:bodyPr>
          <a:lstStyle/>
          <a:p>
            <a:r>
              <a:rPr lang="en-US" sz="2800" b="1" dirty="0">
                <a:latin typeface="Times New Roman"/>
                <a:cs typeface="Times New Roman"/>
              </a:rPr>
              <a:t>OBJECTIVE</a:t>
            </a:r>
          </a:p>
        </p:txBody>
      </p:sp>
      <p:sp>
        <p:nvSpPr>
          <p:cNvPr id="3" name="Content Placeholder 2">
            <a:extLst>
              <a:ext uri="{FF2B5EF4-FFF2-40B4-BE49-F238E27FC236}">
                <a16:creationId xmlns:a16="http://schemas.microsoft.com/office/drawing/2014/main" id="{F2540FBD-2D66-8C8A-E20B-47125ED99D44}"/>
              </a:ext>
            </a:extLst>
          </p:cNvPr>
          <p:cNvSpPr>
            <a:spLocks noGrp="1"/>
          </p:cNvSpPr>
          <p:nvPr>
            <p:ph idx="1"/>
          </p:nvPr>
        </p:nvSpPr>
        <p:spPr/>
        <p:txBody>
          <a:bodyPr vert="horz" lIns="91440" tIns="45720" rIns="91440" bIns="45720" rtlCol="0" anchor="t">
            <a:normAutofit/>
          </a:bodyPr>
          <a:lstStyle/>
          <a:p>
            <a:pPr algn="just"/>
            <a:r>
              <a:rPr lang="en-US" sz="2800" dirty="0">
                <a:latin typeface="Times New Roman"/>
                <a:ea typeface="+mn-lt"/>
                <a:cs typeface="+mn-lt"/>
              </a:rPr>
              <a:t>The major goal of the project is to predict the price of used cars in the United States using regression models and machine learning algorithms based on characteristics such as manufacturing date, mileage, and owner count.</a:t>
            </a:r>
            <a:endParaRPr lang="en-US" sz="2800" dirty="0">
              <a:latin typeface="Times New Roman"/>
              <a:cs typeface="Times New Roman"/>
            </a:endParaRPr>
          </a:p>
        </p:txBody>
      </p:sp>
    </p:spTree>
    <p:extLst>
      <p:ext uri="{BB962C8B-B14F-4D97-AF65-F5344CB8AC3E}">
        <p14:creationId xmlns:p14="http://schemas.microsoft.com/office/powerpoint/2010/main" val="1600854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573950-68AA-61FF-6B5C-98AC648A4CBF}"/>
              </a:ext>
            </a:extLst>
          </p:cNvPr>
          <p:cNvSpPr txBox="1"/>
          <p:nvPr/>
        </p:nvSpPr>
        <p:spPr>
          <a:xfrm>
            <a:off x="2683842" y="2370620"/>
            <a:ext cx="7343737"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800"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6560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C9A4-F17E-619B-74C1-79CA0B597988}"/>
              </a:ext>
            </a:extLst>
          </p:cNvPr>
          <p:cNvSpPr>
            <a:spLocks noGrp="1"/>
          </p:cNvSpPr>
          <p:nvPr>
            <p:ph type="title"/>
          </p:nvPr>
        </p:nvSpPr>
        <p:spPr>
          <a:xfrm>
            <a:off x="440656" y="946557"/>
            <a:ext cx="10077557" cy="1325563"/>
          </a:xfrm>
        </p:spPr>
        <p:txBody>
          <a:bodyPr>
            <a:normAutofit/>
          </a:bodyPr>
          <a:lstStyle/>
          <a:p>
            <a:r>
              <a:rPr lang="en-US" sz="2800" b="1">
                <a:latin typeface="Times New Roman" panose="02020603050405020304" pitchFamily="18" charset="0"/>
                <a:cs typeface="Times New Roman" panose="02020603050405020304" pitchFamily="18" charset="0"/>
              </a:rPr>
              <a:t>ABOUT THE DATASET</a:t>
            </a:r>
          </a:p>
        </p:txBody>
      </p:sp>
      <p:sp>
        <p:nvSpPr>
          <p:cNvPr id="3" name="Content Placeholder 2">
            <a:extLst>
              <a:ext uri="{FF2B5EF4-FFF2-40B4-BE49-F238E27FC236}">
                <a16:creationId xmlns:a16="http://schemas.microsoft.com/office/drawing/2014/main" id="{6E29A900-DC8D-A1B8-6BB7-F534B2196835}"/>
              </a:ext>
            </a:extLst>
          </p:cNvPr>
          <p:cNvSpPr>
            <a:spLocks noGrp="1"/>
          </p:cNvSpPr>
          <p:nvPr>
            <p:ph idx="1"/>
          </p:nvPr>
        </p:nvSpPr>
        <p:spPr/>
        <p:txBody>
          <a:bodyPr>
            <a:normAutofit/>
          </a:bodyPr>
          <a:lstStyle/>
          <a:p>
            <a:pPr marL="342900" indent="-34290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Contains three million real world used cars details.</a:t>
            </a:r>
          </a:p>
          <a:p>
            <a:pPr marL="342900" indent="-34290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The dataset includes information about the cars' make and model, year of production, mileage, condition, location, and price.</a:t>
            </a:r>
          </a:p>
          <a:p>
            <a:pPr marL="342900" indent="-34290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The dataset can also be used to forecast demand for specific car models in different regions and estimate the expenses associated with typical automotive problems. </a:t>
            </a:r>
          </a:p>
          <a:p>
            <a:pPr marL="342900" indent="-342900">
              <a:buFont typeface="Arial" panose="020B0604020202020204" pitchFamily="34" charset="0"/>
              <a:buChar char="•"/>
            </a:pPr>
            <a:endParaRPr lang="en-US" sz="2000"/>
          </a:p>
          <a:p>
            <a:endParaRPr lang="en-US"/>
          </a:p>
        </p:txBody>
      </p:sp>
    </p:spTree>
    <p:extLst>
      <p:ext uri="{BB962C8B-B14F-4D97-AF65-F5344CB8AC3E}">
        <p14:creationId xmlns:p14="http://schemas.microsoft.com/office/powerpoint/2010/main" val="384833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0653737-208F-6865-CCF6-81FBEEFFB2C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1111" b="89744" l="1466" r="95308">
                        <a14:foregroundMark x1="14370" y1="30769" x2="26100" y2="29915"/>
                        <a14:foregroundMark x1="5572" y1="40171" x2="26393" y2="49573"/>
                        <a14:foregroundMark x1="26393" y1="49573" x2="54545" y2="41880"/>
                        <a14:foregroundMark x1="54545" y1="41880" x2="59824" y2="34188"/>
                        <a14:foregroundMark x1="95601" y1="12821" x2="93548" y2="13675"/>
                        <a14:foregroundMark x1="1466" y1="11111" x2="1466" y2="82051"/>
                      </a14:backgroundRemoval>
                    </a14:imgEffect>
                  </a14:imgLayer>
                </a14:imgProps>
              </a:ext>
            </a:extLst>
          </a:blip>
          <a:srcRect t="3623"/>
          <a:stretch/>
        </p:blipFill>
        <p:spPr>
          <a:xfrm>
            <a:off x="-19878" y="-31961"/>
            <a:ext cx="3248025" cy="1074047"/>
          </a:xfrm>
          <a:prstGeom prst="rect">
            <a:avLst/>
          </a:prstGeom>
        </p:spPr>
      </p:pic>
      <p:sp>
        <p:nvSpPr>
          <p:cNvPr id="125" name="Title 1">
            <a:extLst>
              <a:ext uri="{FF2B5EF4-FFF2-40B4-BE49-F238E27FC236}">
                <a16:creationId xmlns:a16="http://schemas.microsoft.com/office/drawing/2014/main" id="{5FC5F7F5-3BC0-2CA8-6356-79897AE104C0}"/>
              </a:ext>
            </a:extLst>
          </p:cNvPr>
          <p:cNvSpPr txBox="1">
            <a:spLocks/>
          </p:cNvSpPr>
          <p:nvPr/>
        </p:nvSpPr>
        <p:spPr>
          <a:xfrm>
            <a:off x="465375" y="1516751"/>
            <a:ext cx="12098745" cy="816045"/>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DATASET SPECIFICATIONS</a:t>
            </a:r>
          </a:p>
        </p:txBody>
      </p:sp>
      <p:sp>
        <p:nvSpPr>
          <p:cNvPr id="135" name="Content Placeholder 2">
            <a:extLst>
              <a:ext uri="{FF2B5EF4-FFF2-40B4-BE49-F238E27FC236}">
                <a16:creationId xmlns:a16="http://schemas.microsoft.com/office/drawing/2014/main" id="{48E3A888-634F-5312-21A7-E2C6C2D354AA}"/>
              </a:ext>
            </a:extLst>
          </p:cNvPr>
          <p:cNvSpPr txBox="1">
            <a:spLocks/>
          </p:cNvSpPr>
          <p:nvPr/>
        </p:nvSpPr>
        <p:spPr>
          <a:xfrm>
            <a:off x="361798" y="2646699"/>
            <a:ext cx="10806211" cy="4020240"/>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800" b="1" dirty="0">
                <a:latin typeface="Times New Roman"/>
                <a:cs typeface="Times New Roman"/>
              </a:rPr>
              <a:t>DATASET NAME: </a:t>
            </a:r>
            <a:r>
              <a:rPr lang="en-US" sz="2800" dirty="0">
                <a:latin typeface="Times New Roman"/>
                <a:cs typeface="Times New Roman"/>
              </a:rPr>
              <a:t>USA Used Car Dataset</a:t>
            </a:r>
          </a:p>
          <a:p>
            <a:pPr marL="342900" indent="-342900" algn="l">
              <a:buFont typeface="Arial" panose="020B0604020202020204" pitchFamily="34" charset="0"/>
              <a:buChar char="•"/>
            </a:pPr>
            <a:r>
              <a:rPr lang="en-US" sz="2800" b="1" dirty="0">
                <a:latin typeface="Times New Roman"/>
                <a:cs typeface="Times New Roman"/>
              </a:rPr>
              <a:t>TOTAL DATASET SIZE: </a:t>
            </a:r>
            <a:r>
              <a:rPr lang="en-US" sz="2800" dirty="0">
                <a:latin typeface="Times New Roman"/>
                <a:cs typeface="Times New Roman"/>
              </a:rPr>
              <a:t>9.98 GB</a:t>
            </a:r>
          </a:p>
          <a:p>
            <a:pPr marL="342900" indent="-342900">
              <a:buFont typeface="Arial" panose="020B0604020202020204" pitchFamily="34" charset="0"/>
              <a:buChar char="•"/>
            </a:pPr>
            <a:r>
              <a:rPr lang="en-US" sz="2800" b="1" dirty="0">
                <a:latin typeface="Times New Roman"/>
                <a:cs typeface="Times New Roman"/>
              </a:rPr>
              <a:t>DATASET FORMAT: </a:t>
            </a:r>
            <a:r>
              <a:rPr lang="en-US" sz="2800" dirty="0">
                <a:latin typeface="Times New Roman"/>
                <a:cs typeface="Times New Roman"/>
              </a:rPr>
              <a:t>CSV </a:t>
            </a: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1" dirty="0">
                <a:latin typeface="Times New Roman"/>
                <a:cs typeface="Times New Roman"/>
              </a:rPr>
              <a:t>DATASET URL: </a:t>
            </a:r>
            <a:r>
              <a:rPr lang="en-US" sz="2800" dirty="0">
                <a:latin typeface="Times New Roman"/>
                <a:cs typeface="Times New Roman"/>
              </a:rPr>
              <a:t>https://www.kaggle.com/datasets/ananaymital/us-used-cars-dataset</a:t>
            </a:r>
          </a:p>
        </p:txBody>
      </p:sp>
    </p:spTree>
    <p:extLst>
      <p:ext uri="{BB962C8B-B14F-4D97-AF65-F5344CB8AC3E}">
        <p14:creationId xmlns:p14="http://schemas.microsoft.com/office/powerpoint/2010/main" val="206847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468F-D0AE-2602-C137-1294C179746E}"/>
              </a:ext>
            </a:extLst>
          </p:cNvPr>
          <p:cNvSpPr>
            <a:spLocks noGrp="1"/>
          </p:cNvSpPr>
          <p:nvPr>
            <p:ph type="title"/>
          </p:nvPr>
        </p:nvSpPr>
        <p:spPr>
          <a:xfrm>
            <a:off x="3195110" y="231531"/>
            <a:ext cx="8284875" cy="902441"/>
          </a:xfrm>
        </p:spPr>
        <p:txBody>
          <a:bodyPr vert="horz" lIns="91440" tIns="45720" rIns="91440" bIns="45720" rtlCol="0" anchor="b">
            <a:normAutofit/>
          </a:bodyPr>
          <a:lstStyle/>
          <a:p>
            <a:r>
              <a:rPr lang="en-US" sz="2800" dirty="0"/>
              <a:t>TECHNICAL SPECIFICATION </a:t>
            </a:r>
          </a:p>
        </p:txBody>
      </p:sp>
      <p:sp>
        <p:nvSpPr>
          <p:cNvPr id="8" name="TextBox 7">
            <a:extLst>
              <a:ext uri="{FF2B5EF4-FFF2-40B4-BE49-F238E27FC236}">
                <a16:creationId xmlns:a16="http://schemas.microsoft.com/office/drawing/2014/main" id="{B0BF7DAB-A7BC-5097-EB1D-9B4499451B30}"/>
              </a:ext>
            </a:extLst>
          </p:cNvPr>
          <p:cNvSpPr txBox="1"/>
          <p:nvPr/>
        </p:nvSpPr>
        <p:spPr>
          <a:xfrm>
            <a:off x="6096000" y="2083524"/>
            <a:ext cx="6102848" cy="2964914"/>
          </a:xfrm>
          <a:prstGeom prst="rect">
            <a:avLst/>
          </a:prstGeom>
          <a:noFill/>
        </p:spPr>
        <p:txBody>
          <a:bodyPr wrap="square" lIns="91440" tIns="45720" rIns="91440" bIns="45720" anchor="t">
            <a:spAutoFit/>
          </a:bodyPr>
          <a:lstStyle/>
          <a:p>
            <a:pPr marL="548640" lvl="2" indent="-285750">
              <a:spcBef>
                <a:spcPts val="1200"/>
              </a:spcBef>
              <a:spcAft>
                <a:spcPts val="200"/>
              </a:spcAft>
              <a:buFont typeface="Wingdings,Sans-Serif"/>
              <a:buChar char="§"/>
            </a:pPr>
            <a:r>
              <a:rPr lang="en-US" sz="2800" b="1" dirty="0">
                <a:latin typeface="Times New Roman"/>
                <a:ea typeface="+mn-lt"/>
                <a:cs typeface="Times New Roman"/>
              </a:rPr>
              <a:t>Hadoop Version: </a:t>
            </a:r>
            <a:r>
              <a:rPr lang="en-US" sz="2800" dirty="0">
                <a:latin typeface="Times New Roman"/>
                <a:cs typeface="Times New Roman"/>
              </a:rPr>
              <a:t>3.2.1</a:t>
            </a:r>
            <a:endParaRPr lang="en-US" sz="2800" dirty="0">
              <a:latin typeface="Times New Roman"/>
              <a:ea typeface="+mn-lt"/>
              <a:cs typeface="Times New Roman"/>
            </a:endParaRPr>
          </a:p>
          <a:p>
            <a:pPr marL="548640" lvl="2" indent="-285750">
              <a:spcBef>
                <a:spcPts val="1200"/>
              </a:spcBef>
              <a:spcAft>
                <a:spcPts val="200"/>
              </a:spcAft>
              <a:buFont typeface="Wingdings,Sans-Serif"/>
              <a:buChar char="§"/>
            </a:pPr>
            <a:r>
              <a:rPr lang="en-US" sz="2800" b="1" dirty="0">
                <a:latin typeface="Times New Roman"/>
                <a:ea typeface="+mn-lt"/>
                <a:cs typeface="Times New Roman"/>
              </a:rPr>
              <a:t>Number of CPU core: </a:t>
            </a:r>
            <a:r>
              <a:rPr lang="en-US" sz="2800" dirty="0">
                <a:latin typeface="Times New Roman"/>
                <a:ea typeface="+mn-lt"/>
                <a:cs typeface="Times New Roman"/>
              </a:rPr>
              <a:t>8</a:t>
            </a:r>
          </a:p>
          <a:p>
            <a:pPr marL="548640" lvl="2" indent="-285750">
              <a:spcBef>
                <a:spcPts val="1200"/>
              </a:spcBef>
              <a:spcAft>
                <a:spcPts val="200"/>
              </a:spcAft>
              <a:buFont typeface="Wingdings,Sans-Serif"/>
              <a:buChar char="§"/>
            </a:pPr>
            <a:r>
              <a:rPr lang="en-US" sz="2800" b="1" dirty="0" err="1">
                <a:latin typeface="Times New Roman"/>
                <a:ea typeface="+mn-lt"/>
                <a:cs typeface="Times New Roman"/>
              </a:rPr>
              <a:t>PySpark</a:t>
            </a:r>
            <a:r>
              <a:rPr lang="en-US" sz="2800" b="1" dirty="0">
                <a:latin typeface="Times New Roman"/>
                <a:ea typeface="+mn-lt"/>
                <a:cs typeface="Times New Roman"/>
              </a:rPr>
              <a:t> version</a:t>
            </a:r>
            <a:r>
              <a:rPr lang="en-US" sz="2800" dirty="0">
                <a:latin typeface="Times New Roman"/>
                <a:ea typeface="+mn-lt"/>
                <a:cs typeface="Times New Roman"/>
              </a:rPr>
              <a:t>: 3.0</a:t>
            </a:r>
          </a:p>
          <a:p>
            <a:pPr marL="548640" lvl="2" indent="-285750">
              <a:spcBef>
                <a:spcPts val="1200"/>
              </a:spcBef>
              <a:spcAft>
                <a:spcPts val="200"/>
              </a:spcAft>
              <a:buFont typeface="Wingdings,Sans-Serif"/>
              <a:buChar char="§"/>
            </a:pPr>
            <a:r>
              <a:rPr lang="en-US" sz="2800" b="1" dirty="0">
                <a:latin typeface="Times New Roman"/>
                <a:ea typeface="+mn-lt"/>
                <a:cs typeface="Times New Roman"/>
              </a:rPr>
              <a:t>Number of Nodes: </a:t>
            </a:r>
            <a:r>
              <a:rPr lang="en-US" sz="2800" dirty="0">
                <a:latin typeface="Times New Roman"/>
                <a:ea typeface="+mn-lt"/>
                <a:cs typeface="Times New Roman"/>
              </a:rPr>
              <a:t>3</a:t>
            </a:r>
          </a:p>
          <a:p>
            <a:pPr marL="548640" lvl="2" indent="-285750">
              <a:spcBef>
                <a:spcPts val="1200"/>
              </a:spcBef>
              <a:spcAft>
                <a:spcPts val="200"/>
              </a:spcAft>
              <a:buFont typeface="Wingdings,Sans-Serif"/>
              <a:buChar char="§"/>
            </a:pPr>
            <a:r>
              <a:rPr lang="en-US" sz="2800" b="1" dirty="0">
                <a:latin typeface="Times New Roman"/>
                <a:ea typeface="+mn-lt"/>
                <a:cs typeface="Times New Roman"/>
              </a:rPr>
              <a:t>Total Storage: </a:t>
            </a:r>
            <a:r>
              <a:rPr lang="en-US" sz="2800" dirty="0">
                <a:latin typeface="Times New Roman"/>
                <a:ea typeface="+mn-lt"/>
                <a:cs typeface="Times New Roman"/>
              </a:rPr>
              <a:t>390.71 GB</a:t>
            </a:r>
            <a:endParaRPr lang="en-US" sz="2800" dirty="0">
              <a:latin typeface="Times New Roman"/>
              <a:cs typeface="Times New Roman"/>
            </a:endParaRPr>
          </a:p>
        </p:txBody>
      </p:sp>
      <p:pic>
        <p:nvPicPr>
          <p:cNvPr id="21" name="Picture 20">
            <a:extLst>
              <a:ext uri="{FF2B5EF4-FFF2-40B4-BE49-F238E27FC236}">
                <a16:creationId xmlns:a16="http://schemas.microsoft.com/office/drawing/2014/main" id="{D934B6CE-7A14-5D07-10F9-D13838CA90DD}"/>
              </a:ext>
            </a:extLst>
          </p:cNvPr>
          <p:cNvPicPr>
            <a:picLocks noChangeAspect="1"/>
          </p:cNvPicPr>
          <p:nvPr/>
        </p:nvPicPr>
        <p:blipFill>
          <a:blip r:embed="rId3"/>
          <a:stretch>
            <a:fillRect/>
          </a:stretch>
        </p:blipFill>
        <p:spPr>
          <a:xfrm>
            <a:off x="321021" y="2910474"/>
            <a:ext cx="1371600" cy="714375"/>
          </a:xfrm>
          <a:prstGeom prst="rect">
            <a:avLst/>
          </a:prstGeom>
        </p:spPr>
      </p:pic>
      <p:pic>
        <p:nvPicPr>
          <p:cNvPr id="4" name="Picture 3">
            <a:extLst>
              <a:ext uri="{FF2B5EF4-FFF2-40B4-BE49-F238E27FC236}">
                <a16:creationId xmlns:a16="http://schemas.microsoft.com/office/drawing/2014/main" id="{78D86495-8A15-AE8A-2170-B613088B9027}"/>
              </a:ext>
            </a:extLst>
          </p:cNvPr>
          <p:cNvPicPr>
            <a:picLocks noChangeAspect="1"/>
          </p:cNvPicPr>
          <p:nvPr/>
        </p:nvPicPr>
        <p:blipFill>
          <a:blip r:embed="rId4"/>
          <a:stretch>
            <a:fillRect/>
          </a:stretch>
        </p:blipFill>
        <p:spPr>
          <a:xfrm>
            <a:off x="321020" y="1898511"/>
            <a:ext cx="1371599" cy="514350"/>
          </a:xfrm>
          <a:prstGeom prst="rect">
            <a:avLst/>
          </a:prstGeom>
        </p:spPr>
      </p:pic>
      <p:sp>
        <p:nvSpPr>
          <p:cNvPr id="6" name="TextBox 5">
            <a:extLst>
              <a:ext uri="{FF2B5EF4-FFF2-40B4-BE49-F238E27FC236}">
                <a16:creationId xmlns:a16="http://schemas.microsoft.com/office/drawing/2014/main" id="{1FED8F63-D419-6C9A-AA99-8ACF110A2E82}"/>
              </a:ext>
            </a:extLst>
          </p:cNvPr>
          <p:cNvSpPr txBox="1"/>
          <p:nvPr/>
        </p:nvSpPr>
        <p:spPr>
          <a:xfrm>
            <a:off x="253498" y="2019227"/>
            <a:ext cx="6102848" cy="3647152"/>
          </a:xfrm>
          <a:prstGeom prst="rect">
            <a:avLst/>
          </a:prstGeom>
          <a:noFill/>
        </p:spPr>
        <p:txBody>
          <a:bodyPr wrap="square">
            <a:spAutoFit/>
          </a:bodyPr>
          <a:lstStyle/>
          <a:p>
            <a:pPr marL="548640" lvl="2" indent="-285750">
              <a:spcBef>
                <a:spcPts val="1200"/>
              </a:spcBef>
              <a:spcAft>
                <a:spcPts val="200"/>
              </a:spcAft>
              <a:buFont typeface="Wingdings,Sans-Serif"/>
              <a:buChar char="§"/>
            </a:pPr>
            <a:r>
              <a:rPr lang="en-US" sz="2800" b="1" dirty="0">
                <a:solidFill>
                  <a:schemeClr val="tx1"/>
                </a:solidFill>
                <a:latin typeface="Times New Roman" panose="02020603050405020304" pitchFamily="18" charset="0"/>
                <a:ea typeface="+mn-lt"/>
                <a:cs typeface="Times New Roman" panose="02020603050405020304" pitchFamily="18" charset="0"/>
              </a:rPr>
              <a:t>Databricks Community Version: </a:t>
            </a:r>
            <a:r>
              <a:rPr lang="en-US" sz="2800" dirty="0">
                <a:solidFill>
                  <a:schemeClr val="tx1"/>
                </a:solidFill>
                <a:latin typeface="Times New Roman" panose="02020603050405020304" pitchFamily="18" charset="0"/>
                <a:ea typeface="+mn-lt"/>
                <a:cs typeface="Times New Roman" panose="02020603050405020304" pitchFamily="18" charset="0"/>
              </a:rPr>
              <a:t>9.1</a:t>
            </a:r>
            <a:r>
              <a:rPr lang="en-US" sz="2800" dirty="0">
                <a:latin typeface="Times New Roman" panose="02020603050405020304" pitchFamily="18" charset="0"/>
                <a:ea typeface="+mn-lt"/>
                <a:cs typeface="Times New Roman" panose="02020603050405020304" pitchFamily="18" charset="0"/>
              </a:rPr>
              <a:t> LTS (includes Apache  Spark 3.1.2, Scala 2.12)</a:t>
            </a:r>
          </a:p>
          <a:p>
            <a:pPr marL="548640" lvl="2" indent="-285750">
              <a:spcBef>
                <a:spcPts val="1200"/>
              </a:spcBef>
              <a:spcAft>
                <a:spcPts val="200"/>
              </a:spcAft>
              <a:buFont typeface="Wingdings,Sans-Serif"/>
              <a:buChar char="§"/>
            </a:pPr>
            <a:r>
              <a:rPr lang="en-US" sz="2800" b="1" dirty="0">
                <a:solidFill>
                  <a:schemeClr val="tx1"/>
                </a:solidFill>
                <a:latin typeface="Times New Roman" panose="02020603050405020304" pitchFamily="18" charset="0"/>
                <a:ea typeface="+mn-lt"/>
                <a:cs typeface="Times New Roman" panose="02020603050405020304" pitchFamily="18" charset="0"/>
              </a:rPr>
              <a:t>File System: </a:t>
            </a:r>
            <a:r>
              <a:rPr lang="en-US" sz="2800" dirty="0">
                <a:latin typeface="Times New Roman" panose="02020603050405020304" pitchFamily="18" charset="0"/>
                <a:ea typeface="+mn-lt"/>
                <a:cs typeface="Times New Roman" panose="02020603050405020304" pitchFamily="18" charset="0"/>
              </a:rPr>
              <a:t>DBFS (Data Bricks File System)</a:t>
            </a:r>
          </a:p>
          <a:p>
            <a:pPr marL="548640" lvl="2" indent="-285750">
              <a:spcBef>
                <a:spcPts val="1200"/>
              </a:spcBef>
              <a:spcAft>
                <a:spcPts val="200"/>
              </a:spcAft>
              <a:buFont typeface="Wingdings,Sans-Serif"/>
              <a:buChar char="§"/>
            </a:pPr>
            <a:r>
              <a:rPr lang="en-US" sz="2800" b="1" dirty="0">
                <a:latin typeface="Times New Roman" panose="02020603050405020304" pitchFamily="18" charset="0"/>
                <a:ea typeface="+mn-lt"/>
                <a:cs typeface="Times New Roman" panose="02020603050405020304" pitchFamily="18" charset="0"/>
              </a:rPr>
              <a:t>Nodes</a:t>
            </a:r>
            <a:r>
              <a:rPr lang="en-US" sz="2800" dirty="0">
                <a:latin typeface="Times New Roman" panose="02020603050405020304" pitchFamily="18" charset="0"/>
                <a:ea typeface="+mn-lt"/>
                <a:cs typeface="Times New Roman" panose="02020603050405020304" pitchFamily="18" charset="0"/>
              </a:rPr>
              <a:t>: 1</a:t>
            </a:r>
          </a:p>
          <a:p>
            <a:pPr marL="548640" lvl="2" indent="-285750">
              <a:spcBef>
                <a:spcPts val="1200"/>
              </a:spcBef>
              <a:spcAft>
                <a:spcPts val="200"/>
              </a:spcAft>
              <a:buFont typeface="Wingdings,Sans-Serif"/>
              <a:buChar char="§"/>
            </a:pPr>
            <a:r>
              <a:rPr lang="en-US" sz="2800" b="1" dirty="0">
                <a:latin typeface="Times New Roman" panose="02020603050405020304" pitchFamily="18" charset="0"/>
                <a:ea typeface="+mn-lt"/>
                <a:cs typeface="Times New Roman" panose="02020603050405020304" pitchFamily="18" charset="0"/>
              </a:rPr>
              <a:t>Python</a:t>
            </a:r>
            <a:r>
              <a:rPr lang="en-US" sz="2800" dirty="0">
                <a:latin typeface="Times New Roman" panose="02020603050405020304" pitchFamily="18" charset="0"/>
                <a:ea typeface="+mn-lt"/>
                <a:cs typeface="Times New Roman" panose="02020603050405020304" pitchFamily="18" charset="0"/>
              </a:rPr>
              <a:t> </a:t>
            </a:r>
            <a:r>
              <a:rPr lang="en-US" sz="2800" b="1" dirty="0">
                <a:latin typeface="Times New Roman" panose="02020603050405020304" pitchFamily="18" charset="0"/>
                <a:ea typeface="+mn-lt"/>
                <a:cs typeface="Times New Roman" panose="02020603050405020304" pitchFamily="18" charset="0"/>
              </a:rPr>
              <a:t>Version</a:t>
            </a:r>
            <a:r>
              <a:rPr lang="en-US" sz="2800" dirty="0">
                <a:latin typeface="Times New Roman" panose="02020603050405020304" pitchFamily="18" charset="0"/>
                <a:ea typeface="+mn-lt"/>
                <a:cs typeface="Times New Roman" panose="02020603050405020304" pitchFamily="18" charset="0"/>
              </a:rPr>
              <a:t>: 3.10.4</a:t>
            </a:r>
          </a:p>
        </p:txBody>
      </p:sp>
    </p:spTree>
    <p:extLst>
      <p:ext uri="{BB962C8B-B14F-4D97-AF65-F5344CB8AC3E}">
        <p14:creationId xmlns:p14="http://schemas.microsoft.com/office/powerpoint/2010/main" val="125383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5" name="Title 1">
            <a:extLst>
              <a:ext uri="{FF2B5EF4-FFF2-40B4-BE49-F238E27FC236}">
                <a16:creationId xmlns:a16="http://schemas.microsoft.com/office/drawing/2014/main" id="{5FC5F7F5-3BC0-2CA8-6356-79897AE104C0}"/>
              </a:ext>
            </a:extLst>
          </p:cNvPr>
          <p:cNvSpPr txBox="1">
            <a:spLocks/>
          </p:cNvSpPr>
          <p:nvPr/>
        </p:nvSpPr>
        <p:spPr>
          <a:xfrm>
            <a:off x="762491" y="147224"/>
            <a:ext cx="11652905" cy="1001283"/>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MACHINE LEARNING ALGORITHMS USED</a:t>
            </a:r>
          </a:p>
        </p:txBody>
      </p:sp>
      <p:pic>
        <p:nvPicPr>
          <p:cNvPr id="136" name="Picture 135">
            <a:extLst>
              <a:ext uri="{FF2B5EF4-FFF2-40B4-BE49-F238E27FC236}">
                <a16:creationId xmlns:a16="http://schemas.microsoft.com/office/drawing/2014/main" id="{F90B4C07-0A98-A364-628D-F7654123436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167" b="87500" l="2404" r="97115">
                        <a14:foregroundMark x1="2404" y1="54167" x2="7452" y2="58333"/>
                        <a14:foregroundMark x1="91346" y1="50000" x2="93750" y2="45833"/>
                        <a14:foregroundMark x1="97115" y1="20833" x2="97115" y2="20833"/>
                      </a14:backgroundRemoval>
                    </a14:imgEffect>
                  </a14:imgLayer>
                </a14:imgProps>
              </a:ext>
            </a:extLst>
          </a:blip>
          <a:stretch>
            <a:fillRect/>
          </a:stretch>
        </p:blipFill>
        <p:spPr>
          <a:xfrm flipV="1">
            <a:off x="766863" y="1148507"/>
            <a:ext cx="8195714" cy="62236"/>
          </a:xfrm>
          <a:prstGeom prst="rect">
            <a:avLst/>
          </a:prstGeom>
        </p:spPr>
      </p:pic>
      <p:pic>
        <p:nvPicPr>
          <p:cNvPr id="3" name="Picture 2">
            <a:extLst>
              <a:ext uri="{FF2B5EF4-FFF2-40B4-BE49-F238E27FC236}">
                <a16:creationId xmlns:a16="http://schemas.microsoft.com/office/drawing/2014/main" id="{7C585815-BC3E-1E5A-D363-962A281D8A99}"/>
              </a:ext>
            </a:extLst>
          </p:cNvPr>
          <p:cNvPicPr>
            <a:picLocks noChangeAspect="1"/>
          </p:cNvPicPr>
          <p:nvPr/>
        </p:nvPicPr>
        <p:blipFill>
          <a:blip r:embed="rId5"/>
          <a:stretch>
            <a:fillRect/>
          </a:stretch>
        </p:blipFill>
        <p:spPr>
          <a:xfrm>
            <a:off x="364434" y="2876603"/>
            <a:ext cx="1371600" cy="714375"/>
          </a:xfrm>
          <a:prstGeom prst="rect">
            <a:avLst/>
          </a:prstGeom>
        </p:spPr>
      </p:pic>
      <p:sp>
        <p:nvSpPr>
          <p:cNvPr id="135" name="Content Placeholder 2">
            <a:extLst>
              <a:ext uri="{FF2B5EF4-FFF2-40B4-BE49-F238E27FC236}">
                <a16:creationId xmlns:a16="http://schemas.microsoft.com/office/drawing/2014/main" id="{48E3A888-634F-5312-21A7-E2C6C2D354AA}"/>
              </a:ext>
            </a:extLst>
          </p:cNvPr>
          <p:cNvSpPr txBox="1">
            <a:spLocks/>
          </p:cNvSpPr>
          <p:nvPr/>
        </p:nvSpPr>
        <p:spPr>
          <a:xfrm>
            <a:off x="762491" y="1516576"/>
            <a:ext cx="5533331" cy="5015781"/>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latin typeface="Times New Roman"/>
                <a:cs typeface="Times New Roman"/>
              </a:rPr>
              <a:t>Regression:</a:t>
            </a:r>
          </a:p>
          <a:p>
            <a:pPr marL="457200" indent="-457200">
              <a:buFont typeface="Arial" panose="020B0604020202020204" pitchFamily="34" charset="0"/>
              <a:buChar char="•"/>
            </a:pPr>
            <a:r>
              <a:rPr lang="en-US" sz="2800" dirty="0">
                <a:latin typeface="Times New Roman"/>
                <a:cs typeface="Times New Roman"/>
              </a:rPr>
              <a:t>Linear Regression</a:t>
            </a:r>
          </a:p>
          <a:p>
            <a:pPr marL="457200" indent="-457200">
              <a:buFont typeface="Arial" panose="020B0604020202020204" pitchFamily="34" charset="0"/>
              <a:buChar char="•"/>
            </a:pPr>
            <a:r>
              <a:rPr lang="en-US" sz="2800" dirty="0">
                <a:latin typeface="Times New Roman"/>
                <a:cs typeface="Times New Roman"/>
              </a:rPr>
              <a:t>Random Forest</a:t>
            </a:r>
          </a:p>
          <a:p>
            <a:pPr marL="457200" indent="-457200">
              <a:buFont typeface="Arial" panose="020B0604020202020204" pitchFamily="34" charset="0"/>
              <a:buChar char="•"/>
            </a:pPr>
            <a:r>
              <a:rPr lang="en-US" sz="2800" dirty="0">
                <a:latin typeface="Times New Roman"/>
                <a:cs typeface="Times New Roman"/>
              </a:rPr>
              <a:t>Gradient Boosted Trees(GBT)</a:t>
            </a:r>
          </a:p>
          <a:p>
            <a:pPr marL="457200" indent="-457200">
              <a:buFont typeface="Arial" panose="020B0604020202020204" pitchFamily="34" charset="0"/>
              <a:buChar char="•"/>
            </a:pPr>
            <a:r>
              <a:rPr lang="en-US" sz="2800" dirty="0">
                <a:latin typeface="Times New Roman"/>
                <a:cs typeface="Times New Roman"/>
              </a:rPr>
              <a:t>Factorization Machine Regressor</a:t>
            </a:r>
          </a:p>
          <a:p>
            <a:pPr marL="457200" indent="-457200">
              <a:buFont typeface="Arial" panose="020B0604020202020204" pitchFamily="34" charset="0"/>
              <a:buChar char="•"/>
            </a:pPr>
            <a:endParaRPr lang="en-US" sz="2800" dirty="0">
              <a:latin typeface="Times New Roman"/>
              <a:cs typeface="Times New Roman"/>
            </a:endParaRPr>
          </a:p>
          <a:p>
            <a:r>
              <a:rPr lang="en-US" sz="2800" dirty="0">
                <a:latin typeface="Times New Roman"/>
                <a:cs typeface="Times New Roman"/>
              </a:rPr>
              <a:t>	</a:t>
            </a:r>
          </a:p>
          <a:p>
            <a:endParaRPr lang="en-US" sz="2200" dirty="0"/>
          </a:p>
        </p:txBody>
      </p:sp>
      <p:sp>
        <p:nvSpPr>
          <p:cNvPr id="2" name="Content Placeholder 2">
            <a:extLst>
              <a:ext uri="{FF2B5EF4-FFF2-40B4-BE49-F238E27FC236}">
                <a16:creationId xmlns:a16="http://schemas.microsoft.com/office/drawing/2014/main" id="{8A9650E3-D656-890B-B65B-3B51485E5AEE}"/>
              </a:ext>
            </a:extLst>
          </p:cNvPr>
          <p:cNvSpPr txBox="1">
            <a:spLocks/>
          </p:cNvSpPr>
          <p:nvPr/>
        </p:nvSpPr>
        <p:spPr>
          <a:xfrm>
            <a:off x="6530303" y="1516576"/>
            <a:ext cx="4864547" cy="5015781"/>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latin typeface="Times New Roman"/>
                <a:cs typeface="Times New Roman"/>
              </a:rPr>
              <a:t>Classification:</a:t>
            </a:r>
          </a:p>
          <a:p>
            <a:pPr marL="457200" indent="-457200">
              <a:buFont typeface="Arial" panose="020B0604020202020204" pitchFamily="34" charset="0"/>
              <a:buChar char="•"/>
            </a:pPr>
            <a:r>
              <a:rPr lang="en-US" sz="2800" dirty="0">
                <a:latin typeface="Times New Roman"/>
                <a:cs typeface="Times New Roman"/>
              </a:rPr>
              <a:t>Decision Tree Classifier</a:t>
            </a:r>
          </a:p>
        </p:txBody>
      </p:sp>
      <p:sp>
        <p:nvSpPr>
          <p:cNvPr id="4" name="TextBox 3">
            <a:extLst>
              <a:ext uri="{FF2B5EF4-FFF2-40B4-BE49-F238E27FC236}">
                <a16:creationId xmlns:a16="http://schemas.microsoft.com/office/drawing/2014/main" id="{80A42AC8-F3E5-3A13-2619-23C0D170D868}"/>
              </a:ext>
            </a:extLst>
          </p:cNvPr>
          <p:cNvSpPr txBox="1"/>
          <p:nvPr/>
        </p:nvSpPr>
        <p:spPr>
          <a:xfrm>
            <a:off x="689162" y="4584614"/>
            <a:ext cx="1081367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We trained all the above algorithms with train validation and cross validation split</a:t>
            </a:r>
          </a:p>
        </p:txBody>
      </p:sp>
    </p:spTree>
    <p:extLst>
      <p:ext uri="{BB962C8B-B14F-4D97-AF65-F5344CB8AC3E}">
        <p14:creationId xmlns:p14="http://schemas.microsoft.com/office/powerpoint/2010/main" val="2073638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 calcmode="lin" valueType="num">
                                      <p:cBhvr additive="base">
                                        <p:cTn id="7" dur="750" fill="hold"/>
                                        <p:tgtEl>
                                          <p:spTgt spid="135">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1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5">
                                            <p:txEl>
                                              <p:pRg st="1" end="1"/>
                                            </p:txEl>
                                          </p:spTgt>
                                        </p:tgtEl>
                                        <p:attrNameLst>
                                          <p:attrName>style.visibility</p:attrName>
                                        </p:attrNameLst>
                                      </p:cBhvr>
                                      <p:to>
                                        <p:strVal val="visible"/>
                                      </p:to>
                                    </p:set>
                                    <p:anim calcmode="lin" valueType="num">
                                      <p:cBhvr additive="base">
                                        <p:cTn id="13" dur="750" fill="hold"/>
                                        <p:tgtEl>
                                          <p:spTgt spid="135">
                                            <p:txEl>
                                              <p:pRg st="1" end="1"/>
                                            </p:txEl>
                                          </p:spTgt>
                                        </p:tgtEl>
                                        <p:attrNameLst>
                                          <p:attrName>ppt_x</p:attrName>
                                        </p:attrNameLst>
                                      </p:cBhvr>
                                      <p:tavLst>
                                        <p:tav tm="0">
                                          <p:val>
                                            <p:strVal val="#ppt_x"/>
                                          </p:val>
                                        </p:tav>
                                        <p:tav tm="100000">
                                          <p:val>
                                            <p:strVal val="#ppt_x"/>
                                          </p:val>
                                        </p:tav>
                                      </p:tavLst>
                                    </p:anim>
                                    <p:anim calcmode="lin" valueType="num">
                                      <p:cBhvr additive="base">
                                        <p:cTn id="14" dur="750" fill="hold"/>
                                        <p:tgtEl>
                                          <p:spTgt spid="1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5">
                                            <p:txEl>
                                              <p:pRg st="2" end="2"/>
                                            </p:txEl>
                                          </p:spTgt>
                                        </p:tgtEl>
                                        <p:attrNameLst>
                                          <p:attrName>style.visibility</p:attrName>
                                        </p:attrNameLst>
                                      </p:cBhvr>
                                      <p:to>
                                        <p:strVal val="visible"/>
                                      </p:to>
                                    </p:set>
                                    <p:anim calcmode="lin" valueType="num">
                                      <p:cBhvr additive="base">
                                        <p:cTn id="19" dur="750" fill="hold"/>
                                        <p:tgtEl>
                                          <p:spTgt spid="135">
                                            <p:txEl>
                                              <p:pRg st="2" end="2"/>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1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5">
                                            <p:txEl>
                                              <p:pRg st="3" end="3"/>
                                            </p:txEl>
                                          </p:spTgt>
                                        </p:tgtEl>
                                        <p:attrNameLst>
                                          <p:attrName>style.visibility</p:attrName>
                                        </p:attrNameLst>
                                      </p:cBhvr>
                                      <p:to>
                                        <p:strVal val="visible"/>
                                      </p:to>
                                    </p:set>
                                    <p:anim calcmode="lin" valueType="num">
                                      <p:cBhvr additive="base">
                                        <p:cTn id="25" dur="750" fill="hold"/>
                                        <p:tgtEl>
                                          <p:spTgt spid="135">
                                            <p:txEl>
                                              <p:pRg st="3" end="3"/>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5">
                                            <p:txEl>
                                              <p:pRg st="4" end="4"/>
                                            </p:txEl>
                                          </p:spTgt>
                                        </p:tgtEl>
                                        <p:attrNameLst>
                                          <p:attrName>style.visibility</p:attrName>
                                        </p:attrNameLst>
                                      </p:cBhvr>
                                      <p:to>
                                        <p:strVal val="visible"/>
                                      </p:to>
                                    </p:set>
                                    <p:anim calcmode="lin" valueType="num">
                                      <p:cBhvr additive="base">
                                        <p:cTn id="31" dur="750" fill="hold"/>
                                        <p:tgtEl>
                                          <p:spTgt spid="135">
                                            <p:txEl>
                                              <p:pRg st="4" end="4"/>
                                            </p:txEl>
                                          </p:spTgt>
                                        </p:tgtEl>
                                        <p:attrNameLst>
                                          <p:attrName>ppt_x</p:attrName>
                                        </p:attrNameLst>
                                      </p:cBhvr>
                                      <p:tavLst>
                                        <p:tav tm="0">
                                          <p:val>
                                            <p:strVal val="#ppt_x"/>
                                          </p:val>
                                        </p:tav>
                                        <p:tav tm="100000">
                                          <p:val>
                                            <p:strVal val="#ppt_x"/>
                                          </p:val>
                                        </p:tav>
                                      </p:tavLst>
                                    </p:anim>
                                    <p:anim calcmode="lin" valueType="num">
                                      <p:cBhvr additive="base">
                                        <p:cTn id="32" dur="750" fill="hold"/>
                                        <p:tgtEl>
                                          <p:spTgt spid="1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 calcmode="lin" valueType="num">
                                      <p:cBhvr additive="base">
                                        <p:cTn id="3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1" end="1"/>
                                            </p:txEl>
                                          </p:spTgt>
                                        </p:tgtEl>
                                        <p:attrNameLst>
                                          <p:attrName>style.visibility</p:attrName>
                                        </p:attrNameLst>
                                      </p:cBhvr>
                                      <p:to>
                                        <p:strVal val="visible"/>
                                      </p:to>
                                    </p:set>
                                    <p:anim calcmode="lin" valueType="num">
                                      <p:cBhvr additive="base">
                                        <p:cTn id="43"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5">
                                            <p:txEl>
                                              <p:pRg st="6" end="6"/>
                                            </p:txEl>
                                          </p:spTgt>
                                        </p:tgtEl>
                                        <p:attrNameLst>
                                          <p:attrName>style.visibility</p:attrName>
                                        </p:attrNameLst>
                                      </p:cBhvr>
                                      <p:to>
                                        <p:strVal val="visible"/>
                                      </p:to>
                                    </p:set>
                                    <p:anim calcmode="lin" valueType="num">
                                      <p:cBhvr additive="base">
                                        <p:cTn id="49" dur="750" fill="hold"/>
                                        <p:tgtEl>
                                          <p:spTgt spid="135">
                                            <p:txEl>
                                              <p:pRg st="6" end="6"/>
                                            </p:txEl>
                                          </p:spTgt>
                                        </p:tgtEl>
                                        <p:attrNameLst>
                                          <p:attrName>ppt_x</p:attrName>
                                        </p:attrNameLst>
                                      </p:cBhvr>
                                      <p:tavLst>
                                        <p:tav tm="0">
                                          <p:val>
                                            <p:strVal val="#ppt_x"/>
                                          </p:val>
                                        </p:tav>
                                        <p:tav tm="100000">
                                          <p:val>
                                            <p:strVal val="#ppt_x"/>
                                          </p:val>
                                        </p:tav>
                                      </p:tavLst>
                                    </p:anim>
                                    <p:anim calcmode="lin" valueType="num">
                                      <p:cBhvr additive="base">
                                        <p:cTn id="50" dur="750" fill="hold"/>
                                        <p:tgtEl>
                                          <p:spTgt spid="1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uiExpand="1" build="p"/>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3660-E0C5-0411-2D65-5E7086D65621}"/>
              </a:ext>
            </a:extLst>
          </p:cNvPr>
          <p:cNvSpPr>
            <a:spLocks noGrp="1"/>
          </p:cNvSpPr>
          <p:nvPr>
            <p:ph type="title"/>
          </p:nvPr>
        </p:nvSpPr>
        <p:spPr>
          <a:xfrm>
            <a:off x="433250" y="682749"/>
            <a:ext cx="10077557" cy="906923"/>
          </a:xfrm>
        </p:spPr>
        <p:txBody>
          <a:bodyPr>
            <a:noAutofit/>
          </a:bodyPr>
          <a:lstStyle/>
          <a:p>
            <a:r>
              <a:rPr lang="en-US" sz="2800" b="1" dirty="0">
                <a:latin typeface="Times New Roman" panose="02020603050405020304" pitchFamily="18" charset="0"/>
                <a:cs typeface="Times New Roman" panose="02020603050405020304" pitchFamily="18" charset="0"/>
              </a:rPr>
              <a:t>REGRESSION AND CLASSIFICATION</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SIMILARITIES AND DIFFERENCES EXPLAINED</a:t>
            </a:r>
          </a:p>
        </p:txBody>
      </p:sp>
      <p:sp>
        <p:nvSpPr>
          <p:cNvPr id="5" name="Content Placeholder 2">
            <a:extLst>
              <a:ext uri="{FF2B5EF4-FFF2-40B4-BE49-F238E27FC236}">
                <a16:creationId xmlns:a16="http://schemas.microsoft.com/office/drawing/2014/main" id="{0023B905-BCC6-16F7-2C1A-3139DBB0FD9B}"/>
              </a:ext>
            </a:extLst>
          </p:cNvPr>
          <p:cNvSpPr txBox="1">
            <a:spLocks/>
          </p:cNvSpPr>
          <p:nvPr/>
        </p:nvSpPr>
        <p:spPr>
          <a:xfrm>
            <a:off x="6301213" y="1699616"/>
            <a:ext cx="6085245" cy="496373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pPr>
            <a:r>
              <a:rPr lang="en-US" sz="2800" dirty="0">
                <a:latin typeface="Times New Roman" panose="02020603050405020304" pitchFamily="18" charset="0"/>
                <a:cs typeface="Times New Roman" panose="02020603050405020304" pitchFamily="18" charset="0"/>
              </a:rPr>
              <a:t>Difference:</a:t>
            </a:r>
          </a:p>
          <a:p>
            <a:pPr marL="457200" indent="-457200" algn="just">
              <a:spcBef>
                <a:spcPts val="6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different algorithms</a:t>
            </a:r>
          </a:p>
          <a:p>
            <a:pPr marL="457200" lvl="1" indent="-457200">
              <a:spcBef>
                <a:spcPts val="600"/>
              </a:spcBef>
            </a:pPr>
            <a:r>
              <a:rPr lang="en-US" sz="2800" dirty="0">
                <a:latin typeface="Times New Roman" panose="02020603050405020304" pitchFamily="18" charset="0"/>
                <a:cs typeface="Times New Roman" panose="02020603050405020304" pitchFamily="18" charset="0"/>
              </a:rPr>
              <a:t>Regression:  linear regression, Gradient Boosted Tree(GBT), Random Forest, decision trees regression &amp; </a:t>
            </a:r>
            <a:r>
              <a:rPr lang="en-US" sz="2800" dirty="0" err="1">
                <a:latin typeface="Times New Roman" panose="02020603050405020304" pitchFamily="18" charset="0"/>
                <a:cs typeface="Times New Roman" panose="02020603050405020304" pitchFamily="18" charset="0"/>
              </a:rPr>
              <a:t>ect</a:t>
            </a:r>
            <a:r>
              <a:rPr lang="en-US" sz="2800" dirty="0">
                <a:latin typeface="Times New Roman" panose="02020603050405020304" pitchFamily="18" charset="0"/>
                <a:cs typeface="Times New Roman" panose="02020603050405020304" pitchFamily="18" charset="0"/>
              </a:rPr>
              <a:t>.</a:t>
            </a:r>
          </a:p>
          <a:p>
            <a:pPr marL="457200" lvl="1" indent="-457200">
              <a:spcBef>
                <a:spcPts val="600"/>
              </a:spcBef>
            </a:pPr>
            <a:r>
              <a:rPr lang="en-US" sz="2800" dirty="0">
                <a:latin typeface="Times New Roman" panose="02020603050405020304" pitchFamily="18" charset="0"/>
                <a:cs typeface="Times New Roman" panose="02020603050405020304" pitchFamily="18" charset="0"/>
              </a:rPr>
              <a:t>Classification: Logistic regression, decision trees classifier and etc. </a:t>
            </a:r>
          </a:p>
          <a:p>
            <a:pPr marL="457200" lvl="1" indent="-457200">
              <a:spcBef>
                <a:spcPts val="600"/>
              </a:spcBef>
            </a:pPr>
            <a:r>
              <a:rPr lang="en-US" sz="2800" dirty="0">
                <a:latin typeface="Times New Roman" panose="02020603050405020304" pitchFamily="18" charset="0"/>
                <a:cs typeface="Times New Roman" panose="02020603050405020304" pitchFamily="18" charset="0"/>
              </a:rPr>
              <a:t>More difference (cont’d) ​</a:t>
            </a:r>
          </a:p>
          <a:p>
            <a:pPr marL="457200" lvl="1" indent="-457200">
              <a:spcBef>
                <a:spcPts val="600"/>
              </a:spcBef>
            </a:pP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C8C61EF-7049-7FB8-61B7-FA545801E04A}"/>
              </a:ext>
            </a:extLst>
          </p:cNvPr>
          <p:cNvPicPr>
            <a:picLocks noChangeAspect="1"/>
          </p:cNvPicPr>
          <p:nvPr/>
        </p:nvPicPr>
        <p:blipFill>
          <a:blip r:embed="rId2"/>
          <a:stretch>
            <a:fillRect/>
          </a:stretch>
        </p:blipFill>
        <p:spPr>
          <a:xfrm>
            <a:off x="433250" y="2129569"/>
            <a:ext cx="1200150" cy="371475"/>
          </a:xfrm>
          <a:prstGeom prst="rect">
            <a:avLst/>
          </a:prstGeom>
        </p:spPr>
      </p:pic>
      <p:sp>
        <p:nvSpPr>
          <p:cNvPr id="3" name="Content Placeholder 2">
            <a:extLst>
              <a:ext uri="{FF2B5EF4-FFF2-40B4-BE49-F238E27FC236}">
                <a16:creationId xmlns:a16="http://schemas.microsoft.com/office/drawing/2014/main" id="{E7B9939F-6F55-C58C-883D-B65A961FE5D6}"/>
              </a:ext>
            </a:extLst>
          </p:cNvPr>
          <p:cNvSpPr>
            <a:spLocks noGrp="1"/>
          </p:cNvSpPr>
          <p:nvPr>
            <p:ph idx="1"/>
          </p:nvPr>
        </p:nvSpPr>
        <p:spPr>
          <a:xfrm>
            <a:off x="433251" y="1699616"/>
            <a:ext cx="5867962" cy="4963733"/>
          </a:xfrm>
        </p:spPr>
        <p:txBody>
          <a:bodyPr>
            <a:noAutofit/>
          </a:bodyPr>
          <a:lstStyle/>
          <a:p>
            <a:pPr algn="just">
              <a:spcBef>
                <a:spcPts val="600"/>
              </a:spcBef>
            </a:pPr>
            <a:r>
              <a:rPr lang="en-US" sz="2800" dirty="0">
                <a:latin typeface="Times New Roman" panose="02020603050405020304" pitchFamily="18" charset="0"/>
                <a:cs typeface="Times New Roman" panose="02020603050405020304" pitchFamily="18" charset="0"/>
              </a:rPr>
              <a:t>Similarities:</a:t>
            </a:r>
          </a:p>
          <a:p>
            <a:pPr marL="457200" indent="-457200">
              <a:spcBef>
                <a:spcPts val="6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Supervised learning, require labeled data to train and make predictions.</a:t>
            </a:r>
          </a:p>
          <a:p>
            <a:pPr marL="457200" indent="-457200">
              <a:spcBef>
                <a:spcPts val="6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Create a model that can learn patterns from the data, then use those patterns to make predictions on new, unseen data.</a:t>
            </a:r>
          </a:p>
          <a:p>
            <a:pPr marL="457200" indent="-457200">
              <a:spcBef>
                <a:spcPts val="6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mathematical algorithms to train and optimize the model.</a:t>
            </a:r>
          </a:p>
        </p:txBody>
      </p:sp>
    </p:spTree>
    <p:extLst>
      <p:ext uri="{BB962C8B-B14F-4D97-AF65-F5344CB8AC3E}">
        <p14:creationId xmlns:p14="http://schemas.microsoft.com/office/powerpoint/2010/main" val="12044414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1000"/>
                                        <p:tgtEl>
                                          <p:spTgt spid="5">
                                            <p:txEl>
                                              <p:pRg st="0" end="0"/>
                                            </p:txEl>
                                          </p:spTgt>
                                        </p:tgtEl>
                                      </p:cBhvr>
                                    </p:animEffect>
                                    <p:anim calcmode="lin" valueType="num">
                                      <p:cBhvr>
                                        <p:cTn id="3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fade">
                                      <p:cBhvr>
                                        <p:cTn id="38" dur="1000"/>
                                        <p:tgtEl>
                                          <p:spTgt spid="5">
                                            <p:txEl>
                                              <p:pRg st="1" end="1"/>
                                            </p:txEl>
                                          </p:spTgt>
                                        </p:tgtEl>
                                      </p:cBhvr>
                                    </p:animEffect>
                                    <p:anim calcmode="lin" valueType="num">
                                      <p:cBhvr>
                                        <p:cTn id="3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animEffect transition="in" filter="fade">
                                      <p:cBhvr>
                                        <p:cTn id="45" dur="1000"/>
                                        <p:tgtEl>
                                          <p:spTgt spid="5">
                                            <p:txEl>
                                              <p:pRg st="2" end="2"/>
                                            </p:txEl>
                                          </p:spTgt>
                                        </p:tgtEl>
                                      </p:cBhvr>
                                    </p:animEffect>
                                    <p:anim calcmode="lin" valueType="num">
                                      <p:cBhvr>
                                        <p:cTn id="4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fade">
                                      <p:cBhvr>
                                        <p:cTn id="52" dur="1000"/>
                                        <p:tgtEl>
                                          <p:spTgt spid="5">
                                            <p:txEl>
                                              <p:pRg st="3" end="3"/>
                                            </p:txEl>
                                          </p:spTgt>
                                        </p:tgtEl>
                                      </p:cBhvr>
                                    </p:animEffect>
                                    <p:anim calcmode="lin" valueType="num">
                                      <p:cBhvr>
                                        <p:cTn id="5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animEffect transition="in" filter="fade">
                                      <p:cBhvr>
                                        <p:cTn id="59" dur="1000"/>
                                        <p:tgtEl>
                                          <p:spTgt spid="5">
                                            <p:txEl>
                                              <p:pRg st="4" end="4"/>
                                            </p:txEl>
                                          </p:spTgt>
                                        </p:tgtEl>
                                      </p:cBhvr>
                                    </p:animEffect>
                                    <p:anim calcmode="lin" valueType="num">
                                      <p:cBhvr>
                                        <p:cTn id="6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1D24C76-AB67-4617-EF42-EFA74E45230D}"/>
              </a:ext>
            </a:extLst>
          </p:cNvPr>
          <p:cNvSpPr>
            <a:spLocks noChangeArrowheads="1"/>
          </p:cNvSpPr>
          <p:nvPr/>
        </p:nvSpPr>
        <p:spPr bwMode="auto">
          <a:xfrm>
            <a:off x="3617913" y="2194610"/>
            <a:ext cx="1219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effectLst/>
              <a:latin typeface="Arial" panose="020B0604020202020204" pitchFamily="34" charset="0"/>
            </a:endParaRPr>
          </a:p>
        </p:txBody>
      </p:sp>
      <p:pic>
        <p:nvPicPr>
          <p:cNvPr id="7" name="Picture 6">
            <a:extLst>
              <a:ext uri="{FF2B5EF4-FFF2-40B4-BE49-F238E27FC236}">
                <a16:creationId xmlns:a16="http://schemas.microsoft.com/office/drawing/2014/main" id="{42FABAA5-4AAF-E661-0CC0-632C90CC98FB}"/>
              </a:ext>
            </a:extLst>
          </p:cNvPr>
          <p:cNvPicPr>
            <a:picLocks noChangeAspect="1"/>
          </p:cNvPicPr>
          <p:nvPr/>
        </p:nvPicPr>
        <p:blipFill>
          <a:blip r:embed="rId3"/>
          <a:stretch>
            <a:fillRect/>
          </a:stretch>
        </p:blipFill>
        <p:spPr>
          <a:xfrm>
            <a:off x="365589" y="2013574"/>
            <a:ext cx="1371600" cy="714375"/>
          </a:xfrm>
          <a:prstGeom prst="rect">
            <a:avLst/>
          </a:prstGeom>
        </p:spPr>
      </p:pic>
      <p:graphicFrame>
        <p:nvGraphicFramePr>
          <p:cNvPr id="10" name="Content Placeholder 9">
            <a:extLst>
              <a:ext uri="{FF2B5EF4-FFF2-40B4-BE49-F238E27FC236}">
                <a16:creationId xmlns:a16="http://schemas.microsoft.com/office/drawing/2014/main" id="{8CE0599C-528B-41F1-4DD0-19469B96043C}"/>
              </a:ext>
            </a:extLst>
          </p:cNvPr>
          <p:cNvGraphicFramePr>
            <a:graphicFrameLocks noGrp="1"/>
          </p:cNvGraphicFramePr>
          <p:nvPr>
            <p:ph idx="1"/>
            <p:extLst>
              <p:ext uri="{D42A27DB-BD31-4B8C-83A1-F6EECF244321}">
                <p14:modId xmlns:p14="http://schemas.microsoft.com/office/powerpoint/2010/main" val="2242723535"/>
              </p:ext>
            </p:extLst>
          </p:nvPr>
        </p:nvGraphicFramePr>
        <p:xfrm>
          <a:off x="506430" y="1731855"/>
          <a:ext cx="11179140" cy="4570409"/>
        </p:xfrm>
        <a:graphic>
          <a:graphicData uri="http://schemas.openxmlformats.org/drawingml/2006/table">
            <a:tbl>
              <a:tblPr>
                <a:tableStyleId>{3C2FFA5D-87B4-456A-9821-1D502468CF0F}</a:tableStyleId>
              </a:tblPr>
              <a:tblGrid>
                <a:gridCol w="2774939">
                  <a:extLst>
                    <a:ext uri="{9D8B030D-6E8A-4147-A177-3AD203B41FA5}">
                      <a16:colId xmlns:a16="http://schemas.microsoft.com/office/drawing/2014/main" val="3788144677"/>
                    </a:ext>
                  </a:extLst>
                </a:gridCol>
                <a:gridCol w="4677821">
                  <a:extLst>
                    <a:ext uri="{9D8B030D-6E8A-4147-A177-3AD203B41FA5}">
                      <a16:colId xmlns:a16="http://schemas.microsoft.com/office/drawing/2014/main" val="2852844451"/>
                    </a:ext>
                  </a:extLst>
                </a:gridCol>
                <a:gridCol w="3726380">
                  <a:extLst>
                    <a:ext uri="{9D8B030D-6E8A-4147-A177-3AD203B41FA5}">
                      <a16:colId xmlns:a16="http://schemas.microsoft.com/office/drawing/2014/main" val="3389868799"/>
                    </a:ext>
                  </a:extLst>
                </a:gridCol>
              </a:tblGrid>
              <a:tr h="481572">
                <a:tc>
                  <a:txBody>
                    <a:bodyPr/>
                    <a:lstStyle/>
                    <a:p>
                      <a:pPr algn="l" fontAlgn="auto"/>
                      <a:r>
                        <a:rPr lang="en-US" sz="2800" b="1">
                          <a:solidFill>
                            <a:schemeClr val="tx1"/>
                          </a:solidFill>
                          <a:effectLst/>
                          <a:latin typeface="Times New Roman" panose="02020603050405020304" pitchFamily="18" charset="0"/>
                          <a:cs typeface="Times New Roman" panose="02020603050405020304" pitchFamily="18" charset="0"/>
                        </a:rPr>
                        <a:t>​</a:t>
                      </a:r>
                      <a:endParaRPr lang="en-US" sz="2800" b="1"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1">
                          <a:solidFill>
                            <a:schemeClr val="tx1"/>
                          </a:solidFill>
                          <a:effectLst/>
                          <a:latin typeface="Times New Roman" panose="02020603050405020304" pitchFamily="18" charset="0"/>
                          <a:cs typeface="Times New Roman" panose="02020603050405020304" pitchFamily="18" charset="0"/>
                        </a:rPr>
                        <a:t>Regression​</a:t>
                      </a:r>
                      <a:endParaRPr lang="en-US" sz="2800" b="1"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1">
                          <a:solidFill>
                            <a:schemeClr val="tx1"/>
                          </a:solidFill>
                          <a:effectLst/>
                          <a:latin typeface="Times New Roman" panose="02020603050405020304" pitchFamily="18" charset="0"/>
                          <a:cs typeface="Times New Roman" panose="02020603050405020304" pitchFamily="18" charset="0"/>
                        </a:rPr>
                        <a:t>Classification​</a:t>
                      </a:r>
                      <a:endParaRPr lang="en-US" sz="2800" b="1"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extLst>
                  <a:ext uri="{0D108BD9-81ED-4DB2-BD59-A6C34878D82A}">
                    <a16:rowId xmlns:a16="http://schemas.microsoft.com/office/drawing/2014/main" val="3890619486"/>
                  </a:ext>
                </a:extLst>
              </a:tr>
              <a:tr h="566656">
                <a:tc>
                  <a:txBody>
                    <a:bodyPr/>
                    <a:lstStyle/>
                    <a:p>
                      <a:pPr algn="l" fontAlgn="base"/>
                      <a:r>
                        <a:rPr lang="en-US" sz="2800" b="0">
                          <a:solidFill>
                            <a:schemeClr val="tx1"/>
                          </a:solidFill>
                          <a:effectLst/>
                          <a:latin typeface="Times New Roman" panose="02020603050405020304" pitchFamily="18" charset="0"/>
                          <a:cs typeface="Times New Roman" panose="02020603050405020304" pitchFamily="18" charset="0"/>
                        </a:rPr>
                        <a:t>Description​</a:t>
                      </a:r>
                      <a:endParaRPr lang="en-US" sz="2800" b="0"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0">
                          <a:solidFill>
                            <a:schemeClr val="tx1"/>
                          </a:solidFill>
                          <a:effectLst/>
                          <a:latin typeface="Times New Roman" panose="02020603050405020304" pitchFamily="18" charset="0"/>
                          <a:cs typeface="Times New Roman" panose="02020603050405020304" pitchFamily="18" charset="0"/>
                        </a:rPr>
                        <a:t>Predict a continuous quantity​</a:t>
                      </a:r>
                      <a:endParaRPr lang="en-US" sz="2800" b="0"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0">
                          <a:solidFill>
                            <a:schemeClr val="tx1"/>
                          </a:solidFill>
                          <a:effectLst/>
                          <a:latin typeface="Times New Roman" panose="02020603050405020304" pitchFamily="18" charset="0"/>
                          <a:cs typeface="Times New Roman" panose="02020603050405020304" pitchFamily="18" charset="0"/>
                        </a:rPr>
                        <a:t>Predict some class label​</a:t>
                      </a:r>
                      <a:endParaRPr lang="en-US" sz="2800" b="0"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extLst>
                  <a:ext uri="{0D108BD9-81ED-4DB2-BD59-A6C34878D82A}">
                    <a16:rowId xmlns:a16="http://schemas.microsoft.com/office/drawing/2014/main" val="4122578113"/>
                  </a:ext>
                </a:extLst>
              </a:tr>
              <a:tr h="951199">
                <a:tc>
                  <a:txBody>
                    <a:bodyPr/>
                    <a:lstStyle/>
                    <a:p>
                      <a:pPr algn="l" fontAlgn="base"/>
                      <a:r>
                        <a:rPr lang="en-US" sz="2800" b="0">
                          <a:solidFill>
                            <a:schemeClr val="tx1"/>
                          </a:solidFill>
                          <a:effectLst/>
                          <a:latin typeface="Times New Roman" panose="02020603050405020304" pitchFamily="18" charset="0"/>
                          <a:cs typeface="Times New Roman" panose="02020603050405020304" pitchFamily="18" charset="0"/>
                        </a:rPr>
                        <a:t>Type of Response​</a:t>
                      </a:r>
                      <a:endParaRPr lang="en-US" sz="2800" b="0"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0" dirty="0">
                          <a:solidFill>
                            <a:schemeClr val="tx1"/>
                          </a:solidFill>
                          <a:effectLst/>
                          <a:latin typeface="Times New Roman" panose="02020603050405020304" pitchFamily="18" charset="0"/>
                          <a:cs typeface="Times New Roman" panose="02020603050405020304" pitchFamily="18" charset="0"/>
                        </a:rPr>
                        <a:t>Continuous</a:t>
                      </a:r>
                      <a:br>
                        <a:rPr lang="en-US" sz="2800" b="0" dirty="0">
                          <a:solidFill>
                            <a:schemeClr val="tx1"/>
                          </a:solidFill>
                          <a:effectLst/>
                          <a:latin typeface="Times New Roman" panose="02020603050405020304" pitchFamily="18" charset="0"/>
                          <a:cs typeface="Times New Roman" panose="02020603050405020304" pitchFamily="18" charset="0"/>
                        </a:rPr>
                      </a:br>
                      <a:r>
                        <a:rPr lang="en-US" sz="2800" b="0" dirty="0">
                          <a:solidFill>
                            <a:schemeClr val="tx1"/>
                          </a:solidFill>
                          <a:effectLst/>
                          <a:latin typeface="Times New Roman" panose="02020603050405020304" pitchFamily="18" charset="0"/>
                          <a:cs typeface="Times New Roman" panose="02020603050405020304" pitchFamily="18" charset="0"/>
                        </a:rPr>
                        <a:t>(price, stock, salary etc.​)</a:t>
                      </a:r>
                      <a:endParaRPr lang="en-US" sz="2800" b="0" i="0" dirty="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0" dirty="0">
                          <a:solidFill>
                            <a:schemeClr val="tx1"/>
                          </a:solidFill>
                          <a:effectLst/>
                          <a:latin typeface="Times New Roman" panose="02020603050405020304" pitchFamily="18" charset="0"/>
                          <a:cs typeface="Times New Roman" panose="02020603050405020304" pitchFamily="18" charset="0"/>
                        </a:rPr>
                        <a:t>Categorial​</a:t>
                      </a:r>
                      <a:br>
                        <a:rPr lang="en-US" sz="2800" b="0" dirty="0">
                          <a:solidFill>
                            <a:schemeClr val="tx1"/>
                          </a:solidFill>
                          <a:effectLst/>
                          <a:latin typeface="Times New Roman" panose="02020603050405020304" pitchFamily="18" charset="0"/>
                          <a:cs typeface="Times New Roman" panose="02020603050405020304" pitchFamily="18" charset="0"/>
                        </a:rPr>
                      </a:br>
                      <a:r>
                        <a:rPr lang="en-US" sz="2800" b="0" dirty="0">
                          <a:solidFill>
                            <a:schemeClr val="tx1"/>
                          </a:solidFill>
                          <a:effectLst/>
                          <a:latin typeface="Times New Roman" panose="02020603050405020304" pitchFamily="18" charset="0"/>
                          <a:cs typeface="Times New Roman" panose="02020603050405020304" pitchFamily="18" charset="0"/>
                        </a:rPr>
                        <a:t>(Yes or not, spam or not)</a:t>
                      </a:r>
                      <a:endParaRPr lang="en-US" sz="2800" b="0" i="0" dirty="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extLst>
                  <a:ext uri="{0D108BD9-81ED-4DB2-BD59-A6C34878D82A}">
                    <a16:rowId xmlns:a16="http://schemas.microsoft.com/office/drawing/2014/main" val="3311390932"/>
                  </a:ext>
                </a:extLst>
              </a:tr>
              <a:tr h="537249">
                <a:tc>
                  <a:txBody>
                    <a:bodyPr/>
                    <a:lstStyle/>
                    <a:p>
                      <a:pPr algn="l" fontAlgn="base"/>
                      <a:r>
                        <a:rPr lang="en-US" sz="2800" b="0">
                          <a:solidFill>
                            <a:schemeClr val="tx1"/>
                          </a:solidFill>
                          <a:effectLst/>
                          <a:latin typeface="Times New Roman" panose="02020603050405020304" pitchFamily="18" charset="0"/>
                          <a:cs typeface="Times New Roman" panose="02020603050405020304" pitchFamily="18" charset="0"/>
                        </a:rPr>
                        <a:t>Assess Value​</a:t>
                      </a:r>
                      <a:endParaRPr lang="en-US" sz="2800" b="0"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0">
                          <a:solidFill>
                            <a:schemeClr val="tx1"/>
                          </a:solidFill>
                          <a:effectLst/>
                          <a:latin typeface="Times New Roman" panose="02020603050405020304" pitchFamily="18" charset="0"/>
                          <a:cs typeface="Times New Roman" panose="02020603050405020304" pitchFamily="18" charset="0"/>
                        </a:rPr>
                        <a:t>RMSE / R2​</a:t>
                      </a:r>
                      <a:endParaRPr lang="en-US" sz="2800" b="0"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ctr" fontAlgn="base"/>
                      <a:r>
                        <a:rPr lang="en-US" sz="2800" b="0">
                          <a:solidFill>
                            <a:schemeClr val="tx1"/>
                          </a:solidFill>
                          <a:effectLst/>
                          <a:latin typeface="Times New Roman" panose="02020603050405020304" pitchFamily="18" charset="0"/>
                          <a:cs typeface="Times New Roman" panose="02020603050405020304" pitchFamily="18" charset="0"/>
                        </a:rPr>
                        <a:t>AUC/ROC​</a:t>
                      </a:r>
                      <a:endParaRPr lang="en-US" sz="2800" b="0"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extLst>
                  <a:ext uri="{0D108BD9-81ED-4DB2-BD59-A6C34878D82A}">
                    <a16:rowId xmlns:a16="http://schemas.microsoft.com/office/drawing/2014/main" val="3079538353"/>
                  </a:ext>
                </a:extLst>
              </a:tr>
              <a:tr h="2030021">
                <a:tc>
                  <a:txBody>
                    <a:bodyPr/>
                    <a:lstStyle/>
                    <a:p>
                      <a:pPr algn="l" fontAlgn="base"/>
                      <a:r>
                        <a:rPr lang="en-US" sz="2800" b="0">
                          <a:solidFill>
                            <a:schemeClr val="tx1"/>
                          </a:solidFill>
                          <a:effectLst/>
                          <a:latin typeface="Times New Roman" panose="02020603050405020304" pitchFamily="18" charset="0"/>
                          <a:cs typeface="Times New Roman" panose="02020603050405020304" pitchFamily="18" charset="0"/>
                        </a:rPr>
                        <a:t>Scatter Plot Exp​</a:t>
                      </a:r>
                      <a:endParaRPr lang="en-US" sz="2800" b="0"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l" fontAlgn="auto"/>
                      <a:r>
                        <a:rPr lang="en-US" sz="2800" b="0">
                          <a:solidFill>
                            <a:schemeClr val="tx1"/>
                          </a:solidFill>
                          <a:effectLst/>
                          <a:latin typeface="Times New Roman" panose="02020603050405020304" pitchFamily="18" charset="0"/>
                          <a:cs typeface="Times New Roman" panose="02020603050405020304" pitchFamily="18" charset="0"/>
                        </a:rPr>
                        <a:t>​</a:t>
                      </a:r>
                      <a:endParaRPr lang="en-US" sz="2800" b="0" i="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tc>
                  <a:txBody>
                    <a:bodyPr/>
                    <a:lstStyle/>
                    <a:p>
                      <a:pPr algn="l" fontAlgn="auto"/>
                      <a:r>
                        <a:rPr lang="en-US" sz="2800" b="0" dirty="0">
                          <a:solidFill>
                            <a:schemeClr val="tx1"/>
                          </a:solidFill>
                          <a:effectLst/>
                          <a:latin typeface="Times New Roman" panose="02020603050405020304" pitchFamily="18" charset="0"/>
                          <a:cs typeface="Times New Roman" panose="02020603050405020304" pitchFamily="18" charset="0"/>
                        </a:rPr>
                        <a:t>​</a:t>
                      </a:r>
                      <a:endParaRPr lang="en-US" sz="2800" b="0" i="0" dirty="0">
                        <a:solidFill>
                          <a:schemeClr val="tx1"/>
                        </a:solidFill>
                        <a:effectLst/>
                        <a:latin typeface="Times New Roman" panose="02020603050405020304" pitchFamily="18" charset="0"/>
                        <a:cs typeface="Times New Roman" panose="02020603050405020304" pitchFamily="18" charset="0"/>
                      </a:endParaRPr>
                    </a:p>
                  </a:txBody>
                  <a:tcPr marL="58565" marR="58565" marT="29282" marB="29282"/>
                </a:tc>
                <a:extLst>
                  <a:ext uri="{0D108BD9-81ED-4DB2-BD59-A6C34878D82A}">
                    <a16:rowId xmlns:a16="http://schemas.microsoft.com/office/drawing/2014/main" val="3067144261"/>
                  </a:ext>
                </a:extLst>
              </a:tr>
            </a:tbl>
          </a:graphicData>
        </a:graphic>
      </p:graphicFrame>
      <p:grpSp>
        <p:nvGrpSpPr>
          <p:cNvPr id="3" name="Group 2">
            <a:extLst>
              <a:ext uri="{FF2B5EF4-FFF2-40B4-BE49-F238E27FC236}">
                <a16:creationId xmlns:a16="http://schemas.microsoft.com/office/drawing/2014/main" id="{FA14EB94-BD00-1556-0011-FD86EA64BA26}"/>
              </a:ext>
            </a:extLst>
          </p:cNvPr>
          <p:cNvGrpSpPr/>
          <p:nvPr/>
        </p:nvGrpSpPr>
        <p:grpSpPr>
          <a:xfrm>
            <a:off x="4097648" y="4341675"/>
            <a:ext cx="7338440" cy="1833576"/>
            <a:chOff x="4170075" y="3658541"/>
            <a:chExt cx="7338440" cy="1833576"/>
          </a:xfrm>
        </p:grpSpPr>
        <p:pic>
          <p:nvPicPr>
            <p:cNvPr id="2052" name="Picture 4">
              <a:extLst>
                <a:ext uri="{FF2B5EF4-FFF2-40B4-BE49-F238E27FC236}">
                  <a16:creationId xmlns:a16="http://schemas.microsoft.com/office/drawing/2014/main" id="{1348D031-0BDF-DB71-F105-A101B0569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6894" y="3658541"/>
              <a:ext cx="3071621" cy="18335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gression Algorithms LR">
              <a:extLst>
                <a:ext uri="{FF2B5EF4-FFF2-40B4-BE49-F238E27FC236}">
                  <a16:creationId xmlns:a16="http://schemas.microsoft.com/office/drawing/2014/main" id="{B4A153BA-F75A-B6BF-A299-B8F40007DB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0075" y="3658541"/>
              <a:ext cx="2872414" cy="1833576"/>
            </a:xfrm>
            <a:prstGeom prst="rect">
              <a:avLst/>
            </a:prstGeom>
            <a:solidFill>
              <a:schemeClr val="bg1"/>
            </a:solidFill>
          </p:spPr>
        </p:pic>
      </p:grpSp>
      <p:sp>
        <p:nvSpPr>
          <p:cNvPr id="4" name="Title 1">
            <a:extLst>
              <a:ext uri="{FF2B5EF4-FFF2-40B4-BE49-F238E27FC236}">
                <a16:creationId xmlns:a16="http://schemas.microsoft.com/office/drawing/2014/main" id="{00651632-0349-22DD-607F-AA3C37F48A45}"/>
              </a:ext>
            </a:extLst>
          </p:cNvPr>
          <p:cNvSpPr>
            <a:spLocks noGrp="1"/>
          </p:cNvSpPr>
          <p:nvPr>
            <p:ph type="title"/>
          </p:nvPr>
        </p:nvSpPr>
        <p:spPr>
          <a:xfrm>
            <a:off x="433250" y="682749"/>
            <a:ext cx="10077557" cy="906923"/>
          </a:xfrm>
        </p:spPr>
        <p:txBody>
          <a:bodyPr>
            <a:noAutofit/>
          </a:bodyPr>
          <a:lstStyle/>
          <a:p>
            <a:r>
              <a:rPr lang="en-US" sz="2800" b="1">
                <a:latin typeface="Times New Roman" panose="02020603050405020304" pitchFamily="18" charset="0"/>
                <a:cs typeface="Times New Roman" panose="02020603050405020304" pitchFamily="18" charset="0"/>
              </a:rPr>
              <a:t>REGRESSION AND CLASSIFICATION</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SIMILARITIES AND DIFFERENCES EXPLAINED (Cont'd)</a:t>
            </a:r>
          </a:p>
        </p:txBody>
      </p:sp>
    </p:spTree>
    <p:extLst>
      <p:ext uri="{BB962C8B-B14F-4D97-AF65-F5344CB8AC3E}">
        <p14:creationId xmlns:p14="http://schemas.microsoft.com/office/powerpoint/2010/main" val="3804981695"/>
      </p:ext>
    </p:extLst>
  </p:cSld>
  <p:clrMapOvr>
    <a:masterClrMapping/>
  </p:clrMapOvr>
  <p:transition spd="slow">
    <p:push dir="u"/>
  </p:transition>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88eed0d-dab5-43ff-8270-42cafcaf18fe">
      <Terms xmlns="http://schemas.microsoft.com/office/infopath/2007/PartnerControls"/>
    </lcf76f155ced4ddcb4097134ff3c332f>
    <TaxCatchAll xmlns="c09dada2-1864-4523-a943-d3739de1ab1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74CA0980E92F84CA87B85C34D8CDBBA" ma:contentTypeVersion="10" ma:contentTypeDescription="Create a new document." ma:contentTypeScope="" ma:versionID="f2ed1a1c0e0189853b584c27a49f727a">
  <xsd:schema xmlns:xsd="http://www.w3.org/2001/XMLSchema" xmlns:xs="http://www.w3.org/2001/XMLSchema" xmlns:p="http://schemas.microsoft.com/office/2006/metadata/properties" xmlns:ns2="388eed0d-dab5-43ff-8270-42cafcaf18fe" xmlns:ns3="c09dada2-1864-4523-a943-d3739de1ab1d" targetNamespace="http://schemas.microsoft.com/office/2006/metadata/properties" ma:root="true" ma:fieldsID="2d45134cc5e0ab9bdfb150953130a792" ns2:_="" ns3:_="">
    <xsd:import namespace="388eed0d-dab5-43ff-8270-42cafcaf18fe"/>
    <xsd:import namespace="c09dada2-1864-4523-a943-d3739de1ab1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8eed0d-dab5-43ff-8270-42cafcaf18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b7d43be-65ba-49b0-9acd-5bf03a2ce9a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9dada2-1864-4523-a943-d3739de1ab1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f6578e1d-46cf-43b7-a92e-98bf329713dd}" ma:internalName="TaxCatchAll" ma:showField="CatchAllData" ma:web="c09dada2-1864-4523-a943-d3739de1ab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FA7C14-69D5-4881-89F5-3E2A3734DD59}">
  <ds:schemaRefs>
    <ds:schemaRef ds:uri="388eed0d-dab5-43ff-8270-42cafcaf18fe"/>
    <ds:schemaRef ds:uri="42aeb0b9-4b92-4583-91ef-76e24a63b30d"/>
    <ds:schemaRef ds:uri="490da3df-a885-46f0-b55c-0c62aadbea06"/>
    <ds:schemaRef ds:uri="c09dada2-1864-4523-a943-d3739de1ab1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2FE89A3-501C-4C12-963A-D7DAB73D4C4D}">
  <ds:schemaRefs>
    <ds:schemaRef ds:uri="http://schemas.microsoft.com/sharepoint/v3/contenttype/forms"/>
  </ds:schemaRefs>
</ds:datastoreItem>
</file>

<file path=customXml/itemProps3.xml><?xml version="1.0" encoding="utf-8"?>
<ds:datastoreItem xmlns:ds="http://schemas.openxmlformats.org/officeDocument/2006/customXml" ds:itemID="{774500CE-69DF-4BAA-869B-B8B10766C2EA}">
  <ds:schemaRefs>
    <ds:schemaRef ds:uri="388eed0d-dab5-43ff-8270-42cafcaf18fe"/>
    <ds:schemaRef ds:uri="c09dada2-1864-4523-a943-d3739de1ab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1119</Words>
  <Application>Microsoft Office PowerPoint</Application>
  <PresentationFormat>Widescreen</PresentationFormat>
  <Paragraphs>237</Paragraphs>
  <Slides>30</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Avenir Next LT Pro</vt:lpstr>
      <vt:lpstr>Avenir Next LT Pro Light</vt:lpstr>
      <vt:lpstr>Calibri</vt:lpstr>
      <vt:lpstr>Calibri Light</vt:lpstr>
      <vt:lpstr>Georgia Pro Semibold</vt:lpstr>
      <vt:lpstr>Times New Roman</vt:lpstr>
      <vt:lpstr>Wingdings,Sans-Serif</vt:lpstr>
      <vt:lpstr>RocaVTI</vt:lpstr>
      <vt:lpstr>Custom Design</vt:lpstr>
      <vt:lpstr>US USED CARS DATASET </vt:lpstr>
      <vt:lpstr>AGENDA</vt:lpstr>
      <vt:lpstr>OBJECTIVE</vt:lpstr>
      <vt:lpstr>ABOUT THE DATASET</vt:lpstr>
      <vt:lpstr>PowerPoint Presentation</vt:lpstr>
      <vt:lpstr>TECHNICAL SPECIFICATION </vt:lpstr>
      <vt:lpstr>PowerPoint Presentation</vt:lpstr>
      <vt:lpstr>REGRESSION AND CLASSIFICATION SIMILARITIES AND DIFFERENCES EXPLAINED</vt:lpstr>
      <vt:lpstr>REGRESSION AND CLASSIFICATION SIMILARITIES AND DIFFERENCES EXPLAINED (Cont'd)</vt:lpstr>
      <vt:lpstr>REGRESSION AND CLASSIFICATION SIMILARITIES AND DIFFERENCES EXPLAINED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GITHUB LINK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USED CARS DATASET PREDICTIVE ANALYSIS WITH MACHINE LEARNING ALGORITHMS  USING APACHE SPARKML</dc:title>
  <dc:creator>Law, Wethanie</dc:creator>
  <cp:lastModifiedBy>Karmuru, Naga Sai Lohitha</cp:lastModifiedBy>
  <cp:revision>2</cp:revision>
  <dcterms:created xsi:type="dcterms:W3CDTF">2023-05-05T02:07:57Z</dcterms:created>
  <dcterms:modified xsi:type="dcterms:W3CDTF">2023-05-08T08:16:01Z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0x010100374CA0980E92F84CA87B85C34D8CDBBA</vt:lpwstr>
  </property>
  <property fmtid="{D5CDD505-2E9C-101B-9397-08002B2CF9AE}" pid="3" name="MediaServiceImageTags">
    <vt:lpwstr/>
  </property>
</Properties>
</file>