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 id="2147483700" r:id="rId5"/>
  </p:sldMasterIdLst>
  <p:notesMasterIdLst>
    <p:notesMasterId r:id="rId30"/>
  </p:notesMasterIdLst>
  <p:sldIdLst>
    <p:sldId id="256" r:id="rId6"/>
    <p:sldId id="296" r:id="rId7"/>
    <p:sldId id="289" r:id="rId8"/>
    <p:sldId id="265" r:id="rId9"/>
    <p:sldId id="290" r:id="rId10"/>
    <p:sldId id="273" r:id="rId11"/>
    <p:sldId id="262" r:id="rId12"/>
    <p:sldId id="291" r:id="rId13"/>
    <p:sldId id="293" r:id="rId14"/>
    <p:sldId id="276" r:id="rId15"/>
    <p:sldId id="277" r:id="rId16"/>
    <p:sldId id="278" r:id="rId17"/>
    <p:sldId id="280" r:id="rId18"/>
    <p:sldId id="282" r:id="rId19"/>
    <p:sldId id="283" r:id="rId20"/>
    <p:sldId id="284" r:id="rId21"/>
    <p:sldId id="286" r:id="rId22"/>
    <p:sldId id="285" r:id="rId23"/>
    <p:sldId id="287" r:id="rId24"/>
    <p:sldId id="294" r:id="rId25"/>
    <p:sldId id="295" r:id="rId26"/>
    <p:sldId id="292" r:id="rId27"/>
    <p:sldId id="288"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EFBA1-2457-4057-918A-EEBDC76A8B4D}" v="3" dt="2023-05-05T19:13:49.737"/>
    <p1510:client id="{6A1DE2C1-7F9A-41FC-A402-5726595A2C65}" v="42" dt="2023-05-05T19:21:37.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60" d="100"/>
          <a:sy n="60" d="100"/>
        </p:scale>
        <p:origin x="948"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E024-7058-4E64-BFF5-1D951CBEBD08}"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DA3B7-4B41-4D17-A6F4-FB325B9B5BE4}" type="slidenum">
              <a:rPr lang="en-US" smtClean="0"/>
              <a:t>‹#›</a:t>
            </a:fld>
            <a:endParaRPr lang="en-US"/>
          </a:p>
        </p:txBody>
      </p:sp>
    </p:spTree>
    <p:extLst>
      <p:ext uri="{BB962C8B-B14F-4D97-AF65-F5344CB8AC3E}">
        <p14:creationId xmlns:p14="http://schemas.microsoft.com/office/powerpoint/2010/main" val="120005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4DA3B7-4B41-4D17-A6F4-FB325B9B5BE4}" type="slidenum">
              <a:rPr lang="en-US" smtClean="0"/>
              <a:t>6</a:t>
            </a:fld>
            <a:endParaRPr lang="en-US"/>
          </a:p>
        </p:txBody>
      </p:sp>
    </p:spTree>
    <p:extLst>
      <p:ext uri="{BB962C8B-B14F-4D97-AF65-F5344CB8AC3E}">
        <p14:creationId xmlns:p14="http://schemas.microsoft.com/office/powerpoint/2010/main" val="129325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4DA3B7-4B41-4D17-A6F4-FB325B9B5BE4}" type="slidenum">
              <a:rPr lang="en-US" smtClean="0"/>
              <a:t>9</a:t>
            </a:fld>
            <a:endParaRPr lang="en-US"/>
          </a:p>
        </p:txBody>
      </p:sp>
    </p:spTree>
    <p:extLst>
      <p:ext uri="{BB962C8B-B14F-4D97-AF65-F5344CB8AC3E}">
        <p14:creationId xmlns:p14="http://schemas.microsoft.com/office/powerpoint/2010/main" val="218492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4DA3B7-4B41-4D17-A6F4-FB325B9B5BE4}" type="slidenum">
              <a:rPr lang="en-US" smtClean="0"/>
              <a:t>24</a:t>
            </a:fld>
            <a:endParaRPr lang="en-US"/>
          </a:p>
        </p:txBody>
      </p:sp>
    </p:spTree>
    <p:extLst>
      <p:ext uri="{BB962C8B-B14F-4D97-AF65-F5344CB8AC3E}">
        <p14:creationId xmlns:p14="http://schemas.microsoft.com/office/powerpoint/2010/main" val="3547636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5/5/2023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8698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5/5/2023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3183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5/5/2023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4272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79FC-1C2E-652E-F4BA-2F3414BB9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21206-6CEC-AA04-DE25-8A434CBE3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BF96F-6B79-D1C8-5D5F-ED89EDF41530}"/>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5" name="Footer Placeholder 4">
            <a:extLst>
              <a:ext uri="{FF2B5EF4-FFF2-40B4-BE49-F238E27FC236}">
                <a16:creationId xmlns:a16="http://schemas.microsoft.com/office/drawing/2014/main" id="{73F5EAF7-1447-0394-1810-7AEFBC238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48EF6-84E6-7231-D440-D9795AA6B7B9}"/>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595645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3CB4-FED7-784E-26BB-4CBFB52D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5CDD8-0BC0-1B88-0551-5E552B6E3D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A2F60-5536-1415-5985-4289F7D5B669}"/>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5" name="Footer Placeholder 4">
            <a:extLst>
              <a:ext uri="{FF2B5EF4-FFF2-40B4-BE49-F238E27FC236}">
                <a16:creationId xmlns:a16="http://schemas.microsoft.com/office/drawing/2014/main" id="{6C78EA4B-1739-52EE-3AAE-7C5A9CB1A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9B50A-8289-5C33-32D7-4DAA8E0F3F62}"/>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1418754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8F-FF36-4752-6B2C-2BAE7D753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DFF9D9-AEA1-97E3-8EF0-6172A88A7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3865E5-2E32-4C01-46AC-A6F61ACE1625}"/>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5" name="Footer Placeholder 4">
            <a:extLst>
              <a:ext uri="{FF2B5EF4-FFF2-40B4-BE49-F238E27FC236}">
                <a16:creationId xmlns:a16="http://schemas.microsoft.com/office/drawing/2014/main" id="{CF84B710-E81D-055B-467E-E545A5D6F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2ABB6-4982-F36A-97A5-0612E89A9845}"/>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15505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6B96-4996-BC8E-8AF8-6FBFF5648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92EE5-471D-5E12-6A27-2AE0B5F5B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31DDE-EFBF-AC85-13E2-9205EB32F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ACC31A-F420-ADE4-C8B4-2240345C1C58}"/>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6" name="Footer Placeholder 5">
            <a:extLst>
              <a:ext uri="{FF2B5EF4-FFF2-40B4-BE49-F238E27FC236}">
                <a16:creationId xmlns:a16="http://schemas.microsoft.com/office/drawing/2014/main" id="{6726DE58-A6DD-185B-970D-03055396E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E65AB-4551-45FF-CF65-BDFD54B702CD}"/>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1564431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6791-959B-91E2-6C94-70711F446D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651F0-449B-6FE9-255C-F37110214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7EC42-620A-75DD-EE6F-5DE37A988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0D976A-3145-9F39-D3E8-4FC45C4D3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DC8435-2816-55AE-7A34-1593DB0A8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F0B5B-CB48-0572-2C55-AE88D8DFB3FC}"/>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8" name="Footer Placeholder 7">
            <a:extLst>
              <a:ext uri="{FF2B5EF4-FFF2-40B4-BE49-F238E27FC236}">
                <a16:creationId xmlns:a16="http://schemas.microsoft.com/office/drawing/2014/main" id="{CAD6FAD6-3169-8819-28FF-92921D7A71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6ABB5B-CE65-42E5-0A42-E23EC3F2A610}"/>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117578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C3A8-50CE-7805-1FC2-C5BFCD388F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4C0581-012B-4802-87A7-1D5E9FB10CEF}"/>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4" name="Footer Placeholder 3">
            <a:extLst>
              <a:ext uri="{FF2B5EF4-FFF2-40B4-BE49-F238E27FC236}">
                <a16:creationId xmlns:a16="http://schemas.microsoft.com/office/drawing/2014/main" id="{D31CAF73-36EE-F5C7-64B9-694983AE25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AEA15-C33E-9457-0FCD-0FC75C2D62A3}"/>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862244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A936F-F645-BEE4-D8B0-87B361E2E137}"/>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3" name="Footer Placeholder 2">
            <a:extLst>
              <a:ext uri="{FF2B5EF4-FFF2-40B4-BE49-F238E27FC236}">
                <a16:creationId xmlns:a16="http://schemas.microsoft.com/office/drawing/2014/main" id="{5E4B5042-CE52-9943-70C9-A57D17F062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7D4B8-EA6E-4EA6-54E2-B81F3BDDED57}"/>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112282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CCB3-9A63-E46C-691D-7B92D7638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940CCD-AA0E-04A6-8EA6-956714BD8F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F894B1-32EC-3C3F-04B8-F7D4667C1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3A535-B461-1E5D-053E-23BB025289CB}"/>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6" name="Footer Placeholder 5">
            <a:extLst>
              <a:ext uri="{FF2B5EF4-FFF2-40B4-BE49-F238E27FC236}">
                <a16:creationId xmlns:a16="http://schemas.microsoft.com/office/drawing/2014/main" id="{5403DF2E-9729-B836-52BC-C8B9A116E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CFBD7-1A29-29A6-F1EC-8EB619423CCB}"/>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41261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5/5/2023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8074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C7BD-FCC0-E475-DD52-FB550DF26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4B063-B77D-38E4-2CF4-6EF4F625A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6E78B5-3104-FA44-8680-92271C84B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73C76-2F5C-F8DA-13BF-42AE66593206}"/>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6" name="Footer Placeholder 5">
            <a:extLst>
              <a:ext uri="{FF2B5EF4-FFF2-40B4-BE49-F238E27FC236}">
                <a16:creationId xmlns:a16="http://schemas.microsoft.com/office/drawing/2014/main" id="{ADD1BA79-0A21-5B8C-17E9-8158E95D8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71C655-D37A-1EA2-FCE7-E309CCF47E4A}"/>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862045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6520-A854-4488-DC81-48D091ADCB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269F58-9E4F-F1F5-CF49-C37840226D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87F9D-C0D6-BA82-96F1-2C3888B451AF}"/>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5" name="Footer Placeholder 4">
            <a:extLst>
              <a:ext uri="{FF2B5EF4-FFF2-40B4-BE49-F238E27FC236}">
                <a16:creationId xmlns:a16="http://schemas.microsoft.com/office/drawing/2014/main" id="{387D7BD8-F61A-6F9D-6B23-C8403A421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966B0-774C-BB12-BDB0-E05E596A6C11}"/>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950347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0F754-6B01-AB54-A665-1D72F8119A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9F0B4C-29A9-0A1C-002A-44491DBC8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32CDF-E7F8-F4FC-2118-37D6824060F3}"/>
              </a:ext>
            </a:extLst>
          </p:cNvPr>
          <p:cNvSpPr>
            <a:spLocks noGrp="1"/>
          </p:cNvSpPr>
          <p:nvPr>
            <p:ph type="dt" sz="half" idx="10"/>
          </p:nvPr>
        </p:nvSpPr>
        <p:spPr/>
        <p:txBody>
          <a:bodyPr/>
          <a:lstStyle/>
          <a:p>
            <a:fld id="{C7C4487B-2105-45EE-939B-F407CC5BCDB1}" type="datetimeFigureOut">
              <a:rPr lang="en-US" smtClean="0"/>
              <a:t>5/5/2023</a:t>
            </a:fld>
            <a:endParaRPr lang="en-US"/>
          </a:p>
        </p:txBody>
      </p:sp>
      <p:sp>
        <p:nvSpPr>
          <p:cNvPr id="5" name="Footer Placeholder 4">
            <a:extLst>
              <a:ext uri="{FF2B5EF4-FFF2-40B4-BE49-F238E27FC236}">
                <a16:creationId xmlns:a16="http://schemas.microsoft.com/office/drawing/2014/main" id="{22C61F7B-5F71-71E6-EE90-ED7205622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04079-3611-AC66-8381-FD166B751B52}"/>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398646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5/5/2023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3674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5/5/2023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4195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5/5/2023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4045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5/5/2023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6906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5/5/2023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2000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5/5/2023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3853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5/5/2023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5225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5/5/2023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77414238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0AD05-6F5D-DCED-866A-5DF53C8E7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C3C5F9-8CC7-08D6-2444-60FDE3964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34692-D696-BD8F-5E0E-5B9AB4390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4487B-2105-45EE-939B-F407CC5BCDB1}" type="datetimeFigureOut">
              <a:rPr lang="en-US" smtClean="0"/>
              <a:t>5/5/2023</a:t>
            </a:fld>
            <a:endParaRPr lang="en-US"/>
          </a:p>
        </p:txBody>
      </p:sp>
      <p:sp>
        <p:nvSpPr>
          <p:cNvPr id="5" name="Footer Placeholder 4">
            <a:extLst>
              <a:ext uri="{FF2B5EF4-FFF2-40B4-BE49-F238E27FC236}">
                <a16:creationId xmlns:a16="http://schemas.microsoft.com/office/drawing/2014/main" id="{DD566F50-145B-6317-669F-5F9E89A05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F3F033-0A0F-CA34-0224-543E6DC156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CB3DF-1AE2-44DF-B57B-CDED3A5DA6B1}" type="slidenum">
              <a:rPr lang="en-US" smtClean="0"/>
              <a:t>‹#›</a:t>
            </a:fld>
            <a:endParaRPr lang="en-US"/>
          </a:p>
        </p:txBody>
      </p:sp>
    </p:spTree>
    <p:extLst>
      <p:ext uri="{BB962C8B-B14F-4D97-AF65-F5344CB8AC3E}">
        <p14:creationId xmlns:p14="http://schemas.microsoft.com/office/powerpoint/2010/main" val="3401161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1.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nushavalasapalli-97/CIS-5560-US_USED_CARS_PROJECT-"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datasets/ananaymital/us-used-cars-dataset" TargetMode="External"/><Relationship Id="rId2" Type="http://schemas.openxmlformats.org/officeDocument/2006/relationships/hyperlink" Target="https://spark.apache.org/docs/2.2.0/ml-pipeline.htmlhttps:/spark.apache.org/docs/latest/ml-tuning.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jpe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9" name="Picture 158" descr="Toy cars lined up in a row on floor">
            <a:extLst>
              <a:ext uri="{FF2B5EF4-FFF2-40B4-BE49-F238E27FC236}">
                <a16:creationId xmlns:a16="http://schemas.microsoft.com/office/drawing/2014/main" id="{F0C391BC-8E5C-2D0C-A170-2540A66D7ED4}"/>
              </a:ext>
            </a:extLst>
          </p:cNvPr>
          <p:cNvPicPr>
            <a:picLocks noChangeAspect="1"/>
          </p:cNvPicPr>
          <p:nvPr/>
        </p:nvPicPr>
        <p:blipFill rotWithShape="1">
          <a:blip r:embed="rId2">
            <a:alphaModFix amt="40000"/>
          </a:blip>
          <a:srcRect t="15393" r="-1" b="-1"/>
          <a:stretch/>
        </p:blipFill>
        <p:spPr>
          <a:xfrm>
            <a:off x="3068" y="10"/>
            <a:ext cx="12188932" cy="6857990"/>
          </a:xfrm>
          <a:prstGeom prst="rect">
            <a:avLst/>
          </a:prstGeom>
        </p:spPr>
      </p:pic>
      <p:sp>
        <p:nvSpPr>
          <p:cNvPr id="2" name="Title 1">
            <a:extLst>
              <a:ext uri="{FF2B5EF4-FFF2-40B4-BE49-F238E27FC236}">
                <a16:creationId xmlns:a16="http://schemas.microsoft.com/office/drawing/2014/main" id="{CA1F4627-F3C9-8036-27C3-A44FF7019A60}"/>
              </a:ext>
            </a:extLst>
          </p:cNvPr>
          <p:cNvSpPr>
            <a:spLocks noGrp="1"/>
          </p:cNvSpPr>
          <p:nvPr>
            <p:ph type="ctrTitle"/>
          </p:nvPr>
        </p:nvSpPr>
        <p:spPr>
          <a:xfrm>
            <a:off x="530351" y="624553"/>
            <a:ext cx="11127820" cy="1455942"/>
          </a:xfrm>
        </p:spPr>
        <p:txBody>
          <a:bodyPr vert="horz" lIns="91440" tIns="45720" rIns="91440" bIns="45720" rtlCol="0">
            <a:normAutofit/>
          </a:bodyPr>
          <a:lstStyle/>
          <a:p>
            <a:pPr algn="ctr"/>
            <a:r>
              <a:rPr lang="en-US" sz="2800" b="1" i="0" dirty="0">
                <a:latin typeface="Times New Roman" panose="02020603050405020304" pitchFamily="18" charset="0"/>
                <a:cs typeface="Times New Roman" panose="02020603050405020304" pitchFamily="18" charset="0"/>
              </a:rPr>
              <a:t>US USED CARS DATASET</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58044C-02DB-0618-445E-26DF9DD64A35}"/>
              </a:ext>
            </a:extLst>
          </p:cNvPr>
          <p:cNvSpPr>
            <a:spLocks noGrp="1"/>
          </p:cNvSpPr>
          <p:nvPr>
            <p:ph type="subTitle" idx="1"/>
          </p:nvPr>
        </p:nvSpPr>
        <p:spPr>
          <a:xfrm>
            <a:off x="530351" y="2356941"/>
            <a:ext cx="10976894" cy="3542877"/>
          </a:xfrm>
        </p:spPr>
        <p:txBody>
          <a:bodyPr vert="horz" lIns="91440" tIns="45720" rIns="91440" bIns="45720" rtlCol="0">
            <a:normAutofit/>
          </a:bodyPr>
          <a:lstStyle/>
          <a:p>
            <a:pPr lvl="1">
              <a:lnSpc>
                <a:spcPct val="100000"/>
              </a:lnSpc>
            </a:pPr>
            <a:r>
              <a:rPr lang="en-US" sz="2800" dirty="0">
                <a:latin typeface="Times New Roman" panose="02020603050405020304" pitchFamily="18" charset="0"/>
                <a:cs typeface="Times New Roman" panose="02020603050405020304" pitchFamily="18" charset="0"/>
              </a:rPr>
              <a:t>CIS5560, Spring 2023 Instructor: Jongwook Woo</a:t>
            </a:r>
          </a:p>
          <a:p>
            <a:pPr>
              <a:lnSpc>
                <a:spcPct val="100000"/>
              </a:lnSpc>
              <a:spcBef>
                <a:spcPts val="0"/>
              </a:spcBef>
            </a:pPr>
            <a:r>
              <a:rPr lang="en-US" sz="2800" dirty="0">
                <a:latin typeface="Times New Roman" panose="02020603050405020304" pitchFamily="18" charset="0"/>
                <a:cs typeface="Times New Roman" panose="02020603050405020304" pitchFamily="18" charset="0"/>
              </a:rPr>
              <a:t>           </a:t>
            </a:r>
          </a:p>
          <a:p>
            <a:pPr lvl="1">
              <a:lnSpc>
                <a:spcPct val="100000"/>
              </a:lnSpc>
            </a:pPr>
            <a:r>
              <a:rPr lang="en-US" sz="2800" dirty="0">
                <a:latin typeface="Times New Roman" panose="02020603050405020304" pitchFamily="18" charset="0"/>
                <a:cs typeface="Times New Roman" panose="02020603050405020304" pitchFamily="18" charset="0"/>
              </a:rPr>
              <a:t>Presented by: Group 2</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Anusha Valasapalli </a:t>
            </a:r>
          </a:p>
          <a:p>
            <a:pPr lvl="1">
              <a:lnSpc>
                <a:spcPct val="100000"/>
              </a:lnSpc>
            </a:pPr>
            <a:r>
              <a:rPr lang="en-US" sz="2800" dirty="0">
                <a:latin typeface="Times New Roman" panose="02020603050405020304" pitchFamily="18" charset="0"/>
                <a:cs typeface="Times New Roman" panose="02020603050405020304" pitchFamily="18" charset="0"/>
              </a:rPr>
              <a:t>Naga Sai Lohitha Karmuru</a:t>
            </a:r>
          </a:p>
          <a:p>
            <a:pPr lvl="1">
              <a:lnSpc>
                <a:spcPct val="100000"/>
              </a:lnSpc>
            </a:pPr>
            <a:r>
              <a:rPr lang="en-US" sz="2800" dirty="0">
                <a:latin typeface="Times New Roman" panose="02020603050405020304" pitchFamily="18" charset="0"/>
                <a:cs typeface="Times New Roman" panose="02020603050405020304" pitchFamily="18" charset="0"/>
              </a:rPr>
              <a:t>Rishabh Shah</a:t>
            </a:r>
          </a:p>
          <a:p>
            <a:pPr lvl="1">
              <a:lnSpc>
                <a:spcPct val="100000"/>
              </a:lnSpc>
            </a:pPr>
            <a:r>
              <a:rPr lang="en-US" sz="2800" dirty="0">
                <a:latin typeface="Times New Roman" panose="02020603050405020304" pitchFamily="18" charset="0"/>
                <a:cs typeface="Times New Roman" panose="02020603050405020304" pitchFamily="18" charset="0"/>
              </a:rPr>
              <a:t>Wethanie Law</a:t>
            </a:r>
          </a:p>
        </p:txBody>
      </p:sp>
    </p:spTree>
    <p:extLst>
      <p:ext uri="{BB962C8B-B14F-4D97-AF65-F5344CB8AC3E}">
        <p14:creationId xmlns:p14="http://schemas.microsoft.com/office/powerpoint/2010/main" val="106727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7517E8-570E-1245-48E8-3DB0F3DBFE3C}"/>
              </a:ext>
            </a:extLst>
          </p:cNvPr>
          <p:cNvSpPr txBox="1">
            <a:spLocks/>
          </p:cNvSpPr>
          <p:nvPr/>
        </p:nvSpPr>
        <p:spPr>
          <a:xfrm>
            <a:off x="11058" y="0"/>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latin typeface="Times New Roman" panose="02020603050405020304" pitchFamily="18" charset="0"/>
                <a:cs typeface="Times New Roman" panose="02020603050405020304" pitchFamily="18" charset="0"/>
              </a:rPr>
              <a:t>IMPORT  &amp; SPLIT DATASET</a:t>
            </a:r>
            <a:r>
              <a:rPr lang="en-US" dirty="0">
                <a:solidFill>
                  <a:schemeClr val="tx1"/>
                </a:solidFill>
                <a:latin typeface="Times New Roman" panose="02020603050405020304" pitchFamily="18" charset="0"/>
                <a:cs typeface="Times New Roman" panose="02020603050405020304" pitchFamily="18" charset="0"/>
              </a:rPr>
              <a:t>​</a:t>
            </a:r>
          </a:p>
        </p:txBody>
      </p:sp>
      <p:pic>
        <p:nvPicPr>
          <p:cNvPr id="8" name="Picture 7" descr="Graphical user interface, text, application, email&#10;&#10;Description automatically generated">
            <a:extLst>
              <a:ext uri="{FF2B5EF4-FFF2-40B4-BE49-F238E27FC236}">
                <a16:creationId xmlns:a16="http://schemas.microsoft.com/office/drawing/2014/main" id="{B86A4C54-0AA2-0862-F66D-46462BCAE4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48"/>
          <a:stretch/>
        </p:blipFill>
        <p:spPr>
          <a:xfrm>
            <a:off x="293482" y="3029496"/>
            <a:ext cx="4044385" cy="3361380"/>
          </a:xfrm>
          <a:prstGeom prst="rect">
            <a:avLst/>
          </a:prstGeom>
        </p:spPr>
      </p:pic>
      <p:sp>
        <p:nvSpPr>
          <p:cNvPr id="10" name="Subtitle 2">
            <a:extLst>
              <a:ext uri="{FF2B5EF4-FFF2-40B4-BE49-F238E27FC236}">
                <a16:creationId xmlns:a16="http://schemas.microsoft.com/office/drawing/2014/main" id="{8EFF7FD6-1137-E422-3720-05E9F4723C62}"/>
              </a:ext>
            </a:extLst>
          </p:cNvPr>
          <p:cNvSpPr txBox="1">
            <a:spLocks/>
          </p:cNvSpPr>
          <p:nvPr/>
        </p:nvSpPr>
        <p:spPr>
          <a:xfrm>
            <a:off x="-311387" y="1970678"/>
            <a:ext cx="5171575" cy="1058818"/>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lnSpc>
                <a:spcPct val="100000"/>
              </a:lnSpc>
              <a:buNone/>
            </a:pPr>
            <a:r>
              <a:rPr lang="en-US" sz="2800" dirty="0">
                <a:latin typeface="Times New Roman" panose="02020603050405020304" pitchFamily="18" charset="0"/>
                <a:cs typeface="Times New Roman" panose="02020603050405020304" pitchFamily="18" charset="0"/>
              </a:rPr>
              <a:t>Imported 1.9 GB of </a:t>
            </a:r>
          </a:p>
          <a:p>
            <a:pPr lvl="1" indent="0" algn="ctr">
              <a:lnSpc>
                <a:spcPct val="100000"/>
              </a:lnSpc>
              <a:buNone/>
            </a:pPr>
            <a:r>
              <a:rPr lang="en-US" sz="2800" dirty="0">
                <a:latin typeface="Times New Roman" panose="02020603050405020304" pitchFamily="18" charset="0"/>
                <a:cs typeface="Times New Roman" panose="02020603050405020304" pitchFamily="18" charset="0"/>
              </a:rPr>
              <a:t>the dataset to Databrick</a:t>
            </a:r>
          </a:p>
        </p:txBody>
      </p:sp>
      <p:sp>
        <p:nvSpPr>
          <p:cNvPr id="21" name="Rectangle: Rounded Corners 20">
            <a:extLst>
              <a:ext uri="{FF2B5EF4-FFF2-40B4-BE49-F238E27FC236}">
                <a16:creationId xmlns:a16="http://schemas.microsoft.com/office/drawing/2014/main" id="{D027AC56-4FDE-E431-08E3-8741E8C2E99E}"/>
              </a:ext>
            </a:extLst>
          </p:cNvPr>
          <p:cNvSpPr/>
          <p:nvPr/>
        </p:nvSpPr>
        <p:spPr>
          <a:xfrm>
            <a:off x="57482" y="1807828"/>
            <a:ext cx="4427129" cy="492967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4EF172B-1B7C-F281-06B4-969B57376FAA}"/>
              </a:ext>
            </a:extLst>
          </p:cNvPr>
          <p:cNvGrpSpPr/>
          <p:nvPr/>
        </p:nvGrpSpPr>
        <p:grpSpPr>
          <a:xfrm>
            <a:off x="4542093" y="821531"/>
            <a:ext cx="7626596" cy="4929670"/>
            <a:chOff x="291589" y="667596"/>
            <a:chExt cx="7626596" cy="4929670"/>
          </a:xfrm>
        </p:grpSpPr>
        <p:pic>
          <p:nvPicPr>
            <p:cNvPr id="19" name="Picture 18" descr="Graphical user interface, text, application, email&#10;&#10;Description automatically generated">
              <a:extLst>
                <a:ext uri="{FF2B5EF4-FFF2-40B4-BE49-F238E27FC236}">
                  <a16:creationId xmlns:a16="http://schemas.microsoft.com/office/drawing/2014/main" id="{0907C08C-701A-C8B9-D3F6-83C612938F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370" y="1148722"/>
              <a:ext cx="7403436" cy="3042844"/>
            </a:xfrm>
            <a:prstGeom prst="rect">
              <a:avLst/>
            </a:prstGeom>
          </p:spPr>
        </p:pic>
        <p:sp>
          <p:nvSpPr>
            <p:cNvPr id="29" name="Rectangle: Rounded Corners 28">
              <a:extLst>
                <a:ext uri="{FF2B5EF4-FFF2-40B4-BE49-F238E27FC236}">
                  <a16:creationId xmlns:a16="http://schemas.microsoft.com/office/drawing/2014/main" id="{FC683FCD-118A-DC30-5EEC-57EF118ACEC5}"/>
                </a:ext>
              </a:extLst>
            </p:cNvPr>
            <p:cNvSpPr/>
            <p:nvPr/>
          </p:nvSpPr>
          <p:spPr>
            <a:xfrm>
              <a:off x="291589" y="667596"/>
              <a:ext cx="7626596" cy="492967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587AFD90-C48D-0459-2DFE-F497033EB53C}"/>
                </a:ext>
              </a:extLst>
            </p:cNvPr>
            <p:cNvSpPr txBox="1">
              <a:spLocks/>
            </p:cNvSpPr>
            <p:nvPr/>
          </p:nvSpPr>
          <p:spPr>
            <a:xfrm>
              <a:off x="405370" y="4186422"/>
              <a:ext cx="7403436" cy="1058818"/>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lnSpc>
                  <a:spcPct val="100000"/>
                </a:lnSpc>
                <a:buNone/>
              </a:pPr>
              <a:r>
                <a:rPr lang="en-US" sz="2800" dirty="0">
                  <a:latin typeface="Times New Roman" panose="02020603050405020304" pitchFamily="18" charset="0"/>
                  <a:cs typeface="Times New Roman" panose="02020603050405020304" pitchFamily="18" charset="0"/>
                </a:rPr>
                <a:t>Splitting the dataset into a 70-30 ratio for training and testing respectively</a:t>
              </a:r>
            </a:p>
            <a:p>
              <a:pPr lvl="1" indent="0" algn="ctr">
                <a:lnSpc>
                  <a:spcPct val="100000"/>
                </a:lnSpc>
                <a:buNone/>
              </a:pPr>
              <a:endParaRPr lang="en-US" sz="2800" dirty="0">
                <a:latin typeface="Times New Roman" panose="02020603050405020304" pitchFamily="18" charset="0"/>
                <a:cs typeface="Times New Roman" panose="02020603050405020304" pitchFamily="18" charset="0"/>
              </a:endParaRPr>
            </a:p>
          </p:txBody>
        </p:sp>
      </p:grpSp>
      <p:pic>
        <p:nvPicPr>
          <p:cNvPr id="53" name="Picture 52">
            <a:extLst>
              <a:ext uri="{FF2B5EF4-FFF2-40B4-BE49-F238E27FC236}">
                <a16:creationId xmlns:a16="http://schemas.microsoft.com/office/drawing/2014/main" id="{F4732EAB-EDFC-BE56-4790-2AF89BD25C2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2315675" y="663110"/>
            <a:ext cx="7626596" cy="57914"/>
          </a:xfrm>
          <a:prstGeom prst="rect">
            <a:avLst/>
          </a:prstGeom>
        </p:spPr>
      </p:pic>
      <p:pic>
        <p:nvPicPr>
          <p:cNvPr id="54" name="Picture 53">
            <a:extLst>
              <a:ext uri="{FF2B5EF4-FFF2-40B4-BE49-F238E27FC236}">
                <a16:creationId xmlns:a16="http://schemas.microsoft.com/office/drawing/2014/main" id="{B7CBD1C8-AC1A-60BA-57AD-8EDD2BD810C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581" b="98710" l="8584" r="99571">
                        <a14:foregroundMark x1="16738" y1="20645" x2="84120" y2="8387"/>
                        <a14:foregroundMark x1="84120" y1="8387" x2="68670" y2="44516"/>
                        <a14:foregroundMark x1="68670" y1="44516" x2="9840" y2="86207"/>
                        <a14:foregroundMark x1="11588" y1="93548" x2="10730" y2="94194"/>
                        <a14:foregroundMark x1="9764" y1="88387" x2="13305" y2="95484"/>
                        <a14:foregroundMark x1="73820" y1="50968" x2="76678" y2="48175"/>
                        <a14:foregroundMark x1="88153" y1="27208" x2="83244" y2="36859"/>
                        <a14:foregroundMark x1="70815" y1="49032" x2="76117" y2="50095"/>
                        <a14:foregroundMark x1="10300" y1="2581" x2="70386" y2="4516"/>
                        <a14:foregroundMark x1="70386" y1="4516" x2="86565" y2="4516"/>
                        <a14:backgroundMark x1="80425" y1="48968" x2="84966" y2="42290"/>
                        <a14:backgroundMark x1="74678" y1="57419" x2="75395" y2="56365"/>
                        <a14:backgroundMark x1="96095" y1="10185" x2="95708" y2="14839"/>
                        <a14:backgroundMark x1="94504" y1="3310" x2="94421" y2="3226"/>
                        <a14:backgroundMark x1="99056" y1="6393" x2="99142" y2="6452"/>
                        <a14:backgroundMark x1="94421" y1="3226" x2="94518" y2="3292"/>
                        <a14:backgroundMark x1="8584" y1="87742" x2="8584" y2="88387"/>
                        <a14:backgroundMark x1="9013" y1="85806" x2="8584" y2="87742"/>
                        <a14:backgroundMark x1="75107" y1="53548" x2="83691" y2="42581"/>
                        <a14:backgroundMark x1="93991" y1="4516" x2="91416" y2="25161"/>
                        <a14:backgroundMark x1="91845" y1="22581" x2="89700" y2="28387"/>
                      </a14:backgroundRemoval>
                    </a14:imgEffect>
                  </a14:imgLayer>
                </a14:imgProps>
              </a:ext>
            </a:extLst>
          </a:blip>
          <a:stretch>
            <a:fillRect/>
          </a:stretch>
        </p:blipFill>
        <p:spPr>
          <a:xfrm>
            <a:off x="-189690" y="-322676"/>
            <a:ext cx="2219325" cy="1476375"/>
          </a:xfrm>
          <a:prstGeom prst="rect">
            <a:avLst/>
          </a:prstGeom>
        </p:spPr>
      </p:pic>
    </p:spTree>
    <p:extLst>
      <p:ext uri="{BB962C8B-B14F-4D97-AF65-F5344CB8AC3E}">
        <p14:creationId xmlns:p14="http://schemas.microsoft.com/office/powerpoint/2010/main" val="266773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607C96-5CA6-7213-BDDA-7DF6290934CE}"/>
              </a:ext>
            </a:extLst>
          </p:cNvPr>
          <p:cNvSpPr txBox="1">
            <a:spLocks/>
          </p:cNvSpPr>
          <p:nvPr/>
        </p:nvSpPr>
        <p:spPr>
          <a:xfrm>
            <a:off x="1257642" y="351153"/>
            <a:ext cx="10881694"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latin typeface="Times New Roman" panose="02020603050405020304" pitchFamily="18" charset="0"/>
                <a:cs typeface="Times New Roman" panose="02020603050405020304" pitchFamily="18" charset="0"/>
              </a:rPr>
              <a:t>LINEAR REGRESSION​</a:t>
            </a:r>
          </a:p>
        </p:txBody>
      </p:sp>
      <p:pic>
        <p:nvPicPr>
          <p:cNvPr id="7" name="Picture 6">
            <a:extLst>
              <a:ext uri="{FF2B5EF4-FFF2-40B4-BE49-F238E27FC236}">
                <a16:creationId xmlns:a16="http://schemas.microsoft.com/office/drawing/2014/main" id="{14FCD75A-45B8-69A0-4981-FC4AEF44478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238"/>
          <a:stretch/>
        </p:blipFill>
        <p:spPr>
          <a:xfrm>
            <a:off x="530225" y="1218656"/>
            <a:ext cx="5542134" cy="1630039"/>
          </a:xfrm>
          <a:prstGeom prst="rect">
            <a:avLst/>
          </a:prstGeom>
        </p:spPr>
      </p:pic>
      <p:sp>
        <p:nvSpPr>
          <p:cNvPr id="9" name="Subtitle 2">
            <a:extLst>
              <a:ext uri="{FF2B5EF4-FFF2-40B4-BE49-F238E27FC236}">
                <a16:creationId xmlns:a16="http://schemas.microsoft.com/office/drawing/2014/main" id="{468E6B1D-136D-1CE1-BB68-6EBBFB41301D}"/>
              </a:ext>
            </a:extLst>
          </p:cNvPr>
          <p:cNvSpPr txBox="1">
            <a:spLocks/>
          </p:cNvSpPr>
          <p:nvPr/>
        </p:nvSpPr>
        <p:spPr>
          <a:xfrm>
            <a:off x="353701" y="2900398"/>
            <a:ext cx="6002198" cy="929380"/>
          </a:xfrm>
          <a:prstGeom prst="rect">
            <a:avLst/>
          </a:prstGeom>
        </p:spPr>
        <p:txBody>
          <a:bodyPr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n-US" sz="2800" dirty="0">
                <a:latin typeface="Times New Roman" panose="02020603050405020304" pitchFamily="18" charset="0"/>
                <a:cs typeface="Times New Roman" panose="02020603050405020304" pitchFamily="18" charset="0"/>
              </a:rPr>
              <a:t>Training the model used 3.82 min</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ParamGrid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maxIter</a:t>
            </a:r>
            <a:r>
              <a:rPr lang="en-US" sz="2800" dirty="0">
                <a:latin typeface="Times New Roman" panose="02020603050405020304" pitchFamily="18" charset="0"/>
                <a:cs typeface="Times New Roman" panose="02020603050405020304" pitchFamily="18" charset="0"/>
              </a:rPr>
              <a:t> 10 </a:t>
            </a:r>
            <a:r>
              <a:rPr lang="en-US" sz="2800" dirty="0" err="1">
                <a:latin typeface="Times New Roman" panose="02020603050405020304" pitchFamily="18" charset="0"/>
                <a:cs typeface="Times New Roman" panose="02020603050405020304" pitchFamily="18" charset="0"/>
              </a:rPr>
              <a:t>regparm</a:t>
            </a:r>
            <a:r>
              <a:rPr lang="en-US" sz="2800" dirty="0">
                <a:latin typeface="Times New Roman" panose="02020603050405020304" pitchFamily="18" charset="0"/>
                <a:cs typeface="Times New Roman" panose="02020603050405020304" pitchFamily="18" charset="0"/>
              </a:rPr>
              <a:t> 0.3</a:t>
            </a:r>
          </a:p>
        </p:txBody>
      </p:sp>
      <p:pic>
        <p:nvPicPr>
          <p:cNvPr id="11" name="Picture 10" descr="Table&#10;&#10;Description automatically generated">
            <a:extLst>
              <a:ext uri="{FF2B5EF4-FFF2-40B4-BE49-F238E27FC236}">
                <a16:creationId xmlns:a16="http://schemas.microsoft.com/office/drawing/2014/main" id="{8049CE80-7A2B-BD0C-6B00-7864E81975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9614" y="1218657"/>
            <a:ext cx="5083745" cy="4171278"/>
          </a:xfrm>
          <a:prstGeom prst="rect">
            <a:avLst/>
          </a:prstGeom>
        </p:spPr>
      </p:pic>
      <p:sp>
        <p:nvSpPr>
          <p:cNvPr id="22" name="Subtitle 2">
            <a:extLst>
              <a:ext uri="{FF2B5EF4-FFF2-40B4-BE49-F238E27FC236}">
                <a16:creationId xmlns:a16="http://schemas.microsoft.com/office/drawing/2014/main" id="{64000767-340A-DBD5-96D9-B5160D6CBCD0}"/>
              </a:ext>
            </a:extLst>
          </p:cNvPr>
          <p:cNvSpPr txBox="1">
            <a:spLocks/>
          </p:cNvSpPr>
          <p:nvPr/>
        </p:nvSpPr>
        <p:spPr>
          <a:xfrm>
            <a:off x="5790820" y="5416218"/>
            <a:ext cx="6002198" cy="929380"/>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lnSpc>
                <a:spcPct val="100000"/>
              </a:lnSpc>
              <a:buNone/>
            </a:pPr>
            <a:r>
              <a:rPr lang="en-US" sz="2800" dirty="0">
                <a:latin typeface="Times New Roman" panose="02020603050405020304" pitchFamily="18" charset="0"/>
                <a:cs typeface="Times New Roman" panose="02020603050405020304" pitchFamily="18" charset="0"/>
              </a:rPr>
              <a:t>Test model used 6.16 sec</a:t>
            </a:r>
          </a:p>
        </p:txBody>
      </p:sp>
      <p:pic>
        <p:nvPicPr>
          <p:cNvPr id="2" name="Picture 1">
            <a:extLst>
              <a:ext uri="{FF2B5EF4-FFF2-40B4-BE49-F238E27FC236}">
                <a16:creationId xmlns:a16="http://schemas.microsoft.com/office/drawing/2014/main" id="{F28CBD7D-FEB3-0F8B-FFC9-28A1772DE3F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3531765" y="977092"/>
            <a:ext cx="6357959" cy="48280"/>
          </a:xfrm>
          <a:prstGeom prst="rect">
            <a:avLst/>
          </a:prstGeom>
        </p:spPr>
      </p:pic>
    </p:spTree>
    <p:extLst>
      <p:ext uri="{BB962C8B-B14F-4D97-AF65-F5344CB8AC3E}">
        <p14:creationId xmlns:p14="http://schemas.microsoft.com/office/powerpoint/2010/main" val="22972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607C96-5CA6-7213-BDDA-7DF6290934CE}"/>
              </a:ext>
            </a:extLst>
          </p:cNvPr>
          <p:cNvSpPr txBox="1">
            <a:spLocks/>
          </p:cNvSpPr>
          <p:nvPr/>
        </p:nvSpPr>
        <p:spPr>
          <a:xfrm>
            <a:off x="2051500" y="373364"/>
            <a:ext cx="10249512"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latin typeface="Times New Roman" panose="02020603050405020304" pitchFamily="18" charset="0"/>
                <a:cs typeface="Times New Roman" panose="02020603050405020304" pitchFamily="18" charset="0"/>
              </a:rPr>
              <a:t>LINEAR REGRESSION RESULT​</a:t>
            </a:r>
          </a:p>
        </p:txBody>
      </p:sp>
      <p:sp>
        <p:nvSpPr>
          <p:cNvPr id="9" name="Subtitle 2">
            <a:extLst>
              <a:ext uri="{FF2B5EF4-FFF2-40B4-BE49-F238E27FC236}">
                <a16:creationId xmlns:a16="http://schemas.microsoft.com/office/drawing/2014/main" id="{468E6B1D-136D-1CE1-BB68-6EBBFB41301D}"/>
              </a:ext>
            </a:extLst>
          </p:cNvPr>
          <p:cNvSpPr txBox="1">
            <a:spLocks/>
          </p:cNvSpPr>
          <p:nvPr/>
        </p:nvSpPr>
        <p:spPr>
          <a:xfrm>
            <a:off x="848884" y="3558337"/>
            <a:ext cx="6002198" cy="929380"/>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r>
              <a:rPr lang="en-US" sz="2800" dirty="0">
                <a:latin typeface="Times New Roman" panose="02020603050405020304" pitchFamily="18" charset="0"/>
                <a:cs typeface="Times New Roman" panose="02020603050405020304" pitchFamily="18" charset="0"/>
              </a:rPr>
              <a:t>RMSE: 8817.064025</a:t>
            </a:r>
          </a:p>
          <a:p>
            <a:pPr lvl="1" indent="0">
              <a:lnSpc>
                <a:spcPct val="100000"/>
              </a:lnSpc>
              <a:buNone/>
            </a:pPr>
            <a:r>
              <a:rPr lang="en-US" sz="2800" dirty="0">
                <a:latin typeface="Times New Roman" panose="02020603050405020304" pitchFamily="18" charset="0"/>
                <a:cs typeface="Times New Roman" panose="02020603050405020304" pitchFamily="18" charset="0"/>
              </a:rPr>
              <a:t>R-Squared: 0.437877</a:t>
            </a:r>
          </a:p>
        </p:txBody>
      </p:sp>
      <p:pic>
        <p:nvPicPr>
          <p:cNvPr id="2" name="Picture 1" descr="Chart, scatter chart&#10;&#10;Description automatically generated">
            <a:extLst>
              <a:ext uri="{FF2B5EF4-FFF2-40B4-BE49-F238E27FC236}">
                <a16:creationId xmlns:a16="http://schemas.microsoft.com/office/drawing/2014/main" id="{A2D6581A-0503-19A7-28FD-FAABD2302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256" y="1514222"/>
            <a:ext cx="4533900" cy="4584700"/>
          </a:xfrm>
          <a:prstGeom prst="rect">
            <a:avLst/>
          </a:prstGeom>
        </p:spPr>
      </p:pic>
      <p:pic>
        <p:nvPicPr>
          <p:cNvPr id="4" name="Picture 3" descr="Graphical user interface, text, application, email&#10;&#10;Description automatically generated">
            <a:extLst>
              <a:ext uri="{FF2B5EF4-FFF2-40B4-BE49-F238E27FC236}">
                <a16:creationId xmlns:a16="http://schemas.microsoft.com/office/drawing/2014/main" id="{BE45320B-071F-7CFE-DB3C-31BDC1F1C8C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66" t="3670" r="20283" b="4457"/>
          <a:stretch/>
        </p:blipFill>
        <p:spPr>
          <a:xfrm>
            <a:off x="848884" y="1462774"/>
            <a:ext cx="5965026" cy="1954604"/>
          </a:xfrm>
          <a:prstGeom prst="rect">
            <a:avLst/>
          </a:prstGeom>
        </p:spPr>
      </p:pic>
      <p:pic>
        <p:nvPicPr>
          <p:cNvPr id="5" name="Picture 4">
            <a:extLst>
              <a:ext uri="{FF2B5EF4-FFF2-40B4-BE49-F238E27FC236}">
                <a16:creationId xmlns:a16="http://schemas.microsoft.com/office/drawing/2014/main" id="{FCE5954B-28D3-AD54-FFC8-225F0CA87DC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3093245" y="950574"/>
            <a:ext cx="8768502" cy="66585"/>
          </a:xfrm>
          <a:prstGeom prst="rect">
            <a:avLst/>
          </a:prstGeom>
        </p:spPr>
      </p:pic>
    </p:spTree>
    <p:extLst>
      <p:ext uri="{BB962C8B-B14F-4D97-AF65-F5344CB8AC3E}">
        <p14:creationId xmlns:p14="http://schemas.microsoft.com/office/powerpoint/2010/main" val="8385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468C93-0DE6-D1B8-FC7E-49585AD20C12}"/>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latin typeface="Times New Roman" panose="02020603050405020304" pitchFamily="18" charset="0"/>
                <a:cs typeface="Times New Roman" panose="02020603050405020304" pitchFamily="18" charset="0"/>
              </a:rPr>
              <a:t>GRADIENT BOOSTED TREE(GBT)​</a:t>
            </a:r>
          </a:p>
        </p:txBody>
      </p:sp>
      <p:pic>
        <p:nvPicPr>
          <p:cNvPr id="65" name="Picture 64" descr="Graphical user interface, text, application&#10;&#10;Description automatically generated">
            <a:extLst>
              <a:ext uri="{FF2B5EF4-FFF2-40B4-BE49-F238E27FC236}">
                <a16:creationId xmlns:a16="http://schemas.microsoft.com/office/drawing/2014/main" id="{1B33EBA5-4246-5E3D-9D37-98587794F9A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9081"/>
          <a:stretch/>
        </p:blipFill>
        <p:spPr>
          <a:xfrm>
            <a:off x="2078091" y="1099958"/>
            <a:ext cx="8343166" cy="1140190"/>
          </a:xfrm>
          <a:prstGeom prst="rect">
            <a:avLst/>
          </a:prstGeom>
        </p:spPr>
      </p:pic>
      <p:sp>
        <p:nvSpPr>
          <p:cNvPr id="66" name="Subtitle 2">
            <a:extLst>
              <a:ext uri="{FF2B5EF4-FFF2-40B4-BE49-F238E27FC236}">
                <a16:creationId xmlns:a16="http://schemas.microsoft.com/office/drawing/2014/main" id="{01EF9655-25DA-B50D-BCF0-C58AE70864B0}"/>
              </a:ext>
            </a:extLst>
          </p:cNvPr>
          <p:cNvSpPr txBox="1">
            <a:spLocks/>
          </p:cNvSpPr>
          <p:nvPr/>
        </p:nvSpPr>
        <p:spPr>
          <a:xfrm>
            <a:off x="1315957" y="1435757"/>
            <a:ext cx="791229" cy="546601"/>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r>
              <a:rPr lang="en-US" sz="2800" b="1">
                <a:latin typeface="Times New Roman" panose="02020603050405020304" pitchFamily="18" charset="0"/>
                <a:cs typeface="Times New Roman" panose="02020603050405020304" pitchFamily="18" charset="0"/>
              </a:rPr>
              <a:t>CV</a:t>
            </a:r>
          </a:p>
        </p:txBody>
      </p:sp>
      <p:pic>
        <p:nvPicPr>
          <p:cNvPr id="67" name="Picture 66" descr="Graphical user interface, text, application&#10;&#10;Description automatically generated">
            <a:extLst>
              <a:ext uri="{FF2B5EF4-FFF2-40B4-BE49-F238E27FC236}">
                <a16:creationId xmlns:a16="http://schemas.microsoft.com/office/drawing/2014/main" id="{D696C16F-B2ED-7492-2287-DA8D155C1E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091" y="3784219"/>
            <a:ext cx="8449918" cy="1254849"/>
          </a:xfrm>
          <a:prstGeom prst="rect">
            <a:avLst/>
          </a:prstGeom>
        </p:spPr>
      </p:pic>
      <p:sp>
        <p:nvSpPr>
          <p:cNvPr id="68" name="Subtitle 2">
            <a:extLst>
              <a:ext uri="{FF2B5EF4-FFF2-40B4-BE49-F238E27FC236}">
                <a16:creationId xmlns:a16="http://schemas.microsoft.com/office/drawing/2014/main" id="{EF92F76D-69CA-EBA7-EAD7-525DB522BC5F}"/>
              </a:ext>
            </a:extLst>
          </p:cNvPr>
          <p:cNvSpPr txBox="1">
            <a:spLocks/>
          </p:cNvSpPr>
          <p:nvPr/>
        </p:nvSpPr>
        <p:spPr>
          <a:xfrm>
            <a:off x="1268376" y="4158168"/>
            <a:ext cx="886390" cy="546601"/>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r>
              <a:rPr lang="en-US" sz="2800" b="1">
                <a:latin typeface="Times New Roman" panose="02020603050405020304" pitchFamily="18" charset="0"/>
                <a:cs typeface="Times New Roman" panose="02020603050405020304" pitchFamily="18" charset="0"/>
              </a:rPr>
              <a:t>TVS</a:t>
            </a:r>
          </a:p>
        </p:txBody>
      </p:sp>
      <p:pic>
        <p:nvPicPr>
          <p:cNvPr id="69" name="Picture 68" descr="Graphical user interface, text, application&#10;&#10;Description automatically generated">
            <a:extLst>
              <a:ext uri="{FF2B5EF4-FFF2-40B4-BE49-F238E27FC236}">
                <a16:creationId xmlns:a16="http://schemas.microsoft.com/office/drawing/2014/main" id="{7A5205F3-4241-CBF0-6D48-5DE11F1F2BD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4344"/>
          <a:stretch/>
        </p:blipFill>
        <p:spPr bwMode="auto">
          <a:xfrm>
            <a:off x="2078091" y="2312294"/>
            <a:ext cx="5943600" cy="1391285"/>
          </a:xfrm>
          <a:prstGeom prst="rect">
            <a:avLst/>
          </a:prstGeom>
          <a:ln>
            <a:noFill/>
          </a:ln>
          <a:extLst>
            <a:ext uri="{53640926-AAD7-44D8-BBD7-CCE9431645EC}">
              <a14:shadowObscured xmlns:a14="http://schemas.microsoft.com/office/drawing/2010/main"/>
            </a:ext>
          </a:extLst>
        </p:spPr>
      </p:pic>
      <p:sp>
        <p:nvSpPr>
          <p:cNvPr id="70" name="Subtitle 2">
            <a:extLst>
              <a:ext uri="{FF2B5EF4-FFF2-40B4-BE49-F238E27FC236}">
                <a16:creationId xmlns:a16="http://schemas.microsoft.com/office/drawing/2014/main" id="{07CF8D1B-961B-FEEF-B521-12B5B834CAAC}"/>
              </a:ext>
            </a:extLst>
          </p:cNvPr>
          <p:cNvSpPr txBox="1">
            <a:spLocks/>
          </p:cNvSpPr>
          <p:nvPr/>
        </p:nvSpPr>
        <p:spPr>
          <a:xfrm>
            <a:off x="8081182" y="2687563"/>
            <a:ext cx="4003965" cy="556382"/>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r>
              <a:rPr lang="en-US" sz="2800">
                <a:latin typeface="Times New Roman" panose="02020603050405020304" pitchFamily="18" charset="0"/>
                <a:cs typeface="Times New Roman" panose="02020603050405020304" pitchFamily="18" charset="0"/>
              </a:rPr>
              <a:t>Training: 36.48min</a:t>
            </a:r>
          </a:p>
        </p:txBody>
      </p:sp>
      <p:pic>
        <p:nvPicPr>
          <p:cNvPr id="71" name="Picture 70" descr="Text&#10;&#10;Description automatically generated with low confidence">
            <a:extLst>
              <a:ext uri="{FF2B5EF4-FFF2-40B4-BE49-F238E27FC236}">
                <a16:creationId xmlns:a16="http://schemas.microsoft.com/office/drawing/2014/main" id="{50F811DB-CA15-03DA-CFD6-43AB5FEA3E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2773" y="5119708"/>
            <a:ext cx="5943600" cy="1087755"/>
          </a:xfrm>
          <a:prstGeom prst="rect">
            <a:avLst/>
          </a:prstGeom>
        </p:spPr>
      </p:pic>
      <p:sp>
        <p:nvSpPr>
          <p:cNvPr id="72" name="Subtitle 2">
            <a:extLst>
              <a:ext uri="{FF2B5EF4-FFF2-40B4-BE49-F238E27FC236}">
                <a16:creationId xmlns:a16="http://schemas.microsoft.com/office/drawing/2014/main" id="{586ED284-F8B5-3358-CCCD-6E85A8787E78}"/>
              </a:ext>
            </a:extLst>
          </p:cNvPr>
          <p:cNvSpPr txBox="1">
            <a:spLocks/>
          </p:cNvSpPr>
          <p:nvPr/>
        </p:nvSpPr>
        <p:spPr>
          <a:xfrm>
            <a:off x="8006373" y="5368807"/>
            <a:ext cx="4003965" cy="540790"/>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r>
              <a:rPr lang="en-US" sz="2800">
                <a:latin typeface="Times New Roman" panose="02020603050405020304" pitchFamily="18" charset="0"/>
                <a:cs typeface="Times New Roman" panose="02020603050405020304" pitchFamily="18" charset="0"/>
              </a:rPr>
              <a:t>Training: 15.66min</a:t>
            </a:r>
          </a:p>
        </p:txBody>
      </p:sp>
      <p:pic>
        <p:nvPicPr>
          <p:cNvPr id="2" name="Picture 1">
            <a:extLst>
              <a:ext uri="{FF2B5EF4-FFF2-40B4-BE49-F238E27FC236}">
                <a16:creationId xmlns:a16="http://schemas.microsoft.com/office/drawing/2014/main" id="{BD5B6D6E-EDDC-7653-2D1E-38D709E8EE6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1801287" y="915664"/>
            <a:ext cx="8622660" cy="65477"/>
          </a:xfrm>
          <a:prstGeom prst="rect">
            <a:avLst/>
          </a:prstGeom>
        </p:spPr>
      </p:pic>
    </p:spTree>
    <p:extLst>
      <p:ext uri="{BB962C8B-B14F-4D97-AF65-F5344CB8AC3E}">
        <p14:creationId xmlns:p14="http://schemas.microsoft.com/office/powerpoint/2010/main" val="153013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468C93-0DE6-D1B8-FC7E-49585AD20C12}"/>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latin typeface="Times New Roman" panose="02020603050405020304" pitchFamily="18" charset="0"/>
                <a:cs typeface="Times New Roman" panose="02020603050405020304" pitchFamily="18" charset="0"/>
              </a:rPr>
              <a:t>GRADIENT BOOSTED TREE(GBT) RESULT​</a:t>
            </a:r>
          </a:p>
        </p:txBody>
      </p:sp>
      <p:sp>
        <p:nvSpPr>
          <p:cNvPr id="4" name="Subtitle 2">
            <a:extLst>
              <a:ext uri="{FF2B5EF4-FFF2-40B4-BE49-F238E27FC236}">
                <a16:creationId xmlns:a16="http://schemas.microsoft.com/office/drawing/2014/main" id="{8C08B71E-7914-FD81-5525-F8800FC7A4DF}"/>
              </a:ext>
            </a:extLst>
          </p:cNvPr>
          <p:cNvSpPr txBox="1">
            <a:spLocks/>
          </p:cNvSpPr>
          <p:nvPr/>
        </p:nvSpPr>
        <p:spPr>
          <a:xfrm>
            <a:off x="585520" y="2756135"/>
            <a:ext cx="10111749" cy="535022"/>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r>
              <a:rPr lang="en-US" sz="2800" b="1" dirty="0">
                <a:latin typeface="Times New Roman" panose="02020603050405020304" pitchFamily="18" charset="0"/>
                <a:cs typeface="Times New Roman" panose="02020603050405020304" pitchFamily="18" charset="0"/>
              </a:rPr>
              <a:t>CV </a:t>
            </a:r>
            <a:r>
              <a:rPr lang="en-US" sz="2800" dirty="0">
                <a:latin typeface="Times New Roman" panose="02020603050405020304" pitchFamily="18" charset="0"/>
                <a:cs typeface="Times New Roman" panose="02020603050405020304" pitchFamily="18" charset="0"/>
              </a:rPr>
              <a:t>RMSE: 6635.788913 R-Squared: 0.679432</a:t>
            </a:r>
          </a:p>
        </p:txBody>
      </p:sp>
      <p:pic>
        <p:nvPicPr>
          <p:cNvPr id="12" name="Picture 11" descr="Graphical user interface, text, application, email&#10;&#10;Description automatically generated">
            <a:extLst>
              <a:ext uri="{FF2B5EF4-FFF2-40B4-BE49-F238E27FC236}">
                <a16:creationId xmlns:a16="http://schemas.microsoft.com/office/drawing/2014/main" id="{98B8D941-5723-A9AB-AA3D-E9BA45A50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266" y="3320478"/>
            <a:ext cx="7534467" cy="2305106"/>
          </a:xfrm>
          <a:prstGeom prst="rect">
            <a:avLst/>
          </a:prstGeom>
        </p:spPr>
      </p:pic>
      <p:sp>
        <p:nvSpPr>
          <p:cNvPr id="13" name="Subtitle 2">
            <a:extLst>
              <a:ext uri="{FF2B5EF4-FFF2-40B4-BE49-F238E27FC236}">
                <a16:creationId xmlns:a16="http://schemas.microsoft.com/office/drawing/2014/main" id="{5C6749F9-6D86-D246-B0E8-DCA4C4D4E7BE}"/>
              </a:ext>
            </a:extLst>
          </p:cNvPr>
          <p:cNvSpPr txBox="1">
            <a:spLocks/>
          </p:cNvSpPr>
          <p:nvPr/>
        </p:nvSpPr>
        <p:spPr>
          <a:xfrm>
            <a:off x="585520" y="5942338"/>
            <a:ext cx="7387118" cy="772501"/>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r>
              <a:rPr lang="en-US" sz="2800" b="1" dirty="0">
                <a:latin typeface="Times New Roman" panose="02020603050405020304" pitchFamily="18" charset="0"/>
                <a:cs typeface="Times New Roman" panose="02020603050405020304" pitchFamily="18" charset="0"/>
              </a:rPr>
              <a:t>TVS </a:t>
            </a:r>
            <a:r>
              <a:rPr lang="en-US" sz="2800" dirty="0">
                <a:latin typeface="Times New Roman" panose="02020603050405020304" pitchFamily="18" charset="0"/>
                <a:cs typeface="Times New Roman" panose="02020603050405020304" pitchFamily="18" charset="0"/>
              </a:rPr>
              <a:t>RMSE: 6661.601275 R-Squared: 0.667217</a:t>
            </a:r>
          </a:p>
        </p:txBody>
      </p:sp>
      <p:pic>
        <p:nvPicPr>
          <p:cNvPr id="14" name="Picture 13">
            <a:extLst>
              <a:ext uri="{FF2B5EF4-FFF2-40B4-BE49-F238E27FC236}">
                <a16:creationId xmlns:a16="http://schemas.microsoft.com/office/drawing/2014/main" id="{1CAC786A-EFE6-CEB0-355A-0E4B8080B3C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623888" y="915662"/>
            <a:ext cx="11077575" cy="84119"/>
          </a:xfrm>
          <a:prstGeom prst="rect">
            <a:avLst/>
          </a:prstGeom>
        </p:spPr>
      </p:pic>
      <p:pic>
        <p:nvPicPr>
          <p:cNvPr id="16" name="Picture 15">
            <a:extLst>
              <a:ext uri="{FF2B5EF4-FFF2-40B4-BE49-F238E27FC236}">
                <a16:creationId xmlns:a16="http://schemas.microsoft.com/office/drawing/2014/main" id="{73BA2809-C155-601A-F210-46591BA47BC7}"/>
              </a:ext>
            </a:extLst>
          </p:cNvPr>
          <p:cNvPicPr>
            <a:picLocks noChangeAspect="1"/>
          </p:cNvPicPr>
          <p:nvPr/>
        </p:nvPicPr>
        <p:blipFill>
          <a:blip r:embed="rId5"/>
          <a:stretch>
            <a:fillRect/>
          </a:stretch>
        </p:blipFill>
        <p:spPr>
          <a:xfrm>
            <a:off x="623888" y="1202489"/>
            <a:ext cx="8369932" cy="1524325"/>
          </a:xfrm>
          <a:prstGeom prst="rect">
            <a:avLst/>
          </a:prstGeom>
        </p:spPr>
      </p:pic>
    </p:spTree>
    <p:extLst>
      <p:ext uri="{BB962C8B-B14F-4D97-AF65-F5344CB8AC3E}">
        <p14:creationId xmlns:p14="http://schemas.microsoft.com/office/powerpoint/2010/main" val="366960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476511" y="883939"/>
            <a:ext cx="10077557" cy="653701"/>
          </a:xfrm>
          <a:prstGeom prst="rect">
            <a:avLst/>
          </a:prstGeom>
        </p:spPr>
        <p:txBody>
          <a:bodyPr vert="horz" lIns="91440" tIns="45720" rIns="91440" bIns="45720" rtlCol="0" anchor="b">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RANDOM FOREST REGRESSOR​</a:t>
            </a:r>
          </a:p>
        </p:txBody>
      </p:sp>
      <p:pic>
        <p:nvPicPr>
          <p:cNvPr id="4" name="Picture 3" descr="Text&#10;&#10;Description automatically generated with low confidence">
            <a:extLst>
              <a:ext uri="{FF2B5EF4-FFF2-40B4-BE49-F238E27FC236}">
                <a16:creationId xmlns:a16="http://schemas.microsoft.com/office/drawing/2014/main" id="{5F2A5B61-8F60-E916-8232-2B0A92C5AC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374" y="1717889"/>
            <a:ext cx="5347056" cy="944304"/>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16376B50-2D75-5276-845F-AA701E817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618" y="2807745"/>
            <a:ext cx="6206499" cy="1121281"/>
          </a:xfrm>
          <a:prstGeom prst="rect">
            <a:avLst/>
          </a:prstGeom>
        </p:spPr>
      </p:pic>
      <p:pic>
        <p:nvPicPr>
          <p:cNvPr id="8" name="Picture 7" descr="Text&#10;&#10;Description automatically generated with low confidence">
            <a:extLst>
              <a:ext uri="{FF2B5EF4-FFF2-40B4-BE49-F238E27FC236}">
                <a16:creationId xmlns:a16="http://schemas.microsoft.com/office/drawing/2014/main" id="{2DA5B167-70C6-AB84-D273-34720CFBB2F7}"/>
              </a:ext>
            </a:extLst>
          </p:cNvPr>
          <p:cNvPicPr>
            <a:picLocks noChangeAspect="1"/>
          </p:cNvPicPr>
          <p:nvPr/>
        </p:nvPicPr>
        <p:blipFill>
          <a:blip r:embed="rId4"/>
          <a:stretch>
            <a:fillRect/>
          </a:stretch>
        </p:blipFill>
        <p:spPr>
          <a:xfrm>
            <a:off x="268618" y="4194611"/>
            <a:ext cx="8234409" cy="1121281"/>
          </a:xfrm>
          <a:prstGeom prst="rect">
            <a:avLst/>
          </a:prstGeom>
        </p:spPr>
      </p:pic>
      <p:sp>
        <p:nvSpPr>
          <p:cNvPr id="10" name="Subtitle 2">
            <a:extLst>
              <a:ext uri="{FF2B5EF4-FFF2-40B4-BE49-F238E27FC236}">
                <a16:creationId xmlns:a16="http://schemas.microsoft.com/office/drawing/2014/main" id="{EB3FD68D-E426-AEEF-BDC6-571543BBE299}"/>
              </a:ext>
            </a:extLst>
          </p:cNvPr>
          <p:cNvSpPr txBox="1">
            <a:spLocks/>
          </p:cNvSpPr>
          <p:nvPr/>
        </p:nvSpPr>
        <p:spPr>
          <a:xfrm>
            <a:off x="199205" y="5477330"/>
            <a:ext cx="8373234" cy="443036"/>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defTabSz="749808">
              <a:lnSpc>
                <a:spcPct val="100000"/>
              </a:lnSpc>
              <a:spcBef>
                <a:spcPts val="410"/>
              </a:spcBef>
              <a:buNone/>
            </a:pPr>
            <a:r>
              <a:rPr lang="en-US" sz="2800" kern="1200">
                <a:latin typeface="Times New Roman" panose="02020603050405020304" pitchFamily="18" charset="0"/>
                <a:cs typeface="Times New Roman" panose="02020603050405020304" pitchFamily="18" charset="0"/>
              </a:rPr>
              <a:t>RMSE: 7100.234436  R-Squared: 0.632988</a:t>
            </a:r>
            <a:endParaRPr lang="en-US" sz="2800">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EF6E6CDD-47C2-5E00-EEA1-978DE058BFF3}"/>
              </a:ext>
            </a:extLst>
          </p:cNvPr>
          <p:cNvSpPr txBox="1">
            <a:spLocks/>
          </p:cNvSpPr>
          <p:nvPr/>
        </p:nvSpPr>
        <p:spPr>
          <a:xfrm>
            <a:off x="6679543" y="3085944"/>
            <a:ext cx="3419954" cy="889168"/>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defTabSz="749808">
              <a:lnSpc>
                <a:spcPct val="100000"/>
              </a:lnSpc>
              <a:spcBef>
                <a:spcPts val="410"/>
              </a:spcBef>
              <a:buNone/>
            </a:pPr>
            <a:r>
              <a:rPr lang="en-US" sz="2800" kern="1200" dirty="0">
                <a:latin typeface="Times New Roman" panose="02020603050405020304" pitchFamily="18" charset="0"/>
                <a:cs typeface="Times New Roman" panose="02020603050405020304" pitchFamily="18" charset="0"/>
              </a:rPr>
              <a:t>Runtime: 6minutes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27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30225" y="303079"/>
            <a:ext cx="9059806" cy="835524"/>
          </a:xfrm>
          <a:prstGeom prst="rect">
            <a:avLst/>
          </a:prstGeom>
        </p:spPr>
        <p:txBody>
          <a:bodyPr vert="horz" lIns="91440" tIns="45720" rIns="91440" bIns="45720" rtlCol="0" anchor="b">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DECISION TREE CLASSIFIER​</a:t>
            </a:r>
          </a:p>
        </p:txBody>
      </p:sp>
      <p:pic>
        <p:nvPicPr>
          <p:cNvPr id="2" name="Picture 1" descr="Graphical user interface, text, application, email&#10;&#10;Description automatically generated">
            <a:extLst>
              <a:ext uri="{FF2B5EF4-FFF2-40B4-BE49-F238E27FC236}">
                <a16:creationId xmlns:a16="http://schemas.microsoft.com/office/drawing/2014/main" id="{DA82E1E2-231D-BFEE-A674-D897BF503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279" y="1254587"/>
            <a:ext cx="6424988" cy="2441496"/>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36E09199-18AC-F92E-44A7-DBD4A6FDE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79" y="3902658"/>
            <a:ext cx="8323370" cy="1581439"/>
          </a:xfrm>
          <a:prstGeom prst="rect">
            <a:avLst/>
          </a:prstGeom>
        </p:spPr>
      </p:pic>
    </p:spTree>
    <p:extLst>
      <p:ext uri="{BB962C8B-B14F-4D97-AF65-F5344CB8AC3E}">
        <p14:creationId xmlns:p14="http://schemas.microsoft.com/office/powerpoint/2010/main" val="1449613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343441" y="154464"/>
            <a:ext cx="10296060" cy="792243"/>
          </a:xfrm>
          <a:prstGeom prst="rect">
            <a:avLst/>
          </a:prstGeom>
        </p:spPr>
        <p:txBody>
          <a:bodyPr vert="horz" lIns="91440" tIns="45720" rIns="91440" bIns="45720" rtlCol="0" anchor="b">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DECISION TREE CLASSIFIER RESULT​</a:t>
            </a:r>
          </a:p>
        </p:txBody>
      </p:sp>
      <p:pic>
        <p:nvPicPr>
          <p:cNvPr id="4" name="Picture 3" descr="Graphical user interface, table&#10;&#10;Description automatically generated">
            <a:extLst>
              <a:ext uri="{FF2B5EF4-FFF2-40B4-BE49-F238E27FC236}">
                <a16:creationId xmlns:a16="http://schemas.microsoft.com/office/drawing/2014/main" id="{D06CC38E-51AD-F90C-3286-34707471F0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6904"/>
          <a:stretch/>
        </p:blipFill>
        <p:spPr>
          <a:xfrm>
            <a:off x="452487" y="1366727"/>
            <a:ext cx="4513349" cy="4346208"/>
          </a:xfrm>
          <a:prstGeom prst="rect">
            <a:avLst/>
          </a:prstGeom>
        </p:spPr>
      </p:pic>
      <p:pic>
        <p:nvPicPr>
          <p:cNvPr id="5" name="Picture 4" descr="Graphical user interface, text&#10;&#10;Description automatically generated with medium confidence">
            <a:extLst>
              <a:ext uri="{FF2B5EF4-FFF2-40B4-BE49-F238E27FC236}">
                <a16:creationId xmlns:a16="http://schemas.microsoft.com/office/drawing/2014/main" id="{2209C3E8-B0BB-DB98-F63C-13F5686271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8198" y="1621543"/>
            <a:ext cx="6381439" cy="1610144"/>
          </a:xfrm>
          <a:prstGeom prst="rect">
            <a:avLst/>
          </a:prstGeom>
        </p:spPr>
      </p:pic>
      <p:sp>
        <p:nvSpPr>
          <p:cNvPr id="2" name="TextBox 1">
            <a:extLst>
              <a:ext uri="{FF2B5EF4-FFF2-40B4-BE49-F238E27FC236}">
                <a16:creationId xmlns:a16="http://schemas.microsoft.com/office/drawing/2014/main" id="{233A3336-2FF4-5EEF-0FB6-17772B08040B}"/>
              </a:ext>
            </a:extLst>
          </p:cNvPr>
          <p:cNvSpPr txBox="1"/>
          <p:nvPr/>
        </p:nvSpPr>
        <p:spPr>
          <a:xfrm>
            <a:off x="5388198" y="2912534"/>
            <a:ext cx="3823535" cy="954107"/>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AUC: 0.940</a:t>
            </a:r>
          </a:p>
        </p:txBody>
      </p:sp>
    </p:spTree>
    <p:extLst>
      <p:ext uri="{BB962C8B-B14F-4D97-AF65-F5344CB8AC3E}">
        <p14:creationId xmlns:p14="http://schemas.microsoft.com/office/powerpoint/2010/main" val="231255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25717" y="696952"/>
            <a:ext cx="10077196" cy="821794"/>
          </a:xfrm>
          <a:prstGeom prst="rect">
            <a:avLst/>
          </a:prstGeom>
        </p:spPr>
        <p:txBody>
          <a:bodyPr vert="horz" lIns="91440" tIns="45720" rIns="91440" bIns="45720" rtlCol="0" anchor="b">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FEATURE IMPORTANCE ​</a:t>
            </a:r>
          </a:p>
        </p:txBody>
      </p:sp>
      <p:pic>
        <p:nvPicPr>
          <p:cNvPr id="2" name="Picture 1" descr="Graphical user interface, text, application, email&#10;&#10;Description automatically generated">
            <a:extLst>
              <a:ext uri="{FF2B5EF4-FFF2-40B4-BE49-F238E27FC236}">
                <a16:creationId xmlns:a16="http://schemas.microsoft.com/office/drawing/2014/main" id="{B96C70E4-02CC-EEB9-7793-6063D1D511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462" y="1907491"/>
            <a:ext cx="11004385" cy="3304843"/>
          </a:xfrm>
          <a:prstGeom prst="rect">
            <a:avLst/>
          </a:prstGeom>
        </p:spPr>
      </p:pic>
      <p:sp>
        <p:nvSpPr>
          <p:cNvPr id="4" name="Subtitle 2">
            <a:extLst>
              <a:ext uri="{FF2B5EF4-FFF2-40B4-BE49-F238E27FC236}">
                <a16:creationId xmlns:a16="http://schemas.microsoft.com/office/drawing/2014/main" id="{985C3538-07F5-888C-AC9C-FFFA56CD17A8}"/>
              </a:ext>
            </a:extLst>
          </p:cNvPr>
          <p:cNvSpPr txBox="1">
            <a:spLocks/>
          </p:cNvSpPr>
          <p:nvPr/>
        </p:nvSpPr>
        <p:spPr>
          <a:xfrm>
            <a:off x="525462" y="5212334"/>
            <a:ext cx="8453935" cy="895764"/>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defTabSz="877824">
              <a:lnSpc>
                <a:spcPct val="100000"/>
              </a:lnSpc>
              <a:spcBef>
                <a:spcPts val="480"/>
              </a:spcBef>
              <a:buNone/>
            </a:pPr>
            <a:r>
              <a:rPr lang="en-US" sz="2800" kern="1200">
                <a:latin typeface="Times New Roman" panose="02020603050405020304" pitchFamily="18" charset="0"/>
                <a:cs typeface="Times New Roman" panose="02020603050405020304" pitchFamily="18" charset="0"/>
              </a:rPr>
              <a:t>Mileage has the highest importance score, 0312368</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63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18452" y="971398"/>
            <a:ext cx="10515993" cy="1093708"/>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MODEL RESULTS COMPARISON TABLE FOR REGRESSION​</a:t>
            </a:r>
          </a:p>
        </p:txBody>
      </p:sp>
      <p:graphicFrame>
        <p:nvGraphicFramePr>
          <p:cNvPr id="6" name="Table 6">
            <a:extLst>
              <a:ext uri="{FF2B5EF4-FFF2-40B4-BE49-F238E27FC236}">
                <a16:creationId xmlns:a16="http://schemas.microsoft.com/office/drawing/2014/main" id="{A679B16C-C82C-C137-8734-C72AC03FAF2B}"/>
              </a:ext>
            </a:extLst>
          </p:cNvPr>
          <p:cNvGraphicFramePr>
            <a:graphicFrameLocks noGrp="1"/>
          </p:cNvGraphicFramePr>
          <p:nvPr>
            <p:extLst>
              <p:ext uri="{D42A27DB-BD31-4B8C-83A1-F6EECF244321}">
                <p14:modId xmlns:p14="http://schemas.microsoft.com/office/powerpoint/2010/main" val="2297159923"/>
              </p:ext>
            </p:extLst>
          </p:nvPr>
        </p:nvGraphicFramePr>
        <p:xfrm>
          <a:off x="518452" y="1728681"/>
          <a:ext cx="10790890" cy="3471045"/>
        </p:xfrm>
        <a:graphic>
          <a:graphicData uri="http://schemas.openxmlformats.org/drawingml/2006/table">
            <a:tbl>
              <a:tblPr firstRow="1" bandRow="1">
                <a:solidFill>
                  <a:srgbClr val="F2F2F2">
                    <a:alpha val="45098"/>
                  </a:srgbClr>
                </a:solidFill>
                <a:tableStyleId>{5C22544A-7EE6-4342-B048-85BDC9FD1C3A}</a:tableStyleId>
              </a:tblPr>
              <a:tblGrid>
                <a:gridCol w="4948285">
                  <a:extLst>
                    <a:ext uri="{9D8B030D-6E8A-4147-A177-3AD203B41FA5}">
                      <a16:colId xmlns:a16="http://schemas.microsoft.com/office/drawing/2014/main" val="3762413396"/>
                    </a:ext>
                  </a:extLst>
                </a:gridCol>
                <a:gridCol w="2292806">
                  <a:extLst>
                    <a:ext uri="{9D8B030D-6E8A-4147-A177-3AD203B41FA5}">
                      <a16:colId xmlns:a16="http://schemas.microsoft.com/office/drawing/2014/main" val="369982855"/>
                    </a:ext>
                  </a:extLst>
                </a:gridCol>
                <a:gridCol w="1742345">
                  <a:extLst>
                    <a:ext uri="{9D8B030D-6E8A-4147-A177-3AD203B41FA5}">
                      <a16:colId xmlns:a16="http://schemas.microsoft.com/office/drawing/2014/main" val="2894162030"/>
                    </a:ext>
                  </a:extLst>
                </a:gridCol>
                <a:gridCol w="1807454">
                  <a:extLst>
                    <a:ext uri="{9D8B030D-6E8A-4147-A177-3AD203B41FA5}">
                      <a16:colId xmlns:a16="http://schemas.microsoft.com/office/drawing/2014/main" val="1830403019"/>
                    </a:ext>
                  </a:extLst>
                </a:gridCol>
              </a:tblGrid>
              <a:tr h="725585">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Model</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RMSE</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kern="1200" cap="none" spc="0">
                          <a:solidFill>
                            <a:schemeClr val="bg1"/>
                          </a:solidFill>
                          <a:effectLst/>
                          <a:latin typeface="Times New Roman" panose="02020603050405020304" pitchFamily="18" charset="0"/>
                          <a:ea typeface="+mn-ea"/>
                          <a:cs typeface="Times New Roman" panose="02020603050405020304" pitchFamily="18" charset="0"/>
                        </a:rPr>
                        <a:t>R2</a:t>
                      </a:r>
                      <a:endParaRPr lang="en-US" sz="2800" b="0" cap="none" spc="0">
                        <a:solidFill>
                          <a:schemeClr val="bg1"/>
                        </a:solidFill>
                        <a:latin typeface="Times New Roman" panose="02020603050405020304" pitchFamily="18" charset="0"/>
                        <a:cs typeface="Times New Roman" panose="02020603050405020304" pitchFamily="18" charset="0"/>
                      </a:endParaRP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Runtime</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861834827"/>
                  </a:ext>
                </a:extLst>
              </a:tr>
              <a:tr h="668763">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Linear Regression</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8817.064025</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0.437877</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kern="1200" cap="none" spc="0">
                          <a:solidFill>
                            <a:schemeClr val="tx1"/>
                          </a:solidFill>
                          <a:latin typeface="Times New Roman" panose="02020603050405020304" pitchFamily="18" charset="0"/>
                          <a:ea typeface="+mn-ea"/>
                          <a:cs typeface="Times New Roman" panose="02020603050405020304" pitchFamily="18" charset="0"/>
                        </a:rPr>
                        <a:t>3.82min</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684663125"/>
                  </a:ext>
                </a:extLst>
              </a:tr>
              <a:tr h="668763">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GBT CV</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6635.788913 </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0.679432</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a:solidFill>
                            <a:schemeClr val="tx1"/>
                          </a:solidFill>
                          <a:latin typeface="Times New Roman" panose="02020603050405020304" pitchFamily="18" charset="0"/>
                          <a:ea typeface="+mn-ea"/>
                          <a:cs typeface="Times New Roman" panose="02020603050405020304" pitchFamily="18" charset="0"/>
                        </a:rPr>
                        <a:t>36.48min</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690827371"/>
                  </a:ext>
                </a:extLst>
              </a:tr>
              <a:tr h="668763">
                <a:tc>
                  <a:txBody>
                    <a:bodyPr/>
                    <a:lstStyle/>
                    <a:p>
                      <a:pPr marL="0" algn="l" defTabSz="914400" rtl="0" eaLnBrk="1" latinLnBrk="0" hangingPunct="1"/>
                      <a:r>
                        <a:rPr lang="en-US" sz="2800" b="0" kern="1200" cap="none" spc="0">
                          <a:solidFill>
                            <a:schemeClr val="tx1"/>
                          </a:solidFill>
                          <a:latin typeface="Times New Roman" panose="02020603050405020304" pitchFamily="18" charset="0"/>
                          <a:ea typeface="+mn-ea"/>
                          <a:cs typeface="Times New Roman" panose="02020603050405020304" pitchFamily="18" charset="0"/>
                        </a:rPr>
                        <a:t>GBT TVS</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a:solidFill>
                            <a:schemeClr val="tx1"/>
                          </a:solidFill>
                          <a:latin typeface="Times New Roman" panose="02020603050405020304" pitchFamily="18" charset="0"/>
                          <a:ea typeface="+mn-ea"/>
                          <a:cs typeface="Times New Roman" panose="02020603050405020304" pitchFamily="18" charset="0"/>
                        </a:rPr>
                        <a:t>6661.601275</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0.667217</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a:solidFill>
                            <a:schemeClr val="tx1"/>
                          </a:solidFill>
                          <a:latin typeface="Times New Roman" panose="02020603050405020304" pitchFamily="18" charset="0"/>
                          <a:ea typeface="+mn-ea"/>
                          <a:cs typeface="Times New Roman" panose="02020603050405020304" pitchFamily="18" charset="0"/>
                        </a:rPr>
                        <a:t>15.66min</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183313691"/>
                  </a:ext>
                </a:extLst>
              </a:tr>
              <a:tr h="668763">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Random Forest Regressor</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a:solidFill>
                            <a:schemeClr val="tx1"/>
                          </a:solidFill>
                          <a:latin typeface="Times New Roman" panose="02020603050405020304" pitchFamily="18" charset="0"/>
                          <a:ea typeface="+mn-ea"/>
                          <a:cs typeface="Times New Roman" panose="02020603050405020304" pitchFamily="18" charset="0"/>
                        </a:rPr>
                        <a:t>7100.234436 </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0.632988</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6 min</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464794703"/>
                  </a:ext>
                </a:extLst>
              </a:tr>
            </a:tbl>
          </a:graphicData>
        </a:graphic>
      </p:graphicFrame>
    </p:spTree>
    <p:extLst>
      <p:ext uri="{BB962C8B-B14F-4D97-AF65-F5344CB8AC3E}">
        <p14:creationId xmlns:p14="http://schemas.microsoft.com/office/powerpoint/2010/main" val="271197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3E7F-A421-381C-3C4E-A0745E807046}"/>
              </a:ext>
            </a:extLst>
          </p:cNvPr>
          <p:cNvSpPr>
            <a:spLocks noGrp="1"/>
          </p:cNvSpPr>
          <p:nvPr>
            <p:ph type="ctrTitle"/>
          </p:nvPr>
        </p:nvSpPr>
        <p:spPr>
          <a:xfrm>
            <a:off x="615412" y="297121"/>
            <a:ext cx="10072922" cy="770232"/>
          </a:xfrm>
        </p:spPr>
        <p:txBody>
          <a:bodyPr>
            <a:normAutofit/>
          </a:bodyPr>
          <a:lstStyle/>
          <a:p>
            <a:r>
              <a:rPr lang="en-US" sz="2800" dirty="0"/>
              <a:t>AGENDA</a:t>
            </a:r>
          </a:p>
        </p:txBody>
      </p:sp>
      <p:pic>
        <p:nvPicPr>
          <p:cNvPr id="5" name="Picture 4">
            <a:extLst>
              <a:ext uri="{FF2B5EF4-FFF2-40B4-BE49-F238E27FC236}">
                <a16:creationId xmlns:a16="http://schemas.microsoft.com/office/drawing/2014/main" id="{580CA4DC-7B73-20AE-675A-9727C4E835F3}"/>
              </a:ext>
            </a:extLst>
          </p:cNvPr>
          <p:cNvPicPr>
            <a:picLocks noChangeAspect="1"/>
          </p:cNvPicPr>
          <p:nvPr/>
        </p:nvPicPr>
        <p:blipFill>
          <a:blip r:embed="rId2"/>
          <a:stretch>
            <a:fillRect/>
          </a:stretch>
        </p:blipFill>
        <p:spPr>
          <a:xfrm>
            <a:off x="523264" y="2487021"/>
            <a:ext cx="1152525" cy="962025"/>
          </a:xfrm>
          <a:prstGeom prst="rect">
            <a:avLst/>
          </a:prstGeom>
        </p:spPr>
      </p:pic>
      <p:sp>
        <p:nvSpPr>
          <p:cNvPr id="3" name="Subtitle 2">
            <a:extLst>
              <a:ext uri="{FF2B5EF4-FFF2-40B4-BE49-F238E27FC236}">
                <a16:creationId xmlns:a16="http://schemas.microsoft.com/office/drawing/2014/main" id="{5648B155-D0DB-0932-03E9-48866864BA20}"/>
              </a:ext>
            </a:extLst>
          </p:cNvPr>
          <p:cNvSpPr>
            <a:spLocks noGrp="1"/>
          </p:cNvSpPr>
          <p:nvPr>
            <p:ph type="subTitle" idx="1"/>
          </p:nvPr>
        </p:nvSpPr>
        <p:spPr>
          <a:xfrm>
            <a:off x="370863" y="1047307"/>
            <a:ext cx="9878922" cy="2381693"/>
          </a:xfrm>
        </p:spPr>
        <p:txBody>
          <a:bodyPr>
            <a:no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About the dataset</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Dataset Specifications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Technical Specifications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Machine learning algorithms used</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What is classification and regression</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Explanation of algorithms used in the project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 results comparison table for regression and classification</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Summary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GitHub Link and references </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466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18452" y="971398"/>
            <a:ext cx="10708348" cy="1001335"/>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MODEL RESULTS COMPARISON TABLE FOR CLASSIFICATION​</a:t>
            </a:r>
          </a:p>
        </p:txBody>
      </p:sp>
      <p:graphicFrame>
        <p:nvGraphicFramePr>
          <p:cNvPr id="6" name="Table 6">
            <a:extLst>
              <a:ext uri="{FF2B5EF4-FFF2-40B4-BE49-F238E27FC236}">
                <a16:creationId xmlns:a16="http://schemas.microsoft.com/office/drawing/2014/main" id="{A679B16C-C82C-C137-8734-C72AC03FAF2B}"/>
              </a:ext>
            </a:extLst>
          </p:cNvPr>
          <p:cNvGraphicFramePr>
            <a:graphicFrameLocks noGrp="1"/>
          </p:cNvGraphicFramePr>
          <p:nvPr>
            <p:extLst>
              <p:ext uri="{D42A27DB-BD31-4B8C-83A1-F6EECF244321}">
                <p14:modId xmlns:p14="http://schemas.microsoft.com/office/powerpoint/2010/main" val="3814759923"/>
              </p:ext>
            </p:extLst>
          </p:nvPr>
        </p:nvGraphicFramePr>
        <p:xfrm>
          <a:off x="376766" y="1769232"/>
          <a:ext cx="11438468" cy="2083774"/>
        </p:xfrm>
        <a:graphic>
          <a:graphicData uri="http://schemas.openxmlformats.org/drawingml/2006/table">
            <a:tbl>
              <a:tblPr firstRow="1" bandRow="1">
                <a:solidFill>
                  <a:srgbClr val="F2F2F2">
                    <a:alpha val="45098"/>
                  </a:srgbClr>
                </a:solidFill>
                <a:tableStyleId>{5C22544A-7EE6-4342-B048-85BDC9FD1C3A}</a:tableStyleId>
              </a:tblPr>
              <a:tblGrid>
                <a:gridCol w="3771901">
                  <a:extLst>
                    <a:ext uri="{9D8B030D-6E8A-4147-A177-3AD203B41FA5}">
                      <a16:colId xmlns:a16="http://schemas.microsoft.com/office/drawing/2014/main" val="3762413396"/>
                    </a:ext>
                  </a:extLst>
                </a:gridCol>
                <a:gridCol w="2032000">
                  <a:extLst>
                    <a:ext uri="{9D8B030D-6E8A-4147-A177-3AD203B41FA5}">
                      <a16:colId xmlns:a16="http://schemas.microsoft.com/office/drawing/2014/main" val="369982855"/>
                    </a:ext>
                  </a:extLst>
                </a:gridCol>
                <a:gridCol w="2091266">
                  <a:extLst>
                    <a:ext uri="{9D8B030D-6E8A-4147-A177-3AD203B41FA5}">
                      <a16:colId xmlns:a16="http://schemas.microsoft.com/office/drawing/2014/main" val="2894162030"/>
                    </a:ext>
                  </a:extLst>
                </a:gridCol>
                <a:gridCol w="1634067">
                  <a:extLst>
                    <a:ext uri="{9D8B030D-6E8A-4147-A177-3AD203B41FA5}">
                      <a16:colId xmlns:a16="http://schemas.microsoft.com/office/drawing/2014/main" val="1830403019"/>
                    </a:ext>
                  </a:extLst>
                </a:gridCol>
                <a:gridCol w="1909234">
                  <a:extLst>
                    <a:ext uri="{9D8B030D-6E8A-4147-A177-3AD203B41FA5}">
                      <a16:colId xmlns:a16="http://schemas.microsoft.com/office/drawing/2014/main" val="3913900602"/>
                    </a:ext>
                  </a:extLst>
                </a:gridCol>
              </a:tblGrid>
              <a:tr h="970689">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Model</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Precision </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kern="1200" cap="none" spc="0" dirty="0">
                          <a:solidFill>
                            <a:schemeClr val="bg1"/>
                          </a:solidFill>
                          <a:effectLst/>
                          <a:latin typeface="Times New Roman" panose="02020603050405020304" pitchFamily="18" charset="0"/>
                          <a:ea typeface="+mn-ea"/>
                          <a:cs typeface="Times New Roman" panose="02020603050405020304" pitchFamily="18" charset="0"/>
                        </a:rPr>
                        <a:t>Recall</a:t>
                      </a:r>
                      <a:endParaRPr lang="en-US" sz="2800" b="0" cap="none" spc="0" dirty="0">
                        <a:solidFill>
                          <a:schemeClr val="bg1"/>
                        </a:solidFill>
                        <a:latin typeface="Times New Roman" panose="02020603050405020304" pitchFamily="18" charset="0"/>
                        <a:cs typeface="Times New Roman" panose="02020603050405020304" pitchFamily="18" charset="0"/>
                      </a:endParaRP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AUC</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Runtime</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861834827"/>
                  </a:ext>
                </a:extLst>
              </a:tr>
              <a:tr h="992098">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Decision Tree Classifier </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0.914</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0.966</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0.940</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10.55min</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684663125"/>
                  </a:ext>
                </a:extLst>
              </a:tr>
            </a:tbl>
          </a:graphicData>
        </a:graphic>
      </p:graphicFrame>
    </p:spTree>
    <p:extLst>
      <p:ext uri="{BB962C8B-B14F-4D97-AF65-F5344CB8AC3E}">
        <p14:creationId xmlns:p14="http://schemas.microsoft.com/office/powerpoint/2010/main" val="3321376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18452" y="971398"/>
            <a:ext cx="10708348" cy="5440035"/>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SUMMARY</a:t>
            </a:r>
          </a:p>
          <a:p>
            <a:pPr algn="just">
              <a:spcAft>
                <a:spcPts val="600"/>
              </a:spcAft>
            </a:pPr>
            <a:r>
              <a:rPr lang="en-US" sz="2800" b="0" i="0" dirty="0">
                <a:solidFill>
                  <a:schemeClr val="tx1"/>
                </a:solidFill>
                <a:effectLst/>
                <a:latin typeface="Times New Roman" panose="02020603050405020304" pitchFamily="18" charset="0"/>
                <a:cs typeface="Times New Roman" panose="02020603050405020304" pitchFamily="18" charset="0"/>
              </a:rPr>
              <a:t>The project involved the use of various machine learning algorithms to investigate patterns and trends in data, forecast prices and demand for various types of cars, and establish pricing models and tactics for sellers and buyers. </a:t>
            </a:r>
          </a:p>
          <a:p>
            <a:pPr algn="just">
              <a:spcAft>
                <a:spcPts val="600"/>
              </a:spcAft>
            </a:pPr>
            <a:r>
              <a:rPr lang="en-US" sz="2800" b="0" i="0" dirty="0">
                <a:solidFill>
                  <a:schemeClr val="tx1"/>
                </a:solidFill>
                <a:effectLst/>
                <a:latin typeface="Times New Roman" panose="02020603050405020304" pitchFamily="18" charset="0"/>
                <a:cs typeface="Times New Roman" panose="02020603050405020304" pitchFamily="18" charset="0"/>
              </a:rPr>
              <a:t>The project's findings can help many stakeholders in the used automobile market, such as car dealerships, online marketplaces, and individual buyers and sellers, make better judgments when buying, selling, or pricing used cars.</a:t>
            </a:r>
          </a:p>
          <a:p>
            <a:pPr>
              <a:spcAft>
                <a:spcPts val="600"/>
              </a:spcAft>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73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3C33-BDC8-0661-EEE8-0D18B27F3ACC}"/>
              </a:ext>
            </a:extLst>
          </p:cNvPr>
          <p:cNvSpPr>
            <a:spLocks noGrp="1"/>
          </p:cNvSpPr>
          <p:nvPr>
            <p:ph type="ctrTitle"/>
          </p:nvPr>
        </p:nvSpPr>
        <p:spPr>
          <a:xfrm>
            <a:off x="344085" y="1295400"/>
            <a:ext cx="10072922" cy="755442"/>
          </a:xfrm>
        </p:spPr>
        <p:txBody>
          <a:bodyPr>
            <a:normAutofit/>
          </a:bodyPr>
          <a:lstStyle/>
          <a:p>
            <a:r>
              <a:rPr lang="en-US" sz="2800" b="1" dirty="0">
                <a:latin typeface="Times New Roman" panose="02020603050405020304" pitchFamily="18" charset="0"/>
                <a:cs typeface="Times New Roman" panose="02020603050405020304" pitchFamily="18" charset="0"/>
              </a:rPr>
              <a:t>GITHUB LINK</a:t>
            </a:r>
          </a:p>
        </p:txBody>
      </p:sp>
      <p:pic>
        <p:nvPicPr>
          <p:cNvPr id="5" name="Picture 4">
            <a:extLst>
              <a:ext uri="{FF2B5EF4-FFF2-40B4-BE49-F238E27FC236}">
                <a16:creationId xmlns:a16="http://schemas.microsoft.com/office/drawing/2014/main" id="{4AF3C3E4-AD61-9BC6-9D90-07592D3A0875}"/>
              </a:ext>
            </a:extLst>
          </p:cNvPr>
          <p:cNvPicPr>
            <a:picLocks noChangeAspect="1"/>
          </p:cNvPicPr>
          <p:nvPr/>
        </p:nvPicPr>
        <p:blipFill>
          <a:blip r:embed="rId2"/>
          <a:stretch>
            <a:fillRect/>
          </a:stretch>
        </p:blipFill>
        <p:spPr>
          <a:xfrm>
            <a:off x="471701" y="2609320"/>
            <a:ext cx="1152525" cy="962025"/>
          </a:xfrm>
          <a:prstGeom prst="rect">
            <a:avLst/>
          </a:prstGeom>
        </p:spPr>
      </p:pic>
      <p:sp>
        <p:nvSpPr>
          <p:cNvPr id="3" name="Subtitle 2">
            <a:extLst>
              <a:ext uri="{FF2B5EF4-FFF2-40B4-BE49-F238E27FC236}">
                <a16:creationId xmlns:a16="http://schemas.microsoft.com/office/drawing/2014/main" id="{A786D39F-C0CF-2E8A-1364-5AE8FBF72665}"/>
              </a:ext>
            </a:extLst>
          </p:cNvPr>
          <p:cNvSpPr>
            <a:spLocks noGrp="1"/>
          </p:cNvSpPr>
          <p:nvPr>
            <p:ph type="subTitle" idx="1"/>
          </p:nvPr>
        </p:nvSpPr>
        <p:spPr>
          <a:xfrm>
            <a:off x="471701" y="2461709"/>
            <a:ext cx="10469366" cy="1257246"/>
          </a:xfrm>
        </p:spPr>
        <p:txBody>
          <a:bodyPr>
            <a:normAutofit/>
          </a:bodyPr>
          <a:lstStyle/>
          <a:p>
            <a:pPr>
              <a:spcAft>
                <a:spcPts val="600"/>
              </a:spcAft>
            </a:pPr>
            <a:r>
              <a:rPr lang="en-US" sz="2800" dirty="0">
                <a:solidFill>
                  <a:srgbClr val="00B0F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https://github.com/anushavalasapalli-97/CIS-5560 US_USED_CARS_PROJECT-</a:t>
            </a:r>
            <a:endParaRPr lang="en-US" sz="2800" b="0" dirty="0">
              <a:solidFill>
                <a:srgbClr val="00B0F0"/>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00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18452" y="971398"/>
            <a:ext cx="10515993" cy="5562966"/>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REFERENCES </a:t>
            </a:r>
          </a:p>
          <a:p>
            <a:pPr>
              <a:lnSpc>
                <a:spcPct val="110000"/>
              </a:lnSpc>
              <a:spcBef>
                <a:spcPts val="1000"/>
              </a:spcBef>
              <a:spcAft>
                <a:spcPts val="600"/>
              </a:spcAft>
            </a:pPr>
            <a:r>
              <a:rPr lang="en-US" sz="2800" b="0" i="0" dirty="0">
                <a:solidFill>
                  <a:srgbClr val="00B0F0"/>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https://spark.apache.org/docs/2.2.0/ml-pipeline.htmlhttps://spark.apache.org/docs/latest/ml-tuning.html</a:t>
            </a:r>
            <a:endParaRPr lang="en-US" sz="2800" b="0" i="0" dirty="0">
              <a:solidFill>
                <a:srgbClr val="00B0F0"/>
              </a:solidFill>
              <a:effectLst/>
              <a:latin typeface="Times New Roman" panose="02020603050405020304" pitchFamily="18" charset="0"/>
              <a:ea typeface="+mn-ea"/>
              <a:cs typeface="Times New Roman" panose="02020603050405020304" pitchFamily="18" charset="0"/>
            </a:endParaRPr>
          </a:p>
          <a:p>
            <a:pPr>
              <a:lnSpc>
                <a:spcPct val="110000"/>
              </a:lnSpc>
              <a:spcBef>
                <a:spcPts val="1000"/>
              </a:spcBef>
              <a:spcAft>
                <a:spcPts val="600"/>
              </a:spcAft>
            </a:pPr>
            <a:r>
              <a:rPr lang="en-US" sz="2800" b="0" i="0" dirty="0">
                <a:solidFill>
                  <a:srgbClr val="00B0F0"/>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https://www.kaggle.com/datasets/ananaymital/us-used-cars-dataset</a:t>
            </a:r>
            <a:endParaRPr lang="en-US" sz="2800" b="0" i="0" dirty="0">
              <a:solidFill>
                <a:srgbClr val="00B0F0"/>
              </a:solidFill>
              <a:effectLst/>
              <a:latin typeface="Times New Roman" panose="02020603050405020304" pitchFamily="18" charset="0"/>
              <a:ea typeface="+mn-ea"/>
              <a:cs typeface="Times New Roman" panose="02020603050405020304" pitchFamily="18" charset="0"/>
            </a:endParaRPr>
          </a:p>
          <a:p>
            <a:pPr>
              <a:lnSpc>
                <a:spcPct val="110000"/>
              </a:lnSpc>
              <a:spcBef>
                <a:spcPts val="1000"/>
              </a:spcBef>
              <a:spcAft>
                <a:spcPts val="600"/>
              </a:spcAft>
            </a:pPr>
            <a:endParaRPr lang="en-US" sz="2800" b="0" i="0" dirty="0">
              <a:solidFill>
                <a:srgbClr val="00B0F0"/>
              </a:solidFill>
              <a:effectLst/>
              <a:latin typeface="Times New Roman" panose="02020603050405020304" pitchFamily="18" charset="0"/>
              <a:ea typeface="+mn-ea"/>
              <a:cs typeface="Times New Roman" panose="02020603050405020304" pitchFamily="18" charset="0"/>
            </a:endParaRPr>
          </a:p>
          <a:p>
            <a:pPr>
              <a:spcAft>
                <a:spcPts val="600"/>
              </a:spcAft>
            </a:pPr>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861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73950-68AA-61FF-6B5C-98AC648A4CBF}"/>
              </a:ext>
            </a:extLst>
          </p:cNvPr>
          <p:cNvSpPr txBox="1"/>
          <p:nvPr/>
        </p:nvSpPr>
        <p:spPr>
          <a:xfrm>
            <a:off x="2683842" y="2370620"/>
            <a:ext cx="734373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dirty="0">
                <a:cs typeface="Calibri"/>
              </a:rPr>
              <a:t>THANK YOU</a:t>
            </a:r>
          </a:p>
        </p:txBody>
      </p:sp>
    </p:spTree>
    <p:extLst>
      <p:ext uri="{BB962C8B-B14F-4D97-AF65-F5344CB8AC3E}">
        <p14:creationId xmlns:p14="http://schemas.microsoft.com/office/powerpoint/2010/main" val="276560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C9A4-F17E-619B-74C1-79CA0B597988}"/>
              </a:ext>
            </a:extLst>
          </p:cNvPr>
          <p:cNvSpPr>
            <a:spLocks noGrp="1"/>
          </p:cNvSpPr>
          <p:nvPr>
            <p:ph type="title"/>
          </p:nvPr>
        </p:nvSpPr>
        <p:spPr>
          <a:xfrm>
            <a:off x="440656" y="946557"/>
            <a:ext cx="10077557" cy="1325563"/>
          </a:xfrm>
        </p:spPr>
        <p:txBody>
          <a:bodyPr>
            <a:normAutofit/>
          </a:bodyPr>
          <a:lstStyle/>
          <a:p>
            <a:r>
              <a:rPr lang="en-US" sz="2800" b="1" dirty="0">
                <a:latin typeface="Times New Roman" panose="02020603050405020304" pitchFamily="18" charset="0"/>
                <a:cs typeface="Times New Roman" panose="02020603050405020304" pitchFamily="18" charset="0"/>
              </a:rPr>
              <a:t>ABOUT THE DATASET</a:t>
            </a:r>
          </a:p>
        </p:txBody>
      </p:sp>
      <p:sp>
        <p:nvSpPr>
          <p:cNvPr id="3" name="Content Placeholder 2">
            <a:extLst>
              <a:ext uri="{FF2B5EF4-FFF2-40B4-BE49-F238E27FC236}">
                <a16:creationId xmlns:a16="http://schemas.microsoft.com/office/drawing/2014/main" id="{6E29A900-DC8D-A1B8-6BB7-F534B2196835}"/>
              </a:ext>
            </a:extLst>
          </p:cNvPr>
          <p:cNvSpPr>
            <a:spLocks noGrp="1"/>
          </p:cNvSpPr>
          <p:nvPr>
            <p:ph idx="1"/>
          </p:nvPr>
        </p:nvSpPr>
        <p:spPr/>
        <p:txBody>
          <a:bodyPr>
            <a:norm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Contains three million real world used cars details.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dataset includes information about the cars' make and model, year of production, mileage, condition, location, and price.</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dataset can also be used to forecast demand for specific car models in different regions and estimate the expenses associated with typical automotive problems. </a:t>
            </a:r>
          </a:p>
          <a:p>
            <a:pPr marL="342900" indent="-342900">
              <a:buFont typeface="Arial" panose="020B0604020202020204" pitchFamily="34" charset="0"/>
              <a:buChar char="•"/>
            </a:pPr>
            <a:endParaRPr lang="en-US" sz="2000" dirty="0"/>
          </a:p>
          <a:p>
            <a:endParaRPr lang="en-US" dirty="0"/>
          </a:p>
        </p:txBody>
      </p:sp>
    </p:spTree>
    <p:extLst>
      <p:ext uri="{BB962C8B-B14F-4D97-AF65-F5344CB8AC3E}">
        <p14:creationId xmlns:p14="http://schemas.microsoft.com/office/powerpoint/2010/main" val="384833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0653737-208F-6865-CCF6-81FBEEFFB2C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111" b="89744" l="1466" r="95308">
                        <a14:foregroundMark x1="14370" y1="30769" x2="26100" y2="29915"/>
                        <a14:foregroundMark x1="5572" y1="40171" x2="26393" y2="49573"/>
                        <a14:foregroundMark x1="26393" y1="49573" x2="54545" y2="41880"/>
                        <a14:foregroundMark x1="54545" y1="41880" x2="59824" y2="34188"/>
                        <a14:foregroundMark x1="95601" y1="12821" x2="93548" y2="13675"/>
                        <a14:foregroundMark x1="1466" y1="11111" x2="1466" y2="82051"/>
                      </a14:backgroundRemoval>
                    </a14:imgEffect>
                  </a14:imgLayer>
                </a14:imgProps>
              </a:ext>
            </a:extLst>
          </a:blip>
          <a:srcRect t="3623"/>
          <a:stretch/>
        </p:blipFill>
        <p:spPr>
          <a:xfrm>
            <a:off x="-19878" y="-31961"/>
            <a:ext cx="3248025" cy="1074047"/>
          </a:xfrm>
          <a:prstGeom prst="rect">
            <a:avLst/>
          </a:prstGeom>
        </p:spPr>
      </p:pic>
      <p:sp>
        <p:nvSpPr>
          <p:cNvPr id="125" name="Title 1">
            <a:extLst>
              <a:ext uri="{FF2B5EF4-FFF2-40B4-BE49-F238E27FC236}">
                <a16:creationId xmlns:a16="http://schemas.microsoft.com/office/drawing/2014/main" id="{5FC5F7F5-3BC0-2CA8-6356-79897AE104C0}"/>
              </a:ext>
            </a:extLst>
          </p:cNvPr>
          <p:cNvSpPr txBox="1">
            <a:spLocks/>
          </p:cNvSpPr>
          <p:nvPr/>
        </p:nvSpPr>
        <p:spPr>
          <a:xfrm>
            <a:off x="465375" y="1516751"/>
            <a:ext cx="12098745" cy="816045"/>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SPECIFICATIONS</a:t>
            </a:r>
          </a:p>
        </p:txBody>
      </p:sp>
      <p:sp>
        <p:nvSpPr>
          <p:cNvPr id="135" name="Content Placeholder 2">
            <a:extLst>
              <a:ext uri="{FF2B5EF4-FFF2-40B4-BE49-F238E27FC236}">
                <a16:creationId xmlns:a16="http://schemas.microsoft.com/office/drawing/2014/main" id="{48E3A888-634F-5312-21A7-E2C6C2D354AA}"/>
              </a:ext>
            </a:extLst>
          </p:cNvPr>
          <p:cNvSpPr txBox="1">
            <a:spLocks/>
          </p:cNvSpPr>
          <p:nvPr/>
        </p:nvSpPr>
        <p:spPr>
          <a:xfrm>
            <a:off x="361798" y="2646699"/>
            <a:ext cx="10806211" cy="402024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DATASET NAME: </a:t>
            </a:r>
            <a:r>
              <a:rPr lang="en-US" sz="2800" dirty="0">
                <a:latin typeface="Times New Roman" panose="02020603050405020304" pitchFamily="18" charset="0"/>
                <a:cs typeface="Times New Roman" panose="02020603050405020304" pitchFamily="18" charset="0"/>
              </a:rPr>
              <a:t>USA Used Car Dataset</a:t>
            </a:r>
          </a:p>
          <a:p>
            <a:pPr marL="342900" indent="-342900"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TOTAL DATASET SIZE: </a:t>
            </a:r>
            <a:r>
              <a:rPr lang="en-US" sz="2800" dirty="0">
                <a:latin typeface="Times New Roman" panose="02020603050405020304" pitchFamily="18" charset="0"/>
                <a:cs typeface="Times New Roman" panose="02020603050405020304" pitchFamily="18" charset="0"/>
              </a:rPr>
              <a:t>2 GB</a:t>
            </a:r>
          </a:p>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DATASET FORMAT: </a:t>
            </a:r>
            <a:r>
              <a:rPr lang="en-US" sz="2800" dirty="0">
                <a:latin typeface="Times New Roman" panose="02020603050405020304" pitchFamily="18" charset="0"/>
                <a:cs typeface="Times New Roman" panose="02020603050405020304" pitchFamily="18" charset="0"/>
              </a:rPr>
              <a:t>CSV </a:t>
            </a:r>
          </a:p>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DATASET URL: </a:t>
            </a:r>
            <a:r>
              <a:rPr lang="en-US" sz="2800" dirty="0">
                <a:latin typeface="Times New Roman" panose="02020603050405020304" pitchFamily="18" charset="0"/>
                <a:cs typeface="Times New Roman" panose="02020603050405020304" pitchFamily="18" charset="0"/>
              </a:rPr>
              <a:t>https://www.kaggle.com/datasets/ananaymital/us-used-cars-dataset</a:t>
            </a:r>
          </a:p>
        </p:txBody>
      </p:sp>
    </p:spTree>
    <p:extLst>
      <p:ext uri="{BB962C8B-B14F-4D97-AF65-F5344CB8AC3E}">
        <p14:creationId xmlns:p14="http://schemas.microsoft.com/office/powerpoint/2010/main" val="206847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468F-D0AE-2602-C137-1294C179746E}"/>
              </a:ext>
            </a:extLst>
          </p:cNvPr>
          <p:cNvSpPr>
            <a:spLocks noGrp="1"/>
          </p:cNvSpPr>
          <p:nvPr>
            <p:ph type="title"/>
          </p:nvPr>
        </p:nvSpPr>
        <p:spPr>
          <a:xfrm>
            <a:off x="530351" y="1122363"/>
            <a:ext cx="8284875" cy="902441"/>
          </a:xfrm>
        </p:spPr>
        <p:txBody>
          <a:bodyPr vert="horz" lIns="91440" tIns="45720" rIns="91440" bIns="45720" rtlCol="0" anchor="b">
            <a:normAutofit/>
          </a:bodyPr>
          <a:lstStyle/>
          <a:p>
            <a:r>
              <a:rPr lang="en-US" sz="2800" dirty="0"/>
              <a:t>TECHNICAL SPECIFICATION </a:t>
            </a:r>
          </a:p>
        </p:txBody>
      </p:sp>
      <p:sp>
        <p:nvSpPr>
          <p:cNvPr id="8" name="TextBox 7">
            <a:extLst>
              <a:ext uri="{FF2B5EF4-FFF2-40B4-BE49-F238E27FC236}">
                <a16:creationId xmlns:a16="http://schemas.microsoft.com/office/drawing/2014/main" id="{B0BF7DAB-A7BC-5097-EB1D-9B4499451B30}"/>
              </a:ext>
            </a:extLst>
          </p:cNvPr>
          <p:cNvSpPr txBox="1"/>
          <p:nvPr/>
        </p:nvSpPr>
        <p:spPr>
          <a:xfrm>
            <a:off x="5763802" y="2360346"/>
            <a:ext cx="6102848" cy="2964914"/>
          </a:xfrm>
          <a:prstGeom prst="rect">
            <a:avLst/>
          </a:prstGeom>
          <a:noFill/>
        </p:spPr>
        <p:txBody>
          <a:bodyPr wrap="square">
            <a:spAutoFit/>
          </a:bodyPr>
          <a:lstStyle/>
          <a:p>
            <a:pPr marL="548640" lvl="2" indent="-285750">
              <a:spcBef>
                <a:spcPts val="1200"/>
              </a:spcBef>
              <a:spcAft>
                <a:spcPts val="200"/>
              </a:spcAft>
              <a:buFont typeface="Wingdings,Sans-Serif"/>
              <a:buChar char="§"/>
            </a:pPr>
            <a:r>
              <a:rPr lang="en-US" sz="2800" b="1" dirty="0">
                <a:latin typeface="Times New Roman" panose="02020603050405020304" pitchFamily="18" charset="0"/>
                <a:ea typeface="+mn-lt"/>
                <a:cs typeface="Times New Roman" panose="02020603050405020304" pitchFamily="18" charset="0"/>
              </a:rPr>
              <a:t>Hadoop Version: </a:t>
            </a:r>
            <a:r>
              <a:rPr lang="en-US" sz="2800" dirty="0">
                <a:solidFill>
                  <a:prstClr val="black"/>
                </a:solidFill>
                <a:latin typeface="Times New Roman" panose="02020603050405020304" pitchFamily="18" charset="0"/>
                <a:cs typeface="Times New Roman" panose="02020603050405020304" pitchFamily="18" charset="0"/>
              </a:rPr>
              <a:t>3.2.1</a:t>
            </a:r>
            <a:endParaRPr lang="en-US" sz="2800" dirty="0">
              <a:latin typeface="Times New Roman" panose="02020603050405020304" pitchFamily="18" charset="0"/>
              <a:ea typeface="+mn-lt"/>
              <a:cs typeface="Times New Roman" panose="02020603050405020304" pitchFamily="18" charset="0"/>
            </a:endParaRPr>
          </a:p>
          <a:p>
            <a:pPr marL="548640" lvl="2" indent="-285750">
              <a:spcBef>
                <a:spcPts val="1200"/>
              </a:spcBef>
              <a:spcAft>
                <a:spcPts val="200"/>
              </a:spcAft>
              <a:buFont typeface="Wingdings,Sans-Serif"/>
              <a:buChar char="§"/>
            </a:pPr>
            <a:r>
              <a:rPr lang="en-US" sz="2800" b="1" dirty="0">
                <a:latin typeface="Times New Roman" panose="02020603050405020304" pitchFamily="18" charset="0"/>
                <a:ea typeface="+mn-lt"/>
                <a:cs typeface="Times New Roman" panose="02020603050405020304" pitchFamily="18" charset="0"/>
              </a:rPr>
              <a:t>Number of CPU core: </a:t>
            </a:r>
            <a:r>
              <a:rPr lang="en-US" sz="2800" dirty="0">
                <a:latin typeface="Times New Roman" panose="02020603050405020304" pitchFamily="18" charset="0"/>
                <a:ea typeface="+mn-lt"/>
                <a:cs typeface="Times New Roman" panose="02020603050405020304" pitchFamily="18" charset="0"/>
              </a:rPr>
              <a:t>8</a:t>
            </a:r>
          </a:p>
          <a:p>
            <a:pPr marL="548640" lvl="2" indent="-285750">
              <a:spcBef>
                <a:spcPts val="1200"/>
              </a:spcBef>
              <a:spcAft>
                <a:spcPts val="200"/>
              </a:spcAft>
              <a:buFont typeface="Wingdings,Sans-Serif"/>
              <a:buChar char="§"/>
            </a:pPr>
            <a:r>
              <a:rPr lang="en-US" sz="2800" b="1" dirty="0" err="1">
                <a:latin typeface="Times New Roman" panose="02020603050405020304" pitchFamily="18" charset="0"/>
                <a:ea typeface="+mn-lt"/>
                <a:cs typeface="Times New Roman" panose="02020603050405020304" pitchFamily="18" charset="0"/>
              </a:rPr>
              <a:t>PySpark</a:t>
            </a:r>
            <a:r>
              <a:rPr lang="en-US" sz="2800" b="1" dirty="0">
                <a:latin typeface="Times New Roman" panose="02020603050405020304" pitchFamily="18" charset="0"/>
                <a:ea typeface="+mn-lt"/>
                <a:cs typeface="Times New Roman" panose="02020603050405020304" pitchFamily="18" charset="0"/>
              </a:rPr>
              <a:t> version</a:t>
            </a:r>
            <a:r>
              <a:rPr lang="en-US" sz="2800" dirty="0">
                <a:latin typeface="Times New Roman" panose="02020603050405020304" pitchFamily="18" charset="0"/>
                <a:ea typeface="+mn-lt"/>
                <a:cs typeface="Times New Roman" panose="02020603050405020304" pitchFamily="18" charset="0"/>
              </a:rPr>
              <a:t>: 3.0</a:t>
            </a:r>
          </a:p>
          <a:p>
            <a:pPr marL="548640" lvl="2" indent="-285750">
              <a:spcBef>
                <a:spcPts val="1200"/>
              </a:spcBef>
              <a:spcAft>
                <a:spcPts val="200"/>
              </a:spcAft>
              <a:buFont typeface="Wingdings,Sans-Serif"/>
              <a:buChar char="§"/>
            </a:pPr>
            <a:r>
              <a:rPr lang="en-US" sz="2800" b="1" dirty="0">
                <a:latin typeface="Times New Roman" panose="02020603050405020304" pitchFamily="18" charset="0"/>
                <a:ea typeface="+mn-lt"/>
                <a:cs typeface="Times New Roman" panose="02020603050405020304" pitchFamily="18" charset="0"/>
              </a:rPr>
              <a:t>Number of Nodes: </a:t>
            </a:r>
            <a:r>
              <a:rPr lang="en-US" sz="2800" dirty="0">
                <a:latin typeface="Times New Roman" panose="02020603050405020304" pitchFamily="18" charset="0"/>
                <a:ea typeface="+mn-lt"/>
                <a:cs typeface="Times New Roman" panose="02020603050405020304" pitchFamily="18" charset="0"/>
              </a:rPr>
              <a:t>3</a:t>
            </a:r>
          </a:p>
          <a:p>
            <a:pPr marL="548640" lvl="2" indent="-285750">
              <a:spcBef>
                <a:spcPts val="1200"/>
              </a:spcBef>
              <a:spcAft>
                <a:spcPts val="200"/>
              </a:spcAft>
              <a:buFont typeface="Wingdings,Sans-Serif"/>
              <a:buChar char="§"/>
            </a:pPr>
            <a:r>
              <a:rPr lang="en-US" sz="2800" b="1" dirty="0">
                <a:latin typeface="Times New Roman" panose="02020603050405020304" pitchFamily="18" charset="0"/>
                <a:ea typeface="+mn-lt"/>
                <a:cs typeface="Times New Roman" panose="02020603050405020304" pitchFamily="18" charset="0"/>
              </a:rPr>
              <a:t>Total Storage: </a:t>
            </a:r>
            <a:r>
              <a:rPr lang="en-US" sz="2800" dirty="0">
                <a:latin typeface="Times New Roman" panose="02020603050405020304" pitchFamily="18" charset="0"/>
                <a:ea typeface="+mn-lt"/>
                <a:cs typeface="Times New Roman" panose="02020603050405020304" pitchFamily="18" charset="0"/>
              </a:rPr>
              <a:t>390.71 GB</a:t>
            </a:r>
            <a:endParaRPr lang="en-US" sz="28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934B6CE-7A14-5D07-10F9-D13838CA90DD}"/>
              </a:ext>
            </a:extLst>
          </p:cNvPr>
          <p:cNvPicPr>
            <a:picLocks noChangeAspect="1"/>
          </p:cNvPicPr>
          <p:nvPr/>
        </p:nvPicPr>
        <p:blipFill>
          <a:blip r:embed="rId2"/>
          <a:stretch>
            <a:fillRect/>
          </a:stretch>
        </p:blipFill>
        <p:spPr>
          <a:xfrm>
            <a:off x="321021" y="2910474"/>
            <a:ext cx="1371600" cy="714375"/>
          </a:xfrm>
          <a:prstGeom prst="rect">
            <a:avLst/>
          </a:prstGeom>
        </p:spPr>
      </p:pic>
      <p:sp>
        <p:nvSpPr>
          <p:cNvPr id="6" name="TextBox 5">
            <a:extLst>
              <a:ext uri="{FF2B5EF4-FFF2-40B4-BE49-F238E27FC236}">
                <a16:creationId xmlns:a16="http://schemas.microsoft.com/office/drawing/2014/main" id="{1FED8F63-D419-6C9A-AA99-8ACF110A2E82}"/>
              </a:ext>
            </a:extLst>
          </p:cNvPr>
          <p:cNvSpPr txBox="1"/>
          <p:nvPr/>
        </p:nvSpPr>
        <p:spPr>
          <a:xfrm>
            <a:off x="253498" y="2360346"/>
            <a:ext cx="6102848" cy="3647152"/>
          </a:xfrm>
          <a:prstGeom prst="rect">
            <a:avLst/>
          </a:prstGeom>
          <a:noFill/>
        </p:spPr>
        <p:txBody>
          <a:bodyPr wrap="square">
            <a:spAutoFit/>
          </a:bodyPr>
          <a:lstStyle/>
          <a:p>
            <a:pPr marL="548640" lvl="2" indent="-285750">
              <a:spcBef>
                <a:spcPts val="1200"/>
              </a:spcBef>
              <a:spcAft>
                <a:spcPts val="200"/>
              </a:spcAft>
              <a:buFont typeface="Wingdings,Sans-Serif"/>
              <a:buChar char="§"/>
            </a:pPr>
            <a:r>
              <a:rPr lang="en-US" sz="2800" b="1" dirty="0">
                <a:solidFill>
                  <a:schemeClr val="tx1"/>
                </a:solidFill>
                <a:latin typeface="Times New Roman" panose="02020603050405020304" pitchFamily="18" charset="0"/>
                <a:ea typeface="+mn-lt"/>
                <a:cs typeface="Times New Roman" panose="02020603050405020304" pitchFamily="18" charset="0"/>
              </a:rPr>
              <a:t>Databricks Community Version: </a:t>
            </a:r>
            <a:r>
              <a:rPr lang="en-US" sz="2800" dirty="0">
                <a:solidFill>
                  <a:schemeClr val="tx1"/>
                </a:solidFill>
                <a:latin typeface="Times New Roman" panose="02020603050405020304" pitchFamily="18" charset="0"/>
                <a:ea typeface="+mn-lt"/>
                <a:cs typeface="Times New Roman" panose="02020603050405020304" pitchFamily="18" charset="0"/>
              </a:rPr>
              <a:t>9.1</a:t>
            </a:r>
            <a:r>
              <a:rPr lang="en-US" sz="2800" dirty="0">
                <a:latin typeface="Times New Roman" panose="02020603050405020304" pitchFamily="18" charset="0"/>
                <a:ea typeface="+mn-lt"/>
                <a:cs typeface="Times New Roman" panose="02020603050405020304" pitchFamily="18" charset="0"/>
              </a:rPr>
              <a:t> LTS (includes Apache  Spark 3.1.2, Scala 2.12)</a:t>
            </a:r>
          </a:p>
          <a:p>
            <a:pPr marL="548640" lvl="2" indent="-285750">
              <a:spcBef>
                <a:spcPts val="1200"/>
              </a:spcBef>
              <a:spcAft>
                <a:spcPts val="200"/>
              </a:spcAft>
              <a:buFont typeface="Wingdings,Sans-Serif"/>
              <a:buChar char="§"/>
            </a:pPr>
            <a:r>
              <a:rPr lang="en-US" sz="2800" b="1" dirty="0">
                <a:solidFill>
                  <a:schemeClr val="tx1"/>
                </a:solidFill>
                <a:latin typeface="Times New Roman" panose="02020603050405020304" pitchFamily="18" charset="0"/>
                <a:ea typeface="+mn-lt"/>
                <a:cs typeface="Times New Roman" panose="02020603050405020304" pitchFamily="18" charset="0"/>
              </a:rPr>
              <a:t>File System: </a:t>
            </a:r>
            <a:r>
              <a:rPr lang="en-US" sz="2800" dirty="0">
                <a:latin typeface="Times New Roman" panose="02020603050405020304" pitchFamily="18" charset="0"/>
                <a:ea typeface="+mn-lt"/>
                <a:cs typeface="Times New Roman" panose="02020603050405020304" pitchFamily="18" charset="0"/>
              </a:rPr>
              <a:t>DBFS (Data Bricks File System)</a:t>
            </a:r>
          </a:p>
          <a:p>
            <a:pPr marL="548640" lvl="2" indent="-285750">
              <a:spcBef>
                <a:spcPts val="1200"/>
              </a:spcBef>
              <a:spcAft>
                <a:spcPts val="200"/>
              </a:spcAft>
              <a:buFont typeface="Wingdings,Sans-Serif"/>
              <a:buChar char="§"/>
            </a:pPr>
            <a:r>
              <a:rPr lang="en-US" sz="2800" b="1" dirty="0">
                <a:latin typeface="Times New Roman" panose="02020603050405020304" pitchFamily="18" charset="0"/>
                <a:ea typeface="+mn-lt"/>
                <a:cs typeface="Times New Roman" panose="02020603050405020304" pitchFamily="18" charset="0"/>
              </a:rPr>
              <a:t>Nodes</a:t>
            </a:r>
            <a:r>
              <a:rPr lang="en-US" sz="2800" dirty="0">
                <a:latin typeface="Times New Roman" panose="02020603050405020304" pitchFamily="18" charset="0"/>
                <a:ea typeface="+mn-lt"/>
                <a:cs typeface="Times New Roman" panose="02020603050405020304" pitchFamily="18" charset="0"/>
              </a:rPr>
              <a:t>: 1</a:t>
            </a:r>
          </a:p>
          <a:p>
            <a:pPr marL="548640" lvl="2" indent="-285750">
              <a:spcBef>
                <a:spcPts val="1200"/>
              </a:spcBef>
              <a:spcAft>
                <a:spcPts val="200"/>
              </a:spcAft>
              <a:buFont typeface="Wingdings,Sans-Serif"/>
              <a:buChar char="§"/>
            </a:pPr>
            <a:r>
              <a:rPr lang="en-US" sz="2800" b="1" dirty="0">
                <a:latin typeface="Times New Roman" panose="02020603050405020304" pitchFamily="18" charset="0"/>
                <a:ea typeface="+mn-lt"/>
                <a:cs typeface="Times New Roman" panose="02020603050405020304" pitchFamily="18" charset="0"/>
              </a:rPr>
              <a:t>Python</a:t>
            </a:r>
            <a:r>
              <a:rPr lang="en-US" sz="2800" dirty="0">
                <a:latin typeface="Times New Roman" panose="02020603050405020304" pitchFamily="18" charset="0"/>
                <a:ea typeface="+mn-lt"/>
                <a:cs typeface="Times New Roman" panose="02020603050405020304" pitchFamily="18" charset="0"/>
              </a:rPr>
              <a:t> </a:t>
            </a:r>
            <a:r>
              <a:rPr lang="en-US" sz="2800" b="1" dirty="0">
                <a:latin typeface="Times New Roman" panose="02020603050405020304" pitchFamily="18" charset="0"/>
                <a:ea typeface="+mn-lt"/>
                <a:cs typeface="Times New Roman" panose="02020603050405020304" pitchFamily="18" charset="0"/>
              </a:rPr>
              <a:t>Version</a:t>
            </a:r>
            <a:r>
              <a:rPr lang="en-US" sz="2800" dirty="0">
                <a:latin typeface="Times New Roman" panose="02020603050405020304" pitchFamily="18" charset="0"/>
                <a:ea typeface="+mn-lt"/>
                <a:cs typeface="Times New Roman" panose="02020603050405020304" pitchFamily="18" charset="0"/>
              </a:rPr>
              <a:t>: 3.10.4</a:t>
            </a:r>
          </a:p>
        </p:txBody>
      </p:sp>
    </p:spTree>
    <p:extLst>
      <p:ext uri="{BB962C8B-B14F-4D97-AF65-F5344CB8AC3E}">
        <p14:creationId xmlns:p14="http://schemas.microsoft.com/office/powerpoint/2010/main" val="125383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2339C0-8C57-EB5B-204C-F749B965A898}"/>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rPr>
              <a:t>PREDICTION SYSTEM FLOWCHART</a:t>
            </a:r>
            <a:r>
              <a:rPr lang="en-US" dirty="0">
                <a:solidFill>
                  <a:schemeClr val="tx1"/>
                </a:solidFill>
              </a:rPr>
              <a:t>​</a:t>
            </a:r>
          </a:p>
        </p:txBody>
      </p:sp>
      <p:pic>
        <p:nvPicPr>
          <p:cNvPr id="4" name="Picture 3">
            <a:extLst>
              <a:ext uri="{FF2B5EF4-FFF2-40B4-BE49-F238E27FC236}">
                <a16:creationId xmlns:a16="http://schemas.microsoft.com/office/drawing/2014/main" id="{671042D3-60FE-7305-9041-FC8CDFBADDC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973859" y="897425"/>
            <a:ext cx="10529878" cy="79961"/>
          </a:xfrm>
          <a:prstGeom prst="rect">
            <a:avLst/>
          </a:prstGeom>
        </p:spPr>
      </p:pic>
      <p:pic>
        <p:nvPicPr>
          <p:cNvPr id="23" name="Picture 22" descr="Diagram&#10;&#10;Description automatically generated">
            <a:extLst>
              <a:ext uri="{FF2B5EF4-FFF2-40B4-BE49-F238E27FC236}">
                <a16:creationId xmlns:a16="http://schemas.microsoft.com/office/drawing/2014/main" id="{5A148035-8A1B-D5C8-9534-87D9E50592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150" y="1337567"/>
            <a:ext cx="10553700" cy="3771900"/>
          </a:xfrm>
          <a:prstGeom prst="rect">
            <a:avLst/>
          </a:prstGeom>
        </p:spPr>
      </p:pic>
    </p:spTree>
    <p:extLst>
      <p:ext uri="{BB962C8B-B14F-4D97-AF65-F5344CB8AC3E}">
        <p14:creationId xmlns:p14="http://schemas.microsoft.com/office/powerpoint/2010/main" val="304867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5" name="Title 1">
            <a:extLst>
              <a:ext uri="{FF2B5EF4-FFF2-40B4-BE49-F238E27FC236}">
                <a16:creationId xmlns:a16="http://schemas.microsoft.com/office/drawing/2014/main" id="{5FC5F7F5-3BC0-2CA8-6356-79897AE104C0}"/>
              </a:ext>
            </a:extLst>
          </p:cNvPr>
          <p:cNvSpPr txBox="1">
            <a:spLocks/>
          </p:cNvSpPr>
          <p:nvPr/>
        </p:nvSpPr>
        <p:spPr>
          <a:xfrm>
            <a:off x="762491" y="147224"/>
            <a:ext cx="11652905" cy="1001283"/>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ALGORITHMS USED</a:t>
            </a:r>
          </a:p>
        </p:txBody>
      </p:sp>
      <p:pic>
        <p:nvPicPr>
          <p:cNvPr id="136" name="Picture 135">
            <a:extLst>
              <a:ext uri="{FF2B5EF4-FFF2-40B4-BE49-F238E27FC236}">
                <a16:creationId xmlns:a16="http://schemas.microsoft.com/office/drawing/2014/main" id="{F90B4C07-0A98-A364-628D-F7654123436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766863" y="1148507"/>
            <a:ext cx="8195714" cy="62236"/>
          </a:xfrm>
          <a:prstGeom prst="rect">
            <a:avLst/>
          </a:prstGeom>
        </p:spPr>
      </p:pic>
      <p:pic>
        <p:nvPicPr>
          <p:cNvPr id="3" name="Picture 2">
            <a:extLst>
              <a:ext uri="{FF2B5EF4-FFF2-40B4-BE49-F238E27FC236}">
                <a16:creationId xmlns:a16="http://schemas.microsoft.com/office/drawing/2014/main" id="{7C585815-BC3E-1E5A-D363-962A281D8A99}"/>
              </a:ext>
            </a:extLst>
          </p:cNvPr>
          <p:cNvPicPr>
            <a:picLocks noChangeAspect="1"/>
          </p:cNvPicPr>
          <p:nvPr/>
        </p:nvPicPr>
        <p:blipFill>
          <a:blip r:embed="rId4"/>
          <a:stretch>
            <a:fillRect/>
          </a:stretch>
        </p:blipFill>
        <p:spPr>
          <a:xfrm>
            <a:off x="364434" y="2876603"/>
            <a:ext cx="1371600" cy="714375"/>
          </a:xfrm>
          <a:prstGeom prst="rect">
            <a:avLst/>
          </a:prstGeom>
        </p:spPr>
      </p:pic>
      <p:sp>
        <p:nvSpPr>
          <p:cNvPr id="135" name="Content Placeholder 2">
            <a:extLst>
              <a:ext uri="{FF2B5EF4-FFF2-40B4-BE49-F238E27FC236}">
                <a16:creationId xmlns:a16="http://schemas.microsoft.com/office/drawing/2014/main" id="{48E3A888-634F-5312-21A7-E2C6C2D354AA}"/>
              </a:ext>
            </a:extLst>
          </p:cNvPr>
          <p:cNvSpPr txBox="1">
            <a:spLocks/>
          </p:cNvSpPr>
          <p:nvPr/>
        </p:nvSpPr>
        <p:spPr>
          <a:xfrm>
            <a:off x="762491" y="1481406"/>
            <a:ext cx="11065075" cy="501578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a:latin typeface="Times New Roman" panose="02020603050405020304" pitchFamily="18" charset="0"/>
                <a:cs typeface="Times New Roman" panose="02020603050405020304" pitchFamily="18" charset="0"/>
              </a:rPr>
              <a:t>Algorithms:</a:t>
            </a:r>
          </a:p>
          <a:p>
            <a:r>
              <a:rPr lang="en-US" sz="2800" dirty="0">
                <a:latin typeface="Times New Roman" panose="02020603050405020304" pitchFamily="18" charset="0"/>
                <a:cs typeface="Times New Roman" panose="02020603050405020304" pitchFamily="18" charset="0"/>
              </a:rPr>
              <a:t>Linear Regression</a:t>
            </a:r>
          </a:p>
          <a:p>
            <a:r>
              <a:rPr lang="en-US" sz="2800" dirty="0">
                <a:latin typeface="Times New Roman" panose="02020603050405020304" pitchFamily="18" charset="0"/>
                <a:cs typeface="Times New Roman" panose="02020603050405020304" pitchFamily="18" charset="0"/>
              </a:rPr>
              <a:t>Random Forest Regression</a:t>
            </a:r>
          </a:p>
          <a:p>
            <a:r>
              <a:rPr lang="en-US" sz="2800" dirty="0">
                <a:latin typeface="Times New Roman" panose="02020603050405020304" pitchFamily="18" charset="0"/>
                <a:cs typeface="Times New Roman" panose="02020603050405020304" pitchFamily="18" charset="0"/>
              </a:rPr>
              <a:t>Gradient Boost Tree Regression</a:t>
            </a:r>
          </a:p>
          <a:p>
            <a:r>
              <a:rPr lang="en-US" sz="2800" dirty="0">
                <a:latin typeface="Times New Roman" panose="02020603050405020304" pitchFamily="18" charset="0"/>
                <a:cs typeface="Times New Roman" panose="02020603050405020304" pitchFamily="18" charset="0"/>
              </a:rPr>
              <a:t>Decision Tree Classifier</a:t>
            </a:r>
            <a:r>
              <a:rPr lang="en-US" sz="2800" dirty="0"/>
              <a:t>	</a:t>
            </a:r>
          </a:p>
          <a:p>
            <a:endParaRPr lang="en-US" sz="2200" dirty="0"/>
          </a:p>
        </p:txBody>
      </p:sp>
    </p:spTree>
    <p:extLst>
      <p:ext uri="{BB962C8B-B14F-4D97-AF65-F5344CB8AC3E}">
        <p14:creationId xmlns:p14="http://schemas.microsoft.com/office/powerpoint/2010/main" val="24980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3660-E0C5-0411-2D65-5E7086D65621}"/>
              </a:ext>
            </a:extLst>
          </p:cNvPr>
          <p:cNvSpPr>
            <a:spLocks noGrp="1"/>
          </p:cNvSpPr>
          <p:nvPr>
            <p:ph type="title"/>
          </p:nvPr>
        </p:nvSpPr>
        <p:spPr>
          <a:xfrm>
            <a:off x="433250" y="803578"/>
            <a:ext cx="10077557" cy="1325563"/>
          </a:xfrm>
        </p:spPr>
        <p:txBody>
          <a:bodyPr>
            <a:normAutofit/>
          </a:bodyPr>
          <a:lstStyle/>
          <a:p>
            <a:r>
              <a:rPr lang="en-US" sz="2800" b="1" dirty="0">
                <a:latin typeface="Times New Roman" panose="02020603050405020304" pitchFamily="18" charset="0"/>
                <a:cs typeface="Times New Roman" panose="02020603050405020304" pitchFamily="18" charset="0"/>
              </a:rPr>
              <a:t>WHAT IS CLASSIFICATION AND REGRESSION?</a:t>
            </a:r>
          </a:p>
        </p:txBody>
      </p:sp>
      <p:sp>
        <p:nvSpPr>
          <p:cNvPr id="3" name="Content Placeholder 2">
            <a:extLst>
              <a:ext uri="{FF2B5EF4-FFF2-40B4-BE49-F238E27FC236}">
                <a16:creationId xmlns:a16="http://schemas.microsoft.com/office/drawing/2014/main" id="{E7B9939F-6F55-C58C-883D-B65A961FE5D6}"/>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Classification is a sort of supervised learning in which a categorical or discrete output variable is predicted based on a set of input factors. </a:t>
            </a:r>
          </a:p>
          <a:p>
            <a:pPr algn="just"/>
            <a:r>
              <a:rPr lang="en-US" sz="2800" dirty="0">
                <a:latin typeface="Times New Roman" panose="02020603050405020304" pitchFamily="18" charset="0"/>
                <a:cs typeface="Times New Roman" panose="02020603050405020304" pitchFamily="18" charset="0"/>
              </a:rPr>
              <a:t>Regression is a sort of supervised learning in which a continuous or numerical output variable is predicted based on a collection of input variables. </a:t>
            </a:r>
          </a:p>
        </p:txBody>
      </p:sp>
    </p:spTree>
    <p:extLst>
      <p:ext uri="{BB962C8B-B14F-4D97-AF65-F5344CB8AC3E}">
        <p14:creationId xmlns:p14="http://schemas.microsoft.com/office/powerpoint/2010/main" val="142694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1D24C76-AB67-4617-EF42-EFA74E45230D}"/>
              </a:ext>
            </a:extLst>
          </p:cNvPr>
          <p:cNvSpPr>
            <a:spLocks noChangeArrowheads="1"/>
          </p:cNvSpPr>
          <p:nvPr/>
        </p:nvSpPr>
        <p:spPr bwMode="auto">
          <a:xfrm>
            <a:off x="3617913" y="2194610"/>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effectLst/>
              <a:latin typeface="Arial" panose="020B0604020202020204" pitchFamily="34" charset="0"/>
            </a:endParaRPr>
          </a:p>
        </p:txBody>
      </p:sp>
      <p:pic>
        <p:nvPicPr>
          <p:cNvPr id="7" name="Picture 6">
            <a:extLst>
              <a:ext uri="{FF2B5EF4-FFF2-40B4-BE49-F238E27FC236}">
                <a16:creationId xmlns:a16="http://schemas.microsoft.com/office/drawing/2014/main" id="{42FABAA5-4AAF-E661-0CC0-632C90CC98FB}"/>
              </a:ext>
            </a:extLst>
          </p:cNvPr>
          <p:cNvPicPr>
            <a:picLocks noChangeAspect="1"/>
          </p:cNvPicPr>
          <p:nvPr/>
        </p:nvPicPr>
        <p:blipFill>
          <a:blip r:embed="rId3"/>
          <a:stretch>
            <a:fillRect/>
          </a:stretch>
        </p:blipFill>
        <p:spPr>
          <a:xfrm>
            <a:off x="365589" y="2013574"/>
            <a:ext cx="1371600" cy="714375"/>
          </a:xfrm>
          <a:prstGeom prst="rect">
            <a:avLst/>
          </a:prstGeom>
        </p:spPr>
      </p:pic>
      <p:graphicFrame>
        <p:nvGraphicFramePr>
          <p:cNvPr id="10" name="Content Placeholder 9">
            <a:extLst>
              <a:ext uri="{FF2B5EF4-FFF2-40B4-BE49-F238E27FC236}">
                <a16:creationId xmlns:a16="http://schemas.microsoft.com/office/drawing/2014/main" id="{8CE0599C-528B-41F1-4DD0-19469B96043C}"/>
              </a:ext>
            </a:extLst>
          </p:cNvPr>
          <p:cNvGraphicFramePr>
            <a:graphicFrameLocks noGrp="1"/>
          </p:cNvGraphicFramePr>
          <p:nvPr>
            <p:ph idx="1"/>
            <p:extLst>
              <p:ext uri="{D42A27DB-BD31-4B8C-83A1-F6EECF244321}">
                <p14:modId xmlns:p14="http://schemas.microsoft.com/office/powerpoint/2010/main" val="3264723415"/>
              </p:ext>
            </p:extLst>
          </p:nvPr>
        </p:nvGraphicFramePr>
        <p:xfrm>
          <a:off x="647272" y="622951"/>
          <a:ext cx="9791271" cy="5288654"/>
        </p:xfrm>
        <a:graphic>
          <a:graphicData uri="http://schemas.openxmlformats.org/drawingml/2006/table">
            <a:tbl>
              <a:tblPr>
                <a:tableStyleId>{3C2FFA5D-87B4-456A-9821-1D502468CF0F}</a:tableStyleId>
              </a:tblPr>
              <a:tblGrid>
                <a:gridCol w="3263757">
                  <a:extLst>
                    <a:ext uri="{9D8B030D-6E8A-4147-A177-3AD203B41FA5}">
                      <a16:colId xmlns:a16="http://schemas.microsoft.com/office/drawing/2014/main" val="3788144677"/>
                    </a:ext>
                  </a:extLst>
                </a:gridCol>
                <a:gridCol w="3263757">
                  <a:extLst>
                    <a:ext uri="{9D8B030D-6E8A-4147-A177-3AD203B41FA5}">
                      <a16:colId xmlns:a16="http://schemas.microsoft.com/office/drawing/2014/main" val="2852844451"/>
                    </a:ext>
                  </a:extLst>
                </a:gridCol>
                <a:gridCol w="3263757">
                  <a:extLst>
                    <a:ext uri="{9D8B030D-6E8A-4147-A177-3AD203B41FA5}">
                      <a16:colId xmlns:a16="http://schemas.microsoft.com/office/drawing/2014/main" val="3389868799"/>
                    </a:ext>
                  </a:extLst>
                </a:gridCol>
              </a:tblGrid>
              <a:tr h="951199">
                <a:tc>
                  <a:txBody>
                    <a:bodyPr/>
                    <a:lstStyle/>
                    <a:p>
                      <a:pPr algn="l" fontAlgn="auto"/>
                      <a:r>
                        <a:rPr lang="en-US" sz="2800" b="1" dirty="0">
                          <a:solidFill>
                            <a:schemeClr val="tx1"/>
                          </a:solidFill>
                          <a:effectLst/>
                          <a:latin typeface="Times New Roman" panose="02020603050405020304" pitchFamily="18" charset="0"/>
                          <a:cs typeface="Times New Roman" panose="02020603050405020304" pitchFamily="18" charset="0"/>
                        </a:rPr>
                        <a:t>​</a:t>
                      </a:r>
                      <a:endParaRPr lang="en-US" sz="2800" b="1"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1">
                          <a:solidFill>
                            <a:schemeClr val="tx1"/>
                          </a:solidFill>
                          <a:effectLst/>
                          <a:latin typeface="Times New Roman" panose="02020603050405020304" pitchFamily="18" charset="0"/>
                          <a:cs typeface="Times New Roman" panose="02020603050405020304" pitchFamily="18" charset="0"/>
                        </a:rPr>
                        <a:t>Regression​</a:t>
                      </a:r>
                      <a:endParaRPr lang="en-US" sz="2800" b="1"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1" dirty="0">
                          <a:solidFill>
                            <a:schemeClr val="tx1"/>
                          </a:solidFill>
                          <a:effectLst/>
                          <a:latin typeface="Times New Roman" panose="02020603050405020304" pitchFamily="18" charset="0"/>
                          <a:cs typeface="Times New Roman" panose="02020603050405020304" pitchFamily="18" charset="0"/>
                        </a:rPr>
                        <a:t>Classification​</a:t>
                      </a:r>
                      <a:endParaRPr lang="en-US" sz="2800" b="1"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3890619486"/>
                  </a:ext>
                </a:extLst>
              </a:tr>
              <a:tr h="1097131">
                <a:tc>
                  <a:txBody>
                    <a:bodyPr/>
                    <a:lstStyle/>
                    <a:p>
                      <a:pPr algn="l" fontAlgn="base"/>
                      <a:r>
                        <a:rPr lang="en-US" sz="2800" b="0">
                          <a:solidFill>
                            <a:schemeClr val="tx1"/>
                          </a:solidFill>
                          <a:effectLst/>
                          <a:latin typeface="Times New Roman" panose="02020603050405020304" pitchFamily="18" charset="0"/>
                          <a:cs typeface="Times New Roman" panose="02020603050405020304" pitchFamily="18" charset="0"/>
                        </a:rPr>
                        <a:t>Description​</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dirty="0">
                          <a:solidFill>
                            <a:schemeClr val="tx1"/>
                          </a:solidFill>
                          <a:effectLst/>
                          <a:latin typeface="Times New Roman" panose="02020603050405020304" pitchFamily="18" charset="0"/>
                          <a:cs typeface="Times New Roman" panose="02020603050405020304" pitchFamily="18" charset="0"/>
                        </a:rPr>
                        <a:t>Predict a continuous quantity​</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dirty="0">
                          <a:solidFill>
                            <a:schemeClr val="tx1"/>
                          </a:solidFill>
                          <a:effectLst/>
                          <a:latin typeface="Times New Roman" panose="02020603050405020304" pitchFamily="18" charset="0"/>
                          <a:cs typeface="Times New Roman" panose="02020603050405020304" pitchFamily="18" charset="0"/>
                        </a:rPr>
                        <a:t>Predict some class label​</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4122578113"/>
                  </a:ext>
                </a:extLst>
              </a:tr>
              <a:tr h="951199">
                <a:tc>
                  <a:txBody>
                    <a:bodyPr/>
                    <a:lstStyle/>
                    <a:p>
                      <a:pPr algn="l" fontAlgn="base"/>
                      <a:r>
                        <a:rPr lang="en-US" sz="2800" b="0">
                          <a:solidFill>
                            <a:schemeClr val="tx1"/>
                          </a:solidFill>
                          <a:effectLst/>
                          <a:latin typeface="Times New Roman" panose="02020603050405020304" pitchFamily="18" charset="0"/>
                          <a:cs typeface="Times New Roman" panose="02020603050405020304" pitchFamily="18" charset="0"/>
                        </a:rPr>
                        <a:t>Type of Response​</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dirty="0">
                          <a:solidFill>
                            <a:schemeClr val="tx1"/>
                          </a:solidFill>
                          <a:effectLst/>
                          <a:latin typeface="Times New Roman" panose="02020603050405020304" pitchFamily="18" charset="0"/>
                          <a:cs typeface="Times New Roman" panose="02020603050405020304" pitchFamily="18" charset="0"/>
                        </a:rPr>
                        <a:t>Continuous​</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dirty="0">
                          <a:solidFill>
                            <a:schemeClr val="tx1"/>
                          </a:solidFill>
                          <a:effectLst/>
                          <a:latin typeface="Times New Roman" panose="02020603050405020304" pitchFamily="18" charset="0"/>
                          <a:cs typeface="Times New Roman" panose="02020603050405020304" pitchFamily="18" charset="0"/>
                        </a:rPr>
                        <a:t>Categorial​</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3311390932"/>
                  </a:ext>
                </a:extLst>
              </a:tr>
              <a:tr h="951199">
                <a:tc>
                  <a:txBody>
                    <a:bodyPr/>
                    <a:lstStyle/>
                    <a:p>
                      <a:pPr algn="l" fontAlgn="base"/>
                      <a:r>
                        <a:rPr lang="en-US" sz="2800" b="0" dirty="0">
                          <a:solidFill>
                            <a:schemeClr val="tx1"/>
                          </a:solidFill>
                          <a:effectLst/>
                          <a:latin typeface="Times New Roman" panose="02020603050405020304" pitchFamily="18" charset="0"/>
                          <a:cs typeface="Times New Roman" panose="02020603050405020304" pitchFamily="18" charset="0"/>
                        </a:rPr>
                        <a:t>Assess Value​</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a:solidFill>
                            <a:schemeClr val="tx1"/>
                          </a:solidFill>
                          <a:effectLst/>
                          <a:latin typeface="Times New Roman" panose="02020603050405020304" pitchFamily="18" charset="0"/>
                          <a:cs typeface="Times New Roman" panose="02020603050405020304" pitchFamily="18" charset="0"/>
                        </a:rPr>
                        <a:t>RMSE / R2​</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dirty="0">
                          <a:solidFill>
                            <a:schemeClr val="tx1"/>
                          </a:solidFill>
                          <a:effectLst/>
                          <a:latin typeface="Times New Roman" panose="02020603050405020304" pitchFamily="18" charset="0"/>
                          <a:cs typeface="Times New Roman" panose="02020603050405020304" pitchFamily="18" charset="0"/>
                        </a:rPr>
                        <a:t>AUC​</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3079538353"/>
                  </a:ext>
                </a:extLst>
              </a:tr>
              <a:tr h="1337926">
                <a:tc>
                  <a:txBody>
                    <a:bodyPr/>
                    <a:lstStyle/>
                    <a:p>
                      <a:pPr algn="l" fontAlgn="base"/>
                      <a:r>
                        <a:rPr lang="en-US" sz="2800" b="0">
                          <a:solidFill>
                            <a:schemeClr val="tx1"/>
                          </a:solidFill>
                          <a:effectLst/>
                          <a:latin typeface="Times New Roman" panose="02020603050405020304" pitchFamily="18" charset="0"/>
                          <a:cs typeface="Times New Roman" panose="02020603050405020304" pitchFamily="18" charset="0"/>
                        </a:rPr>
                        <a:t>Scatter Plot Exp​</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l" fontAlgn="auto"/>
                      <a:r>
                        <a:rPr lang="en-US" sz="2800" b="0" dirty="0">
                          <a:solidFill>
                            <a:schemeClr val="tx1"/>
                          </a:solidFill>
                          <a:effectLst/>
                          <a:latin typeface="Times New Roman" panose="02020603050405020304" pitchFamily="18" charset="0"/>
                          <a:cs typeface="Times New Roman" panose="02020603050405020304" pitchFamily="18" charset="0"/>
                        </a:rPr>
                        <a:t>​</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l" fontAlgn="auto"/>
                      <a:r>
                        <a:rPr lang="en-US" sz="2800" b="0" dirty="0">
                          <a:solidFill>
                            <a:schemeClr val="tx1"/>
                          </a:solidFill>
                          <a:effectLst/>
                          <a:latin typeface="Times New Roman" panose="02020603050405020304" pitchFamily="18" charset="0"/>
                          <a:cs typeface="Times New Roman" panose="02020603050405020304" pitchFamily="18" charset="0"/>
                        </a:rPr>
                        <a:t>​</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3067144261"/>
                  </a:ext>
                </a:extLst>
              </a:tr>
            </a:tbl>
          </a:graphicData>
        </a:graphic>
      </p:graphicFrame>
      <p:pic>
        <p:nvPicPr>
          <p:cNvPr id="2051" name="Picture 3">
            <a:extLst>
              <a:ext uri="{FF2B5EF4-FFF2-40B4-BE49-F238E27FC236}">
                <a16:creationId xmlns:a16="http://schemas.microsoft.com/office/drawing/2014/main" id="{61400E73-BB48-AFE4-D564-5C9E9FE772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559" y="4581797"/>
            <a:ext cx="2464695" cy="13298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348D031-0BDF-DB71-F105-A101B0569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3425" y="4581797"/>
            <a:ext cx="2229492" cy="133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295369"/>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4CA0980E92F84CA87B85C34D8CDBBA" ma:contentTypeVersion="10" ma:contentTypeDescription="Create a new document." ma:contentTypeScope="" ma:versionID="f2ed1a1c0e0189853b584c27a49f727a">
  <xsd:schema xmlns:xsd="http://www.w3.org/2001/XMLSchema" xmlns:xs="http://www.w3.org/2001/XMLSchema" xmlns:p="http://schemas.microsoft.com/office/2006/metadata/properties" xmlns:ns2="388eed0d-dab5-43ff-8270-42cafcaf18fe" xmlns:ns3="c09dada2-1864-4523-a943-d3739de1ab1d" targetNamespace="http://schemas.microsoft.com/office/2006/metadata/properties" ma:root="true" ma:fieldsID="2d45134cc5e0ab9bdfb150953130a792" ns2:_="" ns3:_="">
    <xsd:import namespace="388eed0d-dab5-43ff-8270-42cafcaf18fe"/>
    <xsd:import namespace="c09dada2-1864-4523-a943-d3739de1ab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8eed0d-dab5-43ff-8270-42cafcaf18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7d43be-65ba-49b0-9acd-5bf03a2ce9a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9dada2-1864-4523-a943-d3739de1ab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f6578e1d-46cf-43b7-a92e-98bf329713dd}" ma:internalName="TaxCatchAll" ma:showField="CatchAllData" ma:web="c09dada2-1864-4523-a943-d3739de1ab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88eed0d-dab5-43ff-8270-42cafcaf18fe">
      <Terms xmlns="http://schemas.microsoft.com/office/infopath/2007/PartnerControls"/>
    </lcf76f155ced4ddcb4097134ff3c332f>
    <TaxCatchAll xmlns="c09dada2-1864-4523-a943-d3739de1ab1d" xsi:nil="true"/>
  </documentManagement>
</p:properties>
</file>

<file path=customXml/itemProps1.xml><?xml version="1.0" encoding="utf-8"?>
<ds:datastoreItem xmlns:ds="http://schemas.openxmlformats.org/officeDocument/2006/customXml" ds:itemID="{774500CE-69DF-4BAA-869B-B8B10766C2EA}">
  <ds:schemaRefs>
    <ds:schemaRef ds:uri="388eed0d-dab5-43ff-8270-42cafcaf18fe"/>
    <ds:schemaRef ds:uri="c09dada2-1864-4523-a943-d3739de1ab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2FE89A3-501C-4C12-963A-D7DAB73D4C4D}">
  <ds:schemaRefs>
    <ds:schemaRef ds:uri="http://schemas.microsoft.com/sharepoint/v3/contenttype/forms"/>
  </ds:schemaRefs>
</ds:datastoreItem>
</file>

<file path=customXml/itemProps3.xml><?xml version="1.0" encoding="utf-8"?>
<ds:datastoreItem xmlns:ds="http://schemas.openxmlformats.org/officeDocument/2006/customXml" ds:itemID="{0DFA7C14-69D5-4881-89F5-3E2A3734DD59}">
  <ds:schemaRefs>
    <ds:schemaRef ds:uri="388eed0d-dab5-43ff-8270-42cafcaf18fe"/>
    <ds:schemaRef ds:uri="42aeb0b9-4b92-4583-91ef-76e24a63b30d"/>
    <ds:schemaRef ds:uri="490da3df-a885-46f0-b55c-0c62aadbea06"/>
    <ds:schemaRef ds:uri="c09dada2-1864-4523-a943-d3739de1ab1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463</TotalTime>
  <Words>670</Words>
  <Application>Microsoft Office PowerPoint</Application>
  <PresentationFormat>Widescreen</PresentationFormat>
  <Paragraphs>145</Paragraphs>
  <Slides>24</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Avenir Next LT Pro</vt:lpstr>
      <vt:lpstr>Avenir Next LT Pro Light</vt:lpstr>
      <vt:lpstr>Calibri</vt:lpstr>
      <vt:lpstr>Calibri Light</vt:lpstr>
      <vt:lpstr>Georgia Pro Semibold</vt:lpstr>
      <vt:lpstr>Times New Roman</vt:lpstr>
      <vt:lpstr>Wingdings,Sans-Serif</vt:lpstr>
      <vt:lpstr>RocaVTI</vt:lpstr>
      <vt:lpstr>Custom Design</vt:lpstr>
      <vt:lpstr>US USED CARS DATASET </vt:lpstr>
      <vt:lpstr>AGENDA</vt:lpstr>
      <vt:lpstr>ABOUT THE DATASET</vt:lpstr>
      <vt:lpstr>PowerPoint Presentation</vt:lpstr>
      <vt:lpstr>TECHNICAL SPECIFICATION </vt:lpstr>
      <vt:lpstr>PowerPoint Presentation</vt:lpstr>
      <vt:lpstr>PowerPoint Presentation</vt:lpstr>
      <vt:lpstr>WHAT IS CLASSIFICATION AND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LINK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USED CARS DATASET PREDICTIVE ANALYSIS WITH MACHINE LEARNING ALGORITHMS  USING APACHE SPARKML</dc:title>
  <dc:creator>Law, Wethanie</dc:creator>
  <cp:lastModifiedBy>Karmuru, Naga Sai Lohitha</cp:lastModifiedBy>
  <cp:revision>5</cp:revision>
  <dcterms:created xsi:type="dcterms:W3CDTF">2023-05-05T02:07:57Z</dcterms:created>
  <dcterms:modified xsi:type="dcterms:W3CDTF">2023-05-06T04:50:32Z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0x010100374CA0980E92F84CA87B85C34D8CDBBA</vt:lpwstr>
  </property>
  <property fmtid="{D5CDD505-2E9C-101B-9397-08002B2CF9AE}" pid="3" name="MediaServiceImageTags">
    <vt:lpwstr/>
  </property>
</Properties>
</file>