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8" r:id="rId10"/>
    <p:sldId id="262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848600" cy="23844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MARKET VOLATILITY USING MACRO </a:t>
            </a:r>
            <a:r>
              <a:rPr lang="en-US" b="1" dirty="0" smtClean="0"/>
              <a:t>HEADLINES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                           </a:t>
            </a:r>
          </a:p>
          <a:p>
            <a:endParaRPr lang="en-US" sz="4000" b="1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lang="en-US" sz="4000" b="1" dirty="0" smtClean="0">
                <a:solidFill>
                  <a:schemeClr val="tx1"/>
                </a:solidFill>
              </a:rPr>
              <a:t>                                     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</a:rPr>
              <a:t>                                                              </a:t>
            </a:r>
            <a:r>
              <a:rPr lang="en-US" sz="4000" b="1" dirty="0" err="1" smtClean="0">
                <a:solidFill>
                  <a:schemeClr val="tx1"/>
                </a:solidFill>
              </a:rPr>
              <a:t>Anusha</a:t>
            </a:r>
            <a:r>
              <a:rPr lang="en-US" sz="4000" b="1" dirty="0" smtClean="0">
                <a:solidFill>
                  <a:schemeClr val="tx1"/>
                </a:solidFill>
              </a:rPr>
              <a:t> P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  AND 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a strategy that predicts movements in the VIX with above a 60% </a:t>
            </a:r>
            <a:r>
              <a:rPr lang="en-US" dirty="0" smtClean="0"/>
              <a:t>accuracy.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By implementing a 2:1 stop-loss ratio, this can be transformed into a trading strategy, using options on the VIX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more concentrated tweets, the accuracy would greatly increase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By </a:t>
            </a:r>
            <a:r>
              <a:rPr lang="en-US" dirty="0"/>
              <a:t>modifying and shortening the dictionary to include exclusively </a:t>
            </a:r>
            <a:r>
              <a:rPr lang="en-US" dirty="0" smtClean="0"/>
              <a:t>market related </a:t>
            </a:r>
            <a:r>
              <a:rPr lang="en-US" dirty="0"/>
              <a:t>words and </a:t>
            </a:r>
            <a:r>
              <a:rPr lang="en-US" dirty="0" smtClean="0"/>
              <a:t>tokens.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[</a:t>
            </a:r>
            <a:r>
              <a:rPr lang="en-US" dirty="0"/>
              <a:t>1] </a:t>
            </a:r>
            <a:r>
              <a:rPr lang="en-US" dirty="0" err="1"/>
              <a:t>Bollen</a:t>
            </a:r>
            <a:r>
              <a:rPr lang="en-US" dirty="0"/>
              <a:t>, Johan; Mao, </a:t>
            </a:r>
            <a:r>
              <a:rPr lang="en-US" dirty="0" err="1"/>
              <a:t>Huina</a:t>
            </a:r>
            <a:r>
              <a:rPr lang="en-US" dirty="0"/>
              <a:t>; </a:t>
            </a:r>
            <a:r>
              <a:rPr lang="en-US" dirty="0" err="1"/>
              <a:t>Zeng</a:t>
            </a:r>
            <a:r>
              <a:rPr lang="en-US" dirty="0"/>
              <a:t>, </a:t>
            </a:r>
            <a:r>
              <a:rPr lang="en-US" dirty="0" err="1"/>
              <a:t>Xiaojun</a:t>
            </a:r>
            <a:r>
              <a:rPr lang="en-US" dirty="0"/>
              <a:t>. Twitter mood predicts the stock market, (2011).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[</a:t>
            </a:r>
            <a:r>
              <a:rPr lang="en-US" dirty="0"/>
              <a:t>2] M.S.A Wolfram, </a:t>
            </a:r>
            <a:r>
              <a:rPr lang="en-US" dirty="0" err="1"/>
              <a:t>Modelling</a:t>
            </a:r>
            <a:r>
              <a:rPr lang="en-US" dirty="0"/>
              <a:t> the stock market using twitter, School of Informatics, University of Edinburgh, (2010).</a:t>
            </a:r>
          </a:p>
        </p:txBody>
      </p:sp>
    </p:spTree>
    <p:extLst>
      <p:ext uri="{BB962C8B-B14F-4D97-AF65-F5344CB8AC3E}">
        <p14:creationId xmlns:p14="http://schemas.microsoft.com/office/powerpoint/2010/main" val="3612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3600" smtClean="0"/>
              <a:t>                  Thank you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402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</a:t>
            </a:r>
            <a:r>
              <a:rPr lang="en-US" dirty="0" smtClean="0"/>
              <a:t>iquid </a:t>
            </a:r>
            <a:r>
              <a:rPr lang="en-US" dirty="0"/>
              <a:t>markets are </a:t>
            </a:r>
            <a:r>
              <a:rPr lang="en-US"/>
              <a:t>most </a:t>
            </a:r>
            <a:r>
              <a:rPr lang="en-US" smtClean="0"/>
              <a:t>susceptible </a:t>
            </a:r>
            <a:r>
              <a:rPr lang="en-US" dirty="0"/>
              <a:t>to swings when news </a:t>
            </a:r>
            <a:r>
              <a:rPr lang="en-US" dirty="0" smtClean="0"/>
              <a:t>breaks.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Aim: To </a:t>
            </a:r>
            <a:r>
              <a:rPr lang="en-US" dirty="0"/>
              <a:t>investigate how </a:t>
            </a:r>
            <a:r>
              <a:rPr lang="en-US" dirty="0" smtClean="0"/>
              <a:t>macro economic </a:t>
            </a:r>
            <a:r>
              <a:rPr lang="en-US" dirty="0"/>
              <a:t>news headlines affect changes in the </a:t>
            </a:r>
            <a:r>
              <a:rPr lang="en-US" dirty="0" smtClean="0"/>
              <a:t>VIX 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predict which news stories can increase </a:t>
            </a:r>
            <a:r>
              <a:rPr lang="en-US" dirty="0" smtClean="0"/>
              <a:t>volatility.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In order to create a viable trading strategy, we need to accurately predict an increase in market volatility at least 51% of the </a:t>
            </a:r>
            <a:r>
              <a:rPr lang="en-US" dirty="0" smtClean="0"/>
              <a:t>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I</a:t>
            </a:r>
            <a:r>
              <a:rPr lang="en-US" sz="2200" dirty="0" smtClean="0"/>
              <a:t> </a:t>
            </a:r>
            <a:r>
              <a:rPr lang="en-US" sz="2200" dirty="0"/>
              <a:t>will use over 200,000 tweets from various </a:t>
            </a:r>
            <a:r>
              <a:rPr lang="en-US" sz="2200" dirty="0" smtClean="0"/>
              <a:t>accounts</a:t>
            </a:r>
            <a:r>
              <a:rPr lang="en-US" sz="2200" dirty="0"/>
              <a:t>,</a:t>
            </a:r>
            <a:r>
              <a:rPr lang="en-US" sz="2200" dirty="0" smtClean="0"/>
              <a:t> </a:t>
            </a:r>
            <a:r>
              <a:rPr lang="en-US" sz="2200" dirty="0"/>
              <a:t>pulled 180,000 tweets from 70 </a:t>
            </a:r>
            <a:r>
              <a:rPr lang="en-US" sz="2200" dirty="0" smtClean="0"/>
              <a:t>accounts.</a:t>
            </a:r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For market </a:t>
            </a:r>
            <a:r>
              <a:rPr lang="en-US" sz="2000" dirty="0" smtClean="0"/>
              <a:t>data, selected </a:t>
            </a:r>
            <a:r>
              <a:rPr lang="en-US" sz="2000" dirty="0"/>
              <a:t>30 companies from </a:t>
            </a:r>
            <a:r>
              <a:rPr lang="en-US" sz="2000" dirty="0" err="1"/>
              <a:t>nasdaq</a:t>
            </a:r>
            <a:r>
              <a:rPr lang="en-US" sz="2000" dirty="0"/>
              <a:t> website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/>
              <a:t>I</a:t>
            </a:r>
            <a:r>
              <a:rPr lang="en-US" sz="2200" dirty="0" smtClean="0"/>
              <a:t> </a:t>
            </a:r>
            <a:r>
              <a:rPr lang="en-US" sz="2200" dirty="0"/>
              <a:t>predict equity market volatility using tweets from major news sources, hedge funds and investment banks, and notable economists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I </a:t>
            </a:r>
            <a:r>
              <a:rPr lang="en-US" sz="2000" dirty="0"/>
              <a:t>also </a:t>
            </a:r>
            <a:r>
              <a:rPr lang="en-US" sz="2000" dirty="0" smtClean="0"/>
              <a:t>construct my </a:t>
            </a:r>
            <a:r>
              <a:rPr lang="en-US" sz="2000" dirty="0"/>
              <a:t>own dictionary, based on </a:t>
            </a:r>
            <a:r>
              <a:rPr lang="en-US" sz="2000" dirty="0" smtClean="0"/>
              <a:t>my </a:t>
            </a:r>
            <a:r>
              <a:rPr lang="en-US" sz="2000" dirty="0"/>
              <a:t>universe of tweets, rather than using a pre-implemented dictionary.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ML MODELS USED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input of </a:t>
            </a:r>
            <a:r>
              <a:rPr lang="en-US" dirty="0" smtClean="0"/>
              <a:t>the </a:t>
            </a:r>
            <a:r>
              <a:rPr lang="en-US" dirty="0"/>
              <a:t>algorithm will be the word count of each bucket of tweets in a dictionary i</a:t>
            </a:r>
            <a:r>
              <a:rPr lang="en-US" dirty="0" smtClean="0"/>
              <a:t> </a:t>
            </a:r>
            <a:r>
              <a:rPr lang="en-US" dirty="0"/>
              <a:t>created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r>
              <a:rPr lang="en-US" dirty="0" smtClean="0"/>
              <a:t>Used </a:t>
            </a:r>
            <a:r>
              <a:rPr lang="en-US" dirty="0"/>
              <a:t>three different supervised learning methods: </a:t>
            </a:r>
            <a:endParaRPr lang="en-US" dirty="0" smtClean="0"/>
          </a:p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Naive </a:t>
            </a:r>
            <a:r>
              <a:rPr lang="en-US" dirty="0" smtClean="0"/>
              <a:t>Bayes.</a:t>
            </a:r>
          </a:p>
          <a:p>
            <a:r>
              <a:rPr lang="en-US" dirty="0" smtClean="0"/>
              <a:t>2</a:t>
            </a:r>
            <a:r>
              <a:rPr lang="en-US" dirty="0"/>
              <a:t>. Support Vector </a:t>
            </a:r>
            <a:r>
              <a:rPr lang="en-US" dirty="0" smtClean="0"/>
              <a:t>Machines.</a:t>
            </a:r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Logistic </a:t>
            </a:r>
            <a:r>
              <a:rPr lang="en-US" dirty="0"/>
              <a:t>Regression with </a:t>
            </a:r>
            <a:r>
              <a:rPr lang="en-US" dirty="0" smtClean="0"/>
              <a:t>PCA.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Logistic </a:t>
            </a:r>
            <a:r>
              <a:rPr lang="en-US" dirty="0"/>
              <a:t>Regression with </a:t>
            </a:r>
            <a:r>
              <a:rPr lang="en-US" dirty="0" smtClean="0"/>
              <a:t>PCA performed the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IMPLIMENTATION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performed a PCA analysis on </a:t>
            </a:r>
            <a:r>
              <a:rPr lang="en-US" dirty="0" smtClean="0"/>
              <a:t>the </a:t>
            </a:r>
            <a:r>
              <a:rPr lang="en-US" dirty="0"/>
              <a:t>tweets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a universe of 742 clusters of tweets, and therefore performed leave-</a:t>
            </a:r>
            <a:r>
              <a:rPr lang="en-US" dirty="0" err="1"/>
              <a:t>kout</a:t>
            </a:r>
            <a:r>
              <a:rPr lang="en-US" dirty="0"/>
              <a:t> cross-validation to maximize </a:t>
            </a:r>
            <a:r>
              <a:rPr lang="en-US" dirty="0" smtClean="0"/>
              <a:t>the </a:t>
            </a:r>
            <a:r>
              <a:rPr lang="en-US" dirty="0"/>
              <a:t>use of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Got prediction accuracy between 60-64%.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22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Using </a:t>
            </a:r>
            <a:r>
              <a:rPr lang="en-US" dirty="0"/>
              <a:t>a subset of tweets, i</a:t>
            </a:r>
            <a:r>
              <a:rPr lang="en-US" dirty="0" smtClean="0"/>
              <a:t> </a:t>
            </a:r>
            <a:r>
              <a:rPr lang="en-US" dirty="0"/>
              <a:t>created a dictionary of 10,000 words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Tweets were grouped together in 30-minute increments, to align with intraday VIX data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Considered </a:t>
            </a:r>
            <a:r>
              <a:rPr lang="en-US" dirty="0"/>
              <a:t>only tweets between 9 am and 4pm to align with the market intra-day data.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Both </a:t>
            </a:r>
            <a:r>
              <a:rPr lang="en-US" dirty="0"/>
              <a:t>Twitter data and market data is pulled over a maximum of 6 </a:t>
            </a:r>
            <a:r>
              <a:rPr lang="en-US" dirty="0" smtClean="0"/>
              <a:t>months.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leaned </a:t>
            </a:r>
            <a:r>
              <a:rPr lang="en-US" dirty="0"/>
              <a:t>the tweets by eliminating all characters that were not letters, and eliminated URLs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The dictionary that i</a:t>
            </a:r>
            <a:r>
              <a:rPr lang="en-US" dirty="0" smtClean="0"/>
              <a:t> </a:t>
            </a:r>
            <a:r>
              <a:rPr lang="en-US" dirty="0"/>
              <a:t>used contains just over 10,000 words, which serves as our features for the algorithms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Used </a:t>
            </a:r>
            <a:r>
              <a:rPr lang="en-US" dirty="0"/>
              <a:t>70% of the data (692 points) for training and 296 points for testing.</a:t>
            </a:r>
          </a:p>
        </p:txBody>
      </p:sp>
    </p:spTree>
    <p:extLst>
      <p:ext uri="{BB962C8B-B14F-4D97-AF65-F5344CB8AC3E}">
        <p14:creationId xmlns:p14="http://schemas.microsoft.com/office/powerpoint/2010/main" val="41185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RESULTS(from the reference paper)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5344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3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Got prediction accuracy between 60-64</a:t>
            </a:r>
            <a:r>
              <a:rPr lang="en-US" sz="2200" dirty="0" smtClean="0"/>
              <a:t>%.</a:t>
            </a:r>
          </a:p>
          <a:p>
            <a:pPr marL="0" indent="0">
              <a:buNone/>
            </a:pP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Logistic </a:t>
            </a:r>
            <a:r>
              <a:rPr lang="en-US" sz="2200" dirty="0"/>
              <a:t>Regression has the </a:t>
            </a:r>
            <a:r>
              <a:rPr lang="en-US" sz="2200" dirty="0" smtClean="0"/>
              <a:t>highest </a:t>
            </a:r>
            <a:r>
              <a:rPr lang="en-US" sz="2200" dirty="0"/>
              <a:t>accuracy and precision, i</a:t>
            </a:r>
            <a:r>
              <a:rPr lang="en-US" sz="2200" dirty="0" smtClean="0"/>
              <a:t> </a:t>
            </a:r>
            <a:r>
              <a:rPr lang="en-US" sz="2200" dirty="0"/>
              <a:t>come to the conclusion that it is the best model for </a:t>
            </a:r>
            <a:r>
              <a:rPr lang="en-US" sz="2200" dirty="0" smtClean="0"/>
              <a:t>the </a:t>
            </a:r>
            <a:r>
              <a:rPr lang="en-US" sz="2200" dirty="0"/>
              <a:t>problem. It has a lower chance that the model </a:t>
            </a:r>
            <a:r>
              <a:rPr lang="en-US" sz="2200" dirty="0" smtClean="0"/>
              <a:t>is </a:t>
            </a:r>
            <a:r>
              <a:rPr lang="en-US" sz="2200" dirty="0" err="1" smtClean="0"/>
              <a:t>overfit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simplest strategy to trade based on this prediction is to invest in options on the </a:t>
            </a:r>
            <a:r>
              <a:rPr lang="en-US" sz="2200" dirty="0" smtClean="0"/>
              <a:t>VIX.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>
              <a:lnSpc>
                <a:spcPct val="160000"/>
              </a:lnSpc>
            </a:pPr>
            <a:r>
              <a:rPr lang="en-US" sz="2200" dirty="0"/>
              <a:t>W</a:t>
            </a:r>
            <a:r>
              <a:rPr lang="en-US" sz="2200" dirty="0" smtClean="0"/>
              <a:t>e </a:t>
            </a:r>
            <a:r>
              <a:rPr lang="en-US" sz="2200" dirty="0"/>
              <a:t>can trade </a:t>
            </a:r>
            <a:r>
              <a:rPr lang="en-US" sz="2200" dirty="0" smtClean="0"/>
              <a:t>volatility </a:t>
            </a:r>
            <a:r>
              <a:rPr lang="en-US" sz="2200" dirty="0"/>
              <a:t>by buying options on equities and hedging the underlying.</a:t>
            </a:r>
          </a:p>
        </p:txBody>
      </p:sp>
    </p:spTree>
    <p:extLst>
      <p:ext uri="{BB962C8B-B14F-4D97-AF65-F5344CB8AC3E}">
        <p14:creationId xmlns:p14="http://schemas.microsoft.com/office/powerpoint/2010/main" val="8140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1261</TotalTime>
  <Words>565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PREDICTING MARKET VOLATILITY USING MACRO HEADLINES</vt:lpstr>
      <vt:lpstr>INTRODUCTION &amp; OBJECTIVE</vt:lpstr>
      <vt:lpstr>DATA SET</vt:lpstr>
      <vt:lpstr>ML MODELS USED  </vt:lpstr>
      <vt:lpstr>MODEL IMPLIMENTATION</vt:lpstr>
      <vt:lpstr>DATA  PREPROCESSING</vt:lpstr>
      <vt:lpstr>FEATURES</vt:lpstr>
      <vt:lpstr>RESULTS(from the reference paper)</vt:lpstr>
      <vt:lpstr>PowerPoint Presentation</vt:lpstr>
      <vt:lpstr>CONCLUSION  AND FUTURE STEPS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MARKET VOLATILITY USING MACRO HEADLINES</dc:title>
  <dc:creator>User</dc:creator>
  <cp:lastModifiedBy>Windows User</cp:lastModifiedBy>
  <cp:revision>29</cp:revision>
  <dcterms:created xsi:type="dcterms:W3CDTF">2006-08-16T00:00:00Z</dcterms:created>
  <dcterms:modified xsi:type="dcterms:W3CDTF">2021-09-19T08:27:12Z</dcterms:modified>
</cp:coreProperties>
</file>