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481" r:id="rId4"/>
    <p:sldId id="535" r:id="rId5"/>
    <p:sldId id="549" r:id="rId6"/>
    <p:sldId id="550" r:id="rId7"/>
    <p:sldId id="536" r:id="rId8"/>
    <p:sldId id="537" r:id="rId9"/>
    <p:sldId id="538" r:id="rId10"/>
    <p:sldId id="539" r:id="rId11"/>
    <p:sldId id="523" r:id="rId12"/>
    <p:sldId id="541" r:id="rId13"/>
    <p:sldId id="548" r:id="rId14"/>
    <p:sldId id="551" r:id="rId15"/>
    <p:sldId id="552" r:id="rId16"/>
    <p:sldId id="553" r:id="rId17"/>
    <p:sldId id="558" r:id="rId18"/>
    <p:sldId id="557" r:id="rId19"/>
    <p:sldId id="556" r:id="rId20"/>
    <p:sldId id="524" r:id="rId21"/>
    <p:sldId id="604" r:id="rId22"/>
    <p:sldId id="605" r:id="rId23"/>
    <p:sldId id="603" r:id="rId24"/>
    <p:sldId id="525" r:id="rId25"/>
    <p:sldId id="606" r:id="rId26"/>
    <p:sldId id="607" r:id="rId27"/>
    <p:sldId id="608" r:id="rId28"/>
    <p:sldId id="609" r:id="rId29"/>
    <p:sldId id="526" r:id="rId30"/>
    <p:sldId id="585" r:id="rId31"/>
    <p:sldId id="527" r:id="rId32"/>
    <p:sldId id="583" r:id="rId33"/>
    <p:sldId id="542" r:id="rId34"/>
    <p:sldId id="566" r:id="rId35"/>
    <p:sldId id="564" r:id="rId36"/>
    <p:sldId id="568" r:id="rId37"/>
    <p:sldId id="561" r:id="rId38"/>
    <p:sldId id="567" r:id="rId39"/>
    <p:sldId id="529" r:id="rId40"/>
    <p:sldId id="569" r:id="rId41"/>
    <p:sldId id="575" r:id="rId42"/>
    <p:sldId id="576" r:id="rId43"/>
    <p:sldId id="577" r:id="rId44"/>
    <p:sldId id="573" r:id="rId45"/>
    <p:sldId id="582" r:id="rId46"/>
    <p:sldId id="574" r:id="rId47"/>
    <p:sldId id="578" r:id="rId48"/>
    <p:sldId id="580" r:id="rId49"/>
    <p:sldId id="581" r:id="rId50"/>
    <p:sldId id="610" r:id="rId51"/>
    <p:sldId id="611" r:id="rId52"/>
    <p:sldId id="612" r:id="rId53"/>
    <p:sldId id="613" r:id="rId54"/>
    <p:sldId id="614" r:id="rId55"/>
    <p:sldId id="615" r:id="rId56"/>
    <p:sldId id="616" r:id="rId57"/>
    <p:sldId id="617" r:id="rId58"/>
    <p:sldId id="618" r:id="rId59"/>
    <p:sldId id="531" r:id="rId60"/>
    <p:sldId id="621" r:id="rId61"/>
    <p:sldId id="622" r:id="rId62"/>
    <p:sldId id="623" r:id="rId63"/>
    <p:sldId id="624" r:id="rId64"/>
    <p:sldId id="625" r:id="rId65"/>
    <p:sldId id="626" r:id="rId66"/>
    <p:sldId id="627" r:id="rId67"/>
    <p:sldId id="628" r:id="rId68"/>
    <p:sldId id="629" r:id="rId69"/>
    <p:sldId id="630" r:id="rId70"/>
    <p:sldId id="631" r:id="rId71"/>
    <p:sldId id="632" r:id="rId72"/>
    <p:sldId id="633" r:id="rId73"/>
    <p:sldId id="634" r:id="rId74"/>
    <p:sldId id="635" r:id="rId75"/>
    <p:sldId id="532" r:id="rId76"/>
    <p:sldId id="598" r:id="rId77"/>
    <p:sldId id="599" r:id="rId78"/>
    <p:sldId id="600" r:id="rId79"/>
    <p:sldId id="601" r:id="rId80"/>
    <p:sldId id="602" r:id="rId81"/>
    <p:sldId id="533" r:id="rId82"/>
    <p:sldId id="595" r:id="rId83"/>
    <p:sldId id="638" r:id="rId84"/>
    <p:sldId id="641" r:id="rId85"/>
    <p:sldId id="596" r:id="rId86"/>
    <p:sldId id="642" r:id="rId87"/>
    <p:sldId id="643" r:id="rId88"/>
    <p:sldId id="644" r:id="rId89"/>
    <p:sldId id="597" r:id="rId90"/>
    <p:sldId id="646" r:id="rId91"/>
    <p:sldId id="647" r:id="rId92"/>
    <p:sldId id="645" r:id="rId93"/>
    <p:sldId id="648" r:id="rId94"/>
    <p:sldId id="650" r:id="rId95"/>
    <p:sldId id="651" r:id="rId96"/>
    <p:sldId id="652" r:id="rId97"/>
    <p:sldId id="586" r:id="rId98"/>
    <p:sldId id="534" r:id="rId99"/>
    <p:sldId id="588" r:id="rId100"/>
    <p:sldId id="593" r:id="rId101"/>
    <p:sldId id="590" r:id="rId102"/>
    <p:sldId id="591" r:id="rId103"/>
    <p:sldId id="594"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F831BA-3058-4AF6-8A31-34D71894BE9D}"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1230462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F831BA-3058-4AF6-8A31-34D71894BE9D}"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3398920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F831BA-3058-4AF6-8A31-34D71894BE9D}"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151793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F831BA-3058-4AF6-8A31-34D71894BE9D}"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197559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F831BA-3058-4AF6-8A31-34D71894BE9D}"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46836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F831BA-3058-4AF6-8A31-34D71894BE9D}"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260708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F831BA-3058-4AF6-8A31-34D71894BE9D}" type="datetimeFigureOut">
              <a:rPr lang="en-US" smtClean="0"/>
              <a:t>7/21/2025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60804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F831BA-3058-4AF6-8A31-34D71894BE9D}"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152105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831BA-3058-4AF6-8A31-34D71894BE9D}" type="datetimeFigureOut">
              <a:rPr lang="en-US" smtClean="0"/>
              <a:t>7/21/2025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407247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831BA-3058-4AF6-8A31-34D71894BE9D}"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4080941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F831BA-3058-4AF6-8A31-34D71894BE9D}"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09D014-865D-4D0D-9906-86C262C93F34}" type="slidenum">
              <a:rPr lang="en-US" smtClean="0"/>
              <a:t>‹#›</a:t>
            </a:fld>
            <a:endParaRPr lang="en-US"/>
          </a:p>
        </p:txBody>
      </p:sp>
    </p:spTree>
    <p:extLst>
      <p:ext uri="{BB962C8B-B14F-4D97-AF65-F5344CB8AC3E}">
        <p14:creationId xmlns:p14="http://schemas.microsoft.com/office/powerpoint/2010/main" val="566314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831BA-3058-4AF6-8A31-34D71894BE9D}" type="datetimeFigureOut">
              <a:rPr lang="en-US" smtClean="0"/>
              <a:t>7/21/2025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9D014-865D-4D0D-9906-86C262C93F34}" type="slidenum">
              <a:rPr lang="en-US" smtClean="0"/>
              <a:t>‹#›</a:t>
            </a:fld>
            <a:endParaRPr lang="en-US"/>
          </a:p>
        </p:txBody>
      </p:sp>
    </p:spTree>
    <p:extLst>
      <p:ext uri="{BB962C8B-B14F-4D97-AF65-F5344CB8AC3E}">
        <p14:creationId xmlns:p14="http://schemas.microsoft.com/office/powerpoint/2010/main" val="1245554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2630" y="412122"/>
            <a:ext cx="10582141" cy="4159877"/>
          </a:xfrm>
        </p:spPr>
        <p:txBody>
          <a:bodyPr>
            <a:normAutofit/>
          </a:bodyPr>
          <a:lstStyle/>
          <a:p>
            <a:r>
              <a:rPr lang="en-US" sz="3600" dirty="0"/>
              <a:t>Bachelor Of Engineering </a:t>
            </a:r>
            <a:br>
              <a:rPr lang="en-US" sz="3600" dirty="0"/>
            </a:br>
            <a:r>
              <a:rPr lang="en-US" sz="3600" dirty="0"/>
              <a:t>In </a:t>
            </a:r>
            <a:br>
              <a:rPr lang="en-US" sz="3600" dirty="0"/>
            </a:br>
            <a:r>
              <a:rPr lang="en-US" sz="3600" dirty="0"/>
              <a:t>Information Technology</a:t>
            </a:r>
            <a:br>
              <a:rPr lang="en-US" sz="3600" dirty="0"/>
            </a:br>
            <a:br>
              <a:rPr lang="en-US" sz="3600" dirty="0"/>
            </a:br>
            <a:r>
              <a:rPr lang="en-US" sz="3600" dirty="0"/>
              <a:t>Semester Three, Second Year(Odd semester)</a:t>
            </a:r>
            <a:br>
              <a:rPr lang="en-US" sz="3600" dirty="0"/>
            </a:br>
            <a:r>
              <a:rPr lang="en-US" sz="3600" dirty="0"/>
              <a:t>14</a:t>
            </a:r>
            <a:r>
              <a:rPr lang="en-US" sz="3600" baseline="30000" dirty="0"/>
              <a:t>th</a:t>
            </a:r>
            <a:r>
              <a:rPr lang="en-US" sz="3600" dirty="0"/>
              <a:t> July  2025 to 22</a:t>
            </a:r>
            <a:r>
              <a:rPr lang="en-US" sz="3600" baseline="30000" dirty="0"/>
              <a:t>nd</a:t>
            </a:r>
            <a:r>
              <a:rPr lang="en-US" sz="3600" dirty="0"/>
              <a:t> November 2025</a:t>
            </a:r>
            <a:br>
              <a:rPr lang="en-US" sz="3600" dirty="0"/>
            </a:br>
            <a:endParaRPr lang="en-US" sz="3600" dirty="0"/>
          </a:p>
        </p:txBody>
      </p:sp>
      <p:sp>
        <p:nvSpPr>
          <p:cNvPr id="3" name="Subtitle 2"/>
          <p:cNvSpPr>
            <a:spLocks noGrp="1"/>
          </p:cNvSpPr>
          <p:nvPr>
            <p:ph type="subTitle" idx="1"/>
          </p:nvPr>
        </p:nvSpPr>
        <p:spPr>
          <a:xfrm>
            <a:off x="1431700" y="4735379"/>
            <a:ext cx="9144000" cy="1655762"/>
          </a:xfrm>
        </p:spPr>
        <p:txBody>
          <a:bodyPr/>
          <a:lstStyle/>
          <a:p>
            <a:r>
              <a:rPr lang="en-US" dirty="0"/>
              <a:t>Padre </a:t>
            </a:r>
            <a:r>
              <a:rPr lang="en-US" dirty="0" err="1"/>
              <a:t>Conceicao</a:t>
            </a:r>
            <a:r>
              <a:rPr lang="en-US" dirty="0"/>
              <a:t> College of Engineering</a:t>
            </a:r>
          </a:p>
          <a:p>
            <a:r>
              <a:rPr lang="en-US" dirty="0"/>
              <a:t>Verna Goa 403722 India</a:t>
            </a:r>
          </a:p>
        </p:txBody>
      </p:sp>
    </p:spTree>
    <p:extLst>
      <p:ext uri="{BB962C8B-B14F-4D97-AF65-F5344CB8AC3E}">
        <p14:creationId xmlns:p14="http://schemas.microsoft.com/office/powerpoint/2010/main" val="1565918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755337"/>
          </a:xfrm>
        </p:spPr>
        <p:txBody>
          <a:bodyPr/>
          <a:lstStyle/>
          <a:p>
            <a:r>
              <a:rPr lang="en-IN" dirty="0"/>
              <a:t>Disadvantages of JavaScript</a:t>
            </a:r>
          </a:p>
        </p:txBody>
      </p:sp>
      <p:sp>
        <p:nvSpPr>
          <p:cNvPr id="3" name="Content Placeholder 2"/>
          <p:cNvSpPr>
            <a:spLocks noGrp="1"/>
          </p:cNvSpPr>
          <p:nvPr>
            <p:ph idx="1"/>
          </p:nvPr>
        </p:nvSpPr>
        <p:spPr>
          <a:xfrm>
            <a:off x="838200" y="1493949"/>
            <a:ext cx="10515600" cy="4932609"/>
          </a:xfrm>
        </p:spPr>
        <p:txBody>
          <a:bodyPr>
            <a:normAutofit/>
          </a:bodyPr>
          <a:lstStyle/>
          <a:p>
            <a:pPr marL="0" indent="0" fontAlgn="base">
              <a:buNone/>
            </a:pPr>
            <a:r>
              <a:rPr lang="en-GB" dirty="0"/>
              <a:t>6.This may be difficult to develop large applications, although you’ll also use the </a:t>
            </a:r>
            <a:r>
              <a:rPr lang="en-GB" dirty="0" err="1"/>
              <a:t>TypeScript</a:t>
            </a:r>
            <a:r>
              <a:rPr lang="en-GB" dirty="0"/>
              <a:t> overlay.</a:t>
            </a:r>
          </a:p>
          <a:p>
            <a:pPr marL="0" indent="0" fontAlgn="base">
              <a:buNone/>
            </a:pPr>
            <a:r>
              <a:rPr lang="en-GB" dirty="0"/>
              <a:t>7.This applies to larger front-end projects. The configuration is often a tedious task to the amount of tools that require to figure together to make an environment for such a project. This is often directly associated with the library’s operation.</a:t>
            </a:r>
          </a:p>
          <a:p>
            <a:pPr marL="0" indent="0" fontAlgn="base">
              <a:buNone/>
            </a:pPr>
            <a:r>
              <a:rPr lang="en-GB" dirty="0"/>
              <a:t>8.The main problem or disadvantage in JavaScript is that the code is always visible to everyone anyone can view JavaScript code.</a:t>
            </a:r>
          </a:p>
          <a:p>
            <a:pPr marL="0" indent="0" fontAlgn="base">
              <a:buNone/>
            </a:pPr>
            <a:r>
              <a:rPr lang="en-GB" dirty="0"/>
              <a:t>9.Though some HTML editors support debugging, it’s not as efficient as other editors like C/C++ editors . Hence difficult for the developer to detect the matter</a:t>
            </a:r>
          </a:p>
          <a:p>
            <a:pPr fontAlgn="base"/>
            <a:endParaRPr lang="en-GB" dirty="0"/>
          </a:p>
          <a:p>
            <a:endParaRPr lang="en-IN" dirty="0"/>
          </a:p>
        </p:txBody>
      </p:sp>
    </p:spTree>
    <p:extLst>
      <p:ext uri="{BB962C8B-B14F-4D97-AF65-F5344CB8AC3E}">
        <p14:creationId xmlns:p14="http://schemas.microsoft.com/office/powerpoint/2010/main" val="3036830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JavaScript Functions</a:t>
            </a:r>
          </a:p>
        </p:txBody>
      </p:sp>
      <p:pic>
        <p:nvPicPr>
          <p:cNvPr id="7" name="Content Placeholder 6"/>
          <p:cNvPicPr>
            <a:picLocks noGrp="1" noChangeAspect="1"/>
          </p:cNvPicPr>
          <p:nvPr>
            <p:ph idx="1"/>
          </p:nvPr>
        </p:nvPicPr>
        <p:blipFill>
          <a:blip r:embed="rId2"/>
          <a:stretch>
            <a:fillRect/>
          </a:stretch>
        </p:blipFill>
        <p:spPr>
          <a:xfrm>
            <a:off x="838200" y="2171958"/>
            <a:ext cx="6915150" cy="3581400"/>
          </a:xfrm>
          <a:prstGeom prst="rect">
            <a:avLst/>
          </a:prstGeom>
        </p:spPr>
      </p:pic>
      <p:pic>
        <p:nvPicPr>
          <p:cNvPr id="8" name="Picture 7"/>
          <p:cNvPicPr>
            <a:picLocks noChangeAspect="1"/>
          </p:cNvPicPr>
          <p:nvPr/>
        </p:nvPicPr>
        <p:blipFill>
          <a:blip r:embed="rId3"/>
          <a:stretch>
            <a:fillRect/>
          </a:stretch>
        </p:blipFill>
        <p:spPr>
          <a:xfrm>
            <a:off x="6476329" y="5034478"/>
            <a:ext cx="5086350" cy="1200150"/>
          </a:xfrm>
          <a:prstGeom prst="rect">
            <a:avLst/>
          </a:prstGeom>
        </p:spPr>
      </p:pic>
      <p:sp>
        <p:nvSpPr>
          <p:cNvPr id="9" name="Title 1"/>
          <p:cNvSpPr txBox="1">
            <a:spLocks/>
          </p:cNvSpPr>
          <p:nvPr/>
        </p:nvSpPr>
        <p:spPr>
          <a:xfrm>
            <a:off x="9261555" y="3268368"/>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7191602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Return</a:t>
            </a:r>
          </a:p>
        </p:txBody>
      </p:sp>
      <p:sp>
        <p:nvSpPr>
          <p:cNvPr id="3" name="Content Placeholder 2"/>
          <p:cNvSpPr>
            <a:spLocks noGrp="1"/>
          </p:cNvSpPr>
          <p:nvPr>
            <p:ph idx="1"/>
          </p:nvPr>
        </p:nvSpPr>
        <p:spPr>
          <a:xfrm>
            <a:off x="838200" y="1690688"/>
            <a:ext cx="10515600" cy="4486275"/>
          </a:xfrm>
        </p:spPr>
        <p:txBody>
          <a:bodyPr/>
          <a:lstStyle/>
          <a:p>
            <a:pPr marL="514350" lvl="0" indent="-514350" eaLnBrk="0" fontAlgn="base" hangingPunct="0">
              <a:lnSpc>
                <a:spcPct val="100000"/>
              </a:lnSpc>
              <a:spcBef>
                <a:spcPct val="0"/>
              </a:spcBef>
              <a:spcAft>
                <a:spcPct val="0"/>
              </a:spcAft>
              <a:buFont typeface="+mj-lt"/>
              <a:buAutoNum type="arabicPeriod"/>
            </a:pPr>
            <a:r>
              <a:rPr lang="en-US" altLang="en-US" dirty="0"/>
              <a:t>When JavaScript reaches a return statement, the function will stop executing.</a:t>
            </a:r>
          </a:p>
          <a:p>
            <a:pPr marL="514350" lvl="0" indent="-514350" eaLnBrk="0" fontAlgn="base" hangingPunct="0">
              <a:lnSpc>
                <a:spcPct val="100000"/>
              </a:lnSpc>
              <a:spcBef>
                <a:spcPct val="0"/>
              </a:spcBef>
              <a:spcAft>
                <a:spcPct val="0"/>
              </a:spcAft>
              <a:buFont typeface="+mj-lt"/>
              <a:buAutoNum type="arabicPeriod"/>
            </a:pPr>
            <a:r>
              <a:rPr lang="en-US" altLang="en-US" dirty="0"/>
              <a:t>If the function was invoked from a statement, JavaScript will "return" to execute the code after the invoking statement.</a:t>
            </a:r>
          </a:p>
          <a:p>
            <a:pPr marL="514350" lvl="0" indent="-514350" eaLnBrk="0" fontAlgn="base" hangingPunct="0">
              <a:lnSpc>
                <a:spcPct val="100000"/>
              </a:lnSpc>
              <a:spcBef>
                <a:spcPct val="0"/>
              </a:spcBef>
              <a:spcAft>
                <a:spcPct val="0"/>
              </a:spcAft>
              <a:buFont typeface="+mj-lt"/>
              <a:buAutoNum type="arabicPeriod"/>
            </a:pPr>
            <a:r>
              <a:rPr lang="en-US" altLang="en-US" dirty="0"/>
              <a:t>Functions often compute a return value. </a:t>
            </a:r>
          </a:p>
          <a:p>
            <a:pPr marL="514350" lvl="0" indent="-514350" eaLnBrk="0" fontAlgn="base" hangingPunct="0">
              <a:lnSpc>
                <a:spcPct val="100000"/>
              </a:lnSpc>
              <a:spcBef>
                <a:spcPct val="0"/>
              </a:spcBef>
              <a:spcAft>
                <a:spcPct val="0"/>
              </a:spcAft>
              <a:buFont typeface="+mj-lt"/>
              <a:buAutoNum type="arabicPeriod"/>
            </a:pPr>
            <a:r>
              <a:rPr lang="en-US" altLang="en-US" dirty="0"/>
              <a:t>The return value is "returned" back to the "caller"</a:t>
            </a:r>
          </a:p>
          <a:p>
            <a:pPr marL="0" indent="0">
              <a:buNone/>
            </a:pPr>
            <a:endParaRPr lang="en-IN" dirty="0"/>
          </a:p>
        </p:txBody>
      </p:sp>
    </p:spTree>
    <p:extLst>
      <p:ext uri="{BB962C8B-B14F-4D97-AF65-F5344CB8AC3E}">
        <p14:creationId xmlns:p14="http://schemas.microsoft.com/office/powerpoint/2010/main" val="23988368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Return</a:t>
            </a:r>
          </a:p>
        </p:txBody>
      </p:sp>
      <p:pic>
        <p:nvPicPr>
          <p:cNvPr id="4" name="Content Placeholder 3"/>
          <p:cNvPicPr>
            <a:picLocks noGrp="1" noChangeAspect="1"/>
          </p:cNvPicPr>
          <p:nvPr>
            <p:ph idx="1"/>
          </p:nvPr>
        </p:nvPicPr>
        <p:blipFill>
          <a:blip r:embed="rId2"/>
          <a:stretch>
            <a:fillRect/>
          </a:stretch>
        </p:blipFill>
        <p:spPr>
          <a:xfrm>
            <a:off x="935932" y="2064365"/>
            <a:ext cx="6791325" cy="3848100"/>
          </a:xfrm>
          <a:prstGeom prst="rect">
            <a:avLst/>
          </a:prstGeom>
        </p:spPr>
      </p:pic>
      <p:pic>
        <p:nvPicPr>
          <p:cNvPr id="5" name="Picture 4"/>
          <p:cNvPicPr>
            <a:picLocks noChangeAspect="1"/>
          </p:cNvPicPr>
          <p:nvPr/>
        </p:nvPicPr>
        <p:blipFill>
          <a:blip r:embed="rId3"/>
          <a:stretch>
            <a:fillRect/>
          </a:stretch>
        </p:blipFill>
        <p:spPr>
          <a:xfrm>
            <a:off x="6200775" y="3988415"/>
            <a:ext cx="5153025" cy="1171575"/>
          </a:xfrm>
          <a:prstGeom prst="rect">
            <a:avLst/>
          </a:prstGeom>
        </p:spPr>
      </p:pic>
      <p:sp>
        <p:nvSpPr>
          <p:cNvPr id="6" name="Title 1"/>
          <p:cNvSpPr txBox="1">
            <a:spLocks/>
          </p:cNvSpPr>
          <p:nvPr/>
        </p:nvSpPr>
        <p:spPr>
          <a:xfrm>
            <a:off x="9313071" y="267212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12465864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031"/>
            <a:ext cx="10515600" cy="626548"/>
          </a:xfrm>
        </p:spPr>
        <p:txBody>
          <a:bodyPr>
            <a:normAutofit fontScale="90000"/>
          </a:bodyPr>
          <a:lstStyle/>
          <a:p>
            <a:r>
              <a:rPr lang="en-GB" dirty="0"/>
              <a:t>Functions Used as Variable Values</a:t>
            </a:r>
            <a:endParaRPr lang="en-IN" dirty="0"/>
          </a:p>
        </p:txBody>
      </p:sp>
      <p:sp>
        <p:nvSpPr>
          <p:cNvPr id="3" name="Content Placeholder 2"/>
          <p:cNvSpPr>
            <a:spLocks noGrp="1"/>
          </p:cNvSpPr>
          <p:nvPr>
            <p:ph idx="1"/>
          </p:nvPr>
        </p:nvSpPr>
        <p:spPr>
          <a:xfrm>
            <a:off x="838200" y="762578"/>
            <a:ext cx="10515600" cy="5663979"/>
          </a:xfrm>
        </p:spPr>
        <p:txBody>
          <a:bodyPr/>
          <a:lstStyle/>
          <a:p>
            <a:r>
              <a:rPr lang="en-GB" dirty="0"/>
              <a:t>Functions can be used the same way as you use variables, in all types of formulas, assignments, and calculations. Instead of using a variable to store the return value of a function. You can use the function directly, as a variable value:</a:t>
            </a:r>
          </a:p>
          <a:p>
            <a:endParaRPr lang="en-IN" dirty="0"/>
          </a:p>
        </p:txBody>
      </p:sp>
      <p:pic>
        <p:nvPicPr>
          <p:cNvPr id="4" name="Picture 3"/>
          <p:cNvPicPr>
            <a:picLocks noChangeAspect="1"/>
          </p:cNvPicPr>
          <p:nvPr/>
        </p:nvPicPr>
        <p:blipFill>
          <a:blip r:embed="rId2"/>
          <a:stretch>
            <a:fillRect/>
          </a:stretch>
        </p:blipFill>
        <p:spPr>
          <a:xfrm>
            <a:off x="1061098" y="2493068"/>
            <a:ext cx="3990975" cy="3571875"/>
          </a:xfrm>
          <a:prstGeom prst="rect">
            <a:avLst/>
          </a:prstGeom>
        </p:spPr>
      </p:pic>
      <p:pic>
        <p:nvPicPr>
          <p:cNvPr id="5" name="Picture 4"/>
          <p:cNvPicPr>
            <a:picLocks noChangeAspect="1"/>
          </p:cNvPicPr>
          <p:nvPr/>
        </p:nvPicPr>
        <p:blipFill>
          <a:blip r:embed="rId3"/>
          <a:stretch>
            <a:fillRect/>
          </a:stretch>
        </p:blipFill>
        <p:spPr>
          <a:xfrm>
            <a:off x="7275422" y="3778942"/>
            <a:ext cx="2200275" cy="1000125"/>
          </a:xfrm>
          <a:prstGeom prst="rect">
            <a:avLst/>
          </a:prstGeom>
        </p:spPr>
      </p:pic>
      <p:sp>
        <p:nvSpPr>
          <p:cNvPr id="6" name="Title 1"/>
          <p:cNvSpPr txBox="1">
            <a:spLocks/>
          </p:cNvSpPr>
          <p:nvPr/>
        </p:nvSpPr>
        <p:spPr>
          <a:xfrm>
            <a:off x="8128215" y="272877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19171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client side scripting</a:t>
            </a:r>
            <a:endParaRPr lang="en-IN" dirty="0"/>
          </a:p>
        </p:txBody>
      </p:sp>
      <p:sp>
        <p:nvSpPr>
          <p:cNvPr id="3" name="Content Placeholder 2"/>
          <p:cNvSpPr>
            <a:spLocks noGrp="1"/>
          </p:cNvSpPr>
          <p:nvPr>
            <p:ph idx="1"/>
          </p:nvPr>
        </p:nvSpPr>
        <p:spPr/>
        <p:txBody>
          <a:bodyPr>
            <a:normAutofit fontScale="92500" lnSpcReduction="10000"/>
          </a:bodyPr>
          <a:lstStyle/>
          <a:p>
            <a:r>
              <a:rPr lang="en-GB" dirty="0"/>
              <a:t>Client-side scripting generally refers to the class of computer programs on the web that are executed client-side, by the user’s web browser, instead of server-side (on the web server). </a:t>
            </a:r>
          </a:p>
          <a:p>
            <a:r>
              <a:rPr lang="en-GB" dirty="0"/>
              <a:t>This type of computer programming is an important part of the Dynamic HTML (DHTML) concept, enabling web pages to be scripted; that is, to have different and changing content depending on user input, environmental conditions (such as the time of day), or other variables.</a:t>
            </a:r>
          </a:p>
          <a:p>
            <a:r>
              <a:rPr lang="en-GB" dirty="0"/>
              <a:t>These kinds of scripts are small programs which are downloaded , compiled and run by the browser.</a:t>
            </a:r>
          </a:p>
          <a:p>
            <a:r>
              <a:rPr lang="en-GB" dirty="0"/>
              <a:t>JavaScript is an important client-side scripting language and widely used in dynamic websites.</a:t>
            </a:r>
          </a:p>
          <a:p>
            <a:endParaRPr lang="en-IN" dirty="0"/>
          </a:p>
        </p:txBody>
      </p:sp>
    </p:spTree>
    <p:extLst>
      <p:ext uri="{BB962C8B-B14F-4D97-AF65-F5344CB8AC3E}">
        <p14:creationId xmlns:p14="http://schemas.microsoft.com/office/powerpoint/2010/main" val="28121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 scripting</a:t>
            </a:r>
            <a:endParaRPr lang="en-IN" dirty="0"/>
          </a:p>
        </p:txBody>
      </p:sp>
      <p:pic>
        <p:nvPicPr>
          <p:cNvPr id="4" name="Content Placeholder 3"/>
          <p:cNvPicPr>
            <a:picLocks noGrp="1" noChangeAspect="1"/>
          </p:cNvPicPr>
          <p:nvPr>
            <p:ph idx="1"/>
          </p:nvPr>
        </p:nvPicPr>
        <p:blipFill>
          <a:blip r:embed="rId2"/>
          <a:stretch>
            <a:fillRect/>
          </a:stretch>
        </p:blipFill>
        <p:spPr>
          <a:xfrm>
            <a:off x="2189408" y="1906074"/>
            <a:ext cx="7221292" cy="3976408"/>
          </a:xfrm>
          <a:prstGeom prst="rect">
            <a:avLst/>
          </a:prstGeom>
        </p:spPr>
      </p:pic>
    </p:spTree>
    <p:extLst>
      <p:ext uri="{BB962C8B-B14F-4D97-AF65-F5344CB8AC3E}">
        <p14:creationId xmlns:p14="http://schemas.microsoft.com/office/powerpoint/2010/main" val="3147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2"/>
            <a:ext cx="10515600" cy="832610"/>
          </a:xfrm>
        </p:spPr>
        <p:txBody>
          <a:bodyPr/>
          <a:lstStyle/>
          <a:p>
            <a:r>
              <a:rPr lang="en-IN" dirty="0"/>
              <a:t>Client Side scripting v/s Server Side scripting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7571821"/>
              </p:ext>
            </p:extLst>
          </p:nvPr>
        </p:nvGraphicFramePr>
        <p:xfrm>
          <a:off x="838200" y="1117287"/>
          <a:ext cx="10515600" cy="4592320"/>
        </p:xfrm>
        <a:graphic>
          <a:graphicData uri="http://schemas.openxmlformats.org/drawingml/2006/table">
            <a:tbl>
              <a:tblPr firstRow="1" bandRow="1">
                <a:tableStyleId>{93296810-A885-4BE3-A3E7-6D5BEEA58F35}</a:tableStyleId>
              </a:tblPr>
              <a:tblGrid>
                <a:gridCol w="758780">
                  <a:extLst>
                    <a:ext uri="{9D8B030D-6E8A-4147-A177-3AD203B41FA5}">
                      <a16:colId xmlns:a16="http://schemas.microsoft.com/office/drawing/2014/main" val="20000"/>
                    </a:ext>
                  </a:extLst>
                </a:gridCol>
                <a:gridCol w="4211392">
                  <a:extLst>
                    <a:ext uri="{9D8B030D-6E8A-4147-A177-3AD203B41FA5}">
                      <a16:colId xmlns:a16="http://schemas.microsoft.com/office/drawing/2014/main" val="20001"/>
                    </a:ext>
                  </a:extLst>
                </a:gridCol>
                <a:gridCol w="5545428">
                  <a:extLst>
                    <a:ext uri="{9D8B030D-6E8A-4147-A177-3AD203B41FA5}">
                      <a16:colId xmlns:a16="http://schemas.microsoft.com/office/drawing/2014/main" val="20002"/>
                    </a:ext>
                  </a:extLst>
                </a:gridCol>
              </a:tblGrid>
              <a:tr h="370840">
                <a:tc>
                  <a:txBody>
                    <a:bodyPr/>
                    <a:lstStyle/>
                    <a:p>
                      <a:r>
                        <a:rPr lang="en-IN" dirty="0" err="1"/>
                        <a:t>Sr.No</a:t>
                      </a:r>
                      <a:endParaRPr lang="en-IN" dirty="0"/>
                    </a:p>
                  </a:txBody>
                  <a:tcPr/>
                </a:tc>
                <a:tc>
                  <a:txBody>
                    <a:bodyPr/>
                    <a:lstStyle/>
                    <a:p>
                      <a:r>
                        <a:rPr lang="en-IN" dirty="0"/>
                        <a:t>Client-Side scripting </a:t>
                      </a:r>
                    </a:p>
                  </a:txBody>
                  <a:tcPr/>
                </a:tc>
                <a:tc>
                  <a:txBody>
                    <a:bodyPr/>
                    <a:lstStyle/>
                    <a:p>
                      <a:r>
                        <a:rPr lang="en-IN" dirty="0"/>
                        <a:t>Server-Side scripting</a:t>
                      </a:r>
                    </a:p>
                  </a:txBody>
                  <a:tcPr/>
                </a:tc>
                <a:extLst>
                  <a:ext uri="{0D108BD9-81ED-4DB2-BD59-A6C34878D82A}">
                    <a16:rowId xmlns:a16="http://schemas.microsoft.com/office/drawing/2014/main" val="10000"/>
                  </a:ext>
                </a:extLst>
              </a:tr>
              <a:tr h="370840">
                <a:tc>
                  <a:txBody>
                    <a:bodyPr/>
                    <a:lstStyle/>
                    <a:p>
                      <a:pPr marL="0" indent="0">
                        <a:buFontTx/>
                        <a:buNone/>
                      </a:pPr>
                      <a:r>
                        <a:rPr lang="en-IN" dirty="0"/>
                        <a:t>1</a:t>
                      </a:r>
                    </a:p>
                  </a:txBody>
                  <a:tcPr/>
                </a:tc>
                <a:tc>
                  <a:txBody>
                    <a:bodyPr/>
                    <a:lstStyle/>
                    <a:p>
                      <a:r>
                        <a:rPr lang="en-GB" sz="1800" b="0" i="0" kern="1200" dirty="0">
                          <a:solidFill>
                            <a:schemeClr val="dk1"/>
                          </a:solidFill>
                          <a:effectLst/>
                          <a:latin typeface="+mn-lt"/>
                          <a:ea typeface="+mn-ea"/>
                          <a:cs typeface="+mn-cs"/>
                        </a:rPr>
                        <a:t>It runs on the user’s computer.</a:t>
                      </a:r>
                      <a:endParaRPr lang="en-IN" dirty="0"/>
                    </a:p>
                  </a:txBody>
                  <a:tcPr/>
                </a:tc>
                <a:tc>
                  <a:txBody>
                    <a:bodyPr/>
                    <a:lstStyle/>
                    <a:p>
                      <a:r>
                        <a:rPr lang="en-GB" sz="1800" b="0" i="0" kern="1200" dirty="0">
                          <a:solidFill>
                            <a:schemeClr val="dk1"/>
                          </a:solidFill>
                          <a:effectLst/>
                          <a:latin typeface="+mn-lt"/>
                          <a:ea typeface="+mn-ea"/>
                          <a:cs typeface="+mn-cs"/>
                        </a:rPr>
                        <a:t>It runs on the webserver.</a:t>
                      </a:r>
                      <a:endParaRPr lang="en-IN" dirty="0"/>
                    </a:p>
                  </a:txBody>
                  <a:tcPr/>
                </a:tc>
                <a:extLst>
                  <a:ext uri="{0D108BD9-81ED-4DB2-BD59-A6C34878D82A}">
                    <a16:rowId xmlns:a16="http://schemas.microsoft.com/office/drawing/2014/main" val="10001"/>
                  </a:ext>
                </a:extLst>
              </a:tr>
              <a:tr h="370840">
                <a:tc>
                  <a:txBody>
                    <a:bodyPr/>
                    <a:lstStyle/>
                    <a:p>
                      <a:pPr marL="0" indent="0">
                        <a:buFontTx/>
                        <a:buNone/>
                      </a:pPr>
                      <a:r>
                        <a:rPr lang="en-IN" dirty="0"/>
                        <a:t>2</a:t>
                      </a:r>
                    </a:p>
                  </a:txBody>
                  <a:tcPr/>
                </a:tc>
                <a:tc>
                  <a:txBody>
                    <a:bodyPr/>
                    <a:lstStyle/>
                    <a:p>
                      <a:r>
                        <a:rPr lang="en-GB" sz="1800" b="0" i="0" kern="1200" dirty="0">
                          <a:solidFill>
                            <a:schemeClr val="dk1"/>
                          </a:solidFill>
                          <a:effectLst/>
                          <a:latin typeface="+mn-lt"/>
                          <a:ea typeface="+mn-ea"/>
                          <a:cs typeface="+mn-cs"/>
                        </a:rPr>
                        <a:t>Source code is visible to the user</a:t>
                      </a:r>
                      <a:endParaRPr lang="en-IN" dirty="0"/>
                    </a:p>
                  </a:txBody>
                  <a:tcPr/>
                </a:tc>
                <a:tc>
                  <a:txBody>
                    <a:bodyPr/>
                    <a:lstStyle/>
                    <a:p>
                      <a:r>
                        <a:rPr lang="en-GB" sz="1800" b="0" i="0" kern="1200" dirty="0">
                          <a:solidFill>
                            <a:schemeClr val="dk1"/>
                          </a:solidFill>
                          <a:effectLst/>
                          <a:latin typeface="+mn-lt"/>
                          <a:ea typeface="+mn-ea"/>
                          <a:cs typeface="+mn-cs"/>
                        </a:rPr>
                        <a:t>Source code is not visible to the user because its output </a:t>
                      </a:r>
                      <a:br>
                        <a:rPr lang="en-GB" dirty="0"/>
                      </a:br>
                      <a:r>
                        <a:rPr lang="en-GB" sz="1800" b="0" i="0" kern="1200" dirty="0">
                          <a:solidFill>
                            <a:schemeClr val="dk1"/>
                          </a:solidFill>
                          <a:effectLst/>
                          <a:latin typeface="+mn-lt"/>
                          <a:ea typeface="+mn-ea"/>
                          <a:cs typeface="+mn-cs"/>
                        </a:rPr>
                        <a:t>of server-</a:t>
                      </a:r>
                      <a:r>
                        <a:rPr lang="en-GB" sz="1800" b="0" i="0" kern="1200" dirty="0" err="1">
                          <a:solidFill>
                            <a:schemeClr val="dk1"/>
                          </a:solidFill>
                          <a:effectLst/>
                          <a:latin typeface="+mn-lt"/>
                          <a:ea typeface="+mn-ea"/>
                          <a:cs typeface="+mn-cs"/>
                        </a:rPr>
                        <a:t>sideside</a:t>
                      </a:r>
                      <a:r>
                        <a:rPr lang="en-GB" sz="1800" b="0" i="0" kern="1200" dirty="0">
                          <a:solidFill>
                            <a:schemeClr val="dk1"/>
                          </a:solidFill>
                          <a:effectLst/>
                          <a:latin typeface="+mn-lt"/>
                          <a:ea typeface="+mn-ea"/>
                          <a:cs typeface="+mn-cs"/>
                        </a:rPr>
                        <a:t> is an HTML page. </a:t>
                      </a:r>
                      <a:endParaRPr lang="en-IN" dirty="0"/>
                    </a:p>
                  </a:txBody>
                  <a:tcPr/>
                </a:tc>
                <a:extLst>
                  <a:ext uri="{0D108BD9-81ED-4DB2-BD59-A6C34878D82A}">
                    <a16:rowId xmlns:a16="http://schemas.microsoft.com/office/drawing/2014/main" val="10002"/>
                  </a:ext>
                </a:extLst>
              </a:tr>
              <a:tr h="370840">
                <a:tc>
                  <a:txBody>
                    <a:bodyPr/>
                    <a:lstStyle/>
                    <a:p>
                      <a:pPr marL="0" indent="0">
                        <a:buFontTx/>
                        <a:buNone/>
                      </a:pPr>
                      <a:r>
                        <a:rPr lang="en-IN" dirty="0"/>
                        <a:t>3</a:t>
                      </a:r>
                    </a:p>
                  </a:txBody>
                  <a:tcPr/>
                </a:tc>
                <a:tc>
                  <a:txBody>
                    <a:bodyPr/>
                    <a:lstStyle/>
                    <a:p>
                      <a:r>
                        <a:rPr lang="en-GB" sz="1800" b="0" i="0" kern="1200" dirty="0">
                          <a:solidFill>
                            <a:schemeClr val="dk1"/>
                          </a:solidFill>
                          <a:effectLst/>
                          <a:latin typeface="+mn-lt"/>
                          <a:ea typeface="+mn-ea"/>
                          <a:cs typeface="+mn-cs"/>
                        </a:rPr>
                        <a:t>It does not provide security for data.</a:t>
                      </a:r>
                      <a:endParaRPr lang="en-IN" dirty="0"/>
                    </a:p>
                  </a:txBody>
                  <a:tcPr/>
                </a:tc>
                <a:tc>
                  <a:txBody>
                    <a:bodyPr/>
                    <a:lstStyle/>
                    <a:p>
                      <a:r>
                        <a:rPr lang="en-GB" sz="1800" b="0" i="0" kern="1200" dirty="0">
                          <a:solidFill>
                            <a:schemeClr val="dk1"/>
                          </a:solidFill>
                          <a:effectLst/>
                          <a:latin typeface="+mn-lt"/>
                          <a:ea typeface="+mn-ea"/>
                          <a:cs typeface="+mn-cs"/>
                        </a:rPr>
                        <a:t>It provides more security for data.</a:t>
                      </a:r>
                      <a:endParaRPr lang="en-IN" dirty="0"/>
                    </a:p>
                  </a:txBody>
                  <a:tcPr/>
                </a:tc>
                <a:extLst>
                  <a:ext uri="{0D108BD9-81ED-4DB2-BD59-A6C34878D82A}">
                    <a16:rowId xmlns:a16="http://schemas.microsoft.com/office/drawing/2014/main" val="10003"/>
                  </a:ext>
                </a:extLst>
              </a:tr>
              <a:tr h="370840">
                <a:tc>
                  <a:txBody>
                    <a:bodyPr/>
                    <a:lstStyle/>
                    <a:p>
                      <a:pPr marL="0" indent="0">
                        <a:buFont typeface="+mj-lt"/>
                        <a:buNone/>
                      </a:pPr>
                      <a:r>
                        <a:rPr lang="en-IN" dirty="0"/>
                        <a:t>4</a:t>
                      </a:r>
                    </a:p>
                  </a:txBody>
                  <a:tcPr/>
                </a:tc>
                <a:tc>
                  <a:txBody>
                    <a:bodyPr/>
                    <a:lstStyle/>
                    <a:p>
                      <a:r>
                        <a:rPr lang="en-GB" sz="1800" b="0" i="0" kern="1200" dirty="0">
                          <a:solidFill>
                            <a:schemeClr val="dk1"/>
                          </a:solidFill>
                          <a:effectLst/>
                          <a:latin typeface="+mn-lt"/>
                          <a:ea typeface="+mn-ea"/>
                          <a:cs typeface="+mn-cs"/>
                        </a:rPr>
                        <a:t>It usually depends on the browser and its version.</a:t>
                      </a:r>
                      <a:endParaRPr lang="en-IN" dirty="0"/>
                    </a:p>
                  </a:txBody>
                  <a:tcPr/>
                </a:tc>
                <a:tc>
                  <a:txBody>
                    <a:bodyPr/>
                    <a:lstStyle/>
                    <a:p>
                      <a:r>
                        <a:rPr lang="en-GB" sz="1800" b="0" i="0" kern="1200" dirty="0">
                          <a:solidFill>
                            <a:schemeClr val="dk1"/>
                          </a:solidFill>
                          <a:effectLst/>
                          <a:latin typeface="+mn-lt"/>
                          <a:ea typeface="+mn-ea"/>
                          <a:cs typeface="+mn-cs"/>
                        </a:rPr>
                        <a:t>In this any server-side technology can be used and it does not depend on the client. </a:t>
                      </a:r>
                      <a:endParaRPr lang="en-IN" dirty="0"/>
                    </a:p>
                  </a:txBody>
                  <a:tcPr/>
                </a:tc>
                <a:extLst>
                  <a:ext uri="{0D108BD9-81ED-4DB2-BD59-A6C34878D82A}">
                    <a16:rowId xmlns:a16="http://schemas.microsoft.com/office/drawing/2014/main" val="10004"/>
                  </a:ext>
                </a:extLst>
              </a:tr>
              <a:tr h="370840">
                <a:tc>
                  <a:txBody>
                    <a:bodyPr/>
                    <a:lstStyle/>
                    <a:p>
                      <a:pPr marL="0" indent="0">
                        <a:buFont typeface="+mj-lt"/>
                        <a:buNone/>
                      </a:pPr>
                      <a:r>
                        <a:rPr lang="en-IN" dirty="0"/>
                        <a:t>5</a:t>
                      </a:r>
                    </a:p>
                  </a:txBody>
                  <a:tcPr/>
                </a:tc>
                <a:tc>
                  <a:txBody>
                    <a:bodyPr/>
                    <a:lstStyle/>
                    <a:p>
                      <a:r>
                        <a:rPr lang="en-GB" sz="1800" b="0" i="0" kern="1200" dirty="0">
                          <a:solidFill>
                            <a:schemeClr val="dk1"/>
                          </a:solidFill>
                          <a:effectLst/>
                          <a:latin typeface="+mn-lt"/>
                          <a:ea typeface="+mn-ea"/>
                          <a:cs typeface="+mn-cs"/>
                        </a:rPr>
                        <a:t>It is a technique used in web development in which scripts run on the client’s browser.</a:t>
                      </a:r>
                      <a:endParaRPr lang="en-IN" dirty="0"/>
                    </a:p>
                  </a:txBody>
                  <a:tcPr/>
                </a:tc>
                <a:tc>
                  <a:txBody>
                    <a:bodyPr/>
                    <a:lstStyle/>
                    <a:p>
                      <a:r>
                        <a:rPr lang="en-GB" sz="1800" b="0" i="0" kern="1200" dirty="0">
                          <a:solidFill>
                            <a:schemeClr val="dk1"/>
                          </a:solidFill>
                          <a:effectLst/>
                          <a:latin typeface="+mn-lt"/>
                          <a:ea typeface="+mn-ea"/>
                          <a:cs typeface="+mn-cs"/>
                        </a:rPr>
                        <a:t>It is a technique that uses scripts on the webserver to produce a response that is customized for each client’s request.</a:t>
                      </a:r>
                      <a:endParaRPr lang="en-IN" dirty="0"/>
                    </a:p>
                  </a:txBody>
                  <a:tcPr/>
                </a:tc>
                <a:extLst>
                  <a:ext uri="{0D108BD9-81ED-4DB2-BD59-A6C34878D82A}">
                    <a16:rowId xmlns:a16="http://schemas.microsoft.com/office/drawing/2014/main" val="10005"/>
                  </a:ext>
                </a:extLst>
              </a:tr>
              <a:tr h="370840">
                <a:tc>
                  <a:txBody>
                    <a:bodyPr/>
                    <a:lstStyle/>
                    <a:p>
                      <a:pPr marL="0" indent="0">
                        <a:buFont typeface="+mj-lt"/>
                        <a:buNone/>
                      </a:pPr>
                      <a:r>
                        <a:rPr lang="en-IN" dirty="0"/>
                        <a:t>6</a:t>
                      </a:r>
                    </a:p>
                  </a:txBody>
                  <a:tcPr/>
                </a:tc>
                <a:tc>
                  <a:txBody>
                    <a:bodyPr/>
                    <a:lstStyle/>
                    <a:p>
                      <a:r>
                        <a:rPr lang="en-GB" sz="1800" b="0" i="0" kern="1200" dirty="0">
                          <a:solidFill>
                            <a:schemeClr val="dk1"/>
                          </a:solidFill>
                          <a:effectLst/>
                          <a:latin typeface="+mn-lt"/>
                          <a:ea typeface="+mn-ea"/>
                          <a:cs typeface="+mn-cs"/>
                        </a:rPr>
                        <a:t>There are many advantages linked with this like faster</a:t>
                      </a:r>
                      <a:r>
                        <a:rPr lang="en-GB" sz="1800" b="0" i="0" kern="1200" baseline="0" dirty="0">
                          <a:solidFill>
                            <a:schemeClr val="dk1"/>
                          </a:solidFill>
                          <a:effectLst/>
                          <a:latin typeface="+mn-lt"/>
                          <a:ea typeface="+mn-ea"/>
                          <a:cs typeface="+mn-cs"/>
                        </a:rPr>
                        <a:t> </a:t>
                      </a:r>
                      <a:r>
                        <a:rPr lang="en-GB" sz="1800" b="0" i="0" kern="1200" dirty="0">
                          <a:solidFill>
                            <a:schemeClr val="dk1"/>
                          </a:solidFill>
                          <a:effectLst/>
                          <a:latin typeface="+mn-lt"/>
                          <a:ea typeface="+mn-ea"/>
                          <a:cs typeface="+mn-cs"/>
                        </a:rPr>
                        <a:t>response times, a more interactive application. </a:t>
                      </a:r>
                      <a:endParaRPr lang="en-IN" dirty="0"/>
                    </a:p>
                  </a:txBody>
                  <a:tcPr/>
                </a:tc>
                <a:tc>
                  <a:txBody>
                    <a:bodyPr/>
                    <a:lstStyle/>
                    <a:p>
                      <a:r>
                        <a:rPr lang="en-GB" sz="1800" b="0" i="0" kern="1200" dirty="0">
                          <a:solidFill>
                            <a:schemeClr val="dk1"/>
                          </a:solidFill>
                          <a:effectLst/>
                          <a:latin typeface="+mn-lt"/>
                          <a:ea typeface="+mn-ea"/>
                          <a:cs typeface="+mn-cs"/>
                        </a:rPr>
                        <a:t>The primary advantage is its ability to highly customize, response </a:t>
                      </a:r>
                      <a:r>
                        <a:rPr lang="en-GB" sz="1800" b="0" i="0" kern="1200" baseline="0" dirty="0">
                          <a:solidFill>
                            <a:schemeClr val="dk1"/>
                          </a:solidFill>
                          <a:effectLst/>
                          <a:latin typeface="+mn-lt"/>
                          <a:ea typeface="+mn-ea"/>
                          <a:cs typeface="+mn-cs"/>
                        </a:rPr>
                        <a:t> </a:t>
                      </a:r>
                      <a:r>
                        <a:rPr lang="en-GB" sz="1800" b="0" i="0" kern="1200" dirty="0">
                          <a:solidFill>
                            <a:schemeClr val="dk1"/>
                          </a:solidFill>
                          <a:effectLst/>
                          <a:latin typeface="+mn-lt"/>
                          <a:ea typeface="+mn-ea"/>
                          <a:cs typeface="+mn-cs"/>
                        </a:rPr>
                        <a:t>requirements, access rights based on user. </a:t>
                      </a:r>
                      <a:endParaRPr lang="en-IN" dirty="0"/>
                    </a:p>
                  </a:txBody>
                  <a:tcPr/>
                </a:tc>
                <a:extLst>
                  <a:ext uri="{0D108BD9-81ED-4DB2-BD59-A6C34878D82A}">
                    <a16:rowId xmlns:a16="http://schemas.microsoft.com/office/drawing/2014/main" val="10006"/>
                  </a:ext>
                </a:extLst>
              </a:tr>
              <a:tr h="370840">
                <a:tc>
                  <a:txBody>
                    <a:bodyPr/>
                    <a:lstStyle/>
                    <a:p>
                      <a:pPr marL="0" indent="0">
                        <a:buFont typeface="+mj-lt"/>
                        <a:buNone/>
                      </a:pPr>
                      <a:r>
                        <a:rPr lang="en-IN" dirty="0"/>
                        <a:t>7</a:t>
                      </a:r>
                    </a:p>
                  </a:txBody>
                  <a:tcPr/>
                </a:tc>
                <a:tc>
                  <a:txBody>
                    <a:bodyPr/>
                    <a:lstStyle/>
                    <a:p>
                      <a:r>
                        <a:rPr lang="en-GB" sz="1800" b="0" i="0" kern="1200" dirty="0">
                          <a:solidFill>
                            <a:schemeClr val="dk1"/>
                          </a:solidFill>
                          <a:effectLst/>
                          <a:latin typeface="+mn-lt"/>
                          <a:ea typeface="+mn-ea"/>
                          <a:cs typeface="+mn-cs"/>
                        </a:rPr>
                        <a:t>HTML, CSS, and </a:t>
                      </a:r>
                      <a:r>
                        <a:rPr lang="en-GB" sz="1800" b="0" i="0" kern="1200" dirty="0" err="1">
                          <a:solidFill>
                            <a:schemeClr val="dk1"/>
                          </a:solidFill>
                          <a:effectLst/>
                          <a:latin typeface="+mn-lt"/>
                          <a:ea typeface="+mn-ea"/>
                          <a:cs typeface="+mn-cs"/>
                        </a:rPr>
                        <a:t>javascript</a:t>
                      </a:r>
                      <a:r>
                        <a:rPr lang="en-GB" sz="1800" b="0" i="0" kern="1200" dirty="0">
                          <a:solidFill>
                            <a:schemeClr val="dk1"/>
                          </a:solidFill>
                          <a:effectLst/>
                          <a:latin typeface="+mn-lt"/>
                          <a:ea typeface="+mn-ea"/>
                          <a:cs typeface="+mn-cs"/>
                        </a:rPr>
                        <a:t> are used.</a:t>
                      </a:r>
                      <a:endParaRPr lang="en-IN" dirty="0"/>
                    </a:p>
                  </a:txBody>
                  <a:tcPr/>
                </a:tc>
                <a:tc>
                  <a:txBody>
                    <a:bodyPr/>
                    <a:lstStyle/>
                    <a:p>
                      <a:r>
                        <a:rPr lang="en-GB" sz="1800" b="0" i="0" kern="1200" dirty="0">
                          <a:solidFill>
                            <a:schemeClr val="dk1"/>
                          </a:solidFill>
                          <a:effectLst/>
                          <a:latin typeface="+mn-lt"/>
                          <a:ea typeface="+mn-ea"/>
                          <a:cs typeface="+mn-cs"/>
                        </a:rPr>
                        <a:t>PHP, Python, Java, Ruby are used.</a:t>
                      </a:r>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9904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2095"/>
            <a:ext cx="10465158" cy="1325563"/>
          </a:xfrm>
        </p:spPr>
        <p:txBody>
          <a:bodyPr>
            <a:normAutofit/>
          </a:bodyPr>
          <a:lstStyle/>
          <a:p>
            <a:r>
              <a:rPr lang="en-IN" dirty="0"/>
              <a:t>Internal and External JavaScript</a:t>
            </a:r>
          </a:p>
        </p:txBody>
      </p:sp>
      <p:sp>
        <p:nvSpPr>
          <p:cNvPr id="3" name="Content Placeholder 2"/>
          <p:cNvSpPr>
            <a:spLocks noGrp="1"/>
          </p:cNvSpPr>
          <p:nvPr>
            <p:ph idx="1"/>
          </p:nvPr>
        </p:nvSpPr>
        <p:spPr/>
        <p:txBody>
          <a:bodyPr/>
          <a:lstStyle/>
          <a:p>
            <a:r>
              <a:rPr lang="en-GB" dirty="0"/>
              <a:t>You can use JavaScript code in two ways.</a:t>
            </a:r>
          </a:p>
          <a:p>
            <a:pPr marL="514350" indent="-514350">
              <a:buFont typeface="+mj-lt"/>
              <a:buAutoNum type="arabicPeriod"/>
            </a:pPr>
            <a:r>
              <a:rPr lang="en-GB" dirty="0"/>
              <a:t>Internal: You can either include the JavaScript code internally within your HTML document itself</a:t>
            </a:r>
          </a:p>
          <a:p>
            <a:pPr marL="514350" indent="-514350">
              <a:buFont typeface="+mj-lt"/>
              <a:buAutoNum type="arabicPeriod"/>
            </a:pPr>
            <a:r>
              <a:rPr lang="en-GB" dirty="0"/>
              <a:t>External: You can keep the JavaScript code in a separate external file and then point to that file from your HTML document.</a:t>
            </a:r>
          </a:p>
          <a:p>
            <a:endParaRPr lang="en-IN" dirty="0"/>
          </a:p>
        </p:txBody>
      </p:sp>
    </p:spTree>
    <p:extLst>
      <p:ext uri="{BB962C8B-B14F-4D97-AF65-F5344CB8AC3E}">
        <p14:creationId xmlns:p14="http://schemas.microsoft.com/office/powerpoint/2010/main" val="308110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06"/>
            <a:ext cx="10515600" cy="716700"/>
          </a:xfrm>
        </p:spPr>
        <p:txBody>
          <a:bodyPr>
            <a:normAutofit/>
          </a:bodyPr>
          <a:lstStyle/>
          <a:p>
            <a:r>
              <a:rPr lang="en-IN" dirty="0"/>
              <a:t>Example of Internal JavaScript?</a:t>
            </a:r>
          </a:p>
        </p:txBody>
      </p:sp>
      <p:pic>
        <p:nvPicPr>
          <p:cNvPr id="4" name="Content Placeholder 3"/>
          <p:cNvPicPr>
            <a:picLocks noGrp="1" noChangeAspect="1"/>
          </p:cNvPicPr>
          <p:nvPr>
            <p:ph idx="1"/>
          </p:nvPr>
        </p:nvPicPr>
        <p:blipFill>
          <a:blip r:embed="rId2"/>
          <a:stretch>
            <a:fillRect/>
          </a:stretch>
        </p:blipFill>
        <p:spPr>
          <a:xfrm>
            <a:off x="413197" y="1825625"/>
            <a:ext cx="9831237" cy="4351338"/>
          </a:xfrm>
          <a:prstGeom prst="rect">
            <a:avLst/>
          </a:prstGeom>
        </p:spPr>
      </p:pic>
      <p:sp>
        <p:nvSpPr>
          <p:cNvPr id="5" name="Title 1"/>
          <p:cNvSpPr txBox="1">
            <a:spLocks/>
          </p:cNvSpPr>
          <p:nvPr/>
        </p:nvSpPr>
        <p:spPr>
          <a:xfrm>
            <a:off x="838200" y="1313645"/>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day.htm</a:t>
            </a:r>
          </a:p>
        </p:txBody>
      </p:sp>
      <p:pic>
        <p:nvPicPr>
          <p:cNvPr id="6" name="Content Placeholder 3"/>
          <p:cNvPicPr>
            <a:picLocks noChangeAspect="1"/>
          </p:cNvPicPr>
          <p:nvPr/>
        </p:nvPicPr>
        <p:blipFill>
          <a:blip r:embed="rId3"/>
          <a:stretch>
            <a:fillRect/>
          </a:stretch>
        </p:blipFill>
        <p:spPr>
          <a:xfrm>
            <a:off x="9372896" y="2108166"/>
            <a:ext cx="1743075" cy="695325"/>
          </a:xfrm>
          <a:prstGeom prst="rect">
            <a:avLst/>
          </a:prstGeom>
        </p:spPr>
      </p:pic>
      <p:sp>
        <p:nvSpPr>
          <p:cNvPr id="7" name="Title 1"/>
          <p:cNvSpPr txBox="1">
            <a:spLocks/>
          </p:cNvSpPr>
          <p:nvPr/>
        </p:nvSpPr>
        <p:spPr>
          <a:xfrm>
            <a:off x="9601200" y="1247663"/>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289436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5"/>
            <a:ext cx="10515600" cy="845489"/>
          </a:xfrm>
        </p:spPr>
        <p:txBody>
          <a:bodyPr>
            <a:normAutofit/>
          </a:bodyPr>
          <a:lstStyle/>
          <a:p>
            <a:r>
              <a:rPr lang="en-IN" dirty="0"/>
              <a:t>What is External JavaScript?</a:t>
            </a:r>
          </a:p>
        </p:txBody>
      </p:sp>
      <p:sp>
        <p:nvSpPr>
          <p:cNvPr id="3" name="Content Placeholder 2"/>
          <p:cNvSpPr>
            <a:spLocks noGrp="1"/>
          </p:cNvSpPr>
          <p:nvPr>
            <p:ph idx="1"/>
          </p:nvPr>
        </p:nvSpPr>
        <p:spPr>
          <a:xfrm>
            <a:off x="838200" y="1191296"/>
            <a:ext cx="10515600" cy="5389808"/>
          </a:xfrm>
        </p:spPr>
        <p:txBody>
          <a:bodyPr>
            <a:normAutofit/>
          </a:bodyPr>
          <a:lstStyle/>
          <a:p>
            <a:r>
              <a:rPr lang="en-GB" dirty="0"/>
              <a:t>You decide to display the current date and time in all your web pages. If you wrote the code and copied in all your web pages (</a:t>
            </a:r>
            <a:r>
              <a:rPr lang="en-GB" dirty="0" err="1"/>
              <a:t>eg</a:t>
            </a:r>
            <a:r>
              <a:rPr lang="en-GB" dirty="0"/>
              <a:t> 100 pages),but later, you want to change the format in which the date or time is displayed.</a:t>
            </a:r>
          </a:p>
          <a:p>
            <a:r>
              <a:rPr lang="en-GB" dirty="0"/>
              <a:t>In this case, you will have to make changes in all the 100 web pages. This will be a very time consuming and difficult task.</a:t>
            </a:r>
          </a:p>
          <a:p>
            <a:r>
              <a:rPr lang="en-GB" dirty="0"/>
              <a:t>Therefore, save the JavaScript code in a new file with the extension .</a:t>
            </a:r>
            <a:r>
              <a:rPr lang="en-GB" dirty="0" err="1"/>
              <a:t>js</a:t>
            </a:r>
            <a:r>
              <a:rPr lang="en-GB" dirty="0"/>
              <a:t>. It is assumed that the .</a:t>
            </a:r>
            <a:r>
              <a:rPr lang="en-GB" dirty="0" err="1"/>
              <a:t>js</a:t>
            </a:r>
            <a:r>
              <a:rPr lang="en-GB" dirty="0"/>
              <a:t> file and all your web pages are in the same folder. If the external.js file is in a different folder, you need to specify the full path to your file in the </a:t>
            </a:r>
            <a:r>
              <a:rPr lang="en-GB" dirty="0" err="1"/>
              <a:t>src</a:t>
            </a:r>
            <a:r>
              <a:rPr lang="en-GB" dirty="0"/>
              <a:t> attribute.</a:t>
            </a:r>
          </a:p>
          <a:p>
            <a:r>
              <a:rPr lang="en-GB" dirty="0"/>
              <a:t>Then, add a line of code in all your web pages to point to your .</a:t>
            </a:r>
            <a:r>
              <a:rPr lang="en-GB" dirty="0" err="1"/>
              <a:t>js</a:t>
            </a:r>
            <a:r>
              <a:rPr lang="en-GB" dirty="0"/>
              <a:t> file like this </a:t>
            </a:r>
            <a:r>
              <a:rPr lang="en-US" altLang="en-US" dirty="0">
                <a:solidFill>
                  <a:srgbClr val="00B050"/>
                </a:solidFill>
              </a:rPr>
              <a:t>&lt;script type="text/</a:t>
            </a:r>
            <a:r>
              <a:rPr lang="en-US" altLang="en-US" dirty="0" err="1">
                <a:solidFill>
                  <a:srgbClr val="00B050"/>
                </a:solidFill>
              </a:rPr>
              <a:t>javascript</a:t>
            </a:r>
            <a:r>
              <a:rPr lang="en-US" altLang="en-US" dirty="0">
                <a:solidFill>
                  <a:srgbClr val="00B050"/>
                </a:solidFill>
              </a:rPr>
              <a:t>" </a:t>
            </a:r>
            <a:r>
              <a:rPr lang="en-US" altLang="en-US" dirty="0" err="1">
                <a:solidFill>
                  <a:srgbClr val="00B050"/>
                </a:solidFill>
              </a:rPr>
              <a:t>src</a:t>
            </a:r>
            <a:r>
              <a:rPr lang="en-US" altLang="en-US" dirty="0">
                <a:solidFill>
                  <a:srgbClr val="00B050"/>
                </a:solidFill>
              </a:rPr>
              <a:t>="currentdetails.js"&gt; </a:t>
            </a:r>
          </a:p>
          <a:p>
            <a:endParaRPr lang="en-GB" dirty="0"/>
          </a:p>
          <a:p>
            <a:endParaRPr lang="en-GB" dirty="0"/>
          </a:p>
          <a:p>
            <a:endParaRPr lang="en-IN" dirty="0"/>
          </a:p>
        </p:txBody>
      </p:sp>
    </p:spTree>
    <p:extLst>
      <p:ext uri="{BB962C8B-B14F-4D97-AF65-F5344CB8AC3E}">
        <p14:creationId xmlns:p14="http://schemas.microsoft.com/office/powerpoint/2010/main" val="313800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273" y="378004"/>
            <a:ext cx="10515600" cy="1325563"/>
          </a:xfrm>
        </p:spPr>
        <p:txBody>
          <a:bodyPr>
            <a:normAutofit/>
          </a:bodyPr>
          <a:lstStyle/>
          <a:p>
            <a:r>
              <a:rPr lang="en-GB" dirty="0"/>
              <a:t>How to Link HTML file to an external JavaScript file</a:t>
            </a:r>
            <a:endParaRPr lang="en-IN"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altLang="en-US" dirty="0"/>
              <a:t>script tag should be placed in HTML page's head</a:t>
            </a:r>
          </a:p>
          <a:p>
            <a:pPr marL="0" lvl="0" indent="0" eaLnBrk="0" fontAlgn="base" hangingPunct="0">
              <a:lnSpc>
                <a:spcPct val="100000"/>
              </a:lnSpc>
              <a:spcBef>
                <a:spcPct val="0"/>
              </a:spcBef>
              <a:spcAft>
                <a:spcPct val="0"/>
              </a:spcAft>
              <a:buFontTx/>
              <a:buChar char="•"/>
            </a:pPr>
            <a:r>
              <a:rPr lang="en-US" altLang="en-US" dirty="0"/>
              <a:t>script code is stored in a separate .</a:t>
            </a:r>
            <a:r>
              <a:rPr lang="en-US" altLang="en-US" dirty="0" err="1"/>
              <a:t>js</a:t>
            </a:r>
            <a:r>
              <a:rPr lang="en-US" altLang="en-US" dirty="0"/>
              <a:t> file</a:t>
            </a:r>
          </a:p>
          <a:p>
            <a:pPr marL="0" lvl="0" indent="0" eaLnBrk="0" fontAlgn="base" hangingPunct="0">
              <a:lnSpc>
                <a:spcPct val="100000"/>
              </a:lnSpc>
              <a:spcBef>
                <a:spcPct val="0"/>
              </a:spcBef>
              <a:spcAft>
                <a:spcPct val="0"/>
              </a:spcAft>
              <a:buFontTx/>
              <a:buChar char="•"/>
            </a:pPr>
            <a:r>
              <a:rPr lang="en-US" altLang="en-US" dirty="0"/>
              <a:t>JS code can be placed directly in the HTML file's body or head (like CSS)</a:t>
            </a:r>
          </a:p>
          <a:p>
            <a:pPr marL="457200" lvl="1" indent="0" eaLnBrk="0" fontAlgn="base" hangingPunct="0">
              <a:lnSpc>
                <a:spcPct val="100000"/>
              </a:lnSpc>
              <a:spcBef>
                <a:spcPct val="0"/>
              </a:spcBef>
              <a:spcAft>
                <a:spcPct val="0"/>
              </a:spcAft>
              <a:buFontTx/>
              <a:buChar char="•"/>
            </a:pPr>
            <a:r>
              <a:rPr lang="en-US" altLang="en-US" dirty="0"/>
              <a:t>but this is bad style (should separate content, presentation, and behavior)</a:t>
            </a:r>
          </a:p>
          <a:p>
            <a:pPr lvl="1" eaLnBrk="0" fontAlgn="base" hangingPunct="0">
              <a:lnSpc>
                <a:spcPct val="100000"/>
              </a:lnSpc>
              <a:spcBef>
                <a:spcPct val="0"/>
              </a:spcBef>
              <a:spcAft>
                <a:spcPct val="0"/>
              </a:spcAft>
            </a:pPr>
            <a:r>
              <a:rPr lang="en-US" altLang="en-US" dirty="0"/>
              <a:t>Syntax</a:t>
            </a:r>
          </a:p>
          <a:p>
            <a:pPr marL="457200" lvl="1" indent="0" eaLnBrk="0" fontAlgn="base" hangingPunct="0">
              <a:lnSpc>
                <a:spcPct val="100000"/>
              </a:lnSpc>
              <a:spcBef>
                <a:spcPct val="0"/>
              </a:spcBef>
              <a:spcAft>
                <a:spcPct val="0"/>
              </a:spcAft>
              <a:buNone/>
            </a:pPr>
            <a:r>
              <a:rPr lang="en-US" altLang="en-US" dirty="0">
                <a:solidFill>
                  <a:srgbClr val="00B050"/>
                </a:solidFill>
              </a:rPr>
              <a:t>&lt;script </a:t>
            </a:r>
            <a:r>
              <a:rPr lang="en-US" altLang="en-US" dirty="0" err="1">
                <a:solidFill>
                  <a:srgbClr val="00B050"/>
                </a:solidFill>
              </a:rPr>
              <a:t>src</a:t>
            </a:r>
            <a:r>
              <a:rPr lang="en-US" altLang="en-US" dirty="0">
                <a:solidFill>
                  <a:srgbClr val="00B050"/>
                </a:solidFill>
              </a:rPr>
              <a:t>="filename" type="text/</a:t>
            </a:r>
            <a:r>
              <a:rPr lang="en-US" altLang="en-US" dirty="0" err="1">
                <a:solidFill>
                  <a:srgbClr val="00B050"/>
                </a:solidFill>
              </a:rPr>
              <a:t>javascript</a:t>
            </a:r>
            <a:r>
              <a:rPr lang="en-US" altLang="en-US" dirty="0">
                <a:solidFill>
                  <a:srgbClr val="00B050"/>
                </a:solidFill>
              </a:rPr>
              <a:t>"&gt;&lt;/script&gt;</a:t>
            </a:r>
          </a:p>
          <a:p>
            <a:pPr lvl="1" eaLnBrk="0" fontAlgn="base" hangingPunct="0">
              <a:lnSpc>
                <a:spcPct val="100000"/>
              </a:lnSpc>
              <a:spcBef>
                <a:spcPct val="0"/>
              </a:spcBef>
              <a:spcAft>
                <a:spcPct val="0"/>
              </a:spcAft>
            </a:pPr>
            <a:r>
              <a:rPr lang="en-US" altLang="en-US" dirty="0"/>
              <a:t>Example</a:t>
            </a:r>
          </a:p>
          <a:p>
            <a:pPr marL="457200" lvl="1" indent="0" eaLnBrk="0" fontAlgn="base" hangingPunct="0">
              <a:lnSpc>
                <a:spcPct val="100000"/>
              </a:lnSpc>
              <a:spcBef>
                <a:spcPct val="0"/>
              </a:spcBef>
              <a:spcAft>
                <a:spcPct val="0"/>
              </a:spcAft>
              <a:buNone/>
            </a:pPr>
            <a:r>
              <a:rPr lang="en-US" altLang="en-US" dirty="0">
                <a:solidFill>
                  <a:srgbClr val="00B050"/>
                </a:solidFill>
              </a:rPr>
              <a:t>&lt;script </a:t>
            </a:r>
            <a:r>
              <a:rPr lang="en-US" altLang="en-US" dirty="0" err="1">
                <a:solidFill>
                  <a:srgbClr val="00B050"/>
                </a:solidFill>
              </a:rPr>
              <a:t>src</a:t>
            </a:r>
            <a:r>
              <a:rPr lang="en-US" altLang="en-US" dirty="0">
                <a:solidFill>
                  <a:srgbClr val="00B050"/>
                </a:solidFill>
              </a:rPr>
              <a:t>="example.js" type="text/</a:t>
            </a:r>
            <a:r>
              <a:rPr lang="en-US" altLang="en-US" dirty="0" err="1">
                <a:solidFill>
                  <a:srgbClr val="00B050"/>
                </a:solidFill>
              </a:rPr>
              <a:t>javascript</a:t>
            </a:r>
            <a:r>
              <a:rPr lang="en-US" altLang="en-US" dirty="0">
                <a:solidFill>
                  <a:srgbClr val="00B050"/>
                </a:solidFill>
              </a:rPr>
              <a:t>"&gt;&lt;/script&gt; </a:t>
            </a:r>
          </a:p>
          <a:p>
            <a:pPr marL="457200" lvl="1" indent="0" eaLnBrk="0" fontAlgn="base" hangingPunct="0">
              <a:lnSpc>
                <a:spcPct val="100000"/>
              </a:lnSpc>
              <a:spcBef>
                <a:spcPct val="0"/>
              </a:spcBef>
              <a:spcAft>
                <a:spcPct val="0"/>
              </a:spcAft>
              <a:buNone/>
            </a:pPr>
            <a:endParaRPr lang="en-US" altLang="en-US" dirty="0">
              <a:solidFill>
                <a:srgbClr val="00B050"/>
              </a:solidFill>
            </a:endParaRPr>
          </a:p>
          <a:p>
            <a:endParaRPr lang="en-IN" dirty="0"/>
          </a:p>
        </p:txBody>
      </p:sp>
    </p:spTree>
    <p:extLst>
      <p:ext uri="{BB962C8B-B14F-4D97-AF65-F5344CB8AC3E}">
        <p14:creationId xmlns:p14="http://schemas.microsoft.com/office/powerpoint/2010/main" val="171882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currentdetails.htm and Output</a:t>
            </a:r>
          </a:p>
        </p:txBody>
      </p:sp>
      <p:sp>
        <p:nvSpPr>
          <p:cNvPr id="6" name="Title 1"/>
          <p:cNvSpPr txBox="1">
            <a:spLocks/>
          </p:cNvSpPr>
          <p:nvPr/>
        </p:nvSpPr>
        <p:spPr>
          <a:xfrm>
            <a:off x="8645144" y="204774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pic>
        <p:nvPicPr>
          <p:cNvPr id="7" name="Picture 6"/>
          <p:cNvPicPr>
            <a:picLocks noChangeAspect="1"/>
          </p:cNvPicPr>
          <p:nvPr/>
        </p:nvPicPr>
        <p:blipFill>
          <a:blip r:embed="rId2"/>
          <a:stretch>
            <a:fillRect/>
          </a:stretch>
        </p:blipFill>
        <p:spPr>
          <a:xfrm>
            <a:off x="1017431" y="2176530"/>
            <a:ext cx="6130343" cy="2871987"/>
          </a:xfrm>
          <a:prstGeom prst="rect">
            <a:avLst/>
          </a:prstGeom>
        </p:spPr>
      </p:pic>
      <p:pic>
        <p:nvPicPr>
          <p:cNvPr id="5" name="Content Placeholder 4"/>
          <p:cNvPicPr>
            <a:picLocks noGrp="1" noChangeAspect="1"/>
          </p:cNvPicPr>
          <p:nvPr>
            <p:ph idx="1"/>
          </p:nvPr>
        </p:nvPicPr>
        <p:blipFill>
          <a:blip r:embed="rId3"/>
          <a:stretch>
            <a:fillRect/>
          </a:stretch>
        </p:blipFill>
        <p:spPr>
          <a:xfrm>
            <a:off x="7717737" y="3283910"/>
            <a:ext cx="2543175" cy="657225"/>
          </a:xfrm>
          <a:prstGeom prst="rect">
            <a:avLst/>
          </a:prstGeom>
        </p:spPr>
      </p:pic>
    </p:spTree>
    <p:extLst>
      <p:ext uri="{BB962C8B-B14F-4D97-AF65-F5344CB8AC3E}">
        <p14:creationId xmlns:p14="http://schemas.microsoft.com/office/powerpoint/2010/main" val="3361373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When to Use Internal and External JavaScript Code?</a:t>
            </a:r>
            <a:endParaRPr lang="en-IN" dirty="0"/>
          </a:p>
        </p:txBody>
      </p:sp>
      <p:sp>
        <p:nvSpPr>
          <p:cNvPr id="3" name="Content Placeholder 2"/>
          <p:cNvSpPr>
            <a:spLocks noGrp="1"/>
          </p:cNvSpPr>
          <p:nvPr>
            <p:ph idx="1"/>
          </p:nvPr>
        </p:nvSpPr>
        <p:spPr/>
        <p:txBody>
          <a:bodyPr/>
          <a:lstStyle/>
          <a:p>
            <a:r>
              <a:rPr lang="en-GB" dirty="0"/>
              <a:t>If you have only a few lines of code that is specific to a particular webpage, then it is better to keep your JavaScript code internally within your HTML document.</a:t>
            </a:r>
          </a:p>
          <a:p>
            <a:r>
              <a:rPr lang="en-GB" dirty="0"/>
              <a:t>On the other hand, if your JavaScript code is used in many web pages, then you should consider keeping your code in a separate file.</a:t>
            </a:r>
          </a:p>
          <a:p>
            <a:r>
              <a:rPr lang="en-GB" dirty="0"/>
              <a:t>In that case, if you wish to make some changes to your code, you just have to change only one file which makes code maintenance easy. </a:t>
            </a:r>
          </a:p>
          <a:p>
            <a:r>
              <a:rPr lang="en-GB" dirty="0"/>
              <a:t>If your code is too long, then also it is better to keep it in a separate file. This helps in easy debugging.</a:t>
            </a:r>
          </a:p>
          <a:p>
            <a:endParaRPr lang="en-IN" dirty="0"/>
          </a:p>
        </p:txBody>
      </p:sp>
    </p:spTree>
    <p:extLst>
      <p:ext uri="{BB962C8B-B14F-4D97-AF65-F5344CB8AC3E}">
        <p14:creationId xmlns:p14="http://schemas.microsoft.com/office/powerpoint/2010/main" val="192391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App Development</a:t>
            </a:r>
          </a:p>
        </p:txBody>
      </p:sp>
      <p:sp>
        <p:nvSpPr>
          <p:cNvPr id="3" name="Subtitle 2"/>
          <p:cNvSpPr>
            <a:spLocks noGrp="1"/>
          </p:cNvSpPr>
          <p:nvPr>
            <p:ph type="subTitle" idx="1"/>
          </p:nvPr>
        </p:nvSpPr>
        <p:spPr/>
        <p:txBody>
          <a:bodyPr/>
          <a:lstStyle/>
          <a:p>
            <a:r>
              <a:rPr lang="en-IN" dirty="0"/>
              <a:t>SEC-241</a:t>
            </a:r>
          </a:p>
          <a:p>
            <a:r>
              <a:rPr lang="en-US" dirty="0"/>
              <a:t>22</a:t>
            </a:r>
            <a:r>
              <a:rPr lang="en-US" baseline="30000" dirty="0"/>
              <a:t>nd </a:t>
            </a:r>
            <a:r>
              <a:rPr lang="en-US" dirty="0"/>
              <a:t> July  2025 </a:t>
            </a:r>
            <a:endParaRPr lang="en-IN" dirty="0"/>
          </a:p>
        </p:txBody>
      </p:sp>
    </p:spTree>
    <p:extLst>
      <p:ext uri="{BB962C8B-B14F-4D97-AF65-F5344CB8AC3E}">
        <p14:creationId xmlns:p14="http://schemas.microsoft.com/office/powerpoint/2010/main" val="3998496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
            </a:r>
            <a:r>
              <a:rPr lang="en-US" dirty="0"/>
              <a:t>ocument </a:t>
            </a:r>
            <a:r>
              <a:rPr lang="en-US" b="1" dirty="0"/>
              <a:t>O</a:t>
            </a:r>
            <a:r>
              <a:rPr lang="en-US" dirty="0"/>
              <a:t>bject </a:t>
            </a:r>
            <a:r>
              <a:rPr lang="en-US" b="1" dirty="0"/>
              <a:t>M</a:t>
            </a:r>
            <a:r>
              <a:rPr lang="en-US" dirty="0"/>
              <a:t>odel (DOM)</a:t>
            </a:r>
          </a:p>
        </p:txBody>
      </p:sp>
      <p:sp>
        <p:nvSpPr>
          <p:cNvPr id="3" name="Content Placeholder 2"/>
          <p:cNvSpPr>
            <a:spLocks noGrp="1"/>
          </p:cNvSpPr>
          <p:nvPr>
            <p:ph idx="1"/>
          </p:nvPr>
        </p:nvSpPr>
        <p:spPr>
          <a:xfrm>
            <a:off x="838200" y="1487606"/>
            <a:ext cx="10515600" cy="4689357"/>
          </a:xfrm>
        </p:spPr>
        <p:txBody>
          <a:bodyPr/>
          <a:lstStyle/>
          <a:p>
            <a:r>
              <a:rPr lang="en-US" dirty="0"/>
              <a:t>When a web page is loaded, the browser creates a </a:t>
            </a:r>
            <a:r>
              <a:rPr lang="en-US" b="1" dirty="0"/>
              <a:t>DOM</a:t>
            </a:r>
            <a:r>
              <a:rPr lang="en-US" dirty="0"/>
              <a:t> of the page. The </a:t>
            </a:r>
            <a:r>
              <a:rPr lang="en-US" b="1" dirty="0"/>
              <a:t>HTML DOM</a:t>
            </a:r>
            <a:r>
              <a:rPr lang="en-US" dirty="0"/>
              <a:t> model is constructed as a tree of </a:t>
            </a:r>
            <a:r>
              <a:rPr lang="en-US" b="1" dirty="0"/>
              <a:t>Objects</a:t>
            </a:r>
            <a:r>
              <a:rPr lang="en-US" dirty="0"/>
              <a:t>:</a:t>
            </a:r>
          </a:p>
          <a:p>
            <a:endParaRPr lang="en-IN" dirty="0"/>
          </a:p>
        </p:txBody>
      </p:sp>
      <p:pic>
        <p:nvPicPr>
          <p:cNvPr id="4" name="Picture 3"/>
          <p:cNvPicPr>
            <a:picLocks noChangeAspect="1"/>
          </p:cNvPicPr>
          <p:nvPr/>
        </p:nvPicPr>
        <p:blipFill>
          <a:blip r:embed="rId2"/>
          <a:stretch>
            <a:fillRect/>
          </a:stretch>
        </p:blipFill>
        <p:spPr>
          <a:xfrm>
            <a:off x="3152633" y="2647667"/>
            <a:ext cx="5568285" cy="3664234"/>
          </a:xfrm>
          <a:prstGeom prst="rect">
            <a:avLst/>
          </a:prstGeom>
        </p:spPr>
      </p:pic>
    </p:spTree>
    <p:extLst>
      <p:ext uri="{BB962C8B-B14F-4D97-AF65-F5344CB8AC3E}">
        <p14:creationId xmlns:p14="http://schemas.microsoft.com/office/powerpoint/2010/main" val="2833726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DOM?</a:t>
            </a:r>
          </a:p>
        </p:txBody>
      </p:sp>
      <p:sp>
        <p:nvSpPr>
          <p:cNvPr id="3" name="Content Placeholder 2"/>
          <p:cNvSpPr>
            <a:spLocks noGrp="1"/>
          </p:cNvSpPr>
          <p:nvPr>
            <p:ph idx="1"/>
          </p:nvPr>
        </p:nvSpPr>
        <p:spPr/>
        <p:txBody>
          <a:bodyPr/>
          <a:lstStyle/>
          <a:p>
            <a:r>
              <a:rPr lang="en-US" dirty="0"/>
              <a:t>The DOM is a W3C (World Wide Web Consortium) standard. The DOM defines a standard for accessing documents: "The W3C Document Object Model (DOM) is a platform and language-neutral interface that allows programs and scripts to dynamically access and update the content, structure, and style of a document."</a:t>
            </a:r>
          </a:p>
          <a:p>
            <a:r>
              <a:rPr lang="en-US" dirty="0"/>
              <a:t>The W3C DOM standard is separated into 3 different parts:</a:t>
            </a:r>
          </a:p>
          <a:p>
            <a:pPr marL="514350" indent="-514350">
              <a:buFont typeface="+mj-lt"/>
              <a:buAutoNum type="arabicPeriod"/>
            </a:pPr>
            <a:r>
              <a:rPr lang="en-US" dirty="0"/>
              <a:t>Core DOM - standard model for all document types</a:t>
            </a:r>
          </a:p>
          <a:p>
            <a:pPr marL="514350" indent="-514350">
              <a:buFont typeface="+mj-lt"/>
              <a:buAutoNum type="arabicPeriod"/>
            </a:pPr>
            <a:r>
              <a:rPr lang="en-US" dirty="0"/>
              <a:t>XML DOM - standard model for XML documents</a:t>
            </a:r>
          </a:p>
          <a:p>
            <a:pPr marL="514350" indent="-514350">
              <a:buFont typeface="+mj-lt"/>
              <a:buAutoNum type="arabicPeriod"/>
            </a:pPr>
            <a:r>
              <a:rPr lang="en-US" dirty="0"/>
              <a:t>HTML DOM - standard model for HTML documents</a:t>
            </a:r>
          </a:p>
          <a:p>
            <a:endParaRPr lang="en-US" dirty="0"/>
          </a:p>
        </p:txBody>
      </p:sp>
    </p:spTree>
    <p:extLst>
      <p:ext uri="{BB962C8B-B14F-4D97-AF65-F5344CB8AC3E}">
        <p14:creationId xmlns:p14="http://schemas.microsoft.com/office/powerpoint/2010/main" val="301655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HTML DOM?</a:t>
            </a:r>
          </a:p>
        </p:txBody>
      </p:sp>
      <p:sp>
        <p:nvSpPr>
          <p:cNvPr id="3" name="Content Placeholder 2"/>
          <p:cNvSpPr>
            <a:spLocks noGrp="1"/>
          </p:cNvSpPr>
          <p:nvPr>
            <p:ph idx="1"/>
          </p:nvPr>
        </p:nvSpPr>
        <p:spPr/>
        <p:txBody>
          <a:bodyPr/>
          <a:lstStyle/>
          <a:p>
            <a:r>
              <a:rPr lang="en-US" dirty="0"/>
              <a:t>The HTML DOM is a standard object model and programming interface for HTML. It defines:</a:t>
            </a:r>
          </a:p>
          <a:p>
            <a:pPr marL="514350" indent="-514350">
              <a:buFont typeface="+mj-lt"/>
              <a:buAutoNum type="arabicPeriod"/>
            </a:pPr>
            <a:r>
              <a:rPr lang="en-US" dirty="0"/>
              <a:t>The HTML elements as objects</a:t>
            </a:r>
          </a:p>
          <a:p>
            <a:pPr marL="514350" indent="-514350">
              <a:buFont typeface="+mj-lt"/>
              <a:buAutoNum type="arabicPeriod"/>
            </a:pPr>
            <a:r>
              <a:rPr lang="en-US" dirty="0"/>
              <a:t>The properties of all HTML elements</a:t>
            </a:r>
          </a:p>
          <a:p>
            <a:pPr marL="514350" indent="-514350">
              <a:buFont typeface="+mj-lt"/>
              <a:buAutoNum type="arabicPeriod"/>
            </a:pPr>
            <a:r>
              <a:rPr lang="en-US" dirty="0"/>
              <a:t>The methods to access all HTML elements</a:t>
            </a:r>
          </a:p>
          <a:p>
            <a:pPr marL="514350" indent="-514350">
              <a:buFont typeface="+mj-lt"/>
              <a:buAutoNum type="arabicPeriod"/>
            </a:pPr>
            <a:r>
              <a:rPr lang="en-US" dirty="0"/>
              <a:t>The events for all HTML elements</a:t>
            </a:r>
          </a:p>
          <a:p>
            <a:r>
              <a:rPr lang="en-US" dirty="0"/>
              <a:t>In other words: The HTML DOM is a standard for how to get, change, add, or delete HTML elements.</a:t>
            </a:r>
          </a:p>
          <a:p>
            <a:pPr marL="0" indent="0">
              <a:buNone/>
            </a:pPr>
            <a:endParaRPr lang="en-US" dirty="0"/>
          </a:p>
        </p:txBody>
      </p:sp>
    </p:spTree>
    <p:extLst>
      <p:ext uri="{BB962C8B-B14F-4D97-AF65-F5344CB8AC3E}">
        <p14:creationId xmlns:p14="http://schemas.microsoft.com/office/powerpoint/2010/main" val="1584603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JavaScript create with DOM?</a:t>
            </a:r>
          </a:p>
        </p:txBody>
      </p:sp>
      <p:sp>
        <p:nvSpPr>
          <p:cNvPr id="3" name="Content Placeholder 2"/>
          <p:cNvSpPr>
            <a:spLocks noGrp="1"/>
          </p:cNvSpPr>
          <p:nvPr>
            <p:ph idx="1"/>
          </p:nvPr>
        </p:nvSpPr>
        <p:spPr/>
        <p:txBody>
          <a:bodyPr>
            <a:normAutofit lnSpcReduction="10000"/>
          </a:bodyPr>
          <a:lstStyle/>
          <a:p>
            <a:pPr marL="0" indent="0">
              <a:buNone/>
            </a:pPr>
            <a:r>
              <a:rPr lang="en-US" dirty="0"/>
              <a:t>With the object model, JavaScript gets all the power it needs to create dynamic HTML:</a:t>
            </a:r>
          </a:p>
          <a:p>
            <a:pPr marL="514350" indent="-514350">
              <a:buFont typeface="+mj-lt"/>
              <a:buAutoNum type="arabicPeriod"/>
            </a:pPr>
            <a:r>
              <a:rPr lang="en-US" dirty="0"/>
              <a:t>JavaScript can change all the HTML elements in the page</a:t>
            </a:r>
          </a:p>
          <a:p>
            <a:pPr marL="514350" indent="-514350">
              <a:buFont typeface="+mj-lt"/>
              <a:buAutoNum type="arabicPeriod"/>
            </a:pPr>
            <a:r>
              <a:rPr lang="en-US" dirty="0"/>
              <a:t>JavaScript can change all the HTML attributes in the page</a:t>
            </a:r>
          </a:p>
          <a:p>
            <a:pPr marL="514350" indent="-514350">
              <a:buFont typeface="+mj-lt"/>
              <a:buAutoNum type="arabicPeriod"/>
            </a:pPr>
            <a:r>
              <a:rPr lang="en-US" dirty="0"/>
              <a:t>JavaScript can change all the CSS styles in the page</a:t>
            </a:r>
          </a:p>
          <a:p>
            <a:pPr marL="514350" indent="-514350">
              <a:buFont typeface="+mj-lt"/>
              <a:buAutoNum type="arabicPeriod"/>
            </a:pPr>
            <a:r>
              <a:rPr lang="en-US" dirty="0"/>
              <a:t>JavaScript can remove existing HTML elements and attributes</a:t>
            </a:r>
          </a:p>
          <a:p>
            <a:pPr marL="514350" indent="-514350">
              <a:buFont typeface="+mj-lt"/>
              <a:buAutoNum type="arabicPeriod"/>
            </a:pPr>
            <a:r>
              <a:rPr lang="en-US" dirty="0"/>
              <a:t>JavaScript can add new HTML elements and attributes</a:t>
            </a:r>
          </a:p>
          <a:p>
            <a:pPr marL="514350" indent="-514350">
              <a:buFont typeface="+mj-lt"/>
              <a:buAutoNum type="arabicPeriod"/>
            </a:pPr>
            <a:r>
              <a:rPr lang="en-US" dirty="0"/>
              <a:t>JavaScript can react to all existing HTML events in the page</a:t>
            </a:r>
          </a:p>
          <a:p>
            <a:pPr marL="514350" indent="-514350">
              <a:buFont typeface="+mj-lt"/>
              <a:buAutoNum type="arabicPeriod"/>
            </a:pPr>
            <a:r>
              <a:rPr lang="en-US" dirty="0"/>
              <a:t>JavaScript can create new HTML events in the page</a:t>
            </a:r>
          </a:p>
          <a:p>
            <a:endParaRPr lang="en-US" dirty="0"/>
          </a:p>
        </p:txBody>
      </p:sp>
    </p:spTree>
    <p:extLst>
      <p:ext uri="{BB962C8B-B14F-4D97-AF65-F5344CB8AC3E}">
        <p14:creationId xmlns:p14="http://schemas.microsoft.com/office/powerpoint/2010/main" val="2255139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4842"/>
            <a:ext cx="10515600" cy="955342"/>
          </a:xfrm>
        </p:spPr>
        <p:txBody>
          <a:bodyPr/>
          <a:lstStyle/>
          <a:p>
            <a:r>
              <a:rPr lang="en-US" dirty="0"/>
              <a:t>JavaScript Forms</a:t>
            </a:r>
          </a:p>
        </p:txBody>
      </p:sp>
      <p:sp>
        <p:nvSpPr>
          <p:cNvPr id="3" name="Content Placeholder 2"/>
          <p:cNvSpPr>
            <a:spLocks noGrp="1"/>
          </p:cNvSpPr>
          <p:nvPr>
            <p:ph idx="1"/>
          </p:nvPr>
        </p:nvSpPr>
        <p:spPr>
          <a:xfrm>
            <a:off x="838200" y="1555845"/>
            <a:ext cx="10515600" cy="4621118"/>
          </a:xfrm>
        </p:spPr>
        <p:txBody>
          <a:bodyPr/>
          <a:lstStyle/>
          <a:p>
            <a:r>
              <a:rPr lang="en-US" dirty="0"/>
              <a:t>JavaScript Form Validation: HTML form validation can be done by JavaScript.</a:t>
            </a:r>
          </a:p>
          <a:p>
            <a:r>
              <a:rPr lang="en-US" dirty="0"/>
              <a:t>Example: If a form field (</a:t>
            </a:r>
            <a:r>
              <a:rPr lang="en-US" dirty="0" err="1"/>
              <a:t>fname</a:t>
            </a:r>
            <a:r>
              <a:rPr lang="en-US" dirty="0"/>
              <a:t>) is empty, this function alerts a message, and returns false, to prevent the form from being submitted</a:t>
            </a:r>
          </a:p>
          <a:p>
            <a:endParaRPr lang="en-IN" dirty="0"/>
          </a:p>
        </p:txBody>
      </p:sp>
    </p:spTree>
    <p:extLst>
      <p:ext uri="{BB962C8B-B14F-4D97-AF65-F5344CB8AC3E}">
        <p14:creationId xmlns:p14="http://schemas.microsoft.com/office/powerpoint/2010/main" val="3513589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validation by JavaScript</a:t>
            </a:r>
          </a:p>
        </p:txBody>
      </p:sp>
      <p:pic>
        <p:nvPicPr>
          <p:cNvPr id="4" name="Content Placeholder 3"/>
          <p:cNvPicPr>
            <a:picLocks noGrp="1" noChangeAspect="1"/>
          </p:cNvPicPr>
          <p:nvPr>
            <p:ph idx="1"/>
          </p:nvPr>
        </p:nvPicPr>
        <p:blipFill>
          <a:blip r:embed="rId2"/>
          <a:stretch>
            <a:fillRect/>
          </a:stretch>
        </p:blipFill>
        <p:spPr>
          <a:xfrm>
            <a:off x="838200" y="2129631"/>
            <a:ext cx="7200900" cy="3743325"/>
          </a:xfrm>
          <a:prstGeom prst="rect">
            <a:avLst/>
          </a:prstGeom>
        </p:spPr>
      </p:pic>
      <p:pic>
        <p:nvPicPr>
          <p:cNvPr id="5" name="Picture 4"/>
          <p:cNvPicPr>
            <a:picLocks noChangeAspect="1"/>
          </p:cNvPicPr>
          <p:nvPr/>
        </p:nvPicPr>
        <p:blipFill>
          <a:blip r:embed="rId3"/>
          <a:stretch>
            <a:fillRect/>
          </a:stretch>
        </p:blipFill>
        <p:spPr>
          <a:xfrm>
            <a:off x="5295900" y="3101524"/>
            <a:ext cx="6896100" cy="1419225"/>
          </a:xfrm>
          <a:prstGeom prst="rect">
            <a:avLst/>
          </a:prstGeom>
        </p:spPr>
      </p:pic>
      <p:sp>
        <p:nvSpPr>
          <p:cNvPr id="6" name="Title 1"/>
          <p:cNvSpPr txBox="1">
            <a:spLocks/>
          </p:cNvSpPr>
          <p:nvPr/>
        </p:nvSpPr>
        <p:spPr>
          <a:xfrm>
            <a:off x="9119164" y="189383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359809" y="179478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jsform.htm</a:t>
            </a:r>
          </a:p>
        </p:txBody>
      </p:sp>
    </p:spTree>
    <p:extLst>
      <p:ext uri="{BB962C8B-B14F-4D97-AF65-F5344CB8AC3E}">
        <p14:creationId xmlns:p14="http://schemas.microsoft.com/office/powerpoint/2010/main" val="2164559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Can Validate Numeric Input</a:t>
            </a:r>
          </a:p>
        </p:txBody>
      </p:sp>
      <p:pic>
        <p:nvPicPr>
          <p:cNvPr id="4" name="Content Placeholder 3"/>
          <p:cNvPicPr>
            <a:picLocks noGrp="1" noChangeAspect="1"/>
          </p:cNvPicPr>
          <p:nvPr>
            <p:ph idx="1"/>
          </p:nvPr>
        </p:nvPicPr>
        <p:blipFill>
          <a:blip r:embed="rId2"/>
          <a:stretch>
            <a:fillRect/>
          </a:stretch>
        </p:blipFill>
        <p:spPr>
          <a:xfrm>
            <a:off x="838200" y="1690688"/>
            <a:ext cx="4721866" cy="4351338"/>
          </a:xfrm>
          <a:prstGeom prst="rect">
            <a:avLst/>
          </a:prstGeom>
        </p:spPr>
      </p:pic>
      <p:pic>
        <p:nvPicPr>
          <p:cNvPr id="5" name="Picture 4"/>
          <p:cNvPicPr>
            <a:picLocks noChangeAspect="1"/>
          </p:cNvPicPr>
          <p:nvPr/>
        </p:nvPicPr>
        <p:blipFill>
          <a:blip r:embed="rId3"/>
          <a:stretch>
            <a:fillRect/>
          </a:stretch>
        </p:blipFill>
        <p:spPr>
          <a:xfrm>
            <a:off x="7556169" y="3200826"/>
            <a:ext cx="2647950" cy="1657350"/>
          </a:xfrm>
          <a:prstGeom prst="rect">
            <a:avLst/>
          </a:prstGeom>
        </p:spPr>
      </p:pic>
      <p:sp>
        <p:nvSpPr>
          <p:cNvPr id="6" name="Title 1"/>
          <p:cNvSpPr txBox="1">
            <a:spLocks/>
          </p:cNvSpPr>
          <p:nvPr/>
        </p:nvSpPr>
        <p:spPr>
          <a:xfrm>
            <a:off x="8451519" y="1943482"/>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929217" y="1482235"/>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numeric.htm</a:t>
            </a:r>
          </a:p>
        </p:txBody>
      </p:sp>
    </p:spTree>
    <p:extLst>
      <p:ext uri="{BB962C8B-B14F-4D97-AF65-F5344CB8AC3E}">
        <p14:creationId xmlns:p14="http://schemas.microsoft.com/office/powerpoint/2010/main" val="2935021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HTML Form Validation</a:t>
            </a:r>
          </a:p>
        </p:txBody>
      </p:sp>
      <p:pic>
        <p:nvPicPr>
          <p:cNvPr id="4" name="Content Placeholder 3"/>
          <p:cNvPicPr>
            <a:picLocks noGrp="1" noChangeAspect="1"/>
          </p:cNvPicPr>
          <p:nvPr>
            <p:ph idx="1"/>
          </p:nvPr>
        </p:nvPicPr>
        <p:blipFill>
          <a:blip r:embed="rId2"/>
          <a:stretch>
            <a:fillRect/>
          </a:stretch>
        </p:blipFill>
        <p:spPr>
          <a:xfrm>
            <a:off x="984273" y="2461726"/>
            <a:ext cx="4600575" cy="3133725"/>
          </a:xfrm>
          <a:prstGeom prst="rect">
            <a:avLst/>
          </a:prstGeom>
        </p:spPr>
      </p:pic>
      <p:pic>
        <p:nvPicPr>
          <p:cNvPr id="5" name="Picture 4"/>
          <p:cNvPicPr>
            <a:picLocks noChangeAspect="1"/>
          </p:cNvPicPr>
          <p:nvPr/>
        </p:nvPicPr>
        <p:blipFill>
          <a:blip r:embed="rId3"/>
          <a:stretch>
            <a:fillRect/>
          </a:stretch>
        </p:blipFill>
        <p:spPr>
          <a:xfrm>
            <a:off x="5775348" y="3171043"/>
            <a:ext cx="5991225" cy="1362075"/>
          </a:xfrm>
          <a:prstGeom prst="rect">
            <a:avLst/>
          </a:prstGeom>
        </p:spPr>
      </p:pic>
      <p:sp>
        <p:nvSpPr>
          <p:cNvPr id="6" name="Title 1"/>
          <p:cNvSpPr txBox="1">
            <a:spLocks/>
          </p:cNvSpPr>
          <p:nvPr/>
        </p:nvSpPr>
        <p:spPr>
          <a:xfrm>
            <a:off x="8451519" y="1943482"/>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929217" y="1482235"/>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formValid.htm</a:t>
            </a:r>
          </a:p>
        </p:txBody>
      </p:sp>
    </p:spTree>
    <p:extLst>
      <p:ext uri="{BB962C8B-B14F-4D97-AF65-F5344CB8AC3E}">
        <p14:creationId xmlns:p14="http://schemas.microsoft.com/office/powerpoint/2010/main" val="4077309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a:t>
            </a:r>
          </a:p>
        </p:txBody>
      </p:sp>
      <p:sp>
        <p:nvSpPr>
          <p:cNvPr id="3" name="Content Placeholder 2"/>
          <p:cNvSpPr>
            <a:spLocks noGrp="1"/>
          </p:cNvSpPr>
          <p:nvPr>
            <p:ph idx="1"/>
          </p:nvPr>
        </p:nvSpPr>
        <p:spPr/>
        <p:txBody>
          <a:bodyPr>
            <a:normAutofit fontScale="85000" lnSpcReduction="20000"/>
          </a:bodyPr>
          <a:lstStyle/>
          <a:p>
            <a:r>
              <a:rPr lang="en-US" dirty="0"/>
              <a:t>Data validation is the process of ensuring that user input is clean, correct, and useful.</a:t>
            </a:r>
          </a:p>
          <a:p>
            <a:r>
              <a:rPr lang="en-US" dirty="0"/>
              <a:t>Typical validation tasks are:</a:t>
            </a:r>
          </a:p>
          <a:p>
            <a:pPr marL="514350" indent="-514350">
              <a:buFont typeface="+mj-lt"/>
              <a:buAutoNum type="arabicPeriod"/>
            </a:pPr>
            <a:r>
              <a:rPr lang="en-US" dirty="0"/>
              <a:t>has the user filled in all required fields?</a:t>
            </a:r>
          </a:p>
          <a:p>
            <a:pPr marL="514350" indent="-514350">
              <a:buFont typeface="+mj-lt"/>
              <a:buAutoNum type="arabicPeriod"/>
            </a:pPr>
            <a:r>
              <a:rPr lang="en-US" dirty="0"/>
              <a:t>has the user entered a valid date?</a:t>
            </a:r>
          </a:p>
          <a:p>
            <a:pPr marL="514350" indent="-514350">
              <a:buFont typeface="+mj-lt"/>
              <a:buAutoNum type="arabicPeriod"/>
            </a:pPr>
            <a:r>
              <a:rPr lang="en-US" dirty="0"/>
              <a:t>has the user entered text in a numeric field?</a:t>
            </a:r>
          </a:p>
          <a:p>
            <a:r>
              <a:rPr lang="en-US" dirty="0"/>
              <a:t>Validation can be defined by many different methods, and deployed in many different ways.</a:t>
            </a:r>
          </a:p>
          <a:p>
            <a:pPr marL="514350" indent="-514350">
              <a:buFont typeface="+mj-lt"/>
              <a:buAutoNum type="arabicPeriod"/>
            </a:pPr>
            <a:r>
              <a:rPr lang="en-US" b="1" dirty="0"/>
              <a:t>Server side validation</a:t>
            </a:r>
            <a:r>
              <a:rPr lang="en-US" dirty="0"/>
              <a:t> is performed by a web server, after input has been sent to the server.</a:t>
            </a:r>
          </a:p>
          <a:p>
            <a:pPr marL="514350" indent="-514350">
              <a:buFont typeface="+mj-lt"/>
              <a:buAutoNum type="arabicPeriod"/>
            </a:pPr>
            <a:r>
              <a:rPr lang="en-US" b="1" dirty="0"/>
              <a:t>Client side validation</a:t>
            </a:r>
            <a:r>
              <a:rPr lang="en-US" dirty="0"/>
              <a:t> is performed by a web browser, before input is sent to a web server.</a:t>
            </a:r>
          </a:p>
          <a:p>
            <a:endParaRPr lang="en-US" dirty="0"/>
          </a:p>
        </p:txBody>
      </p:sp>
    </p:spTree>
    <p:extLst>
      <p:ext uri="{BB962C8B-B14F-4D97-AF65-F5344CB8AC3E}">
        <p14:creationId xmlns:p14="http://schemas.microsoft.com/office/powerpoint/2010/main" val="179422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670"/>
            <a:ext cx="10515600" cy="1265492"/>
          </a:xfrm>
        </p:spPr>
        <p:txBody>
          <a:bodyPr>
            <a:normAutofit/>
          </a:bodyPr>
          <a:lstStyle/>
          <a:p>
            <a:r>
              <a:rPr lang="en-GB" dirty="0"/>
              <a:t>JavaScript </a:t>
            </a:r>
            <a:r>
              <a:rPr lang="en-US" dirty="0"/>
              <a:t>Statements</a:t>
            </a:r>
            <a:endParaRPr lang="en-IN" dirty="0"/>
          </a:p>
        </p:txBody>
      </p:sp>
      <p:sp>
        <p:nvSpPr>
          <p:cNvPr id="3" name="Content Placeholder 2"/>
          <p:cNvSpPr>
            <a:spLocks noGrp="1"/>
          </p:cNvSpPr>
          <p:nvPr>
            <p:ph idx="1"/>
          </p:nvPr>
        </p:nvSpPr>
        <p:spPr>
          <a:xfrm>
            <a:off x="838200" y="1360162"/>
            <a:ext cx="10515600" cy="5177116"/>
          </a:xfrm>
        </p:spPr>
        <p:txBody>
          <a:bodyPr>
            <a:normAutofit/>
          </a:bodyPr>
          <a:lstStyle/>
          <a:p>
            <a:r>
              <a:rPr lang="en-GB" dirty="0"/>
              <a:t>JavaScript statements are composed of:</a:t>
            </a:r>
          </a:p>
          <a:p>
            <a:pPr marL="514350" indent="-514350">
              <a:buFont typeface="+mj-lt"/>
              <a:buAutoNum type="arabicPeriod"/>
            </a:pPr>
            <a:r>
              <a:rPr lang="en-GB" dirty="0"/>
              <a:t>Values</a:t>
            </a:r>
          </a:p>
          <a:p>
            <a:pPr marL="514350" indent="-514350">
              <a:buFont typeface="+mj-lt"/>
              <a:buAutoNum type="arabicPeriod"/>
            </a:pPr>
            <a:r>
              <a:rPr lang="en-GB" dirty="0"/>
              <a:t>Operators</a:t>
            </a:r>
          </a:p>
          <a:p>
            <a:pPr marL="514350" indent="-514350">
              <a:buFont typeface="+mj-lt"/>
              <a:buAutoNum type="arabicPeriod"/>
            </a:pPr>
            <a:r>
              <a:rPr lang="en-GB" dirty="0"/>
              <a:t>Expressions</a:t>
            </a:r>
          </a:p>
          <a:p>
            <a:pPr marL="514350" indent="-514350">
              <a:buFont typeface="+mj-lt"/>
              <a:buAutoNum type="arabicPeriod"/>
            </a:pPr>
            <a:r>
              <a:rPr lang="en-GB" dirty="0"/>
              <a:t>Keywords</a:t>
            </a:r>
          </a:p>
          <a:p>
            <a:pPr marL="514350" indent="-514350">
              <a:buFont typeface="+mj-lt"/>
              <a:buAutoNum type="arabicPeriod"/>
            </a:pPr>
            <a:r>
              <a:rPr lang="en-GB" dirty="0"/>
              <a:t>Comments.</a:t>
            </a:r>
          </a:p>
          <a:p>
            <a:pPr marL="0" indent="0">
              <a:buNone/>
            </a:pPr>
            <a:r>
              <a:rPr lang="en-GB" dirty="0"/>
              <a:t>A JavaScript program is a list of programming statements. Most JavaScript programs contain many JavaScript statements. The statements are executed, one by one, in the same order as they are written. JavaScript programs (and JavaScript statements) are often called JavaScript code.</a:t>
            </a:r>
          </a:p>
        </p:txBody>
      </p:sp>
    </p:spTree>
    <p:extLst>
      <p:ext uri="{BB962C8B-B14F-4D97-AF65-F5344CB8AC3E}">
        <p14:creationId xmlns:p14="http://schemas.microsoft.com/office/powerpoint/2010/main" val="3929588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UNIT 1 :</a:t>
            </a:r>
            <a:r>
              <a:rPr lang="en-IN" sz="2800" dirty="0" err="1"/>
              <a:t>Javascript</a:t>
            </a:r>
            <a:br>
              <a:rPr lang="en-US" sz="2800" dirty="0"/>
            </a:b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3792923"/>
              </p:ext>
            </p:extLst>
          </p:nvPr>
        </p:nvGraphicFramePr>
        <p:xfrm>
          <a:off x="838199" y="1342958"/>
          <a:ext cx="10083085" cy="5297318"/>
        </p:xfrm>
        <a:graphic>
          <a:graphicData uri="http://schemas.openxmlformats.org/drawingml/2006/table">
            <a:tbl>
              <a:tblPr firstRow="1" bandRow="1">
                <a:tableStyleId>{93296810-A885-4BE3-A3E7-6D5BEEA58F35}</a:tableStyleId>
              </a:tblPr>
              <a:tblGrid>
                <a:gridCol w="1061019">
                  <a:extLst>
                    <a:ext uri="{9D8B030D-6E8A-4147-A177-3AD203B41FA5}">
                      <a16:colId xmlns:a16="http://schemas.microsoft.com/office/drawing/2014/main" val="20000"/>
                    </a:ext>
                  </a:extLst>
                </a:gridCol>
                <a:gridCol w="9022066">
                  <a:extLst>
                    <a:ext uri="{9D8B030D-6E8A-4147-A177-3AD203B41FA5}">
                      <a16:colId xmlns:a16="http://schemas.microsoft.com/office/drawing/2014/main" val="20001"/>
                    </a:ext>
                  </a:extLst>
                </a:gridCol>
              </a:tblGrid>
              <a:tr h="580248">
                <a:tc>
                  <a:txBody>
                    <a:bodyPr/>
                    <a:lstStyle/>
                    <a:p>
                      <a:r>
                        <a:rPr lang="en-IN" dirty="0" err="1"/>
                        <a:t>Sr.No</a:t>
                      </a:r>
                      <a:endParaRPr lang="en-IN" dirty="0"/>
                    </a:p>
                  </a:txBody>
                  <a:tcPr/>
                </a:tc>
                <a:tc>
                  <a:txBody>
                    <a:bodyPr/>
                    <a:lstStyle/>
                    <a:p>
                      <a:r>
                        <a:rPr lang="en-IN" dirty="0"/>
                        <a:t>Title</a:t>
                      </a:r>
                    </a:p>
                  </a:txBody>
                  <a:tcPr/>
                </a:tc>
                <a:extLst>
                  <a:ext uri="{0D108BD9-81ED-4DB2-BD59-A6C34878D82A}">
                    <a16:rowId xmlns:a16="http://schemas.microsoft.com/office/drawing/2014/main" val="10000"/>
                  </a:ext>
                </a:extLst>
              </a:tr>
              <a:tr h="361040">
                <a:tc>
                  <a:txBody>
                    <a:bodyPr/>
                    <a:lstStyle/>
                    <a:p>
                      <a:pPr marL="0" indent="0">
                        <a:buFont typeface="+mj-lt"/>
                        <a:buNone/>
                      </a:pPr>
                      <a:r>
                        <a:rPr lang="en-IN" b="0" dirty="0"/>
                        <a:t>1</a:t>
                      </a:r>
                    </a:p>
                  </a:txBody>
                  <a:tcPr/>
                </a:tc>
                <a:tc>
                  <a:txBody>
                    <a:bodyPr/>
                    <a:lstStyle/>
                    <a:p>
                      <a:r>
                        <a:rPr lang="en-US" dirty="0"/>
                        <a:t>Introduction to client side scripting</a:t>
                      </a:r>
                    </a:p>
                  </a:txBody>
                  <a:tcPr/>
                </a:tc>
                <a:extLst>
                  <a:ext uri="{0D108BD9-81ED-4DB2-BD59-A6C34878D82A}">
                    <a16:rowId xmlns:a16="http://schemas.microsoft.com/office/drawing/2014/main" val="10001"/>
                  </a:ext>
                </a:extLst>
              </a:tr>
              <a:tr h="356451">
                <a:tc>
                  <a:txBody>
                    <a:bodyPr/>
                    <a:lstStyle/>
                    <a:p>
                      <a:pPr marL="0" indent="0">
                        <a:buFont typeface="+mj-lt"/>
                        <a:buNone/>
                      </a:pPr>
                      <a:r>
                        <a:rPr lang="en-IN" b="0" dirty="0"/>
                        <a:t>2</a:t>
                      </a:r>
                    </a:p>
                  </a:txBody>
                  <a:tcPr/>
                </a:tc>
                <a:tc>
                  <a:txBody>
                    <a:bodyPr/>
                    <a:lstStyle/>
                    <a:p>
                      <a:r>
                        <a:rPr lang="en-US" dirty="0"/>
                        <a:t>documents</a:t>
                      </a:r>
                    </a:p>
                  </a:txBody>
                  <a:tcPr/>
                </a:tc>
                <a:extLst>
                  <a:ext uri="{0D108BD9-81ED-4DB2-BD59-A6C34878D82A}">
                    <a16:rowId xmlns:a16="http://schemas.microsoft.com/office/drawing/2014/main" val="10002"/>
                  </a:ext>
                </a:extLst>
              </a:tr>
              <a:tr h="356451">
                <a:tc>
                  <a:txBody>
                    <a:bodyPr/>
                    <a:lstStyle/>
                    <a:p>
                      <a:pPr marL="0" indent="0">
                        <a:buFont typeface="+mj-lt"/>
                        <a:buNone/>
                      </a:pPr>
                      <a:r>
                        <a:rPr lang="en-IN" b="0" dirty="0"/>
                        <a:t>3</a:t>
                      </a:r>
                    </a:p>
                  </a:txBody>
                  <a:tcPr/>
                </a:tc>
                <a:tc>
                  <a:txBody>
                    <a:bodyPr/>
                    <a:lstStyle/>
                    <a:p>
                      <a:r>
                        <a:rPr lang="en-US" dirty="0"/>
                        <a:t>forms</a:t>
                      </a:r>
                    </a:p>
                  </a:txBody>
                  <a:tcPr/>
                </a:tc>
                <a:extLst>
                  <a:ext uri="{0D108BD9-81ED-4DB2-BD59-A6C34878D82A}">
                    <a16:rowId xmlns:a16="http://schemas.microsoft.com/office/drawing/2014/main" val="10003"/>
                  </a:ext>
                </a:extLst>
              </a:tr>
              <a:tr h="356451">
                <a:tc>
                  <a:txBody>
                    <a:bodyPr/>
                    <a:lstStyle/>
                    <a:p>
                      <a:pPr marL="0" indent="0">
                        <a:buFont typeface="+mj-lt"/>
                        <a:buNone/>
                      </a:pPr>
                      <a:r>
                        <a:rPr lang="en-IN" b="0" dirty="0"/>
                        <a:t>4</a:t>
                      </a:r>
                    </a:p>
                  </a:txBody>
                  <a:tcPr/>
                </a:tc>
                <a:tc>
                  <a:txBody>
                    <a:bodyPr/>
                    <a:lstStyle/>
                    <a:p>
                      <a:r>
                        <a:rPr lang="en-US" dirty="0"/>
                        <a:t>statements</a:t>
                      </a:r>
                    </a:p>
                  </a:txBody>
                  <a:tcPr/>
                </a:tc>
                <a:extLst>
                  <a:ext uri="{0D108BD9-81ED-4DB2-BD59-A6C34878D82A}">
                    <a16:rowId xmlns:a16="http://schemas.microsoft.com/office/drawing/2014/main" val="10004"/>
                  </a:ext>
                </a:extLst>
              </a:tr>
              <a:tr h="356451">
                <a:tc>
                  <a:txBody>
                    <a:bodyPr/>
                    <a:lstStyle/>
                    <a:p>
                      <a:pPr marL="0" indent="0">
                        <a:buFont typeface="+mj-lt"/>
                        <a:buNone/>
                      </a:pPr>
                      <a:r>
                        <a:rPr lang="en-IN" b="0" dirty="0"/>
                        <a:t>5</a:t>
                      </a:r>
                    </a:p>
                  </a:txBody>
                  <a:tcPr/>
                </a:tc>
                <a:tc>
                  <a:txBody>
                    <a:bodyPr/>
                    <a:lstStyle/>
                    <a:p>
                      <a:r>
                        <a:rPr lang="en-US" dirty="0"/>
                        <a:t>comments</a:t>
                      </a:r>
                    </a:p>
                  </a:txBody>
                  <a:tcPr/>
                </a:tc>
                <a:extLst>
                  <a:ext uri="{0D108BD9-81ED-4DB2-BD59-A6C34878D82A}">
                    <a16:rowId xmlns:a16="http://schemas.microsoft.com/office/drawing/2014/main" val="10005"/>
                  </a:ext>
                </a:extLst>
              </a:tr>
              <a:tr h="356451">
                <a:tc>
                  <a:txBody>
                    <a:bodyPr/>
                    <a:lstStyle/>
                    <a:p>
                      <a:pPr marL="0" indent="0">
                        <a:buFont typeface="+mj-lt"/>
                        <a:buNone/>
                      </a:pPr>
                      <a:r>
                        <a:rPr lang="en-IN" b="0" dirty="0"/>
                        <a:t>6</a:t>
                      </a:r>
                    </a:p>
                  </a:txBody>
                  <a:tcPr/>
                </a:tc>
                <a:tc>
                  <a:txBody>
                    <a:bodyPr/>
                    <a:lstStyle/>
                    <a:p>
                      <a:r>
                        <a:rPr lang="en-US" dirty="0"/>
                        <a:t>variables</a:t>
                      </a:r>
                      <a:endParaRPr lang="en-US" b="0" dirty="0"/>
                    </a:p>
                  </a:txBody>
                  <a:tcPr/>
                </a:tc>
                <a:extLst>
                  <a:ext uri="{0D108BD9-81ED-4DB2-BD59-A6C34878D82A}">
                    <a16:rowId xmlns:a16="http://schemas.microsoft.com/office/drawing/2014/main" val="10006"/>
                  </a:ext>
                </a:extLst>
              </a:tr>
              <a:tr h="356451">
                <a:tc>
                  <a:txBody>
                    <a:bodyPr/>
                    <a:lstStyle/>
                    <a:p>
                      <a:pPr marL="0" indent="0">
                        <a:buFont typeface="+mj-lt"/>
                        <a:buNone/>
                      </a:pPr>
                      <a:r>
                        <a:rPr lang="en-IN" b="0" dirty="0"/>
                        <a:t>7</a:t>
                      </a:r>
                    </a:p>
                  </a:txBody>
                  <a:tcPr/>
                </a:tc>
                <a:tc>
                  <a:txBody>
                    <a:bodyPr/>
                    <a:lstStyle/>
                    <a:p>
                      <a:r>
                        <a:rPr lang="en-US" dirty="0"/>
                        <a:t>operators</a:t>
                      </a:r>
                    </a:p>
                  </a:txBody>
                  <a:tcPr/>
                </a:tc>
                <a:extLst>
                  <a:ext uri="{0D108BD9-81ED-4DB2-BD59-A6C34878D82A}">
                    <a16:rowId xmlns:a16="http://schemas.microsoft.com/office/drawing/2014/main" val="10007"/>
                  </a:ext>
                </a:extLst>
              </a:tr>
              <a:tr h="356451">
                <a:tc>
                  <a:txBody>
                    <a:bodyPr/>
                    <a:lstStyle/>
                    <a:p>
                      <a:pPr marL="0" indent="0">
                        <a:buFont typeface="+mj-lt"/>
                        <a:buNone/>
                      </a:pPr>
                      <a:r>
                        <a:rPr lang="en-IN" b="0" dirty="0"/>
                        <a:t>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conditional statements</a:t>
                      </a:r>
                    </a:p>
                  </a:txBody>
                  <a:tcPr/>
                </a:tc>
                <a:extLst>
                  <a:ext uri="{0D108BD9-81ED-4DB2-BD59-A6C34878D82A}">
                    <a16:rowId xmlns:a16="http://schemas.microsoft.com/office/drawing/2014/main" val="10008"/>
                  </a:ext>
                </a:extLst>
              </a:tr>
              <a:tr h="356451">
                <a:tc>
                  <a:txBody>
                    <a:bodyPr/>
                    <a:lstStyle/>
                    <a:p>
                      <a:pPr marL="0" indent="0">
                        <a:buFont typeface="+mj-lt"/>
                        <a:buNone/>
                      </a:pPr>
                      <a:r>
                        <a:rPr lang="en-IN" b="0" dirty="0"/>
                        <a:t>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loops</a:t>
                      </a:r>
                    </a:p>
                  </a:txBody>
                  <a:tcPr/>
                </a:tc>
                <a:extLst>
                  <a:ext uri="{0D108BD9-81ED-4DB2-BD59-A6C34878D82A}">
                    <a16:rowId xmlns:a16="http://schemas.microsoft.com/office/drawing/2014/main" val="10009"/>
                  </a:ext>
                </a:extLst>
              </a:tr>
              <a:tr h="356451">
                <a:tc>
                  <a:txBody>
                    <a:bodyPr/>
                    <a:lstStyle/>
                    <a:p>
                      <a:pPr marL="0" indent="0">
                        <a:buFont typeface="+mj-lt"/>
                        <a:buNone/>
                      </a:pPr>
                      <a:r>
                        <a:rPr lang="en-IN" b="0"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events</a:t>
                      </a:r>
                    </a:p>
                  </a:txBody>
                  <a:tcPr/>
                </a:tc>
                <a:extLst>
                  <a:ext uri="{0D108BD9-81ED-4DB2-BD59-A6C34878D82A}">
                    <a16:rowId xmlns:a16="http://schemas.microsoft.com/office/drawing/2014/main" val="10010"/>
                  </a:ext>
                </a:extLst>
              </a:tr>
              <a:tr h="356451">
                <a:tc>
                  <a:txBody>
                    <a:bodyPr/>
                    <a:lstStyle/>
                    <a:p>
                      <a:pPr marL="0" indent="0">
                        <a:buFont typeface="+mj-lt"/>
                        <a:buNone/>
                      </a:pPr>
                      <a:r>
                        <a:rPr lang="en-IN" b="0" dirty="0"/>
                        <a:t>11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objects</a:t>
                      </a:r>
                    </a:p>
                  </a:txBody>
                  <a:tcPr/>
                </a:tc>
                <a:extLst>
                  <a:ext uri="{0D108BD9-81ED-4DB2-BD59-A6C34878D82A}">
                    <a16:rowId xmlns:a16="http://schemas.microsoft.com/office/drawing/2014/main" val="10011"/>
                  </a:ext>
                </a:extLst>
              </a:tr>
              <a:tr h="693710">
                <a:tc>
                  <a:txBody>
                    <a:bodyPr/>
                    <a:lstStyle/>
                    <a:p>
                      <a:pPr marL="0" indent="0">
                        <a:buFont typeface="+mj-lt"/>
                        <a:buNone/>
                      </a:pPr>
                      <a:r>
                        <a:rPr lang="en-IN" b="0" dirty="0"/>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functions</a:t>
                      </a:r>
                    </a:p>
                    <a:p>
                      <a:endParaRPr lang="en-US"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97531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JavaScript </a:t>
            </a:r>
            <a:r>
              <a:rPr lang="en-US" dirty="0"/>
              <a:t>Statements</a:t>
            </a:r>
            <a:endParaRPr lang="en-IN" dirty="0"/>
          </a:p>
        </p:txBody>
      </p:sp>
      <p:sp>
        <p:nvSpPr>
          <p:cNvPr id="3" name="Content Placeholder 2"/>
          <p:cNvSpPr>
            <a:spLocks noGrp="1"/>
          </p:cNvSpPr>
          <p:nvPr>
            <p:ph idx="1"/>
          </p:nvPr>
        </p:nvSpPr>
        <p:spPr/>
        <p:txBody>
          <a:bodyPr/>
          <a:lstStyle/>
          <a:p>
            <a:r>
              <a:rPr lang="en-GB" dirty="0"/>
              <a:t>This statement tells the browser to write "Hello unit2 JavaScript." inside an HTML element with id=“statement":</a:t>
            </a:r>
          </a:p>
          <a:p>
            <a:endParaRPr lang="en-GB" dirty="0"/>
          </a:p>
          <a:p>
            <a:endParaRPr lang="en-IN" dirty="0"/>
          </a:p>
          <a:p>
            <a:endParaRPr lang="en-IN" dirty="0"/>
          </a:p>
        </p:txBody>
      </p:sp>
      <p:pic>
        <p:nvPicPr>
          <p:cNvPr id="4" name="Picture 3"/>
          <p:cNvPicPr>
            <a:picLocks noChangeAspect="1"/>
          </p:cNvPicPr>
          <p:nvPr/>
        </p:nvPicPr>
        <p:blipFill>
          <a:blip r:embed="rId2"/>
          <a:stretch>
            <a:fillRect/>
          </a:stretch>
        </p:blipFill>
        <p:spPr>
          <a:xfrm>
            <a:off x="1185124" y="2841268"/>
            <a:ext cx="5829300" cy="2952750"/>
          </a:xfrm>
          <a:prstGeom prst="rect">
            <a:avLst/>
          </a:prstGeom>
        </p:spPr>
      </p:pic>
      <p:pic>
        <p:nvPicPr>
          <p:cNvPr id="5" name="Picture 4"/>
          <p:cNvPicPr>
            <a:picLocks noChangeAspect="1"/>
          </p:cNvPicPr>
          <p:nvPr/>
        </p:nvPicPr>
        <p:blipFill>
          <a:blip r:embed="rId3"/>
          <a:stretch>
            <a:fillRect/>
          </a:stretch>
        </p:blipFill>
        <p:spPr>
          <a:xfrm>
            <a:off x="6875640" y="3669943"/>
            <a:ext cx="3952875" cy="1295400"/>
          </a:xfrm>
          <a:prstGeom prst="rect">
            <a:avLst/>
          </a:prstGeom>
        </p:spPr>
      </p:pic>
      <p:sp>
        <p:nvSpPr>
          <p:cNvPr id="6" name="Title 1"/>
          <p:cNvSpPr txBox="1">
            <a:spLocks/>
          </p:cNvSpPr>
          <p:nvPr/>
        </p:nvSpPr>
        <p:spPr>
          <a:xfrm>
            <a:off x="8477719" y="2841268"/>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2508959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1"/>
            <a:ext cx="10515600" cy="987157"/>
          </a:xfrm>
        </p:spPr>
        <p:txBody>
          <a:bodyPr/>
          <a:lstStyle/>
          <a:p>
            <a:r>
              <a:rPr lang="en-US" dirty="0"/>
              <a:t>Comments</a:t>
            </a:r>
            <a:endParaRPr lang="en-IN" dirty="0"/>
          </a:p>
        </p:txBody>
      </p:sp>
      <p:sp>
        <p:nvSpPr>
          <p:cNvPr id="3" name="Content Placeholder 2"/>
          <p:cNvSpPr>
            <a:spLocks noGrp="1"/>
          </p:cNvSpPr>
          <p:nvPr>
            <p:ph idx="1"/>
          </p:nvPr>
        </p:nvSpPr>
        <p:spPr>
          <a:xfrm>
            <a:off x="838200" y="1159098"/>
            <a:ext cx="10515600" cy="5017865"/>
          </a:xfrm>
        </p:spPr>
        <p:txBody>
          <a:bodyPr/>
          <a:lstStyle/>
          <a:p>
            <a:r>
              <a:rPr lang="en-IN" dirty="0"/>
              <a:t>single line comment start with </a:t>
            </a:r>
            <a:r>
              <a:rPr lang="en-IN" dirty="0">
                <a:solidFill>
                  <a:srgbClr val="00B050"/>
                </a:solidFill>
              </a:rPr>
              <a:t>//</a:t>
            </a:r>
          </a:p>
          <a:p>
            <a:r>
              <a:rPr lang="en-IN" dirty="0"/>
              <a:t>Any text between // and the end of the line will be ignored by </a:t>
            </a:r>
            <a:r>
              <a:rPr lang="en-IN" dirty="0" err="1"/>
              <a:t>Javascript</a:t>
            </a:r>
            <a:r>
              <a:rPr lang="en-IN" dirty="0"/>
              <a:t> and will not be executed.</a:t>
            </a:r>
          </a:p>
          <a:p>
            <a:endParaRPr lang="en-IN" dirty="0"/>
          </a:p>
        </p:txBody>
      </p:sp>
      <p:pic>
        <p:nvPicPr>
          <p:cNvPr id="5" name="Picture 4"/>
          <p:cNvPicPr>
            <a:picLocks noChangeAspect="1"/>
          </p:cNvPicPr>
          <p:nvPr/>
        </p:nvPicPr>
        <p:blipFill>
          <a:blip r:embed="rId2"/>
          <a:stretch>
            <a:fillRect/>
          </a:stretch>
        </p:blipFill>
        <p:spPr>
          <a:xfrm>
            <a:off x="1210278" y="3081338"/>
            <a:ext cx="5057775" cy="3095625"/>
          </a:xfrm>
          <a:prstGeom prst="rect">
            <a:avLst/>
          </a:prstGeom>
        </p:spPr>
      </p:pic>
      <p:pic>
        <p:nvPicPr>
          <p:cNvPr id="6" name="Picture 5"/>
          <p:cNvPicPr>
            <a:picLocks noChangeAspect="1"/>
          </p:cNvPicPr>
          <p:nvPr/>
        </p:nvPicPr>
        <p:blipFill>
          <a:blip r:embed="rId3"/>
          <a:stretch>
            <a:fillRect/>
          </a:stretch>
        </p:blipFill>
        <p:spPr>
          <a:xfrm>
            <a:off x="7099077" y="4181475"/>
            <a:ext cx="2990850" cy="895350"/>
          </a:xfrm>
          <a:prstGeom prst="rect">
            <a:avLst/>
          </a:prstGeom>
        </p:spPr>
      </p:pic>
      <p:sp>
        <p:nvSpPr>
          <p:cNvPr id="7" name="Title 1"/>
          <p:cNvSpPr txBox="1">
            <a:spLocks/>
          </p:cNvSpPr>
          <p:nvPr/>
        </p:nvSpPr>
        <p:spPr>
          <a:xfrm>
            <a:off x="8722417" y="3081337"/>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2735935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endParaRPr lang="en-IN" dirty="0"/>
          </a:p>
        </p:txBody>
      </p:sp>
      <p:sp>
        <p:nvSpPr>
          <p:cNvPr id="3" name="Content Placeholder 2"/>
          <p:cNvSpPr>
            <a:spLocks noGrp="1"/>
          </p:cNvSpPr>
          <p:nvPr>
            <p:ph idx="1"/>
          </p:nvPr>
        </p:nvSpPr>
        <p:spPr/>
        <p:txBody>
          <a:bodyPr/>
          <a:lstStyle/>
          <a:p>
            <a:r>
              <a:rPr lang="en-IN" dirty="0"/>
              <a:t>Multi-line Comments start with </a:t>
            </a:r>
            <a:r>
              <a:rPr lang="en-IN" dirty="0">
                <a:solidFill>
                  <a:srgbClr val="00B050"/>
                </a:solidFill>
              </a:rPr>
              <a:t>/*</a:t>
            </a:r>
            <a:r>
              <a:rPr lang="en-IN" dirty="0"/>
              <a:t> and end with </a:t>
            </a:r>
            <a:r>
              <a:rPr lang="en-IN" dirty="0">
                <a:solidFill>
                  <a:srgbClr val="00B050"/>
                </a:solidFill>
              </a:rPr>
              <a:t>*/</a:t>
            </a:r>
          </a:p>
          <a:p>
            <a:r>
              <a:rPr lang="en-IN" dirty="0"/>
              <a:t>Any text between </a:t>
            </a:r>
            <a:r>
              <a:rPr lang="en-IN" dirty="0">
                <a:solidFill>
                  <a:srgbClr val="00B050"/>
                </a:solidFill>
              </a:rPr>
              <a:t>/* </a:t>
            </a:r>
            <a:r>
              <a:rPr lang="en-IN" dirty="0"/>
              <a:t>and</a:t>
            </a:r>
            <a:r>
              <a:rPr lang="en-IN" dirty="0">
                <a:solidFill>
                  <a:srgbClr val="00B050"/>
                </a:solidFill>
              </a:rPr>
              <a:t> */ </a:t>
            </a:r>
            <a:r>
              <a:rPr lang="en-IN" dirty="0"/>
              <a:t>will be ignored by JavaScript</a:t>
            </a:r>
          </a:p>
          <a:p>
            <a:endParaRPr lang="en-IN" dirty="0"/>
          </a:p>
          <a:p>
            <a:endParaRPr lang="en-IN" dirty="0">
              <a:solidFill>
                <a:srgbClr val="00B050"/>
              </a:solidFill>
            </a:endParaRPr>
          </a:p>
          <a:p>
            <a:endParaRPr lang="en-IN" dirty="0"/>
          </a:p>
        </p:txBody>
      </p:sp>
      <p:pic>
        <p:nvPicPr>
          <p:cNvPr id="6" name="Picture 5"/>
          <p:cNvPicPr>
            <a:picLocks noChangeAspect="1"/>
          </p:cNvPicPr>
          <p:nvPr/>
        </p:nvPicPr>
        <p:blipFill>
          <a:blip r:embed="rId2"/>
          <a:stretch>
            <a:fillRect/>
          </a:stretch>
        </p:blipFill>
        <p:spPr>
          <a:xfrm>
            <a:off x="979063" y="2806700"/>
            <a:ext cx="5829300" cy="3505200"/>
          </a:xfrm>
          <a:prstGeom prst="rect">
            <a:avLst/>
          </a:prstGeom>
        </p:spPr>
      </p:pic>
      <p:pic>
        <p:nvPicPr>
          <p:cNvPr id="7" name="Picture 6"/>
          <p:cNvPicPr>
            <a:picLocks noChangeAspect="1"/>
          </p:cNvPicPr>
          <p:nvPr/>
        </p:nvPicPr>
        <p:blipFill>
          <a:blip r:embed="rId3"/>
          <a:stretch>
            <a:fillRect/>
          </a:stretch>
        </p:blipFill>
        <p:spPr>
          <a:xfrm>
            <a:off x="6949226" y="4087812"/>
            <a:ext cx="4152900" cy="942975"/>
          </a:xfrm>
          <a:prstGeom prst="rect">
            <a:avLst/>
          </a:prstGeom>
        </p:spPr>
      </p:pic>
      <p:sp>
        <p:nvSpPr>
          <p:cNvPr id="8" name="Title 1"/>
          <p:cNvSpPr txBox="1">
            <a:spLocks/>
          </p:cNvSpPr>
          <p:nvPr/>
        </p:nvSpPr>
        <p:spPr>
          <a:xfrm>
            <a:off x="8722417" y="3081337"/>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297836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endParaRPr lang="en-IN" dirty="0"/>
          </a:p>
        </p:txBody>
      </p:sp>
      <p:sp>
        <p:nvSpPr>
          <p:cNvPr id="3" name="Content Placeholder 2"/>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ct val="0"/>
              </a:spcAft>
              <a:buFontTx/>
              <a:buChar char="•"/>
            </a:pPr>
            <a:r>
              <a:rPr lang="en-GB" dirty="0"/>
              <a:t>Variables are containers for storing data </a:t>
            </a:r>
          </a:p>
          <a:p>
            <a:pPr marL="0" indent="0" eaLnBrk="0" fontAlgn="base" hangingPunct="0">
              <a:lnSpc>
                <a:spcPct val="100000"/>
              </a:lnSpc>
              <a:spcBef>
                <a:spcPct val="0"/>
              </a:spcBef>
              <a:spcAft>
                <a:spcPct val="0"/>
              </a:spcAft>
              <a:buFontTx/>
              <a:buChar char="•"/>
            </a:pPr>
            <a:r>
              <a:rPr lang="en-GB" dirty="0"/>
              <a:t>4 Ways to Declare a JavaScript Variable:</a:t>
            </a:r>
          </a:p>
          <a:p>
            <a:pPr marL="514350" indent="-514350" eaLnBrk="0" fontAlgn="base" hangingPunct="0">
              <a:lnSpc>
                <a:spcPct val="100000"/>
              </a:lnSpc>
              <a:spcBef>
                <a:spcPct val="0"/>
              </a:spcBef>
              <a:spcAft>
                <a:spcPct val="0"/>
              </a:spcAft>
              <a:buFont typeface="+mj-lt"/>
              <a:buAutoNum type="arabicPeriod"/>
            </a:pPr>
            <a:r>
              <a:rPr lang="en-GB" dirty="0"/>
              <a:t>Using </a:t>
            </a:r>
            <a:r>
              <a:rPr lang="en-GB" dirty="0" err="1"/>
              <a:t>var</a:t>
            </a:r>
            <a:endParaRPr lang="en-GB" dirty="0"/>
          </a:p>
          <a:p>
            <a:pPr marL="514350" indent="-514350" eaLnBrk="0" fontAlgn="base" hangingPunct="0">
              <a:lnSpc>
                <a:spcPct val="100000"/>
              </a:lnSpc>
              <a:spcBef>
                <a:spcPct val="0"/>
              </a:spcBef>
              <a:spcAft>
                <a:spcPct val="0"/>
              </a:spcAft>
              <a:buFont typeface="+mj-lt"/>
              <a:buAutoNum type="arabicPeriod"/>
            </a:pPr>
            <a:r>
              <a:rPr lang="en-GB" dirty="0"/>
              <a:t>Using let</a:t>
            </a:r>
          </a:p>
          <a:p>
            <a:pPr marL="514350" indent="-514350" eaLnBrk="0" fontAlgn="base" hangingPunct="0">
              <a:lnSpc>
                <a:spcPct val="100000"/>
              </a:lnSpc>
              <a:spcBef>
                <a:spcPct val="0"/>
              </a:spcBef>
              <a:spcAft>
                <a:spcPct val="0"/>
              </a:spcAft>
              <a:buFont typeface="+mj-lt"/>
              <a:buAutoNum type="arabicPeriod"/>
            </a:pPr>
            <a:r>
              <a:rPr lang="en-GB" dirty="0"/>
              <a:t>Using </a:t>
            </a:r>
            <a:r>
              <a:rPr lang="en-GB" dirty="0" err="1"/>
              <a:t>const</a:t>
            </a:r>
            <a:endParaRPr lang="en-GB" dirty="0"/>
          </a:p>
          <a:p>
            <a:pPr marL="514350" indent="-514350" eaLnBrk="0" fontAlgn="base" hangingPunct="0">
              <a:lnSpc>
                <a:spcPct val="100000"/>
              </a:lnSpc>
              <a:spcBef>
                <a:spcPct val="0"/>
              </a:spcBef>
              <a:spcAft>
                <a:spcPct val="0"/>
              </a:spcAft>
              <a:buFont typeface="+mj-lt"/>
              <a:buAutoNum type="arabicPeriod"/>
            </a:pPr>
            <a:r>
              <a:rPr lang="en-GB" dirty="0"/>
              <a:t>Using nothing</a:t>
            </a:r>
          </a:p>
          <a:p>
            <a:pPr marL="0" lvl="0" indent="0" eaLnBrk="0" fontAlgn="base" hangingPunct="0">
              <a:lnSpc>
                <a:spcPct val="100000"/>
              </a:lnSpc>
              <a:spcBef>
                <a:spcPct val="0"/>
              </a:spcBef>
              <a:spcAft>
                <a:spcPct val="0"/>
              </a:spcAft>
              <a:buFontTx/>
              <a:buChar char="•"/>
            </a:pPr>
            <a:endParaRPr lang="en-US" altLang="en-US" dirty="0"/>
          </a:p>
          <a:p>
            <a:pPr marL="0" lvl="0" indent="0" eaLnBrk="0" fontAlgn="base" hangingPunct="0">
              <a:lnSpc>
                <a:spcPct val="100000"/>
              </a:lnSpc>
              <a:spcBef>
                <a:spcPct val="0"/>
              </a:spcBef>
              <a:spcAft>
                <a:spcPct val="0"/>
              </a:spcAft>
              <a:buFontTx/>
              <a:buChar char="•"/>
            </a:pPr>
            <a:endParaRPr lang="en-US" altLang="en-US" dirty="0"/>
          </a:p>
          <a:p>
            <a:pPr marL="0" lvl="0" indent="0" eaLnBrk="0" fontAlgn="base" hangingPunct="0">
              <a:lnSpc>
                <a:spcPct val="100000"/>
              </a:lnSpc>
              <a:spcBef>
                <a:spcPct val="0"/>
              </a:spcBef>
              <a:spcAft>
                <a:spcPct val="0"/>
              </a:spcAft>
              <a:buFontTx/>
              <a:buChar char="•"/>
            </a:pPr>
            <a:r>
              <a:rPr lang="en-US" altLang="en-US" dirty="0"/>
              <a:t>Examples</a:t>
            </a:r>
          </a:p>
          <a:p>
            <a:pPr marL="514350" indent="-514350" eaLnBrk="0" fontAlgn="base" hangingPunct="0">
              <a:lnSpc>
                <a:spcPct val="100000"/>
              </a:lnSpc>
              <a:spcBef>
                <a:spcPct val="0"/>
              </a:spcBef>
              <a:spcAft>
                <a:spcPct val="0"/>
              </a:spcAft>
              <a:buFont typeface="+mj-lt"/>
              <a:buAutoNum type="arabicPeriod"/>
            </a:pPr>
            <a:r>
              <a:rPr lang="en-US" altLang="en-US" dirty="0" err="1"/>
              <a:t>var</a:t>
            </a:r>
            <a:r>
              <a:rPr lang="en-US" altLang="en-US" dirty="0"/>
              <a:t> name = expression;</a:t>
            </a:r>
          </a:p>
          <a:p>
            <a:pPr marL="514350" indent="-514350" eaLnBrk="0" fontAlgn="base" hangingPunct="0">
              <a:lnSpc>
                <a:spcPct val="100000"/>
              </a:lnSpc>
              <a:spcBef>
                <a:spcPct val="0"/>
              </a:spcBef>
              <a:spcAft>
                <a:spcPct val="0"/>
              </a:spcAft>
              <a:buFont typeface="+mj-lt"/>
              <a:buAutoNum type="arabicPeriod"/>
            </a:pPr>
            <a:r>
              <a:rPr lang="en-US" altLang="en-US" dirty="0"/>
              <a:t> </a:t>
            </a:r>
            <a:r>
              <a:rPr lang="en-US" altLang="en-US" dirty="0" err="1"/>
              <a:t>var</a:t>
            </a:r>
            <a:r>
              <a:rPr lang="en-US" altLang="en-US" dirty="0"/>
              <a:t> age = 32;</a:t>
            </a:r>
          </a:p>
          <a:p>
            <a:pPr marL="514350" indent="-514350" eaLnBrk="0" fontAlgn="base" hangingPunct="0">
              <a:lnSpc>
                <a:spcPct val="100000"/>
              </a:lnSpc>
              <a:spcBef>
                <a:spcPct val="0"/>
              </a:spcBef>
              <a:spcAft>
                <a:spcPct val="0"/>
              </a:spcAft>
              <a:buFont typeface="+mj-lt"/>
              <a:buAutoNum type="arabicPeriod"/>
            </a:pPr>
            <a:r>
              <a:rPr lang="en-US" altLang="en-US" dirty="0"/>
              <a:t> </a:t>
            </a:r>
            <a:r>
              <a:rPr lang="en-US" altLang="en-US" dirty="0" err="1"/>
              <a:t>var</a:t>
            </a:r>
            <a:r>
              <a:rPr lang="en-US" altLang="en-US" dirty="0"/>
              <a:t> weight = 127.4;</a:t>
            </a:r>
          </a:p>
          <a:p>
            <a:pPr marL="514350" indent="-514350" eaLnBrk="0" fontAlgn="base" hangingPunct="0">
              <a:lnSpc>
                <a:spcPct val="100000"/>
              </a:lnSpc>
              <a:spcBef>
                <a:spcPct val="0"/>
              </a:spcBef>
              <a:spcAft>
                <a:spcPct val="0"/>
              </a:spcAft>
              <a:buFont typeface="+mj-lt"/>
              <a:buAutoNum type="arabicPeriod"/>
            </a:pPr>
            <a:r>
              <a:rPr lang="en-US" altLang="en-US" dirty="0"/>
              <a:t> </a:t>
            </a:r>
            <a:r>
              <a:rPr lang="en-US" altLang="en-US" dirty="0" err="1"/>
              <a:t>var</a:t>
            </a:r>
            <a:r>
              <a:rPr lang="en-US" altLang="en-US" dirty="0"/>
              <a:t> </a:t>
            </a:r>
            <a:r>
              <a:rPr lang="en-US" altLang="en-US" dirty="0" err="1"/>
              <a:t>clientName</a:t>
            </a:r>
            <a:r>
              <a:rPr lang="en-US" altLang="en-US" dirty="0"/>
              <a:t> = "Connie Client"; </a:t>
            </a:r>
          </a:p>
          <a:p>
            <a:pPr marL="0" lvl="0" indent="0" eaLnBrk="0" fontAlgn="base" hangingPunct="0">
              <a:lnSpc>
                <a:spcPct val="100000"/>
              </a:lnSpc>
              <a:spcBef>
                <a:spcPct val="0"/>
              </a:spcBef>
              <a:spcAft>
                <a:spcPct val="0"/>
              </a:spcAft>
              <a:buFontTx/>
              <a:buChar char="•"/>
            </a:pPr>
            <a:endParaRPr lang="en-US" altLang="en-US" dirty="0"/>
          </a:p>
          <a:p>
            <a:endParaRPr lang="en-IN" dirty="0"/>
          </a:p>
        </p:txBody>
      </p:sp>
    </p:spTree>
    <p:extLst>
      <p:ext uri="{BB962C8B-B14F-4D97-AF65-F5344CB8AC3E}">
        <p14:creationId xmlns:p14="http://schemas.microsoft.com/office/powerpoint/2010/main" val="126340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JavaScript </a:t>
            </a:r>
            <a:r>
              <a:rPr lang="en-GB" dirty="0" err="1"/>
              <a:t>var</a:t>
            </a:r>
            <a:r>
              <a:rPr lang="en-GB" dirty="0"/>
              <a:t>?</a:t>
            </a:r>
            <a:endParaRPr lang="en-IN"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dirty="0"/>
              <a:t>Always declare JavaScript variables with </a:t>
            </a:r>
            <a:r>
              <a:rPr lang="en-US" altLang="en-US" dirty="0" err="1"/>
              <a:t>var,let</a:t>
            </a:r>
            <a:r>
              <a:rPr lang="en-US" altLang="en-US" dirty="0"/>
              <a:t>, or const.</a:t>
            </a:r>
          </a:p>
          <a:p>
            <a:pPr marL="0" lvl="0" indent="0" eaLnBrk="0" fontAlgn="base" hangingPunct="0">
              <a:lnSpc>
                <a:spcPct val="100000"/>
              </a:lnSpc>
              <a:spcBef>
                <a:spcPct val="0"/>
              </a:spcBef>
              <a:spcAft>
                <a:spcPct val="0"/>
              </a:spcAft>
              <a:buNone/>
            </a:pPr>
            <a:r>
              <a:rPr lang="en-US" altLang="en-US" dirty="0"/>
              <a:t>The </a:t>
            </a:r>
            <a:r>
              <a:rPr lang="en-US" altLang="en-US" dirty="0" err="1"/>
              <a:t>var</a:t>
            </a:r>
            <a:r>
              <a:rPr lang="en-US" altLang="en-US" dirty="0"/>
              <a:t> keyword is used in all JavaScript code from 1995 to 2015.</a:t>
            </a:r>
          </a:p>
          <a:p>
            <a:pPr marL="0" lvl="0" indent="0" eaLnBrk="0" fontAlgn="base" hangingPunct="0">
              <a:lnSpc>
                <a:spcPct val="100000"/>
              </a:lnSpc>
              <a:spcBef>
                <a:spcPct val="0"/>
              </a:spcBef>
              <a:spcAft>
                <a:spcPct val="0"/>
              </a:spcAft>
              <a:buNone/>
            </a:pPr>
            <a:r>
              <a:rPr lang="en-US" altLang="en-US" dirty="0"/>
              <a:t>The let and </a:t>
            </a:r>
            <a:r>
              <a:rPr lang="en-US" altLang="en-US" dirty="0" err="1"/>
              <a:t>const</a:t>
            </a:r>
            <a:r>
              <a:rPr lang="en-US" altLang="en-US" dirty="0"/>
              <a:t> keywords were added to JavaScript in 2015.</a:t>
            </a:r>
          </a:p>
          <a:p>
            <a:pPr marL="0" lvl="0" indent="0" eaLnBrk="0" fontAlgn="base" hangingPunct="0">
              <a:lnSpc>
                <a:spcPct val="100000"/>
              </a:lnSpc>
              <a:spcBef>
                <a:spcPct val="0"/>
              </a:spcBef>
              <a:spcAft>
                <a:spcPct val="0"/>
              </a:spcAft>
              <a:buNone/>
            </a:pPr>
            <a:r>
              <a:rPr lang="en-US" altLang="en-US" dirty="0"/>
              <a:t>If you want your code to run in older browser, you must use var.</a:t>
            </a:r>
          </a:p>
          <a:p>
            <a:endParaRPr lang="en-IN" dirty="0"/>
          </a:p>
        </p:txBody>
      </p:sp>
    </p:spTree>
    <p:extLst>
      <p:ext uri="{BB962C8B-B14F-4D97-AF65-F5344CB8AC3E}">
        <p14:creationId xmlns:p14="http://schemas.microsoft.com/office/powerpoint/2010/main" val="594973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 declared using </a:t>
            </a:r>
            <a:r>
              <a:rPr lang="en-IN" dirty="0" err="1"/>
              <a:t>Var</a:t>
            </a:r>
            <a:r>
              <a:rPr lang="en-IN" dirty="0"/>
              <a:t> keyword</a:t>
            </a:r>
          </a:p>
        </p:txBody>
      </p:sp>
      <p:sp>
        <p:nvSpPr>
          <p:cNvPr id="3" name="Content Placeholder 2"/>
          <p:cNvSpPr>
            <a:spLocks noGrp="1"/>
          </p:cNvSpPr>
          <p:nvPr>
            <p:ph idx="1"/>
          </p:nvPr>
        </p:nvSpPr>
        <p:spPr/>
        <p:txBody>
          <a:bodyPr/>
          <a:lstStyle/>
          <a:p>
            <a:r>
              <a:rPr lang="en-IN" dirty="0"/>
              <a:t>In the below example,a,b and c variables are declared using the </a:t>
            </a:r>
            <a:r>
              <a:rPr lang="en-IN" dirty="0" err="1"/>
              <a:t>var</a:t>
            </a:r>
            <a:r>
              <a:rPr lang="en-IN" dirty="0"/>
              <a:t> keyword</a:t>
            </a:r>
          </a:p>
          <a:p>
            <a:endParaRPr lang="en-IN" dirty="0"/>
          </a:p>
        </p:txBody>
      </p:sp>
      <p:pic>
        <p:nvPicPr>
          <p:cNvPr id="4" name="Picture 3"/>
          <p:cNvPicPr>
            <a:picLocks noChangeAspect="1"/>
          </p:cNvPicPr>
          <p:nvPr/>
        </p:nvPicPr>
        <p:blipFill>
          <a:blip r:embed="rId2"/>
          <a:stretch>
            <a:fillRect/>
          </a:stretch>
        </p:blipFill>
        <p:spPr>
          <a:xfrm>
            <a:off x="1024742" y="2930525"/>
            <a:ext cx="3857625" cy="3381375"/>
          </a:xfrm>
          <a:prstGeom prst="rect">
            <a:avLst/>
          </a:prstGeom>
        </p:spPr>
      </p:pic>
      <p:pic>
        <p:nvPicPr>
          <p:cNvPr id="5" name="Picture 4"/>
          <p:cNvPicPr>
            <a:picLocks noChangeAspect="1"/>
          </p:cNvPicPr>
          <p:nvPr/>
        </p:nvPicPr>
        <p:blipFill>
          <a:blip r:embed="rId3"/>
          <a:stretch>
            <a:fillRect/>
          </a:stretch>
        </p:blipFill>
        <p:spPr>
          <a:xfrm>
            <a:off x="6479851" y="3747215"/>
            <a:ext cx="3362325" cy="1295400"/>
          </a:xfrm>
          <a:prstGeom prst="rect">
            <a:avLst/>
          </a:prstGeom>
        </p:spPr>
      </p:pic>
      <p:sp>
        <p:nvSpPr>
          <p:cNvPr id="6" name="Title 1"/>
          <p:cNvSpPr txBox="1">
            <a:spLocks/>
          </p:cNvSpPr>
          <p:nvPr/>
        </p:nvSpPr>
        <p:spPr>
          <a:xfrm>
            <a:off x="8089576" y="2930525"/>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2342461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JavaScript let?</a:t>
            </a:r>
            <a:endParaRPr lang="en-IN" dirty="0"/>
          </a:p>
        </p:txBody>
      </p:sp>
      <p:sp>
        <p:nvSpPr>
          <p:cNvPr id="3" name="Content Placeholder 2"/>
          <p:cNvSpPr>
            <a:spLocks noGrp="1"/>
          </p:cNvSpPr>
          <p:nvPr>
            <p:ph idx="1"/>
          </p:nvPr>
        </p:nvSpPr>
        <p:spPr/>
        <p:txBody>
          <a:bodyPr/>
          <a:lstStyle/>
          <a:p>
            <a:r>
              <a:rPr lang="en-US" altLang="en-US" dirty="0"/>
              <a:t>If you think the value of the variable can change, use let.</a:t>
            </a:r>
          </a:p>
          <a:p>
            <a:endParaRPr lang="en-US" altLang="en-US" dirty="0"/>
          </a:p>
          <a:p>
            <a:endParaRPr lang="en-IN" dirty="0"/>
          </a:p>
        </p:txBody>
      </p:sp>
      <p:pic>
        <p:nvPicPr>
          <p:cNvPr id="4" name="Content Placeholder 3"/>
          <p:cNvPicPr>
            <a:picLocks noChangeAspect="1"/>
          </p:cNvPicPr>
          <p:nvPr/>
        </p:nvPicPr>
        <p:blipFill>
          <a:blip r:embed="rId2"/>
          <a:stretch>
            <a:fillRect/>
          </a:stretch>
        </p:blipFill>
        <p:spPr>
          <a:xfrm>
            <a:off x="989460" y="2343955"/>
            <a:ext cx="4677244" cy="3916106"/>
          </a:xfrm>
          <a:prstGeom prst="rect">
            <a:avLst/>
          </a:prstGeom>
        </p:spPr>
      </p:pic>
      <p:pic>
        <p:nvPicPr>
          <p:cNvPr id="5" name="Picture 4"/>
          <p:cNvPicPr>
            <a:picLocks noChangeAspect="1"/>
          </p:cNvPicPr>
          <p:nvPr/>
        </p:nvPicPr>
        <p:blipFill>
          <a:blip r:embed="rId3"/>
          <a:stretch>
            <a:fillRect/>
          </a:stretch>
        </p:blipFill>
        <p:spPr>
          <a:xfrm>
            <a:off x="7606450" y="3060975"/>
            <a:ext cx="2800350" cy="2105025"/>
          </a:xfrm>
          <a:prstGeom prst="rect">
            <a:avLst/>
          </a:prstGeom>
        </p:spPr>
      </p:pic>
    </p:spTree>
    <p:extLst>
      <p:ext uri="{BB962C8B-B14F-4D97-AF65-F5344CB8AC3E}">
        <p14:creationId xmlns:p14="http://schemas.microsoft.com/office/powerpoint/2010/main" val="4076313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 declared using nothing</a:t>
            </a:r>
          </a:p>
        </p:txBody>
      </p:sp>
      <p:pic>
        <p:nvPicPr>
          <p:cNvPr id="4" name="Content Placeholder 3"/>
          <p:cNvPicPr>
            <a:picLocks noGrp="1" noChangeAspect="1"/>
          </p:cNvPicPr>
          <p:nvPr>
            <p:ph idx="1"/>
          </p:nvPr>
        </p:nvPicPr>
        <p:blipFill>
          <a:blip r:embed="rId2"/>
          <a:stretch>
            <a:fillRect/>
          </a:stretch>
        </p:blipFill>
        <p:spPr>
          <a:xfrm>
            <a:off x="1190625" y="2572410"/>
            <a:ext cx="4905375" cy="3295650"/>
          </a:xfrm>
          <a:prstGeom prst="rect">
            <a:avLst/>
          </a:prstGeom>
        </p:spPr>
      </p:pic>
      <p:pic>
        <p:nvPicPr>
          <p:cNvPr id="5" name="Picture 4"/>
          <p:cNvPicPr>
            <a:picLocks noChangeAspect="1"/>
          </p:cNvPicPr>
          <p:nvPr/>
        </p:nvPicPr>
        <p:blipFill>
          <a:blip r:embed="rId3"/>
          <a:stretch>
            <a:fillRect/>
          </a:stretch>
        </p:blipFill>
        <p:spPr>
          <a:xfrm>
            <a:off x="6583519" y="3722865"/>
            <a:ext cx="4305300" cy="1266825"/>
          </a:xfrm>
          <a:prstGeom prst="rect">
            <a:avLst/>
          </a:prstGeom>
        </p:spPr>
      </p:pic>
      <p:sp>
        <p:nvSpPr>
          <p:cNvPr id="6" name="Title 1"/>
          <p:cNvSpPr txBox="1">
            <a:spLocks/>
          </p:cNvSpPr>
          <p:nvPr/>
        </p:nvSpPr>
        <p:spPr>
          <a:xfrm>
            <a:off x="8128213" y="2233177"/>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3435113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562153"/>
          </a:xfrm>
        </p:spPr>
        <p:txBody>
          <a:bodyPr>
            <a:normAutofit fontScale="90000"/>
          </a:bodyPr>
          <a:lstStyle/>
          <a:p>
            <a:r>
              <a:rPr lang="en-GB" dirty="0"/>
              <a:t>When to Use JavaScript </a:t>
            </a:r>
            <a:r>
              <a:rPr lang="en-GB" dirty="0" err="1"/>
              <a:t>const</a:t>
            </a:r>
            <a:r>
              <a:rPr lang="en-GB" dirty="0"/>
              <a:t>?</a:t>
            </a:r>
            <a:endParaRPr lang="en-IN" dirty="0"/>
          </a:p>
        </p:txBody>
      </p:sp>
      <p:sp>
        <p:nvSpPr>
          <p:cNvPr id="3" name="Content Placeholder 2"/>
          <p:cNvSpPr>
            <a:spLocks noGrp="1"/>
          </p:cNvSpPr>
          <p:nvPr>
            <p:ph idx="1"/>
          </p:nvPr>
        </p:nvSpPr>
        <p:spPr>
          <a:xfrm>
            <a:off x="838200" y="682580"/>
            <a:ext cx="10515600" cy="5378473"/>
          </a:xfrm>
        </p:spPr>
        <p:txBody>
          <a:bodyPr/>
          <a:lstStyle/>
          <a:p>
            <a:pPr marL="0" lvl="0" indent="0" eaLnBrk="0" fontAlgn="base" hangingPunct="0">
              <a:lnSpc>
                <a:spcPct val="100000"/>
              </a:lnSpc>
              <a:spcBef>
                <a:spcPct val="0"/>
              </a:spcBef>
              <a:spcAft>
                <a:spcPct val="0"/>
              </a:spcAft>
              <a:buNone/>
            </a:pPr>
            <a:r>
              <a:rPr lang="en-US" altLang="en-US" dirty="0"/>
              <a:t>If you want a general rule: always declare variables with const.</a:t>
            </a:r>
          </a:p>
          <a:p>
            <a:pPr marL="0" indent="0" eaLnBrk="0" fontAlgn="base" hangingPunct="0">
              <a:lnSpc>
                <a:spcPct val="100000"/>
              </a:lnSpc>
              <a:spcBef>
                <a:spcPct val="0"/>
              </a:spcBef>
              <a:spcAft>
                <a:spcPct val="0"/>
              </a:spcAft>
              <a:buNone/>
            </a:pPr>
            <a:r>
              <a:rPr lang="en-US" altLang="en-US" dirty="0"/>
              <a:t>In this example, rs1, rs2</a:t>
            </a:r>
            <a:r>
              <a:rPr lang="en-GB" dirty="0"/>
              <a:t> are constant values and cannot be changed.</a:t>
            </a:r>
            <a:r>
              <a:rPr lang="en-US" altLang="en-US" dirty="0"/>
              <a:t> variable total is declared with Let keyword. Its value can be changed.</a:t>
            </a:r>
            <a:endParaRPr lang="en-IN" dirty="0"/>
          </a:p>
        </p:txBody>
      </p:sp>
      <p:pic>
        <p:nvPicPr>
          <p:cNvPr id="4" name="Picture 3"/>
          <p:cNvPicPr>
            <a:picLocks noChangeAspect="1"/>
          </p:cNvPicPr>
          <p:nvPr/>
        </p:nvPicPr>
        <p:blipFill>
          <a:blip r:embed="rId2"/>
          <a:stretch>
            <a:fillRect/>
          </a:stretch>
        </p:blipFill>
        <p:spPr>
          <a:xfrm>
            <a:off x="946999" y="2481263"/>
            <a:ext cx="4476750" cy="3695700"/>
          </a:xfrm>
          <a:prstGeom prst="rect">
            <a:avLst/>
          </a:prstGeom>
        </p:spPr>
      </p:pic>
      <p:pic>
        <p:nvPicPr>
          <p:cNvPr id="5" name="Picture 4"/>
          <p:cNvPicPr>
            <a:picLocks noChangeAspect="1"/>
          </p:cNvPicPr>
          <p:nvPr/>
        </p:nvPicPr>
        <p:blipFill>
          <a:blip r:embed="rId3"/>
          <a:stretch>
            <a:fillRect/>
          </a:stretch>
        </p:blipFill>
        <p:spPr>
          <a:xfrm>
            <a:off x="6824461" y="3643313"/>
            <a:ext cx="3771900" cy="1371600"/>
          </a:xfrm>
          <a:prstGeom prst="rect">
            <a:avLst/>
          </a:prstGeom>
        </p:spPr>
      </p:pic>
      <p:sp>
        <p:nvSpPr>
          <p:cNvPr id="6" name="Title 1"/>
          <p:cNvSpPr txBox="1">
            <a:spLocks/>
          </p:cNvSpPr>
          <p:nvPr/>
        </p:nvSpPr>
        <p:spPr>
          <a:xfrm>
            <a:off x="8205486" y="267105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19472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Arithmetic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4873288"/>
              </p:ext>
            </p:extLst>
          </p:nvPr>
        </p:nvGraphicFramePr>
        <p:xfrm>
          <a:off x="838199" y="1825625"/>
          <a:ext cx="8885349" cy="3784600"/>
        </p:xfrm>
        <a:graphic>
          <a:graphicData uri="http://schemas.openxmlformats.org/drawingml/2006/table">
            <a:tbl>
              <a:tblPr firstRow="1" bandRow="1">
                <a:tableStyleId>{93296810-A885-4BE3-A3E7-6D5BEEA58F35}</a:tableStyleId>
              </a:tblPr>
              <a:tblGrid>
                <a:gridCol w="695556">
                  <a:extLst>
                    <a:ext uri="{9D8B030D-6E8A-4147-A177-3AD203B41FA5}">
                      <a16:colId xmlns:a16="http://schemas.microsoft.com/office/drawing/2014/main" val="20000"/>
                    </a:ext>
                  </a:extLst>
                </a:gridCol>
                <a:gridCol w="1349398">
                  <a:extLst>
                    <a:ext uri="{9D8B030D-6E8A-4147-A177-3AD203B41FA5}">
                      <a16:colId xmlns:a16="http://schemas.microsoft.com/office/drawing/2014/main" val="20001"/>
                    </a:ext>
                  </a:extLst>
                </a:gridCol>
                <a:gridCol w="6840395">
                  <a:extLst>
                    <a:ext uri="{9D8B030D-6E8A-4147-A177-3AD203B41FA5}">
                      <a16:colId xmlns:a16="http://schemas.microsoft.com/office/drawing/2014/main" val="20002"/>
                    </a:ext>
                  </a:extLst>
                </a:gridCol>
              </a:tblGrid>
              <a:tr h="370840">
                <a:tc>
                  <a:txBody>
                    <a:bodyPr/>
                    <a:lstStyle/>
                    <a:p>
                      <a:pPr algn="l"/>
                      <a:r>
                        <a:rPr lang="en-IN" dirty="0" err="1"/>
                        <a:t>Sr.No</a:t>
                      </a:r>
                      <a:endParaRPr lang="en-IN" dirty="0"/>
                    </a:p>
                  </a:txBody>
                  <a:tcPr/>
                </a:tc>
                <a:tc>
                  <a:txBody>
                    <a:bodyPr/>
                    <a:lstStyle/>
                    <a:p>
                      <a:pPr algn="l"/>
                      <a:r>
                        <a:rPr lang="en-IN" dirty="0"/>
                        <a:t>Operator</a:t>
                      </a:r>
                    </a:p>
                  </a:txBody>
                  <a:tcPr/>
                </a:tc>
                <a:tc>
                  <a:txBody>
                    <a:bodyPr/>
                    <a:lstStyle/>
                    <a:p>
                      <a:pPr algn="l"/>
                      <a:r>
                        <a:rPr lang="en-IN" dirty="0"/>
                        <a:t>Description</a:t>
                      </a:r>
                    </a:p>
                  </a:txBody>
                  <a:tcPr/>
                </a:tc>
                <a:extLst>
                  <a:ext uri="{0D108BD9-81ED-4DB2-BD59-A6C34878D82A}">
                    <a16:rowId xmlns:a16="http://schemas.microsoft.com/office/drawing/2014/main" val="10000"/>
                  </a:ext>
                </a:extLst>
              </a:tr>
              <a:tr h="370840">
                <a:tc>
                  <a:txBody>
                    <a:bodyPr/>
                    <a:lstStyle/>
                    <a:p>
                      <a:pPr algn="l"/>
                      <a:r>
                        <a:rPr lang="en-IN" dirty="0"/>
                        <a:t>1</a:t>
                      </a:r>
                    </a:p>
                  </a:txBody>
                  <a:tcPr/>
                </a:tc>
                <a:tc>
                  <a:txBody>
                    <a:bodyPr/>
                    <a:lstStyle/>
                    <a:p>
                      <a:pPr algn="l" fontAlgn="t"/>
                      <a:r>
                        <a:rPr lang="en-IN" dirty="0">
                          <a:effectLst/>
                        </a:rPr>
                        <a:t>+</a:t>
                      </a:r>
                    </a:p>
                  </a:txBody>
                  <a:tcPr marL="152400" marR="76200" marT="76200" marB="76200"/>
                </a:tc>
                <a:tc>
                  <a:txBody>
                    <a:bodyPr/>
                    <a:lstStyle/>
                    <a:p>
                      <a:pPr algn="l" fontAlgn="t"/>
                      <a:r>
                        <a:rPr lang="en-IN">
                          <a:effectLst/>
                        </a:rPr>
                        <a:t>Addition</a:t>
                      </a:r>
                    </a:p>
                  </a:txBody>
                  <a:tcPr marL="76200" marR="76200" marT="76200" marB="76200"/>
                </a:tc>
                <a:extLst>
                  <a:ext uri="{0D108BD9-81ED-4DB2-BD59-A6C34878D82A}">
                    <a16:rowId xmlns:a16="http://schemas.microsoft.com/office/drawing/2014/main" val="10001"/>
                  </a:ext>
                </a:extLst>
              </a:tr>
              <a:tr h="370840">
                <a:tc>
                  <a:txBody>
                    <a:bodyPr/>
                    <a:lstStyle/>
                    <a:p>
                      <a:pPr algn="l"/>
                      <a:r>
                        <a:rPr lang="en-IN" dirty="0"/>
                        <a:t>2</a:t>
                      </a:r>
                    </a:p>
                  </a:txBody>
                  <a:tcPr/>
                </a:tc>
                <a:tc>
                  <a:txBody>
                    <a:bodyPr/>
                    <a:lstStyle/>
                    <a:p>
                      <a:pPr algn="l" fontAlgn="t"/>
                      <a:r>
                        <a:rPr lang="en-IN" dirty="0">
                          <a:effectLst/>
                        </a:rPr>
                        <a:t>-</a:t>
                      </a:r>
                    </a:p>
                  </a:txBody>
                  <a:tcPr marL="152400" marR="76200" marT="76200" marB="76200"/>
                </a:tc>
                <a:tc>
                  <a:txBody>
                    <a:bodyPr/>
                    <a:lstStyle/>
                    <a:p>
                      <a:pPr algn="l" fontAlgn="t"/>
                      <a:r>
                        <a:rPr lang="en-IN">
                          <a:effectLst/>
                        </a:rPr>
                        <a:t>Subtraction</a:t>
                      </a:r>
                    </a:p>
                  </a:txBody>
                  <a:tcPr marL="76200" marR="76200" marT="76200" marB="76200"/>
                </a:tc>
                <a:extLst>
                  <a:ext uri="{0D108BD9-81ED-4DB2-BD59-A6C34878D82A}">
                    <a16:rowId xmlns:a16="http://schemas.microsoft.com/office/drawing/2014/main" val="10002"/>
                  </a:ext>
                </a:extLst>
              </a:tr>
              <a:tr h="370840">
                <a:tc>
                  <a:txBody>
                    <a:bodyPr/>
                    <a:lstStyle/>
                    <a:p>
                      <a:pPr algn="l"/>
                      <a:r>
                        <a:rPr lang="en-IN" dirty="0"/>
                        <a:t>3</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Multiplication</a:t>
                      </a:r>
                    </a:p>
                  </a:txBody>
                  <a:tcPr marL="76200" marR="76200" marT="76200" marB="76200"/>
                </a:tc>
                <a:extLst>
                  <a:ext uri="{0D108BD9-81ED-4DB2-BD59-A6C34878D82A}">
                    <a16:rowId xmlns:a16="http://schemas.microsoft.com/office/drawing/2014/main" val="10003"/>
                  </a:ext>
                </a:extLst>
              </a:tr>
              <a:tr h="370840">
                <a:tc>
                  <a:txBody>
                    <a:bodyPr/>
                    <a:lstStyle/>
                    <a:p>
                      <a:pPr algn="l"/>
                      <a:r>
                        <a:rPr lang="en-IN" dirty="0"/>
                        <a:t>4</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Exponentiation </a:t>
                      </a:r>
                    </a:p>
                  </a:txBody>
                  <a:tcPr marL="76200" marR="76200" marT="76200" marB="76200"/>
                </a:tc>
                <a:extLst>
                  <a:ext uri="{0D108BD9-81ED-4DB2-BD59-A6C34878D82A}">
                    <a16:rowId xmlns:a16="http://schemas.microsoft.com/office/drawing/2014/main" val="10004"/>
                  </a:ext>
                </a:extLst>
              </a:tr>
              <a:tr h="370840">
                <a:tc>
                  <a:txBody>
                    <a:bodyPr/>
                    <a:lstStyle/>
                    <a:p>
                      <a:pPr algn="l"/>
                      <a:r>
                        <a:rPr lang="en-IN" dirty="0"/>
                        <a:t>5</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Division</a:t>
                      </a:r>
                    </a:p>
                  </a:txBody>
                  <a:tcPr marL="76200" marR="76200" marT="76200" marB="76200"/>
                </a:tc>
                <a:extLst>
                  <a:ext uri="{0D108BD9-81ED-4DB2-BD59-A6C34878D82A}">
                    <a16:rowId xmlns:a16="http://schemas.microsoft.com/office/drawing/2014/main" val="10005"/>
                  </a:ext>
                </a:extLst>
              </a:tr>
              <a:tr h="370840">
                <a:tc>
                  <a:txBody>
                    <a:bodyPr/>
                    <a:lstStyle/>
                    <a:p>
                      <a:pPr algn="l"/>
                      <a:r>
                        <a:rPr lang="en-IN" dirty="0"/>
                        <a:t>6</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Modulus (Division Remainder)</a:t>
                      </a:r>
                    </a:p>
                  </a:txBody>
                  <a:tcPr marL="76200" marR="76200" marT="76200" marB="76200"/>
                </a:tc>
                <a:extLst>
                  <a:ext uri="{0D108BD9-81ED-4DB2-BD59-A6C34878D82A}">
                    <a16:rowId xmlns:a16="http://schemas.microsoft.com/office/drawing/2014/main" val="10006"/>
                  </a:ext>
                </a:extLst>
              </a:tr>
              <a:tr h="370840">
                <a:tc>
                  <a:txBody>
                    <a:bodyPr/>
                    <a:lstStyle/>
                    <a:p>
                      <a:pPr algn="l"/>
                      <a:r>
                        <a:rPr lang="en-IN" dirty="0"/>
                        <a:t>7</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Increment</a:t>
                      </a:r>
                    </a:p>
                  </a:txBody>
                  <a:tcPr marL="76200" marR="76200" marT="76200" marB="76200"/>
                </a:tc>
                <a:extLst>
                  <a:ext uri="{0D108BD9-81ED-4DB2-BD59-A6C34878D82A}">
                    <a16:rowId xmlns:a16="http://schemas.microsoft.com/office/drawing/2014/main" val="10007"/>
                  </a:ext>
                </a:extLst>
              </a:tr>
              <a:tr h="370840">
                <a:tc>
                  <a:txBody>
                    <a:bodyPr/>
                    <a:lstStyle/>
                    <a:p>
                      <a:pPr algn="l"/>
                      <a:r>
                        <a:rPr lang="en-IN" dirty="0"/>
                        <a:t>8</a:t>
                      </a:r>
                    </a:p>
                  </a:txBody>
                  <a:tcPr/>
                </a:tc>
                <a:tc>
                  <a:txBody>
                    <a:bodyPr/>
                    <a:lstStyle/>
                    <a:p>
                      <a:pPr algn="l" fontAlgn="t"/>
                      <a:r>
                        <a:rPr lang="en-IN" dirty="0">
                          <a:effectLst/>
                        </a:rPr>
                        <a:t>--</a:t>
                      </a:r>
                    </a:p>
                  </a:txBody>
                  <a:tcPr marL="152400" marR="76200" marT="76200" marB="76200"/>
                </a:tc>
                <a:tc>
                  <a:txBody>
                    <a:bodyPr/>
                    <a:lstStyle/>
                    <a:p>
                      <a:pPr algn="l" fontAlgn="t"/>
                      <a:r>
                        <a:rPr lang="en-IN" sz="1800" b="0" i="0" kern="1200" dirty="0">
                          <a:solidFill>
                            <a:schemeClr val="dk1"/>
                          </a:solidFill>
                          <a:effectLst/>
                          <a:latin typeface="+mn-lt"/>
                          <a:ea typeface="+mn-ea"/>
                          <a:cs typeface="+mn-cs"/>
                        </a:rPr>
                        <a:t>Decrement</a:t>
                      </a:r>
                      <a:endParaRPr lang="en-IN" dirty="0">
                        <a:effectLst/>
                      </a:endParaRPr>
                    </a:p>
                  </a:txBody>
                  <a:tcPr marL="76200" marR="76200" marT="76200" marB="762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801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JavaScript?</a:t>
            </a:r>
          </a:p>
        </p:txBody>
      </p:sp>
      <p:sp>
        <p:nvSpPr>
          <p:cNvPr id="3" name="Content Placeholder 2"/>
          <p:cNvSpPr>
            <a:spLocks noGrp="1"/>
          </p:cNvSpPr>
          <p:nvPr>
            <p:ph idx="1"/>
          </p:nvPr>
        </p:nvSpPr>
        <p:spPr/>
        <p:txBody>
          <a:bodyPr/>
          <a:lstStyle/>
          <a:p>
            <a:r>
              <a:rPr lang="en-GB" dirty="0"/>
              <a:t>JavaScript is a text-based programming language</a:t>
            </a:r>
          </a:p>
          <a:p>
            <a:r>
              <a:rPr lang="en-GB" dirty="0"/>
              <a:t>JavaScript is used both on the client-side and server-side that make web pages interactive.</a:t>
            </a:r>
          </a:p>
          <a:p>
            <a:r>
              <a:rPr lang="en-GB" dirty="0" err="1"/>
              <a:t>Javascript</a:t>
            </a:r>
            <a:r>
              <a:rPr lang="en-GB" dirty="0"/>
              <a:t> is used by programmers across the world to create dynamic and interactive web content like applications and browsers.</a:t>
            </a:r>
          </a:p>
          <a:p>
            <a:r>
              <a:rPr lang="en-GB" dirty="0"/>
              <a:t>JavaScript is so popular that it's the most used programming language in the world, used as a client-side programming language by 97.0% of all websites.</a:t>
            </a:r>
            <a:endParaRPr lang="en-IN" dirty="0"/>
          </a:p>
        </p:txBody>
      </p:sp>
    </p:spTree>
    <p:extLst>
      <p:ext uri="{BB962C8B-B14F-4D97-AF65-F5344CB8AC3E}">
        <p14:creationId xmlns:p14="http://schemas.microsoft.com/office/powerpoint/2010/main" val="1817783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Assignment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6370644"/>
              </p:ext>
            </p:extLst>
          </p:nvPr>
        </p:nvGraphicFramePr>
        <p:xfrm>
          <a:off x="838200" y="1825625"/>
          <a:ext cx="8383073" cy="3357880"/>
        </p:xfrm>
        <a:graphic>
          <a:graphicData uri="http://schemas.openxmlformats.org/drawingml/2006/table">
            <a:tbl>
              <a:tblPr firstRow="1" bandRow="1">
                <a:tableStyleId>{93296810-A885-4BE3-A3E7-6D5BEEA58F35}</a:tableStyleId>
              </a:tblPr>
              <a:tblGrid>
                <a:gridCol w="757338">
                  <a:extLst>
                    <a:ext uri="{9D8B030D-6E8A-4147-A177-3AD203B41FA5}">
                      <a16:colId xmlns:a16="http://schemas.microsoft.com/office/drawing/2014/main" val="20000"/>
                    </a:ext>
                  </a:extLst>
                </a:gridCol>
                <a:gridCol w="1657297">
                  <a:extLst>
                    <a:ext uri="{9D8B030D-6E8A-4147-A177-3AD203B41FA5}">
                      <a16:colId xmlns:a16="http://schemas.microsoft.com/office/drawing/2014/main" val="20001"/>
                    </a:ext>
                  </a:extLst>
                </a:gridCol>
                <a:gridCol w="2321963">
                  <a:extLst>
                    <a:ext uri="{9D8B030D-6E8A-4147-A177-3AD203B41FA5}">
                      <a16:colId xmlns:a16="http://schemas.microsoft.com/office/drawing/2014/main" val="20002"/>
                    </a:ext>
                  </a:extLst>
                </a:gridCol>
                <a:gridCol w="3646475">
                  <a:extLst>
                    <a:ext uri="{9D8B030D-6E8A-4147-A177-3AD203B41FA5}">
                      <a16:colId xmlns:a16="http://schemas.microsoft.com/office/drawing/2014/main" val="20003"/>
                    </a:ext>
                  </a:extLst>
                </a:gridCol>
              </a:tblGrid>
              <a:tr h="370840">
                <a:tc>
                  <a:txBody>
                    <a:bodyPr/>
                    <a:lstStyle/>
                    <a:p>
                      <a:pPr algn="l"/>
                      <a:r>
                        <a:rPr lang="en-IN" dirty="0" err="1"/>
                        <a:t>Sr.No</a:t>
                      </a:r>
                      <a:endParaRPr lang="en-IN" dirty="0"/>
                    </a:p>
                  </a:txBody>
                  <a:tcPr/>
                </a:tc>
                <a:tc>
                  <a:txBody>
                    <a:bodyPr/>
                    <a:lstStyle/>
                    <a:p>
                      <a:pPr algn="l"/>
                      <a:r>
                        <a:rPr lang="en-IN" dirty="0"/>
                        <a:t>Operator</a:t>
                      </a:r>
                    </a:p>
                  </a:txBody>
                  <a:tcPr/>
                </a:tc>
                <a:tc>
                  <a:txBody>
                    <a:bodyPr/>
                    <a:lstStyle/>
                    <a:p>
                      <a:pPr algn="l"/>
                      <a:r>
                        <a:rPr lang="en-IN" dirty="0"/>
                        <a:t>Example</a:t>
                      </a:r>
                    </a:p>
                  </a:txBody>
                  <a:tcPr/>
                </a:tc>
                <a:tc>
                  <a:txBody>
                    <a:bodyPr/>
                    <a:lstStyle/>
                    <a:p>
                      <a:pPr algn="l"/>
                      <a:r>
                        <a:rPr lang="en-IN" dirty="0"/>
                        <a:t>Same As</a:t>
                      </a:r>
                    </a:p>
                  </a:txBody>
                  <a:tcPr/>
                </a:tc>
                <a:extLst>
                  <a:ext uri="{0D108BD9-81ED-4DB2-BD59-A6C34878D82A}">
                    <a16:rowId xmlns:a16="http://schemas.microsoft.com/office/drawing/2014/main" val="10000"/>
                  </a:ext>
                </a:extLst>
              </a:tr>
              <a:tr h="370840">
                <a:tc>
                  <a:txBody>
                    <a:bodyPr/>
                    <a:lstStyle/>
                    <a:p>
                      <a:pPr algn="l"/>
                      <a:r>
                        <a:rPr lang="en-IN" dirty="0"/>
                        <a:t>1</a:t>
                      </a:r>
                    </a:p>
                  </a:txBody>
                  <a:tcPr/>
                </a:tc>
                <a:tc>
                  <a:txBody>
                    <a:bodyPr/>
                    <a:lstStyle/>
                    <a:p>
                      <a:pPr algn="l" fontAlgn="t"/>
                      <a:r>
                        <a:rPr lang="en-IN" dirty="0">
                          <a:effectLst/>
                        </a:rPr>
                        <a:t>=</a:t>
                      </a:r>
                    </a:p>
                  </a:txBody>
                  <a:tcPr marL="152400" marR="76200" marT="76200" marB="76200"/>
                </a:tc>
                <a:tc>
                  <a:txBody>
                    <a:bodyPr/>
                    <a:lstStyle/>
                    <a:p>
                      <a:pPr algn="l" fontAlgn="t"/>
                      <a:r>
                        <a:rPr lang="en-IN">
                          <a:effectLst/>
                        </a:rPr>
                        <a:t>x = y</a:t>
                      </a:r>
                    </a:p>
                  </a:txBody>
                  <a:tcPr marL="76200" marR="76200" marT="76200" marB="76200"/>
                </a:tc>
                <a:tc>
                  <a:txBody>
                    <a:bodyPr/>
                    <a:lstStyle/>
                    <a:p>
                      <a:pPr algn="l" fontAlgn="t"/>
                      <a:r>
                        <a:rPr lang="en-IN">
                          <a:effectLst/>
                        </a:rPr>
                        <a:t>x = y</a:t>
                      </a:r>
                    </a:p>
                  </a:txBody>
                  <a:tcPr marL="76200" marR="76200" marT="76200" marB="76200"/>
                </a:tc>
                <a:extLst>
                  <a:ext uri="{0D108BD9-81ED-4DB2-BD59-A6C34878D82A}">
                    <a16:rowId xmlns:a16="http://schemas.microsoft.com/office/drawing/2014/main" val="10001"/>
                  </a:ext>
                </a:extLst>
              </a:tr>
              <a:tr h="370840">
                <a:tc>
                  <a:txBody>
                    <a:bodyPr/>
                    <a:lstStyle/>
                    <a:p>
                      <a:pPr algn="l"/>
                      <a:r>
                        <a:rPr lang="en-IN" dirty="0"/>
                        <a:t>2</a:t>
                      </a:r>
                    </a:p>
                  </a:txBody>
                  <a:tcPr/>
                </a:tc>
                <a:tc>
                  <a:txBody>
                    <a:bodyPr/>
                    <a:lstStyle/>
                    <a:p>
                      <a:pPr algn="l" fontAlgn="t"/>
                      <a:r>
                        <a:rPr lang="en-IN" dirty="0">
                          <a:effectLst/>
                        </a:rPr>
                        <a:t>+=</a:t>
                      </a:r>
                    </a:p>
                  </a:txBody>
                  <a:tcPr marL="152400" marR="76200" marT="76200" marB="76200"/>
                </a:tc>
                <a:tc>
                  <a:txBody>
                    <a:bodyPr/>
                    <a:lstStyle/>
                    <a:p>
                      <a:pPr algn="l" fontAlgn="t"/>
                      <a:r>
                        <a:rPr lang="en-IN">
                          <a:effectLst/>
                        </a:rPr>
                        <a:t>x += y</a:t>
                      </a:r>
                    </a:p>
                  </a:txBody>
                  <a:tcPr marL="76200" marR="76200" marT="76200" marB="76200"/>
                </a:tc>
                <a:tc>
                  <a:txBody>
                    <a:bodyPr/>
                    <a:lstStyle/>
                    <a:p>
                      <a:pPr algn="l" fontAlgn="t"/>
                      <a:r>
                        <a:rPr lang="en-IN">
                          <a:effectLst/>
                        </a:rPr>
                        <a:t>x = x + y</a:t>
                      </a:r>
                    </a:p>
                  </a:txBody>
                  <a:tcPr marL="76200" marR="76200" marT="76200" marB="76200"/>
                </a:tc>
                <a:extLst>
                  <a:ext uri="{0D108BD9-81ED-4DB2-BD59-A6C34878D82A}">
                    <a16:rowId xmlns:a16="http://schemas.microsoft.com/office/drawing/2014/main" val="10002"/>
                  </a:ext>
                </a:extLst>
              </a:tr>
              <a:tr h="370840">
                <a:tc>
                  <a:txBody>
                    <a:bodyPr/>
                    <a:lstStyle/>
                    <a:p>
                      <a:pPr algn="l"/>
                      <a:r>
                        <a:rPr lang="en-IN" dirty="0"/>
                        <a:t>3</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x -= y</a:t>
                      </a:r>
                    </a:p>
                  </a:txBody>
                  <a:tcPr marL="76200" marR="76200" marT="76200" marB="76200"/>
                </a:tc>
                <a:tc>
                  <a:txBody>
                    <a:bodyPr/>
                    <a:lstStyle/>
                    <a:p>
                      <a:pPr algn="l" fontAlgn="t"/>
                      <a:r>
                        <a:rPr lang="en-IN">
                          <a:effectLst/>
                        </a:rPr>
                        <a:t>x = x - y</a:t>
                      </a:r>
                    </a:p>
                  </a:txBody>
                  <a:tcPr marL="76200" marR="76200" marT="76200" marB="76200"/>
                </a:tc>
                <a:extLst>
                  <a:ext uri="{0D108BD9-81ED-4DB2-BD59-A6C34878D82A}">
                    <a16:rowId xmlns:a16="http://schemas.microsoft.com/office/drawing/2014/main" val="10003"/>
                  </a:ext>
                </a:extLst>
              </a:tr>
              <a:tr h="370840">
                <a:tc>
                  <a:txBody>
                    <a:bodyPr/>
                    <a:lstStyle/>
                    <a:p>
                      <a:pPr algn="l"/>
                      <a:r>
                        <a:rPr lang="en-IN" dirty="0"/>
                        <a:t>4</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x *= y</a:t>
                      </a:r>
                    </a:p>
                  </a:txBody>
                  <a:tcPr marL="76200" marR="76200" marT="76200" marB="76200"/>
                </a:tc>
                <a:tc>
                  <a:txBody>
                    <a:bodyPr/>
                    <a:lstStyle/>
                    <a:p>
                      <a:pPr algn="l" fontAlgn="t"/>
                      <a:r>
                        <a:rPr lang="en-IN">
                          <a:effectLst/>
                        </a:rPr>
                        <a:t>x = x * y</a:t>
                      </a:r>
                    </a:p>
                  </a:txBody>
                  <a:tcPr marL="76200" marR="76200" marT="76200" marB="76200"/>
                </a:tc>
                <a:extLst>
                  <a:ext uri="{0D108BD9-81ED-4DB2-BD59-A6C34878D82A}">
                    <a16:rowId xmlns:a16="http://schemas.microsoft.com/office/drawing/2014/main" val="10004"/>
                  </a:ext>
                </a:extLst>
              </a:tr>
              <a:tr h="370840">
                <a:tc>
                  <a:txBody>
                    <a:bodyPr/>
                    <a:lstStyle/>
                    <a:p>
                      <a:pPr algn="l"/>
                      <a:r>
                        <a:rPr lang="en-IN" dirty="0"/>
                        <a:t>5</a:t>
                      </a:r>
                    </a:p>
                  </a:txBody>
                  <a:tcPr/>
                </a:tc>
                <a:tc>
                  <a:txBody>
                    <a:bodyPr/>
                    <a:lstStyle/>
                    <a:p>
                      <a:pPr algn="l" fontAlgn="t"/>
                      <a:r>
                        <a:rPr lang="en-IN">
                          <a:effectLst/>
                        </a:rPr>
                        <a:t>/=</a:t>
                      </a:r>
                    </a:p>
                  </a:txBody>
                  <a:tcPr marL="152400" marR="76200" marT="76200" marB="76200"/>
                </a:tc>
                <a:tc>
                  <a:txBody>
                    <a:bodyPr/>
                    <a:lstStyle/>
                    <a:p>
                      <a:pPr algn="l" fontAlgn="t"/>
                      <a:r>
                        <a:rPr lang="en-IN">
                          <a:effectLst/>
                        </a:rPr>
                        <a:t>x /= y</a:t>
                      </a:r>
                    </a:p>
                  </a:txBody>
                  <a:tcPr marL="76200" marR="76200" marT="76200" marB="76200"/>
                </a:tc>
                <a:tc>
                  <a:txBody>
                    <a:bodyPr/>
                    <a:lstStyle/>
                    <a:p>
                      <a:pPr algn="l" fontAlgn="t"/>
                      <a:r>
                        <a:rPr lang="en-IN" dirty="0">
                          <a:effectLst/>
                        </a:rPr>
                        <a:t>x = x / y</a:t>
                      </a:r>
                    </a:p>
                  </a:txBody>
                  <a:tcPr marL="76200" marR="76200" marT="76200" marB="76200"/>
                </a:tc>
                <a:extLst>
                  <a:ext uri="{0D108BD9-81ED-4DB2-BD59-A6C34878D82A}">
                    <a16:rowId xmlns:a16="http://schemas.microsoft.com/office/drawing/2014/main" val="10005"/>
                  </a:ext>
                </a:extLst>
              </a:tr>
              <a:tr h="370840">
                <a:tc>
                  <a:txBody>
                    <a:bodyPr/>
                    <a:lstStyle/>
                    <a:p>
                      <a:pPr algn="l"/>
                      <a:r>
                        <a:rPr lang="en-IN" dirty="0"/>
                        <a:t>6</a:t>
                      </a:r>
                    </a:p>
                  </a:txBody>
                  <a:tcPr/>
                </a:tc>
                <a:tc>
                  <a:txBody>
                    <a:bodyPr/>
                    <a:lstStyle/>
                    <a:p>
                      <a:pPr algn="l" fontAlgn="t"/>
                      <a:r>
                        <a:rPr lang="en-IN">
                          <a:effectLst/>
                        </a:rPr>
                        <a:t>%=</a:t>
                      </a:r>
                    </a:p>
                  </a:txBody>
                  <a:tcPr marL="152400" marR="76200" marT="76200" marB="76200"/>
                </a:tc>
                <a:tc>
                  <a:txBody>
                    <a:bodyPr/>
                    <a:lstStyle/>
                    <a:p>
                      <a:pPr algn="l" fontAlgn="t"/>
                      <a:r>
                        <a:rPr lang="en-IN">
                          <a:effectLst/>
                        </a:rPr>
                        <a:t>x %= y</a:t>
                      </a:r>
                    </a:p>
                  </a:txBody>
                  <a:tcPr marL="76200" marR="76200" marT="76200" marB="76200"/>
                </a:tc>
                <a:tc>
                  <a:txBody>
                    <a:bodyPr/>
                    <a:lstStyle/>
                    <a:p>
                      <a:pPr algn="l" fontAlgn="t"/>
                      <a:r>
                        <a:rPr lang="en-IN" dirty="0">
                          <a:effectLst/>
                        </a:rPr>
                        <a:t>x = x % y</a:t>
                      </a:r>
                    </a:p>
                  </a:txBody>
                  <a:tcPr marL="76200" marR="76200" marT="76200" marB="76200"/>
                </a:tc>
                <a:extLst>
                  <a:ext uri="{0D108BD9-81ED-4DB2-BD59-A6C34878D82A}">
                    <a16:rowId xmlns:a16="http://schemas.microsoft.com/office/drawing/2014/main" val="10006"/>
                  </a:ext>
                </a:extLst>
              </a:tr>
              <a:tr h="370840">
                <a:tc>
                  <a:txBody>
                    <a:bodyPr/>
                    <a:lstStyle/>
                    <a:p>
                      <a:pPr algn="l"/>
                      <a:r>
                        <a:rPr lang="en-IN" dirty="0"/>
                        <a:t>7</a:t>
                      </a:r>
                    </a:p>
                  </a:txBody>
                  <a:tcPr/>
                </a:tc>
                <a:tc>
                  <a:txBody>
                    <a:bodyPr/>
                    <a:lstStyle/>
                    <a:p>
                      <a:pPr algn="l" fontAlgn="t"/>
                      <a:r>
                        <a:rPr lang="en-IN">
                          <a:effectLst/>
                        </a:rPr>
                        <a:t>**=</a:t>
                      </a:r>
                    </a:p>
                  </a:txBody>
                  <a:tcPr marL="152400" marR="76200" marT="76200" marB="76200"/>
                </a:tc>
                <a:tc>
                  <a:txBody>
                    <a:bodyPr/>
                    <a:lstStyle/>
                    <a:p>
                      <a:pPr algn="l" fontAlgn="t"/>
                      <a:r>
                        <a:rPr lang="en-IN">
                          <a:effectLst/>
                        </a:rPr>
                        <a:t>x **= y</a:t>
                      </a:r>
                    </a:p>
                  </a:txBody>
                  <a:tcPr marL="76200" marR="76200" marT="76200" marB="76200"/>
                </a:tc>
                <a:tc>
                  <a:txBody>
                    <a:bodyPr/>
                    <a:lstStyle/>
                    <a:p>
                      <a:pPr algn="l" fontAlgn="t"/>
                      <a:r>
                        <a:rPr lang="en-IN" dirty="0">
                          <a:effectLst/>
                        </a:rPr>
                        <a:t>x = x ** y</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42090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Comparison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5910516"/>
              </p:ext>
            </p:extLst>
          </p:nvPr>
        </p:nvGraphicFramePr>
        <p:xfrm>
          <a:off x="838199" y="1825625"/>
          <a:ext cx="8885349" cy="3997960"/>
        </p:xfrm>
        <a:graphic>
          <a:graphicData uri="http://schemas.openxmlformats.org/drawingml/2006/table">
            <a:tbl>
              <a:tblPr firstRow="1" bandRow="1">
                <a:tableStyleId>{93296810-A885-4BE3-A3E7-6D5BEEA58F35}</a:tableStyleId>
              </a:tblPr>
              <a:tblGrid>
                <a:gridCol w="695556">
                  <a:extLst>
                    <a:ext uri="{9D8B030D-6E8A-4147-A177-3AD203B41FA5}">
                      <a16:colId xmlns:a16="http://schemas.microsoft.com/office/drawing/2014/main" val="20000"/>
                    </a:ext>
                  </a:extLst>
                </a:gridCol>
                <a:gridCol w="1349398">
                  <a:extLst>
                    <a:ext uri="{9D8B030D-6E8A-4147-A177-3AD203B41FA5}">
                      <a16:colId xmlns:a16="http://schemas.microsoft.com/office/drawing/2014/main" val="20001"/>
                    </a:ext>
                  </a:extLst>
                </a:gridCol>
                <a:gridCol w="6840395">
                  <a:extLst>
                    <a:ext uri="{9D8B030D-6E8A-4147-A177-3AD203B41FA5}">
                      <a16:colId xmlns:a16="http://schemas.microsoft.com/office/drawing/2014/main" val="20002"/>
                    </a:ext>
                  </a:extLst>
                </a:gridCol>
              </a:tblGrid>
              <a:tr h="370840">
                <a:tc>
                  <a:txBody>
                    <a:bodyPr/>
                    <a:lstStyle/>
                    <a:p>
                      <a:pPr algn="l"/>
                      <a:r>
                        <a:rPr lang="en-IN" dirty="0" err="1"/>
                        <a:t>Sr.No</a:t>
                      </a:r>
                      <a:endParaRPr lang="en-IN" dirty="0"/>
                    </a:p>
                  </a:txBody>
                  <a:tcPr/>
                </a:tc>
                <a:tc>
                  <a:txBody>
                    <a:bodyPr/>
                    <a:lstStyle/>
                    <a:p>
                      <a:pPr algn="l"/>
                      <a:r>
                        <a:rPr lang="en-IN" dirty="0"/>
                        <a:t>Operator</a:t>
                      </a:r>
                    </a:p>
                  </a:txBody>
                  <a:tcPr/>
                </a:tc>
                <a:tc>
                  <a:txBody>
                    <a:bodyPr/>
                    <a:lstStyle/>
                    <a:p>
                      <a:pPr algn="l"/>
                      <a:r>
                        <a:rPr lang="en-IN" dirty="0"/>
                        <a:t>Description</a:t>
                      </a:r>
                    </a:p>
                  </a:txBody>
                  <a:tcPr/>
                </a:tc>
                <a:extLst>
                  <a:ext uri="{0D108BD9-81ED-4DB2-BD59-A6C34878D82A}">
                    <a16:rowId xmlns:a16="http://schemas.microsoft.com/office/drawing/2014/main" val="10000"/>
                  </a:ext>
                </a:extLst>
              </a:tr>
              <a:tr h="370840">
                <a:tc>
                  <a:txBody>
                    <a:bodyPr/>
                    <a:lstStyle/>
                    <a:p>
                      <a:pPr algn="l"/>
                      <a:r>
                        <a:rPr lang="en-IN" dirty="0"/>
                        <a:t>1</a:t>
                      </a:r>
                    </a:p>
                  </a:txBody>
                  <a:tcPr/>
                </a:tc>
                <a:tc>
                  <a:txBody>
                    <a:bodyPr/>
                    <a:lstStyle/>
                    <a:p>
                      <a:pPr algn="l" fontAlgn="t"/>
                      <a:r>
                        <a:rPr lang="en-IN">
                          <a:effectLst/>
                        </a:rPr>
                        <a:t>==</a:t>
                      </a:r>
                    </a:p>
                  </a:txBody>
                  <a:tcPr marL="152400" marR="76200" marT="76200" marB="76200"/>
                </a:tc>
                <a:tc>
                  <a:txBody>
                    <a:bodyPr/>
                    <a:lstStyle/>
                    <a:p>
                      <a:pPr algn="l" fontAlgn="t"/>
                      <a:r>
                        <a:rPr lang="en-IN">
                          <a:effectLst/>
                        </a:rPr>
                        <a:t>equal to</a:t>
                      </a:r>
                    </a:p>
                  </a:txBody>
                  <a:tcPr marL="76200" marR="76200" marT="76200" marB="76200"/>
                </a:tc>
                <a:extLst>
                  <a:ext uri="{0D108BD9-81ED-4DB2-BD59-A6C34878D82A}">
                    <a16:rowId xmlns:a16="http://schemas.microsoft.com/office/drawing/2014/main" val="10001"/>
                  </a:ext>
                </a:extLst>
              </a:tr>
              <a:tr h="370840">
                <a:tc>
                  <a:txBody>
                    <a:bodyPr/>
                    <a:lstStyle/>
                    <a:p>
                      <a:pPr algn="l"/>
                      <a:r>
                        <a:rPr lang="en-IN" dirty="0"/>
                        <a:t>2</a:t>
                      </a:r>
                    </a:p>
                  </a:txBody>
                  <a:tcPr/>
                </a:tc>
                <a:tc>
                  <a:txBody>
                    <a:bodyPr/>
                    <a:lstStyle/>
                    <a:p>
                      <a:pPr algn="l" fontAlgn="t"/>
                      <a:r>
                        <a:rPr lang="en-IN">
                          <a:effectLst/>
                        </a:rPr>
                        <a:t>===</a:t>
                      </a:r>
                    </a:p>
                  </a:txBody>
                  <a:tcPr marL="152400" marR="76200" marT="76200" marB="76200"/>
                </a:tc>
                <a:tc>
                  <a:txBody>
                    <a:bodyPr/>
                    <a:lstStyle/>
                    <a:p>
                      <a:pPr algn="l" fontAlgn="t"/>
                      <a:r>
                        <a:rPr lang="en-GB">
                          <a:effectLst/>
                        </a:rPr>
                        <a:t>equal value and equal type</a:t>
                      </a:r>
                    </a:p>
                  </a:txBody>
                  <a:tcPr marL="76200" marR="76200" marT="76200" marB="76200"/>
                </a:tc>
                <a:extLst>
                  <a:ext uri="{0D108BD9-81ED-4DB2-BD59-A6C34878D82A}">
                    <a16:rowId xmlns:a16="http://schemas.microsoft.com/office/drawing/2014/main" val="10002"/>
                  </a:ext>
                </a:extLst>
              </a:tr>
              <a:tr h="370840">
                <a:tc>
                  <a:txBody>
                    <a:bodyPr/>
                    <a:lstStyle/>
                    <a:p>
                      <a:pPr algn="l"/>
                      <a:r>
                        <a:rPr lang="en-IN" dirty="0"/>
                        <a:t>3</a:t>
                      </a:r>
                    </a:p>
                  </a:txBody>
                  <a:tcPr/>
                </a:tc>
                <a:tc>
                  <a:txBody>
                    <a:bodyPr/>
                    <a:lstStyle/>
                    <a:p>
                      <a:pPr algn="l" fontAlgn="t"/>
                      <a:r>
                        <a:rPr lang="en-IN">
                          <a:effectLst/>
                        </a:rPr>
                        <a:t>!=</a:t>
                      </a:r>
                    </a:p>
                  </a:txBody>
                  <a:tcPr marL="152400" marR="76200" marT="76200" marB="76200"/>
                </a:tc>
                <a:tc>
                  <a:txBody>
                    <a:bodyPr/>
                    <a:lstStyle/>
                    <a:p>
                      <a:pPr algn="l" fontAlgn="t"/>
                      <a:r>
                        <a:rPr lang="en-IN">
                          <a:effectLst/>
                        </a:rPr>
                        <a:t>not equal</a:t>
                      </a:r>
                    </a:p>
                  </a:txBody>
                  <a:tcPr marL="76200" marR="76200" marT="76200" marB="76200"/>
                </a:tc>
                <a:extLst>
                  <a:ext uri="{0D108BD9-81ED-4DB2-BD59-A6C34878D82A}">
                    <a16:rowId xmlns:a16="http://schemas.microsoft.com/office/drawing/2014/main" val="10003"/>
                  </a:ext>
                </a:extLst>
              </a:tr>
              <a:tr h="370840">
                <a:tc>
                  <a:txBody>
                    <a:bodyPr/>
                    <a:lstStyle/>
                    <a:p>
                      <a:pPr algn="l"/>
                      <a:r>
                        <a:rPr lang="en-IN" dirty="0"/>
                        <a:t>4</a:t>
                      </a:r>
                    </a:p>
                  </a:txBody>
                  <a:tcPr/>
                </a:tc>
                <a:tc>
                  <a:txBody>
                    <a:bodyPr/>
                    <a:lstStyle/>
                    <a:p>
                      <a:pPr algn="l" fontAlgn="t"/>
                      <a:r>
                        <a:rPr lang="en-IN">
                          <a:effectLst/>
                        </a:rPr>
                        <a:t>!==</a:t>
                      </a:r>
                    </a:p>
                  </a:txBody>
                  <a:tcPr marL="152400" marR="76200" marT="76200" marB="76200"/>
                </a:tc>
                <a:tc>
                  <a:txBody>
                    <a:bodyPr/>
                    <a:lstStyle/>
                    <a:p>
                      <a:pPr algn="l" fontAlgn="t"/>
                      <a:r>
                        <a:rPr lang="en-GB">
                          <a:effectLst/>
                        </a:rPr>
                        <a:t>not equal value or not equal type</a:t>
                      </a:r>
                    </a:p>
                  </a:txBody>
                  <a:tcPr marL="76200" marR="76200" marT="76200" marB="76200"/>
                </a:tc>
                <a:extLst>
                  <a:ext uri="{0D108BD9-81ED-4DB2-BD59-A6C34878D82A}">
                    <a16:rowId xmlns:a16="http://schemas.microsoft.com/office/drawing/2014/main" val="10004"/>
                  </a:ext>
                </a:extLst>
              </a:tr>
              <a:tr h="370840">
                <a:tc>
                  <a:txBody>
                    <a:bodyPr/>
                    <a:lstStyle/>
                    <a:p>
                      <a:pPr algn="l"/>
                      <a:r>
                        <a:rPr lang="en-IN" dirty="0"/>
                        <a:t>5</a:t>
                      </a:r>
                    </a:p>
                  </a:txBody>
                  <a:tcPr/>
                </a:tc>
                <a:tc>
                  <a:txBody>
                    <a:bodyPr/>
                    <a:lstStyle/>
                    <a:p>
                      <a:pPr algn="l" fontAlgn="t"/>
                      <a:r>
                        <a:rPr lang="en-IN">
                          <a:effectLst/>
                        </a:rPr>
                        <a:t>&gt;</a:t>
                      </a:r>
                    </a:p>
                  </a:txBody>
                  <a:tcPr marL="152400" marR="76200" marT="76200" marB="76200"/>
                </a:tc>
                <a:tc>
                  <a:txBody>
                    <a:bodyPr/>
                    <a:lstStyle/>
                    <a:p>
                      <a:pPr algn="l" fontAlgn="t"/>
                      <a:r>
                        <a:rPr lang="en-IN">
                          <a:effectLst/>
                        </a:rPr>
                        <a:t>greater than</a:t>
                      </a:r>
                    </a:p>
                  </a:txBody>
                  <a:tcPr marL="76200" marR="76200" marT="76200" marB="76200"/>
                </a:tc>
                <a:extLst>
                  <a:ext uri="{0D108BD9-81ED-4DB2-BD59-A6C34878D82A}">
                    <a16:rowId xmlns:a16="http://schemas.microsoft.com/office/drawing/2014/main" val="10005"/>
                  </a:ext>
                </a:extLst>
              </a:tr>
              <a:tr h="370840">
                <a:tc>
                  <a:txBody>
                    <a:bodyPr/>
                    <a:lstStyle/>
                    <a:p>
                      <a:pPr algn="l"/>
                      <a:r>
                        <a:rPr lang="en-IN" dirty="0"/>
                        <a:t>6</a:t>
                      </a:r>
                    </a:p>
                  </a:txBody>
                  <a:tcPr/>
                </a:tc>
                <a:tc>
                  <a:txBody>
                    <a:bodyPr/>
                    <a:lstStyle/>
                    <a:p>
                      <a:pPr algn="l" fontAlgn="t"/>
                      <a:r>
                        <a:rPr lang="en-IN">
                          <a:effectLst/>
                        </a:rPr>
                        <a:t>&lt;</a:t>
                      </a:r>
                    </a:p>
                  </a:txBody>
                  <a:tcPr marL="152400" marR="76200" marT="76200" marB="76200"/>
                </a:tc>
                <a:tc>
                  <a:txBody>
                    <a:bodyPr/>
                    <a:lstStyle/>
                    <a:p>
                      <a:pPr algn="l" fontAlgn="t"/>
                      <a:r>
                        <a:rPr lang="en-IN">
                          <a:effectLst/>
                        </a:rPr>
                        <a:t>less than</a:t>
                      </a:r>
                    </a:p>
                  </a:txBody>
                  <a:tcPr marL="76200" marR="76200" marT="76200" marB="76200"/>
                </a:tc>
                <a:extLst>
                  <a:ext uri="{0D108BD9-81ED-4DB2-BD59-A6C34878D82A}">
                    <a16:rowId xmlns:a16="http://schemas.microsoft.com/office/drawing/2014/main" val="10006"/>
                  </a:ext>
                </a:extLst>
              </a:tr>
              <a:tr h="370840">
                <a:tc>
                  <a:txBody>
                    <a:bodyPr/>
                    <a:lstStyle/>
                    <a:p>
                      <a:pPr algn="l"/>
                      <a:r>
                        <a:rPr lang="en-IN" dirty="0"/>
                        <a:t>7</a:t>
                      </a:r>
                    </a:p>
                  </a:txBody>
                  <a:tcPr/>
                </a:tc>
                <a:tc>
                  <a:txBody>
                    <a:bodyPr/>
                    <a:lstStyle/>
                    <a:p>
                      <a:pPr algn="l" fontAlgn="t"/>
                      <a:r>
                        <a:rPr lang="en-IN">
                          <a:effectLst/>
                        </a:rPr>
                        <a:t>&gt;=</a:t>
                      </a:r>
                    </a:p>
                  </a:txBody>
                  <a:tcPr marL="152400" marR="76200" marT="76200" marB="76200"/>
                </a:tc>
                <a:tc>
                  <a:txBody>
                    <a:bodyPr/>
                    <a:lstStyle/>
                    <a:p>
                      <a:pPr algn="l" fontAlgn="t"/>
                      <a:r>
                        <a:rPr lang="en-GB">
                          <a:effectLst/>
                        </a:rPr>
                        <a:t>greater than or equal to</a:t>
                      </a:r>
                    </a:p>
                  </a:txBody>
                  <a:tcPr marL="76200" marR="76200" marT="76200" marB="76200"/>
                </a:tc>
                <a:extLst>
                  <a:ext uri="{0D108BD9-81ED-4DB2-BD59-A6C34878D82A}">
                    <a16:rowId xmlns:a16="http://schemas.microsoft.com/office/drawing/2014/main" val="100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8</a:t>
                      </a:r>
                    </a:p>
                    <a:p>
                      <a:pPr algn="l"/>
                      <a:endParaRPr lang="en-IN" dirty="0"/>
                    </a:p>
                  </a:txBody>
                  <a:tcPr/>
                </a:tc>
                <a:tc>
                  <a:txBody>
                    <a:bodyPr/>
                    <a:lstStyle/>
                    <a:p>
                      <a:pPr algn="l" fontAlgn="t"/>
                      <a:r>
                        <a:rPr lang="en-IN">
                          <a:effectLst/>
                        </a:rPr>
                        <a:t>&lt;=</a:t>
                      </a:r>
                    </a:p>
                  </a:txBody>
                  <a:tcPr marL="152400" marR="76200" marT="76200" marB="76200"/>
                </a:tc>
                <a:tc>
                  <a:txBody>
                    <a:bodyPr/>
                    <a:lstStyle/>
                    <a:p>
                      <a:pPr algn="l" fontAlgn="t"/>
                      <a:r>
                        <a:rPr lang="en-GB" dirty="0">
                          <a:effectLst/>
                        </a:rPr>
                        <a:t>less than or equal to</a:t>
                      </a:r>
                    </a:p>
                  </a:txBody>
                  <a:tcPr marL="76200" marR="76200" marT="76200" marB="7620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11296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4122465"/>
              </p:ext>
            </p:extLst>
          </p:nvPr>
        </p:nvGraphicFramePr>
        <p:xfrm>
          <a:off x="838199" y="1825625"/>
          <a:ext cx="9206553" cy="2746374"/>
        </p:xfrm>
        <a:graphic>
          <a:graphicData uri="http://schemas.openxmlformats.org/drawingml/2006/table">
            <a:tbl>
              <a:tblPr firstRow="1" bandRow="1">
                <a:tableStyleId>{93296810-A885-4BE3-A3E7-6D5BEEA58F35}</a:tableStyleId>
              </a:tblPr>
              <a:tblGrid>
                <a:gridCol w="720700">
                  <a:extLst>
                    <a:ext uri="{9D8B030D-6E8A-4147-A177-3AD203B41FA5}">
                      <a16:colId xmlns:a16="http://schemas.microsoft.com/office/drawing/2014/main" val="20000"/>
                    </a:ext>
                  </a:extLst>
                </a:gridCol>
                <a:gridCol w="1398179">
                  <a:extLst>
                    <a:ext uri="{9D8B030D-6E8A-4147-A177-3AD203B41FA5}">
                      <a16:colId xmlns:a16="http://schemas.microsoft.com/office/drawing/2014/main" val="20001"/>
                    </a:ext>
                  </a:extLst>
                </a:gridCol>
                <a:gridCol w="7087674">
                  <a:extLst>
                    <a:ext uri="{9D8B030D-6E8A-4147-A177-3AD203B41FA5}">
                      <a16:colId xmlns:a16="http://schemas.microsoft.com/office/drawing/2014/main" val="20002"/>
                    </a:ext>
                  </a:extLst>
                </a:gridCol>
              </a:tblGrid>
              <a:tr h="616878">
                <a:tc>
                  <a:txBody>
                    <a:bodyPr/>
                    <a:lstStyle/>
                    <a:p>
                      <a:pPr algn="l"/>
                      <a:r>
                        <a:rPr lang="en-IN" dirty="0" err="1"/>
                        <a:t>Sr.No</a:t>
                      </a:r>
                      <a:endParaRPr lang="en-IN" dirty="0"/>
                    </a:p>
                  </a:txBody>
                  <a:tcPr/>
                </a:tc>
                <a:tc>
                  <a:txBody>
                    <a:bodyPr/>
                    <a:lstStyle/>
                    <a:p>
                      <a:pPr algn="l"/>
                      <a:r>
                        <a:rPr lang="en-IN" dirty="0"/>
                        <a:t>Operator</a:t>
                      </a:r>
                    </a:p>
                  </a:txBody>
                  <a:tcPr/>
                </a:tc>
                <a:tc>
                  <a:txBody>
                    <a:bodyPr/>
                    <a:lstStyle/>
                    <a:p>
                      <a:pPr algn="l"/>
                      <a:r>
                        <a:rPr lang="en-IN" dirty="0"/>
                        <a:t>Description</a:t>
                      </a:r>
                    </a:p>
                  </a:txBody>
                  <a:tcPr/>
                </a:tc>
                <a:extLst>
                  <a:ext uri="{0D108BD9-81ED-4DB2-BD59-A6C34878D82A}">
                    <a16:rowId xmlns:a16="http://schemas.microsoft.com/office/drawing/2014/main" val="10000"/>
                  </a:ext>
                </a:extLst>
              </a:tr>
              <a:tr h="709832">
                <a:tc>
                  <a:txBody>
                    <a:bodyPr/>
                    <a:lstStyle/>
                    <a:p>
                      <a:pPr algn="l"/>
                      <a:r>
                        <a:rPr lang="en-IN" dirty="0"/>
                        <a:t>1</a:t>
                      </a:r>
                    </a:p>
                  </a:txBody>
                  <a:tcPr/>
                </a:tc>
                <a:tc>
                  <a:txBody>
                    <a:bodyPr/>
                    <a:lstStyle/>
                    <a:p>
                      <a:pPr algn="l" fontAlgn="t"/>
                      <a:r>
                        <a:rPr lang="en-IN">
                          <a:effectLst/>
                        </a:rPr>
                        <a:t>&amp;&amp;</a:t>
                      </a:r>
                    </a:p>
                  </a:txBody>
                  <a:tcPr marL="152400" marR="76200" marT="76200" marB="76200"/>
                </a:tc>
                <a:tc>
                  <a:txBody>
                    <a:bodyPr/>
                    <a:lstStyle/>
                    <a:p>
                      <a:pPr algn="l" fontAlgn="t"/>
                      <a:r>
                        <a:rPr lang="en-IN">
                          <a:effectLst/>
                        </a:rPr>
                        <a:t>logical and</a:t>
                      </a:r>
                    </a:p>
                  </a:txBody>
                  <a:tcPr marL="76200" marR="76200" marT="76200" marB="76200"/>
                </a:tc>
                <a:extLst>
                  <a:ext uri="{0D108BD9-81ED-4DB2-BD59-A6C34878D82A}">
                    <a16:rowId xmlns:a16="http://schemas.microsoft.com/office/drawing/2014/main" val="10001"/>
                  </a:ext>
                </a:extLst>
              </a:tr>
              <a:tr h="709832">
                <a:tc>
                  <a:txBody>
                    <a:bodyPr/>
                    <a:lstStyle/>
                    <a:p>
                      <a:pPr algn="l"/>
                      <a:r>
                        <a:rPr lang="en-IN" dirty="0"/>
                        <a:t>2</a:t>
                      </a:r>
                    </a:p>
                  </a:txBody>
                  <a:tcPr/>
                </a:tc>
                <a:tc>
                  <a:txBody>
                    <a:bodyPr/>
                    <a:lstStyle/>
                    <a:p>
                      <a:pPr algn="l" fontAlgn="t"/>
                      <a:r>
                        <a:rPr lang="en-IN">
                          <a:effectLst/>
                        </a:rPr>
                        <a:t>||</a:t>
                      </a:r>
                    </a:p>
                  </a:txBody>
                  <a:tcPr marL="152400" marR="76200" marT="76200" marB="76200"/>
                </a:tc>
                <a:tc>
                  <a:txBody>
                    <a:bodyPr/>
                    <a:lstStyle/>
                    <a:p>
                      <a:pPr algn="l" fontAlgn="t"/>
                      <a:r>
                        <a:rPr lang="en-IN">
                          <a:effectLst/>
                        </a:rPr>
                        <a:t>logical or</a:t>
                      </a:r>
                    </a:p>
                  </a:txBody>
                  <a:tcPr marL="76200" marR="76200" marT="76200" marB="76200"/>
                </a:tc>
                <a:extLst>
                  <a:ext uri="{0D108BD9-81ED-4DB2-BD59-A6C34878D82A}">
                    <a16:rowId xmlns:a16="http://schemas.microsoft.com/office/drawing/2014/main" val="10002"/>
                  </a:ext>
                </a:extLst>
              </a:tr>
              <a:tr h="709832">
                <a:tc>
                  <a:txBody>
                    <a:bodyPr/>
                    <a:lstStyle/>
                    <a:p>
                      <a:pPr algn="l"/>
                      <a:r>
                        <a:rPr lang="en-IN" dirty="0"/>
                        <a:t>3</a:t>
                      </a:r>
                    </a:p>
                  </a:txBody>
                  <a:tcPr/>
                </a:tc>
                <a:tc>
                  <a:txBody>
                    <a:bodyPr/>
                    <a:lstStyle/>
                    <a:p>
                      <a:pPr algn="l" fontAlgn="t"/>
                      <a:r>
                        <a:rPr lang="en-IN">
                          <a:effectLst/>
                        </a:rPr>
                        <a:t>!</a:t>
                      </a:r>
                    </a:p>
                  </a:txBody>
                  <a:tcPr marL="152400" marR="76200" marT="76200" marB="76200"/>
                </a:tc>
                <a:tc>
                  <a:txBody>
                    <a:bodyPr/>
                    <a:lstStyle/>
                    <a:p>
                      <a:pPr algn="l" fontAlgn="t"/>
                      <a:r>
                        <a:rPr lang="en-IN" dirty="0">
                          <a:effectLst/>
                        </a:rPr>
                        <a:t>logical not</a:t>
                      </a:r>
                    </a:p>
                  </a:txBody>
                  <a:tcPr marL="76200" marR="76200" marT="76200" marB="762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46978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Type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4734941"/>
              </p:ext>
            </p:extLst>
          </p:nvPr>
        </p:nvGraphicFramePr>
        <p:xfrm>
          <a:off x="838199" y="1825625"/>
          <a:ext cx="9302088" cy="2910147"/>
        </p:xfrm>
        <a:graphic>
          <a:graphicData uri="http://schemas.openxmlformats.org/drawingml/2006/table">
            <a:tbl>
              <a:tblPr firstRow="1" bandRow="1">
                <a:tableStyleId>{93296810-A885-4BE3-A3E7-6D5BEEA58F35}</a:tableStyleId>
              </a:tblPr>
              <a:tblGrid>
                <a:gridCol w="908714">
                  <a:extLst>
                    <a:ext uri="{9D8B030D-6E8A-4147-A177-3AD203B41FA5}">
                      <a16:colId xmlns:a16="http://schemas.microsoft.com/office/drawing/2014/main" val="20000"/>
                    </a:ext>
                  </a:extLst>
                </a:gridCol>
                <a:gridCol w="1610436">
                  <a:extLst>
                    <a:ext uri="{9D8B030D-6E8A-4147-A177-3AD203B41FA5}">
                      <a16:colId xmlns:a16="http://schemas.microsoft.com/office/drawing/2014/main" val="20001"/>
                    </a:ext>
                  </a:extLst>
                </a:gridCol>
                <a:gridCol w="6782938">
                  <a:extLst>
                    <a:ext uri="{9D8B030D-6E8A-4147-A177-3AD203B41FA5}">
                      <a16:colId xmlns:a16="http://schemas.microsoft.com/office/drawing/2014/main" val="20002"/>
                    </a:ext>
                  </a:extLst>
                </a:gridCol>
              </a:tblGrid>
              <a:tr h="881497">
                <a:tc>
                  <a:txBody>
                    <a:bodyPr/>
                    <a:lstStyle/>
                    <a:p>
                      <a:pPr algn="l"/>
                      <a:r>
                        <a:rPr lang="en-IN" dirty="0" err="1"/>
                        <a:t>Sr.No</a:t>
                      </a:r>
                      <a:endParaRPr lang="en-IN" dirty="0"/>
                    </a:p>
                  </a:txBody>
                  <a:tcPr/>
                </a:tc>
                <a:tc>
                  <a:txBody>
                    <a:bodyPr/>
                    <a:lstStyle/>
                    <a:p>
                      <a:pPr algn="l"/>
                      <a:r>
                        <a:rPr lang="en-IN" dirty="0"/>
                        <a:t>Operator</a:t>
                      </a:r>
                    </a:p>
                  </a:txBody>
                  <a:tcPr/>
                </a:tc>
                <a:tc>
                  <a:txBody>
                    <a:bodyPr/>
                    <a:lstStyle/>
                    <a:p>
                      <a:pPr algn="l"/>
                      <a:r>
                        <a:rPr lang="en-IN" dirty="0"/>
                        <a:t>Description</a:t>
                      </a:r>
                    </a:p>
                  </a:txBody>
                  <a:tcPr/>
                </a:tc>
                <a:extLst>
                  <a:ext uri="{0D108BD9-81ED-4DB2-BD59-A6C34878D82A}">
                    <a16:rowId xmlns:a16="http://schemas.microsoft.com/office/drawing/2014/main" val="10000"/>
                  </a:ext>
                </a:extLst>
              </a:tr>
              <a:tr h="1014325">
                <a:tc>
                  <a:txBody>
                    <a:bodyPr/>
                    <a:lstStyle/>
                    <a:p>
                      <a:pPr algn="l"/>
                      <a:r>
                        <a:rPr lang="en-IN" dirty="0"/>
                        <a:t>1</a:t>
                      </a:r>
                    </a:p>
                  </a:txBody>
                  <a:tcPr/>
                </a:tc>
                <a:tc>
                  <a:txBody>
                    <a:bodyPr/>
                    <a:lstStyle/>
                    <a:p>
                      <a:pPr algn="l" fontAlgn="t"/>
                      <a:r>
                        <a:rPr lang="en-IN">
                          <a:effectLst/>
                        </a:rPr>
                        <a:t>typeof</a:t>
                      </a:r>
                    </a:p>
                  </a:txBody>
                  <a:tcPr marL="152400" marR="76200" marT="76200" marB="76200"/>
                </a:tc>
                <a:tc>
                  <a:txBody>
                    <a:bodyPr/>
                    <a:lstStyle/>
                    <a:p>
                      <a:pPr algn="l" fontAlgn="t"/>
                      <a:r>
                        <a:rPr lang="en-GB" dirty="0">
                          <a:effectLst/>
                        </a:rPr>
                        <a:t>Returns the type of a variable</a:t>
                      </a:r>
                    </a:p>
                  </a:txBody>
                  <a:tcPr marL="76200" marR="76200" marT="76200" marB="76200"/>
                </a:tc>
                <a:extLst>
                  <a:ext uri="{0D108BD9-81ED-4DB2-BD59-A6C34878D82A}">
                    <a16:rowId xmlns:a16="http://schemas.microsoft.com/office/drawing/2014/main" val="10001"/>
                  </a:ext>
                </a:extLst>
              </a:tr>
              <a:tr h="1014325">
                <a:tc>
                  <a:txBody>
                    <a:bodyPr/>
                    <a:lstStyle/>
                    <a:p>
                      <a:pPr algn="l"/>
                      <a:r>
                        <a:rPr lang="en-IN" dirty="0"/>
                        <a:t>2</a:t>
                      </a:r>
                    </a:p>
                  </a:txBody>
                  <a:tcPr/>
                </a:tc>
                <a:tc>
                  <a:txBody>
                    <a:bodyPr/>
                    <a:lstStyle/>
                    <a:p>
                      <a:pPr algn="l" fontAlgn="t"/>
                      <a:r>
                        <a:rPr lang="en-IN">
                          <a:effectLst/>
                        </a:rPr>
                        <a:t>instanceof</a:t>
                      </a:r>
                    </a:p>
                  </a:txBody>
                  <a:tcPr marL="152400" marR="76200" marT="76200" marB="76200"/>
                </a:tc>
                <a:tc>
                  <a:txBody>
                    <a:bodyPr/>
                    <a:lstStyle/>
                    <a:p>
                      <a:pPr algn="l" fontAlgn="t"/>
                      <a:r>
                        <a:rPr lang="en-GB" dirty="0">
                          <a:effectLst/>
                        </a:rPr>
                        <a:t>Returns true if an object is an instance of an object type</a:t>
                      </a:r>
                    </a:p>
                  </a:txBody>
                  <a:tcPr marL="76200" marR="76200" marT="76200" marB="762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33746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Bitwise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94251654"/>
              </p:ext>
            </p:extLst>
          </p:nvPr>
        </p:nvGraphicFramePr>
        <p:xfrm>
          <a:off x="838200" y="1825625"/>
          <a:ext cx="10366420" cy="3413760"/>
        </p:xfrm>
        <a:graphic>
          <a:graphicData uri="http://schemas.openxmlformats.org/drawingml/2006/table">
            <a:tbl>
              <a:tblPr firstRow="1" bandRow="1">
                <a:tableStyleId>{93296810-A885-4BE3-A3E7-6D5BEEA58F35}</a:tableStyleId>
              </a:tblPr>
              <a:tblGrid>
                <a:gridCol w="771659">
                  <a:extLst>
                    <a:ext uri="{9D8B030D-6E8A-4147-A177-3AD203B41FA5}">
                      <a16:colId xmlns:a16="http://schemas.microsoft.com/office/drawing/2014/main" val="20000"/>
                    </a:ext>
                  </a:extLst>
                </a:gridCol>
                <a:gridCol w="1133341">
                  <a:extLst>
                    <a:ext uri="{9D8B030D-6E8A-4147-A177-3AD203B41FA5}">
                      <a16:colId xmlns:a16="http://schemas.microsoft.com/office/drawing/2014/main" val="20001"/>
                    </a:ext>
                  </a:extLst>
                </a:gridCol>
                <a:gridCol w="2228045">
                  <a:extLst>
                    <a:ext uri="{9D8B030D-6E8A-4147-A177-3AD203B41FA5}">
                      <a16:colId xmlns:a16="http://schemas.microsoft.com/office/drawing/2014/main" val="20002"/>
                    </a:ext>
                  </a:extLst>
                </a:gridCol>
                <a:gridCol w="1571223">
                  <a:extLst>
                    <a:ext uri="{9D8B030D-6E8A-4147-A177-3AD203B41FA5}">
                      <a16:colId xmlns:a16="http://schemas.microsoft.com/office/drawing/2014/main" val="20003"/>
                    </a:ext>
                  </a:extLst>
                </a:gridCol>
                <a:gridCol w="1918952">
                  <a:extLst>
                    <a:ext uri="{9D8B030D-6E8A-4147-A177-3AD203B41FA5}">
                      <a16:colId xmlns:a16="http://schemas.microsoft.com/office/drawing/2014/main" val="20004"/>
                    </a:ext>
                  </a:extLst>
                </a:gridCol>
                <a:gridCol w="1468191">
                  <a:extLst>
                    <a:ext uri="{9D8B030D-6E8A-4147-A177-3AD203B41FA5}">
                      <a16:colId xmlns:a16="http://schemas.microsoft.com/office/drawing/2014/main" val="20005"/>
                    </a:ext>
                  </a:extLst>
                </a:gridCol>
                <a:gridCol w="1275009">
                  <a:extLst>
                    <a:ext uri="{9D8B030D-6E8A-4147-A177-3AD203B41FA5}">
                      <a16:colId xmlns:a16="http://schemas.microsoft.com/office/drawing/2014/main" val="20006"/>
                    </a:ext>
                  </a:extLst>
                </a:gridCol>
              </a:tblGrid>
              <a:tr h="370840">
                <a:tc>
                  <a:txBody>
                    <a:bodyPr/>
                    <a:lstStyle/>
                    <a:p>
                      <a:r>
                        <a:rPr lang="en-IN" dirty="0" err="1"/>
                        <a:t>Sr.No</a:t>
                      </a:r>
                      <a:endParaRPr lang="en-IN" dirty="0"/>
                    </a:p>
                  </a:txBody>
                  <a:tcPr/>
                </a:tc>
                <a:tc>
                  <a:txBody>
                    <a:bodyPr/>
                    <a:lstStyle/>
                    <a:p>
                      <a:pPr algn="l" fontAlgn="t"/>
                      <a:r>
                        <a:rPr lang="en-IN" dirty="0">
                          <a:effectLst/>
                        </a:rPr>
                        <a:t>Operator</a:t>
                      </a:r>
                    </a:p>
                  </a:txBody>
                  <a:tcPr marL="152400" marR="76200" marT="76200" marB="76200"/>
                </a:tc>
                <a:tc>
                  <a:txBody>
                    <a:bodyPr/>
                    <a:lstStyle/>
                    <a:p>
                      <a:pPr algn="l" fontAlgn="t"/>
                      <a:r>
                        <a:rPr lang="en-IN">
                          <a:effectLst/>
                        </a:rPr>
                        <a:t>Description</a:t>
                      </a:r>
                    </a:p>
                  </a:txBody>
                  <a:tcPr marL="76200" marR="76200" marT="76200" marB="76200"/>
                </a:tc>
                <a:tc>
                  <a:txBody>
                    <a:bodyPr/>
                    <a:lstStyle/>
                    <a:p>
                      <a:pPr algn="l" fontAlgn="t"/>
                      <a:r>
                        <a:rPr lang="en-IN" dirty="0">
                          <a:effectLst/>
                        </a:rPr>
                        <a:t>Example</a:t>
                      </a:r>
                    </a:p>
                  </a:txBody>
                  <a:tcPr marL="76200" marR="76200" marT="76200" marB="76200"/>
                </a:tc>
                <a:tc>
                  <a:txBody>
                    <a:bodyPr/>
                    <a:lstStyle/>
                    <a:p>
                      <a:pPr algn="l" fontAlgn="t"/>
                      <a:r>
                        <a:rPr lang="en-IN" dirty="0">
                          <a:effectLst/>
                        </a:rPr>
                        <a:t>Same as</a:t>
                      </a:r>
                    </a:p>
                  </a:txBody>
                  <a:tcPr marL="76200" marR="76200" marT="76200" marB="76200"/>
                </a:tc>
                <a:tc>
                  <a:txBody>
                    <a:bodyPr/>
                    <a:lstStyle/>
                    <a:p>
                      <a:pPr algn="l" fontAlgn="t"/>
                      <a:r>
                        <a:rPr lang="en-IN" dirty="0">
                          <a:effectLst/>
                        </a:rPr>
                        <a:t>Result</a:t>
                      </a:r>
                    </a:p>
                  </a:txBody>
                  <a:tcPr marL="76200" marR="76200" marT="76200" marB="76200"/>
                </a:tc>
                <a:tc>
                  <a:txBody>
                    <a:bodyPr/>
                    <a:lstStyle/>
                    <a:p>
                      <a:pPr algn="l" fontAlgn="t"/>
                      <a:r>
                        <a:rPr lang="en-IN" dirty="0">
                          <a:effectLst/>
                        </a:rPr>
                        <a:t>Decimal</a:t>
                      </a:r>
                    </a:p>
                  </a:txBody>
                  <a:tcPr marL="76200" marR="76200" marT="76200" marB="76200"/>
                </a:tc>
                <a:extLst>
                  <a:ext uri="{0D108BD9-81ED-4DB2-BD59-A6C34878D82A}">
                    <a16:rowId xmlns:a16="http://schemas.microsoft.com/office/drawing/2014/main" val="10000"/>
                  </a:ext>
                </a:extLst>
              </a:tr>
              <a:tr h="370840">
                <a:tc>
                  <a:txBody>
                    <a:bodyPr/>
                    <a:lstStyle/>
                    <a:p>
                      <a:r>
                        <a:rPr lang="en-IN" dirty="0"/>
                        <a:t>1</a:t>
                      </a:r>
                    </a:p>
                  </a:txBody>
                  <a:tcPr/>
                </a:tc>
                <a:tc>
                  <a:txBody>
                    <a:bodyPr/>
                    <a:lstStyle/>
                    <a:p>
                      <a:pPr algn="l" fontAlgn="t"/>
                      <a:r>
                        <a:rPr lang="en-IN">
                          <a:effectLst/>
                        </a:rPr>
                        <a:t>&amp;</a:t>
                      </a:r>
                    </a:p>
                  </a:txBody>
                  <a:tcPr marL="152400" marR="76200" marT="76200" marB="76200"/>
                </a:tc>
                <a:tc>
                  <a:txBody>
                    <a:bodyPr/>
                    <a:lstStyle/>
                    <a:p>
                      <a:pPr algn="l" fontAlgn="t"/>
                      <a:r>
                        <a:rPr lang="en-IN" dirty="0">
                          <a:effectLst/>
                        </a:rPr>
                        <a:t>AND</a:t>
                      </a:r>
                    </a:p>
                  </a:txBody>
                  <a:tcPr marL="76200" marR="76200" marT="76200" marB="76200"/>
                </a:tc>
                <a:tc>
                  <a:txBody>
                    <a:bodyPr/>
                    <a:lstStyle/>
                    <a:p>
                      <a:pPr algn="l" fontAlgn="t"/>
                      <a:r>
                        <a:rPr lang="en-IN">
                          <a:effectLst/>
                        </a:rPr>
                        <a:t>5 &amp; 1</a:t>
                      </a:r>
                    </a:p>
                  </a:txBody>
                  <a:tcPr marL="76200" marR="76200" marT="76200" marB="76200"/>
                </a:tc>
                <a:tc>
                  <a:txBody>
                    <a:bodyPr/>
                    <a:lstStyle/>
                    <a:p>
                      <a:pPr algn="l" fontAlgn="t"/>
                      <a:r>
                        <a:rPr lang="en-IN" dirty="0">
                          <a:effectLst/>
                        </a:rPr>
                        <a:t>0101 &amp; 0001</a:t>
                      </a:r>
                    </a:p>
                  </a:txBody>
                  <a:tcPr marL="76200" marR="76200" marT="76200" marB="76200"/>
                </a:tc>
                <a:tc>
                  <a:txBody>
                    <a:bodyPr/>
                    <a:lstStyle/>
                    <a:p>
                      <a:pPr algn="l" fontAlgn="t"/>
                      <a:r>
                        <a:rPr lang="en-IN">
                          <a:effectLst/>
                        </a:rPr>
                        <a:t>0001</a:t>
                      </a:r>
                    </a:p>
                  </a:txBody>
                  <a:tcPr marL="76200" marR="76200" marT="76200" marB="76200"/>
                </a:tc>
                <a:tc>
                  <a:txBody>
                    <a:bodyPr/>
                    <a:lstStyle/>
                    <a:p>
                      <a:pPr algn="l" fontAlgn="t"/>
                      <a:r>
                        <a:rPr lang="en-IN" dirty="0">
                          <a:effectLst/>
                        </a:rPr>
                        <a:t>1</a:t>
                      </a:r>
                    </a:p>
                  </a:txBody>
                  <a:tcPr marL="76200" marR="76200" marT="76200" marB="76200"/>
                </a:tc>
                <a:extLst>
                  <a:ext uri="{0D108BD9-81ED-4DB2-BD59-A6C34878D82A}">
                    <a16:rowId xmlns:a16="http://schemas.microsoft.com/office/drawing/2014/main" val="10001"/>
                  </a:ext>
                </a:extLst>
              </a:tr>
              <a:tr h="370840">
                <a:tc>
                  <a:txBody>
                    <a:bodyPr/>
                    <a:lstStyle/>
                    <a:p>
                      <a:r>
                        <a:rPr lang="en-IN" dirty="0"/>
                        <a:t>2</a:t>
                      </a:r>
                    </a:p>
                  </a:txBody>
                  <a:tcPr/>
                </a:tc>
                <a:tc>
                  <a:txBody>
                    <a:bodyPr/>
                    <a:lstStyle/>
                    <a:p>
                      <a:pPr algn="l" fontAlgn="t"/>
                      <a:r>
                        <a:rPr lang="en-IN">
                          <a:effectLst/>
                        </a:rPr>
                        <a:t>|</a:t>
                      </a:r>
                    </a:p>
                  </a:txBody>
                  <a:tcPr marL="152400" marR="76200" marT="76200" marB="76200"/>
                </a:tc>
                <a:tc>
                  <a:txBody>
                    <a:bodyPr/>
                    <a:lstStyle/>
                    <a:p>
                      <a:pPr algn="l" fontAlgn="t"/>
                      <a:r>
                        <a:rPr lang="en-IN">
                          <a:effectLst/>
                        </a:rPr>
                        <a:t>OR</a:t>
                      </a:r>
                    </a:p>
                  </a:txBody>
                  <a:tcPr marL="76200" marR="76200" marT="76200" marB="76200"/>
                </a:tc>
                <a:tc>
                  <a:txBody>
                    <a:bodyPr/>
                    <a:lstStyle/>
                    <a:p>
                      <a:pPr algn="l" fontAlgn="t"/>
                      <a:r>
                        <a:rPr lang="en-IN">
                          <a:effectLst/>
                        </a:rPr>
                        <a:t>5 | 1</a:t>
                      </a:r>
                    </a:p>
                  </a:txBody>
                  <a:tcPr marL="76200" marR="76200" marT="76200" marB="76200"/>
                </a:tc>
                <a:tc>
                  <a:txBody>
                    <a:bodyPr/>
                    <a:lstStyle/>
                    <a:p>
                      <a:pPr algn="l" fontAlgn="t"/>
                      <a:r>
                        <a:rPr lang="en-IN">
                          <a:effectLst/>
                        </a:rPr>
                        <a:t>0101 | 0001</a:t>
                      </a:r>
                    </a:p>
                  </a:txBody>
                  <a:tcPr marL="76200" marR="76200" marT="76200" marB="76200"/>
                </a:tc>
                <a:tc>
                  <a:txBody>
                    <a:bodyPr/>
                    <a:lstStyle/>
                    <a:p>
                      <a:pPr algn="l" fontAlgn="t"/>
                      <a:r>
                        <a:rPr lang="en-IN">
                          <a:effectLst/>
                        </a:rPr>
                        <a:t>0101</a:t>
                      </a:r>
                    </a:p>
                  </a:txBody>
                  <a:tcPr marL="76200" marR="76200" marT="76200" marB="76200"/>
                </a:tc>
                <a:tc>
                  <a:txBody>
                    <a:bodyPr/>
                    <a:lstStyle/>
                    <a:p>
                      <a:pPr algn="l" fontAlgn="t"/>
                      <a:r>
                        <a:rPr lang="en-IN" dirty="0">
                          <a:effectLst/>
                        </a:rPr>
                        <a:t>5</a:t>
                      </a:r>
                    </a:p>
                  </a:txBody>
                  <a:tcPr marL="76200" marR="76200" marT="76200" marB="76200"/>
                </a:tc>
                <a:extLst>
                  <a:ext uri="{0D108BD9-81ED-4DB2-BD59-A6C34878D82A}">
                    <a16:rowId xmlns:a16="http://schemas.microsoft.com/office/drawing/2014/main" val="10002"/>
                  </a:ext>
                </a:extLst>
              </a:tr>
              <a:tr h="370840">
                <a:tc>
                  <a:txBody>
                    <a:bodyPr/>
                    <a:lstStyle/>
                    <a:p>
                      <a:r>
                        <a:rPr lang="en-IN" dirty="0"/>
                        <a:t>3</a:t>
                      </a:r>
                    </a:p>
                  </a:txBody>
                  <a:tcPr/>
                </a:tc>
                <a:tc>
                  <a:txBody>
                    <a:bodyPr/>
                    <a:lstStyle/>
                    <a:p>
                      <a:pPr algn="l" fontAlgn="t"/>
                      <a:r>
                        <a:rPr lang="en-IN">
                          <a:effectLst/>
                        </a:rPr>
                        <a:t>~</a:t>
                      </a:r>
                    </a:p>
                  </a:txBody>
                  <a:tcPr marL="152400" marR="76200" marT="76200" marB="76200"/>
                </a:tc>
                <a:tc>
                  <a:txBody>
                    <a:bodyPr/>
                    <a:lstStyle/>
                    <a:p>
                      <a:pPr algn="l" fontAlgn="t"/>
                      <a:r>
                        <a:rPr lang="en-IN">
                          <a:effectLst/>
                        </a:rPr>
                        <a:t>NOT</a:t>
                      </a:r>
                    </a:p>
                  </a:txBody>
                  <a:tcPr marL="76200" marR="76200" marT="76200" marB="76200"/>
                </a:tc>
                <a:tc>
                  <a:txBody>
                    <a:bodyPr/>
                    <a:lstStyle/>
                    <a:p>
                      <a:pPr algn="l" fontAlgn="t"/>
                      <a:r>
                        <a:rPr lang="en-IN">
                          <a:effectLst/>
                        </a:rPr>
                        <a:t>~ 5</a:t>
                      </a:r>
                    </a:p>
                  </a:txBody>
                  <a:tcPr marL="76200" marR="76200" marT="76200" marB="76200"/>
                </a:tc>
                <a:tc>
                  <a:txBody>
                    <a:bodyPr/>
                    <a:lstStyle/>
                    <a:p>
                      <a:pPr algn="l" fontAlgn="t"/>
                      <a:r>
                        <a:rPr lang="en-IN">
                          <a:effectLst/>
                        </a:rPr>
                        <a:t> ~0101</a:t>
                      </a:r>
                    </a:p>
                  </a:txBody>
                  <a:tcPr marL="76200" marR="76200" marT="76200" marB="76200"/>
                </a:tc>
                <a:tc>
                  <a:txBody>
                    <a:bodyPr/>
                    <a:lstStyle/>
                    <a:p>
                      <a:pPr algn="l" fontAlgn="t"/>
                      <a:r>
                        <a:rPr lang="en-IN">
                          <a:effectLst/>
                        </a:rPr>
                        <a:t>1010</a:t>
                      </a:r>
                    </a:p>
                  </a:txBody>
                  <a:tcPr marL="76200" marR="76200" marT="76200" marB="76200"/>
                </a:tc>
                <a:tc>
                  <a:txBody>
                    <a:bodyPr/>
                    <a:lstStyle/>
                    <a:p>
                      <a:pPr algn="l" fontAlgn="t"/>
                      <a:r>
                        <a:rPr lang="en-IN" dirty="0">
                          <a:effectLst/>
                        </a:rPr>
                        <a:t>10</a:t>
                      </a:r>
                    </a:p>
                  </a:txBody>
                  <a:tcPr marL="76200" marR="76200" marT="76200" marB="76200"/>
                </a:tc>
                <a:extLst>
                  <a:ext uri="{0D108BD9-81ED-4DB2-BD59-A6C34878D82A}">
                    <a16:rowId xmlns:a16="http://schemas.microsoft.com/office/drawing/2014/main" val="10003"/>
                  </a:ext>
                </a:extLst>
              </a:tr>
              <a:tr h="370840">
                <a:tc>
                  <a:txBody>
                    <a:bodyPr/>
                    <a:lstStyle/>
                    <a:p>
                      <a:r>
                        <a:rPr lang="en-IN" dirty="0"/>
                        <a:t>4</a:t>
                      </a:r>
                    </a:p>
                  </a:txBody>
                  <a:tcPr/>
                </a:tc>
                <a:tc>
                  <a:txBody>
                    <a:bodyPr/>
                    <a:lstStyle/>
                    <a:p>
                      <a:pPr algn="l" fontAlgn="t"/>
                      <a:r>
                        <a:rPr lang="en-IN">
                          <a:effectLst/>
                        </a:rPr>
                        <a:t>^</a:t>
                      </a:r>
                    </a:p>
                  </a:txBody>
                  <a:tcPr marL="152400" marR="76200" marT="76200" marB="76200"/>
                </a:tc>
                <a:tc>
                  <a:txBody>
                    <a:bodyPr/>
                    <a:lstStyle/>
                    <a:p>
                      <a:pPr algn="l" fontAlgn="t"/>
                      <a:r>
                        <a:rPr lang="en-IN">
                          <a:effectLst/>
                        </a:rPr>
                        <a:t>XOR</a:t>
                      </a:r>
                    </a:p>
                  </a:txBody>
                  <a:tcPr marL="76200" marR="76200" marT="76200" marB="76200"/>
                </a:tc>
                <a:tc>
                  <a:txBody>
                    <a:bodyPr/>
                    <a:lstStyle/>
                    <a:p>
                      <a:pPr algn="l" fontAlgn="t"/>
                      <a:r>
                        <a:rPr lang="en-IN">
                          <a:effectLst/>
                        </a:rPr>
                        <a:t>5 ^ 1</a:t>
                      </a:r>
                    </a:p>
                  </a:txBody>
                  <a:tcPr marL="76200" marR="76200" marT="76200" marB="76200"/>
                </a:tc>
                <a:tc>
                  <a:txBody>
                    <a:bodyPr/>
                    <a:lstStyle/>
                    <a:p>
                      <a:pPr algn="l" fontAlgn="t"/>
                      <a:r>
                        <a:rPr lang="en-IN">
                          <a:effectLst/>
                        </a:rPr>
                        <a:t>0101 ^ 0001</a:t>
                      </a:r>
                    </a:p>
                  </a:txBody>
                  <a:tcPr marL="76200" marR="76200" marT="76200" marB="76200"/>
                </a:tc>
                <a:tc>
                  <a:txBody>
                    <a:bodyPr/>
                    <a:lstStyle/>
                    <a:p>
                      <a:pPr algn="l" fontAlgn="t"/>
                      <a:r>
                        <a:rPr lang="en-IN">
                          <a:effectLst/>
                        </a:rPr>
                        <a:t>0100</a:t>
                      </a:r>
                    </a:p>
                  </a:txBody>
                  <a:tcPr marL="76200" marR="76200" marT="76200" marB="76200"/>
                </a:tc>
                <a:tc>
                  <a:txBody>
                    <a:bodyPr/>
                    <a:lstStyle/>
                    <a:p>
                      <a:pPr algn="l" fontAlgn="t"/>
                      <a:r>
                        <a:rPr lang="en-IN" dirty="0">
                          <a:effectLst/>
                        </a:rPr>
                        <a:t>4</a:t>
                      </a:r>
                    </a:p>
                  </a:txBody>
                  <a:tcPr marL="76200" marR="76200" marT="76200" marB="76200"/>
                </a:tc>
                <a:extLst>
                  <a:ext uri="{0D108BD9-81ED-4DB2-BD59-A6C34878D82A}">
                    <a16:rowId xmlns:a16="http://schemas.microsoft.com/office/drawing/2014/main" val="10004"/>
                  </a:ext>
                </a:extLst>
              </a:tr>
              <a:tr h="370840">
                <a:tc>
                  <a:txBody>
                    <a:bodyPr/>
                    <a:lstStyle/>
                    <a:p>
                      <a:r>
                        <a:rPr lang="en-IN" dirty="0"/>
                        <a:t>5</a:t>
                      </a:r>
                    </a:p>
                  </a:txBody>
                  <a:tcPr/>
                </a:tc>
                <a:tc>
                  <a:txBody>
                    <a:bodyPr/>
                    <a:lstStyle/>
                    <a:p>
                      <a:pPr algn="l" fontAlgn="t"/>
                      <a:r>
                        <a:rPr lang="en-IN">
                          <a:effectLst/>
                        </a:rPr>
                        <a:t>&lt;&lt;</a:t>
                      </a:r>
                    </a:p>
                  </a:txBody>
                  <a:tcPr marL="152400" marR="76200" marT="76200" marB="76200"/>
                </a:tc>
                <a:tc>
                  <a:txBody>
                    <a:bodyPr/>
                    <a:lstStyle/>
                    <a:p>
                      <a:pPr algn="l" fontAlgn="t"/>
                      <a:r>
                        <a:rPr lang="en-IN">
                          <a:effectLst/>
                        </a:rPr>
                        <a:t>left shift</a:t>
                      </a:r>
                    </a:p>
                  </a:txBody>
                  <a:tcPr marL="76200" marR="76200" marT="76200" marB="76200"/>
                </a:tc>
                <a:tc>
                  <a:txBody>
                    <a:bodyPr/>
                    <a:lstStyle/>
                    <a:p>
                      <a:pPr algn="l" fontAlgn="t"/>
                      <a:r>
                        <a:rPr lang="en-IN">
                          <a:effectLst/>
                        </a:rPr>
                        <a:t>5 &lt;&lt; 1</a:t>
                      </a:r>
                    </a:p>
                  </a:txBody>
                  <a:tcPr marL="76200" marR="76200" marT="76200" marB="76200"/>
                </a:tc>
                <a:tc>
                  <a:txBody>
                    <a:bodyPr/>
                    <a:lstStyle/>
                    <a:p>
                      <a:pPr algn="l" fontAlgn="t"/>
                      <a:r>
                        <a:rPr lang="en-IN">
                          <a:effectLst/>
                        </a:rPr>
                        <a:t>0101 &lt;&lt; 1</a:t>
                      </a:r>
                    </a:p>
                  </a:txBody>
                  <a:tcPr marL="76200" marR="76200" marT="76200" marB="76200"/>
                </a:tc>
                <a:tc>
                  <a:txBody>
                    <a:bodyPr/>
                    <a:lstStyle/>
                    <a:p>
                      <a:pPr algn="l" fontAlgn="t"/>
                      <a:r>
                        <a:rPr lang="en-IN">
                          <a:effectLst/>
                        </a:rPr>
                        <a:t>1010</a:t>
                      </a:r>
                    </a:p>
                  </a:txBody>
                  <a:tcPr marL="76200" marR="76200" marT="76200" marB="76200"/>
                </a:tc>
                <a:tc>
                  <a:txBody>
                    <a:bodyPr/>
                    <a:lstStyle/>
                    <a:p>
                      <a:pPr algn="l" fontAlgn="t"/>
                      <a:r>
                        <a:rPr lang="en-IN" dirty="0">
                          <a:effectLst/>
                        </a:rPr>
                        <a:t>10</a:t>
                      </a:r>
                    </a:p>
                  </a:txBody>
                  <a:tcPr marL="76200" marR="76200" marT="76200" marB="76200"/>
                </a:tc>
                <a:extLst>
                  <a:ext uri="{0D108BD9-81ED-4DB2-BD59-A6C34878D82A}">
                    <a16:rowId xmlns:a16="http://schemas.microsoft.com/office/drawing/2014/main" val="10005"/>
                  </a:ext>
                </a:extLst>
              </a:tr>
              <a:tr h="370840">
                <a:tc>
                  <a:txBody>
                    <a:bodyPr/>
                    <a:lstStyle/>
                    <a:p>
                      <a:r>
                        <a:rPr lang="en-IN" dirty="0"/>
                        <a:t>6</a:t>
                      </a:r>
                    </a:p>
                  </a:txBody>
                  <a:tcPr/>
                </a:tc>
                <a:tc>
                  <a:txBody>
                    <a:bodyPr/>
                    <a:lstStyle/>
                    <a:p>
                      <a:pPr algn="l" fontAlgn="t"/>
                      <a:r>
                        <a:rPr lang="en-IN">
                          <a:effectLst/>
                        </a:rPr>
                        <a:t>&gt;&gt;</a:t>
                      </a:r>
                    </a:p>
                  </a:txBody>
                  <a:tcPr marL="152400" marR="76200" marT="76200" marB="76200"/>
                </a:tc>
                <a:tc>
                  <a:txBody>
                    <a:bodyPr/>
                    <a:lstStyle/>
                    <a:p>
                      <a:pPr algn="l" fontAlgn="t"/>
                      <a:r>
                        <a:rPr lang="en-IN">
                          <a:effectLst/>
                        </a:rPr>
                        <a:t>right shift</a:t>
                      </a:r>
                    </a:p>
                  </a:txBody>
                  <a:tcPr marL="76200" marR="76200" marT="76200" marB="76200"/>
                </a:tc>
                <a:tc>
                  <a:txBody>
                    <a:bodyPr/>
                    <a:lstStyle/>
                    <a:p>
                      <a:pPr algn="l" fontAlgn="t"/>
                      <a:r>
                        <a:rPr lang="en-IN">
                          <a:effectLst/>
                        </a:rPr>
                        <a:t>5 &gt;&gt; 1</a:t>
                      </a:r>
                    </a:p>
                  </a:txBody>
                  <a:tcPr marL="76200" marR="76200" marT="76200" marB="76200"/>
                </a:tc>
                <a:tc>
                  <a:txBody>
                    <a:bodyPr/>
                    <a:lstStyle/>
                    <a:p>
                      <a:pPr algn="l" fontAlgn="t"/>
                      <a:r>
                        <a:rPr lang="en-IN">
                          <a:effectLst/>
                        </a:rPr>
                        <a:t>0101 &gt;&gt; 1</a:t>
                      </a:r>
                    </a:p>
                  </a:txBody>
                  <a:tcPr marL="76200" marR="76200" marT="76200" marB="76200"/>
                </a:tc>
                <a:tc>
                  <a:txBody>
                    <a:bodyPr/>
                    <a:lstStyle/>
                    <a:p>
                      <a:pPr algn="l" fontAlgn="t"/>
                      <a:r>
                        <a:rPr lang="en-IN">
                          <a:effectLst/>
                        </a:rPr>
                        <a:t>0010</a:t>
                      </a:r>
                    </a:p>
                  </a:txBody>
                  <a:tcPr marL="76200" marR="76200" marT="76200" marB="76200"/>
                </a:tc>
                <a:tc>
                  <a:txBody>
                    <a:bodyPr/>
                    <a:lstStyle/>
                    <a:p>
                      <a:pPr algn="l" fontAlgn="t"/>
                      <a:r>
                        <a:rPr lang="en-IN" dirty="0">
                          <a:effectLst/>
                        </a:rPr>
                        <a:t>2</a:t>
                      </a:r>
                    </a:p>
                  </a:txBody>
                  <a:tcPr marL="76200" marR="76200" marT="76200" marB="76200"/>
                </a:tc>
                <a:extLst>
                  <a:ext uri="{0D108BD9-81ED-4DB2-BD59-A6C34878D82A}">
                    <a16:rowId xmlns:a16="http://schemas.microsoft.com/office/drawing/2014/main" val="10006"/>
                  </a:ext>
                </a:extLst>
              </a:tr>
              <a:tr h="370840">
                <a:tc>
                  <a:txBody>
                    <a:bodyPr/>
                    <a:lstStyle/>
                    <a:p>
                      <a:r>
                        <a:rPr lang="en-IN" dirty="0"/>
                        <a:t>7</a:t>
                      </a:r>
                    </a:p>
                  </a:txBody>
                  <a:tcPr/>
                </a:tc>
                <a:tc>
                  <a:txBody>
                    <a:bodyPr/>
                    <a:lstStyle/>
                    <a:p>
                      <a:pPr algn="l" fontAlgn="t"/>
                      <a:r>
                        <a:rPr lang="en-IN">
                          <a:effectLst/>
                        </a:rPr>
                        <a:t>&gt;&gt;&gt;</a:t>
                      </a:r>
                    </a:p>
                  </a:txBody>
                  <a:tcPr marL="152400" marR="76200" marT="76200" marB="76200"/>
                </a:tc>
                <a:tc>
                  <a:txBody>
                    <a:bodyPr/>
                    <a:lstStyle/>
                    <a:p>
                      <a:pPr algn="l" fontAlgn="t"/>
                      <a:r>
                        <a:rPr lang="en-IN">
                          <a:effectLst/>
                        </a:rPr>
                        <a:t>unsigned right shift</a:t>
                      </a:r>
                    </a:p>
                  </a:txBody>
                  <a:tcPr marL="76200" marR="76200" marT="76200" marB="76200"/>
                </a:tc>
                <a:tc>
                  <a:txBody>
                    <a:bodyPr/>
                    <a:lstStyle/>
                    <a:p>
                      <a:pPr algn="l" fontAlgn="t"/>
                      <a:r>
                        <a:rPr lang="en-IN">
                          <a:effectLst/>
                        </a:rPr>
                        <a:t>5 &gt;&gt;&gt; 1</a:t>
                      </a:r>
                    </a:p>
                  </a:txBody>
                  <a:tcPr marL="76200" marR="76200" marT="76200" marB="76200"/>
                </a:tc>
                <a:tc>
                  <a:txBody>
                    <a:bodyPr/>
                    <a:lstStyle/>
                    <a:p>
                      <a:pPr algn="l" fontAlgn="t"/>
                      <a:r>
                        <a:rPr lang="en-IN">
                          <a:effectLst/>
                        </a:rPr>
                        <a:t>0101 &gt;&gt;&gt; 1</a:t>
                      </a:r>
                    </a:p>
                  </a:txBody>
                  <a:tcPr marL="76200" marR="76200" marT="76200" marB="76200"/>
                </a:tc>
                <a:tc>
                  <a:txBody>
                    <a:bodyPr/>
                    <a:lstStyle/>
                    <a:p>
                      <a:pPr algn="l" fontAlgn="t"/>
                      <a:r>
                        <a:rPr lang="en-IN" dirty="0">
                          <a:effectLst/>
                        </a:rPr>
                        <a:t>0010</a:t>
                      </a:r>
                    </a:p>
                  </a:txBody>
                  <a:tcPr marL="76200" marR="76200" marT="76200" marB="76200"/>
                </a:tc>
                <a:tc>
                  <a:txBody>
                    <a:bodyPr/>
                    <a:lstStyle/>
                    <a:p>
                      <a:pPr algn="l" fontAlgn="t"/>
                      <a:r>
                        <a:rPr lang="en-IN" dirty="0">
                          <a:effectLst/>
                        </a:rPr>
                        <a:t>2</a:t>
                      </a:r>
                    </a:p>
                  </a:txBody>
                  <a:tcPr marL="76200" marR="76200" marT="76200" marB="7620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01901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Bitwise Operators</a:t>
            </a:r>
          </a:p>
        </p:txBody>
      </p:sp>
      <p:sp>
        <p:nvSpPr>
          <p:cNvPr id="3" name="Content Placeholder 2"/>
          <p:cNvSpPr>
            <a:spLocks noGrp="1"/>
          </p:cNvSpPr>
          <p:nvPr>
            <p:ph idx="1"/>
          </p:nvPr>
        </p:nvSpPr>
        <p:spPr/>
        <p:txBody>
          <a:bodyPr/>
          <a:lstStyle/>
          <a:p>
            <a:r>
              <a:rPr lang="en-GB" dirty="0"/>
              <a:t>Bit operators work on 32 bits numbers.</a:t>
            </a:r>
          </a:p>
          <a:p>
            <a:r>
              <a:rPr lang="en-GB" dirty="0"/>
              <a:t>Any numeric operand in the operation is converted into a 32 bit number. </a:t>
            </a:r>
          </a:p>
          <a:p>
            <a:r>
              <a:rPr lang="en-GB" dirty="0"/>
              <a:t>The result is converted back to a JavaScript number.</a:t>
            </a:r>
          </a:p>
          <a:p>
            <a:r>
              <a:rPr lang="en-GB" dirty="0"/>
              <a:t>The examples in the table uses 4 bits unsigned examples.</a:t>
            </a:r>
          </a:p>
          <a:p>
            <a:r>
              <a:rPr lang="en-GB" dirty="0"/>
              <a:t>But JavaScript uses 32-bit signed numbers.</a:t>
            </a:r>
            <a:br>
              <a:rPr lang="en-GB" dirty="0"/>
            </a:br>
            <a:r>
              <a:rPr lang="en-GB" dirty="0"/>
              <a:t>Because of this, in JavaScript, ~ 5 will not return 10. It will return -6.</a:t>
            </a:r>
            <a:br>
              <a:rPr lang="en-GB" dirty="0"/>
            </a:br>
            <a:r>
              <a:rPr lang="en-GB" dirty="0"/>
              <a:t>~00000000000000000000000000000101 will return                    11111111111111111111111111111010</a:t>
            </a:r>
            <a:endParaRPr lang="en-IN" dirty="0"/>
          </a:p>
        </p:txBody>
      </p:sp>
    </p:spTree>
    <p:extLst>
      <p:ext uri="{BB962C8B-B14F-4D97-AF65-F5344CB8AC3E}">
        <p14:creationId xmlns:p14="http://schemas.microsoft.com/office/powerpoint/2010/main" val="3634620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b="1" dirty="0"/>
              <a:t>multiplication</a:t>
            </a:r>
            <a:r>
              <a:rPr lang="en-IN" dirty="0"/>
              <a:t> * operator</a:t>
            </a:r>
          </a:p>
        </p:txBody>
      </p:sp>
      <p:pic>
        <p:nvPicPr>
          <p:cNvPr id="4" name="Content Placeholder 3"/>
          <p:cNvPicPr>
            <a:picLocks noGrp="1" noChangeAspect="1"/>
          </p:cNvPicPr>
          <p:nvPr>
            <p:ph idx="1"/>
          </p:nvPr>
        </p:nvPicPr>
        <p:blipFill>
          <a:blip r:embed="rId2"/>
          <a:stretch>
            <a:fillRect/>
          </a:stretch>
        </p:blipFill>
        <p:spPr>
          <a:xfrm>
            <a:off x="1039365" y="2286258"/>
            <a:ext cx="3648075" cy="3352800"/>
          </a:xfrm>
          <a:prstGeom prst="rect">
            <a:avLst/>
          </a:prstGeom>
        </p:spPr>
      </p:pic>
      <p:pic>
        <p:nvPicPr>
          <p:cNvPr id="5" name="Picture 4"/>
          <p:cNvPicPr>
            <a:picLocks noChangeAspect="1"/>
          </p:cNvPicPr>
          <p:nvPr/>
        </p:nvPicPr>
        <p:blipFill>
          <a:blip r:embed="rId3"/>
          <a:stretch>
            <a:fillRect/>
          </a:stretch>
        </p:blipFill>
        <p:spPr>
          <a:xfrm>
            <a:off x="6748060" y="3249165"/>
            <a:ext cx="3667125" cy="1209675"/>
          </a:xfrm>
          <a:prstGeom prst="rect">
            <a:avLst/>
          </a:prstGeom>
        </p:spPr>
      </p:pic>
      <p:sp>
        <p:nvSpPr>
          <p:cNvPr id="6" name="Title 1"/>
          <p:cNvSpPr txBox="1">
            <a:spLocks/>
          </p:cNvSpPr>
          <p:nvPr/>
        </p:nvSpPr>
        <p:spPr>
          <a:xfrm>
            <a:off x="8244123" y="230250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41922989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String Operators</a:t>
            </a:r>
          </a:p>
        </p:txBody>
      </p:sp>
      <p:sp>
        <p:nvSpPr>
          <p:cNvPr id="3" name="Content Placeholder 2"/>
          <p:cNvSpPr>
            <a:spLocks noGrp="1"/>
          </p:cNvSpPr>
          <p:nvPr>
            <p:ph idx="1"/>
          </p:nvPr>
        </p:nvSpPr>
        <p:spPr/>
        <p:txBody>
          <a:bodyPr/>
          <a:lstStyle/>
          <a:p>
            <a:r>
              <a:rPr lang="en-IN" dirty="0"/>
              <a:t>The + operator can be used to concatenate strings</a:t>
            </a:r>
          </a:p>
          <a:p>
            <a:endParaRPr lang="en-IN" dirty="0"/>
          </a:p>
        </p:txBody>
      </p:sp>
      <p:pic>
        <p:nvPicPr>
          <p:cNvPr id="5" name="Picture 4"/>
          <p:cNvPicPr>
            <a:picLocks noChangeAspect="1"/>
          </p:cNvPicPr>
          <p:nvPr/>
        </p:nvPicPr>
        <p:blipFill>
          <a:blip r:embed="rId2"/>
          <a:stretch>
            <a:fillRect/>
          </a:stretch>
        </p:blipFill>
        <p:spPr>
          <a:xfrm>
            <a:off x="1198540" y="2749550"/>
            <a:ext cx="4076700" cy="3562350"/>
          </a:xfrm>
          <a:prstGeom prst="rect">
            <a:avLst/>
          </a:prstGeom>
        </p:spPr>
      </p:pic>
      <p:pic>
        <p:nvPicPr>
          <p:cNvPr id="6" name="Picture 5"/>
          <p:cNvPicPr>
            <a:picLocks noChangeAspect="1"/>
          </p:cNvPicPr>
          <p:nvPr/>
        </p:nvPicPr>
        <p:blipFill>
          <a:blip r:embed="rId3"/>
          <a:stretch>
            <a:fillRect/>
          </a:stretch>
        </p:blipFill>
        <p:spPr>
          <a:xfrm>
            <a:off x="7084588" y="3799602"/>
            <a:ext cx="2762250" cy="1190625"/>
          </a:xfrm>
          <a:prstGeom prst="rect">
            <a:avLst/>
          </a:prstGeom>
        </p:spPr>
      </p:pic>
      <p:sp>
        <p:nvSpPr>
          <p:cNvPr id="7" name="Title 1"/>
          <p:cNvSpPr txBox="1">
            <a:spLocks/>
          </p:cNvSpPr>
          <p:nvPr/>
        </p:nvSpPr>
        <p:spPr>
          <a:xfrm>
            <a:off x="8295639" y="2749550"/>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505981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Concatenation Operator</a:t>
            </a:r>
          </a:p>
        </p:txBody>
      </p:sp>
      <p:sp>
        <p:nvSpPr>
          <p:cNvPr id="3" name="Content Placeholder 2"/>
          <p:cNvSpPr>
            <a:spLocks noGrp="1"/>
          </p:cNvSpPr>
          <p:nvPr>
            <p:ph idx="1"/>
          </p:nvPr>
        </p:nvSpPr>
        <p:spPr/>
        <p:txBody>
          <a:bodyPr/>
          <a:lstStyle/>
          <a:p>
            <a:r>
              <a:rPr lang="en-US" altLang="en-US" dirty="0"/>
              <a:t>The += assignment operator can also be used to concatenate strings: </a:t>
            </a:r>
          </a:p>
          <a:p>
            <a:endParaRPr lang="en-US" altLang="en-US" dirty="0"/>
          </a:p>
          <a:p>
            <a:endParaRPr lang="en-IN" dirty="0"/>
          </a:p>
        </p:txBody>
      </p:sp>
      <p:pic>
        <p:nvPicPr>
          <p:cNvPr id="4" name="Picture 3"/>
          <p:cNvPicPr>
            <a:picLocks noChangeAspect="1"/>
          </p:cNvPicPr>
          <p:nvPr/>
        </p:nvPicPr>
        <p:blipFill>
          <a:blip r:embed="rId2"/>
          <a:stretch>
            <a:fillRect/>
          </a:stretch>
        </p:blipFill>
        <p:spPr>
          <a:xfrm>
            <a:off x="1151653" y="2719924"/>
            <a:ext cx="4505325" cy="3324225"/>
          </a:xfrm>
          <a:prstGeom prst="rect">
            <a:avLst/>
          </a:prstGeom>
        </p:spPr>
      </p:pic>
      <p:pic>
        <p:nvPicPr>
          <p:cNvPr id="5" name="Picture 4"/>
          <p:cNvPicPr>
            <a:picLocks noChangeAspect="1"/>
          </p:cNvPicPr>
          <p:nvPr/>
        </p:nvPicPr>
        <p:blipFill>
          <a:blip r:embed="rId3"/>
          <a:stretch>
            <a:fillRect/>
          </a:stretch>
        </p:blipFill>
        <p:spPr>
          <a:xfrm>
            <a:off x="7135633" y="3720048"/>
            <a:ext cx="3381375" cy="1323975"/>
          </a:xfrm>
          <a:prstGeom prst="rect">
            <a:avLst/>
          </a:prstGeom>
        </p:spPr>
      </p:pic>
      <p:sp>
        <p:nvSpPr>
          <p:cNvPr id="6" name="Title 1"/>
          <p:cNvSpPr txBox="1">
            <a:spLocks/>
          </p:cNvSpPr>
          <p:nvPr/>
        </p:nvSpPr>
        <p:spPr>
          <a:xfrm>
            <a:off x="8295639" y="2749550"/>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2351372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Adding Numbers and Strings</a:t>
            </a:r>
          </a:p>
        </p:txBody>
      </p:sp>
      <p:sp>
        <p:nvSpPr>
          <p:cNvPr id="3" name="Content Placeholder 2"/>
          <p:cNvSpPr>
            <a:spLocks noGrp="1"/>
          </p:cNvSpPr>
          <p:nvPr>
            <p:ph idx="1"/>
          </p:nvPr>
        </p:nvSpPr>
        <p:spPr/>
        <p:txBody>
          <a:bodyPr/>
          <a:lstStyle/>
          <a:p>
            <a:r>
              <a:rPr lang="en-GB" dirty="0"/>
              <a:t>Adding two numbers, will return the sum, but adding a number and a string will return a string:</a:t>
            </a:r>
          </a:p>
          <a:p>
            <a:endParaRPr lang="en-IN" dirty="0"/>
          </a:p>
        </p:txBody>
      </p:sp>
      <p:pic>
        <p:nvPicPr>
          <p:cNvPr id="4" name="Picture 3"/>
          <p:cNvPicPr>
            <a:picLocks noChangeAspect="1"/>
          </p:cNvPicPr>
          <p:nvPr/>
        </p:nvPicPr>
        <p:blipFill>
          <a:blip r:embed="rId2"/>
          <a:stretch>
            <a:fillRect/>
          </a:stretch>
        </p:blipFill>
        <p:spPr>
          <a:xfrm>
            <a:off x="1174727" y="2725961"/>
            <a:ext cx="4124325" cy="3724275"/>
          </a:xfrm>
          <a:prstGeom prst="rect">
            <a:avLst/>
          </a:prstGeom>
        </p:spPr>
      </p:pic>
      <p:pic>
        <p:nvPicPr>
          <p:cNvPr id="5" name="Picture 4"/>
          <p:cNvPicPr>
            <a:picLocks noChangeAspect="1"/>
          </p:cNvPicPr>
          <p:nvPr/>
        </p:nvPicPr>
        <p:blipFill>
          <a:blip r:embed="rId3"/>
          <a:stretch>
            <a:fillRect/>
          </a:stretch>
        </p:blipFill>
        <p:spPr>
          <a:xfrm>
            <a:off x="7293667" y="4001294"/>
            <a:ext cx="2962275" cy="1476375"/>
          </a:xfrm>
          <a:prstGeom prst="rect">
            <a:avLst/>
          </a:prstGeom>
        </p:spPr>
      </p:pic>
      <p:sp>
        <p:nvSpPr>
          <p:cNvPr id="6" name="Title 1"/>
          <p:cNvSpPr txBox="1">
            <a:spLocks/>
          </p:cNvSpPr>
          <p:nvPr/>
        </p:nvSpPr>
        <p:spPr>
          <a:xfrm>
            <a:off x="8295639" y="2749550"/>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97345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71" y="210580"/>
            <a:ext cx="10515600" cy="716700"/>
          </a:xfrm>
        </p:spPr>
        <p:txBody>
          <a:bodyPr/>
          <a:lstStyle/>
          <a:p>
            <a:r>
              <a:rPr lang="en-IN" dirty="0"/>
              <a:t>Java language v/s JavaScript Language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1389900"/>
              </p:ext>
            </p:extLst>
          </p:nvPr>
        </p:nvGraphicFramePr>
        <p:xfrm>
          <a:off x="425003" y="1171978"/>
          <a:ext cx="11384924" cy="5337407"/>
        </p:xfrm>
        <a:graphic>
          <a:graphicData uri="http://schemas.openxmlformats.org/drawingml/2006/table">
            <a:tbl>
              <a:tblPr firstRow="1" bandRow="1">
                <a:tableStyleId>{93296810-A885-4BE3-A3E7-6D5BEEA58F35}</a:tableStyleId>
              </a:tblPr>
              <a:tblGrid>
                <a:gridCol w="905171">
                  <a:extLst>
                    <a:ext uri="{9D8B030D-6E8A-4147-A177-3AD203B41FA5}">
                      <a16:colId xmlns:a16="http://schemas.microsoft.com/office/drawing/2014/main" val="20000"/>
                    </a:ext>
                  </a:extLst>
                </a:gridCol>
                <a:gridCol w="4322505">
                  <a:extLst>
                    <a:ext uri="{9D8B030D-6E8A-4147-A177-3AD203B41FA5}">
                      <a16:colId xmlns:a16="http://schemas.microsoft.com/office/drawing/2014/main" val="20001"/>
                    </a:ext>
                  </a:extLst>
                </a:gridCol>
                <a:gridCol w="6157248">
                  <a:extLst>
                    <a:ext uri="{9D8B030D-6E8A-4147-A177-3AD203B41FA5}">
                      <a16:colId xmlns:a16="http://schemas.microsoft.com/office/drawing/2014/main" val="20002"/>
                    </a:ext>
                  </a:extLst>
                </a:gridCol>
              </a:tblGrid>
              <a:tr h="422593">
                <a:tc>
                  <a:txBody>
                    <a:bodyPr/>
                    <a:lstStyle/>
                    <a:p>
                      <a:r>
                        <a:rPr lang="en-IN" dirty="0" err="1"/>
                        <a:t>Sr.No</a:t>
                      </a:r>
                      <a:endParaRPr lang="en-IN" dirty="0"/>
                    </a:p>
                  </a:txBody>
                  <a:tcPr/>
                </a:tc>
                <a:tc>
                  <a:txBody>
                    <a:bodyPr/>
                    <a:lstStyle/>
                    <a:p>
                      <a:pPr algn="ctr"/>
                      <a:r>
                        <a:rPr lang="en-IN" dirty="0"/>
                        <a:t>Java language </a:t>
                      </a:r>
                    </a:p>
                  </a:txBody>
                  <a:tcPr/>
                </a:tc>
                <a:tc>
                  <a:txBody>
                    <a:bodyPr/>
                    <a:lstStyle/>
                    <a:p>
                      <a:pPr algn="ctr"/>
                      <a:r>
                        <a:rPr lang="en-IN" dirty="0"/>
                        <a:t>JavaScript Language</a:t>
                      </a:r>
                    </a:p>
                  </a:txBody>
                  <a:tcPr/>
                </a:tc>
                <a:extLst>
                  <a:ext uri="{0D108BD9-81ED-4DB2-BD59-A6C34878D82A}">
                    <a16:rowId xmlns:a16="http://schemas.microsoft.com/office/drawing/2014/main" val="10000"/>
                  </a:ext>
                </a:extLst>
              </a:tr>
              <a:tr h="422593">
                <a:tc>
                  <a:txBody>
                    <a:bodyPr/>
                    <a:lstStyle/>
                    <a:p>
                      <a:r>
                        <a:rPr lang="en-IN" dirty="0"/>
                        <a:t>1</a:t>
                      </a:r>
                    </a:p>
                  </a:txBody>
                  <a:tcPr/>
                </a:tc>
                <a:tc>
                  <a:txBody>
                    <a:bodyPr/>
                    <a:lstStyle/>
                    <a:p>
                      <a:r>
                        <a:rPr lang="en-GB" sz="1800" b="0" i="0" kern="1200" dirty="0">
                          <a:solidFill>
                            <a:schemeClr val="dk1"/>
                          </a:solidFill>
                          <a:effectLst/>
                          <a:latin typeface="+mn-lt"/>
                          <a:ea typeface="+mn-ea"/>
                          <a:cs typeface="+mn-cs"/>
                        </a:rPr>
                        <a:t>It is a Programming language.</a:t>
                      </a:r>
                      <a:endParaRPr lang="en-IN" dirty="0"/>
                    </a:p>
                  </a:txBody>
                  <a:tcPr/>
                </a:tc>
                <a:tc>
                  <a:txBody>
                    <a:bodyPr/>
                    <a:lstStyle/>
                    <a:p>
                      <a:r>
                        <a:rPr lang="en-GB" sz="1800" b="0" i="0" kern="1200" dirty="0">
                          <a:solidFill>
                            <a:schemeClr val="dk1"/>
                          </a:solidFill>
                          <a:effectLst/>
                          <a:latin typeface="+mn-lt"/>
                          <a:ea typeface="+mn-ea"/>
                          <a:cs typeface="+mn-cs"/>
                        </a:rPr>
                        <a:t>It is a scripting language.</a:t>
                      </a:r>
                      <a:endParaRPr lang="en-IN" dirty="0"/>
                    </a:p>
                  </a:txBody>
                  <a:tcPr/>
                </a:tc>
                <a:extLst>
                  <a:ext uri="{0D108BD9-81ED-4DB2-BD59-A6C34878D82A}">
                    <a16:rowId xmlns:a16="http://schemas.microsoft.com/office/drawing/2014/main" val="10001"/>
                  </a:ext>
                </a:extLst>
              </a:tr>
              <a:tr h="422593">
                <a:tc>
                  <a:txBody>
                    <a:bodyPr/>
                    <a:lstStyle/>
                    <a:p>
                      <a:r>
                        <a:rPr lang="en-IN" dirty="0"/>
                        <a:t>2</a:t>
                      </a:r>
                    </a:p>
                  </a:txBody>
                  <a:tcPr/>
                </a:tc>
                <a:tc>
                  <a:txBody>
                    <a:bodyPr/>
                    <a:lstStyle/>
                    <a:p>
                      <a:r>
                        <a:rPr lang="en-GB" sz="1800" b="0" i="0" kern="1200" dirty="0">
                          <a:solidFill>
                            <a:schemeClr val="dk1"/>
                          </a:solidFill>
                          <a:effectLst/>
                          <a:latin typeface="+mn-lt"/>
                          <a:ea typeface="+mn-ea"/>
                          <a:cs typeface="+mn-cs"/>
                        </a:rPr>
                        <a:t>It is one of the complex languages to learn.</a:t>
                      </a:r>
                      <a:endParaRPr lang="en-IN" dirty="0"/>
                    </a:p>
                  </a:txBody>
                  <a:tcPr/>
                </a:tc>
                <a:tc>
                  <a:txBody>
                    <a:bodyPr/>
                    <a:lstStyle/>
                    <a:p>
                      <a:r>
                        <a:rPr lang="en-GB" sz="1800" b="0" i="0" kern="1200" dirty="0">
                          <a:solidFill>
                            <a:schemeClr val="dk1"/>
                          </a:solidFill>
                          <a:effectLst/>
                          <a:latin typeface="+mn-lt"/>
                          <a:ea typeface="+mn-ea"/>
                          <a:cs typeface="+mn-cs"/>
                        </a:rPr>
                        <a:t>It one of the easy languages to learn.</a:t>
                      </a:r>
                      <a:endParaRPr lang="en-IN" dirty="0"/>
                    </a:p>
                  </a:txBody>
                  <a:tcPr/>
                </a:tc>
                <a:extLst>
                  <a:ext uri="{0D108BD9-81ED-4DB2-BD59-A6C34878D82A}">
                    <a16:rowId xmlns:a16="http://schemas.microsoft.com/office/drawing/2014/main" val="10002"/>
                  </a:ext>
                </a:extLst>
              </a:tr>
              <a:tr h="422593">
                <a:tc>
                  <a:txBody>
                    <a:bodyPr/>
                    <a:lstStyle/>
                    <a:p>
                      <a:r>
                        <a:rPr lang="en-IN" dirty="0"/>
                        <a:t>3</a:t>
                      </a:r>
                    </a:p>
                  </a:txBody>
                  <a:tcPr/>
                </a:tc>
                <a:tc>
                  <a:txBody>
                    <a:bodyPr/>
                    <a:lstStyle/>
                    <a:p>
                      <a:r>
                        <a:rPr lang="en-GB" sz="1800" b="0" i="0" kern="1200" dirty="0">
                          <a:solidFill>
                            <a:schemeClr val="dk1"/>
                          </a:solidFill>
                          <a:effectLst/>
                          <a:latin typeface="+mn-lt"/>
                          <a:ea typeface="+mn-ea"/>
                          <a:cs typeface="+mn-cs"/>
                        </a:rPr>
                        <a:t>It requires a large amount of memory.</a:t>
                      </a:r>
                      <a:endParaRPr lang="en-IN" dirty="0"/>
                    </a:p>
                  </a:txBody>
                  <a:tcPr/>
                </a:tc>
                <a:tc>
                  <a:txBody>
                    <a:bodyPr/>
                    <a:lstStyle/>
                    <a:p>
                      <a:r>
                        <a:rPr lang="en-GB" sz="1800" b="0" i="0" kern="1200" dirty="0">
                          <a:solidFill>
                            <a:schemeClr val="dk1"/>
                          </a:solidFill>
                          <a:effectLst/>
                          <a:latin typeface="+mn-lt"/>
                          <a:ea typeface="+mn-ea"/>
                          <a:cs typeface="+mn-cs"/>
                        </a:rPr>
                        <a:t>It does not require large amount of memory.</a:t>
                      </a:r>
                      <a:endParaRPr lang="en-IN" dirty="0"/>
                    </a:p>
                  </a:txBody>
                  <a:tcPr/>
                </a:tc>
                <a:extLst>
                  <a:ext uri="{0D108BD9-81ED-4DB2-BD59-A6C34878D82A}">
                    <a16:rowId xmlns:a16="http://schemas.microsoft.com/office/drawing/2014/main" val="10003"/>
                  </a:ext>
                </a:extLst>
              </a:tr>
              <a:tr h="729407">
                <a:tc>
                  <a:txBody>
                    <a:bodyPr/>
                    <a:lstStyle/>
                    <a:p>
                      <a:r>
                        <a:rPr lang="en-IN" dirty="0"/>
                        <a:t>4</a:t>
                      </a:r>
                    </a:p>
                  </a:txBody>
                  <a:tcPr/>
                </a:tc>
                <a:tc>
                  <a:txBody>
                    <a:bodyPr/>
                    <a:lstStyle/>
                    <a:p>
                      <a:r>
                        <a:rPr lang="en-GB" sz="1800" b="0" i="0" kern="1200" dirty="0">
                          <a:solidFill>
                            <a:schemeClr val="dk1"/>
                          </a:solidFill>
                          <a:effectLst/>
                          <a:latin typeface="+mn-lt"/>
                          <a:ea typeface="+mn-ea"/>
                          <a:cs typeface="+mn-cs"/>
                        </a:rPr>
                        <a:t>Java is stored on the host machine as the "Byte" code.</a:t>
                      </a:r>
                      <a:endParaRPr lang="en-IN" dirty="0"/>
                    </a:p>
                  </a:txBody>
                  <a:tcPr/>
                </a:tc>
                <a:tc>
                  <a:txBody>
                    <a:bodyPr/>
                    <a:lstStyle/>
                    <a:p>
                      <a:r>
                        <a:rPr lang="en-GB" sz="1800" b="0" i="0" kern="1200" dirty="0">
                          <a:solidFill>
                            <a:schemeClr val="dk1"/>
                          </a:solidFill>
                          <a:effectLst/>
                          <a:latin typeface="+mn-lt"/>
                          <a:ea typeface="+mn-ea"/>
                          <a:cs typeface="+mn-cs"/>
                        </a:rPr>
                        <a:t>JavaScript is stored on the Host machine (client Machine) as the "source" text.</a:t>
                      </a:r>
                      <a:endParaRPr lang="en-IN" dirty="0"/>
                    </a:p>
                  </a:txBody>
                  <a:tcPr/>
                </a:tc>
                <a:extLst>
                  <a:ext uri="{0D108BD9-81ED-4DB2-BD59-A6C34878D82A}">
                    <a16:rowId xmlns:a16="http://schemas.microsoft.com/office/drawing/2014/main" val="10004"/>
                  </a:ext>
                </a:extLst>
              </a:tr>
              <a:tr h="729407">
                <a:tc>
                  <a:txBody>
                    <a:bodyPr/>
                    <a:lstStyle/>
                    <a:p>
                      <a:r>
                        <a:rPr lang="en-IN" dirty="0"/>
                        <a:t>5</a:t>
                      </a:r>
                    </a:p>
                  </a:txBody>
                  <a:tcPr/>
                </a:tc>
                <a:tc>
                  <a:txBody>
                    <a:bodyPr/>
                    <a:lstStyle/>
                    <a:p>
                      <a:r>
                        <a:rPr lang="en-GB" sz="1800" b="0" i="0" kern="1200" dirty="0">
                          <a:solidFill>
                            <a:schemeClr val="dk1"/>
                          </a:solidFill>
                          <a:effectLst/>
                          <a:latin typeface="+mn-lt"/>
                          <a:ea typeface="+mn-ea"/>
                          <a:cs typeface="+mn-cs"/>
                        </a:rPr>
                        <a:t>Java is a pure Object Oriented Programming Language.</a:t>
                      </a:r>
                      <a:endParaRPr lang="en-IN" dirty="0"/>
                    </a:p>
                  </a:txBody>
                  <a:tcPr/>
                </a:tc>
                <a:tc>
                  <a:txBody>
                    <a:bodyPr/>
                    <a:lstStyle/>
                    <a:p>
                      <a:r>
                        <a:rPr lang="en-IN" sz="1800" b="0" i="0" kern="1200" dirty="0">
                          <a:solidFill>
                            <a:schemeClr val="dk1"/>
                          </a:solidFill>
                          <a:effectLst/>
                          <a:latin typeface="+mn-lt"/>
                          <a:ea typeface="+mn-ea"/>
                          <a:cs typeface="+mn-cs"/>
                        </a:rPr>
                        <a:t>JavaScript is Object-Based Language.</a:t>
                      </a:r>
                      <a:endParaRPr lang="en-IN" dirty="0"/>
                    </a:p>
                  </a:txBody>
                  <a:tcPr/>
                </a:tc>
                <a:extLst>
                  <a:ext uri="{0D108BD9-81ED-4DB2-BD59-A6C34878D82A}">
                    <a16:rowId xmlns:a16="http://schemas.microsoft.com/office/drawing/2014/main" val="10005"/>
                  </a:ext>
                </a:extLst>
              </a:tr>
              <a:tr h="729407">
                <a:tc>
                  <a:txBody>
                    <a:bodyPr/>
                    <a:lstStyle/>
                    <a:p>
                      <a:r>
                        <a:rPr lang="en-IN" dirty="0"/>
                        <a:t>6</a:t>
                      </a:r>
                    </a:p>
                  </a:txBody>
                  <a:tcPr/>
                </a:tc>
                <a:tc>
                  <a:txBody>
                    <a:bodyPr/>
                    <a:lstStyle/>
                    <a:p>
                      <a:r>
                        <a:rPr lang="en-IN" sz="1800" b="0" i="0" kern="1200" dirty="0">
                          <a:solidFill>
                            <a:schemeClr val="dk1"/>
                          </a:solidFill>
                          <a:effectLst/>
                          <a:latin typeface="+mn-lt"/>
                          <a:ea typeface="+mn-ea"/>
                          <a:cs typeface="+mn-cs"/>
                        </a:rPr>
                        <a:t>Java is a Standalone language.</a:t>
                      </a:r>
                      <a:endParaRPr lang="en-IN" dirty="0"/>
                    </a:p>
                  </a:txBody>
                  <a:tcPr/>
                </a:tc>
                <a:tc>
                  <a:txBody>
                    <a:bodyPr/>
                    <a:lstStyle/>
                    <a:p>
                      <a:r>
                        <a:rPr lang="en-GB" sz="1800" b="0" i="0" kern="1200" dirty="0">
                          <a:solidFill>
                            <a:schemeClr val="dk1"/>
                          </a:solidFill>
                          <a:effectLst/>
                          <a:latin typeface="+mn-lt"/>
                          <a:ea typeface="+mn-ea"/>
                          <a:cs typeface="+mn-cs"/>
                        </a:rPr>
                        <a:t>JavaScript is not a standalone language, as it needs to be integrated into an HTML program for execution.</a:t>
                      </a:r>
                      <a:endParaRPr lang="en-IN" dirty="0"/>
                    </a:p>
                  </a:txBody>
                  <a:tcPr/>
                </a:tc>
                <a:extLst>
                  <a:ext uri="{0D108BD9-81ED-4DB2-BD59-A6C34878D82A}">
                    <a16:rowId xmlns:a16="http://schemas.microsoft.com/office/drawing/2014/main" val="10006"/>
                  </a:ext>
                </a:extLst>
              </a:tr>
              <a:tr h="729407">
                <a:tc>
                  <a:txBody>
                    <a:bodyPr/>
                    <a:lstStyle/>
                    <a:p>
                      <a:r>
                        <a:rPr lang="en-IN" dirty="0"/>
                        <a:t>7</a:t>
                      </a:r>
                    </a:p>
                  </a:txBody>
                  <a:tcPr/>
                </a:tc>
                <a:tc>
                  <a:txBody>
                    <a:bodyPr/>
                    <a:lstStyle/>
                    <a:p>
                      <a:r>
                        <a:rPr lang="en-GB" sz="1800" b="0" i="0" kern="1200" dirty="0">
                          <a:solidFill>
                            <a:schemeClr val="dk1"/>
                          </a:solidFill>
                          <a:effectLst/>
                          <a:latin typeface="+mn-lt"/>
                          <a:ea typeface="+mn-ea"/>
                          <a:cs typeface="+mn-cs"/>
                        </a:rPr>
                        <a:t>Java program should be compiled before execution.</a:t>
                      </a:r>
                      <a:endParaRPr lang="en-IN" dirty="0"/>
                    </a:p>
                  </a:txBody>
                  <a:tcPr/>
                </a:tc>
                <a:tc>
                  <a:txBody>
                    <a:bodyPr/>
                    <a:lstStyle/>
                    <a:p>
                      <a:r>
                        <a:rPr lang="en-GB" sz="1800" b="0" i="0" kern="1200" dirty="0">
                          <a:solidFill>
                            <a:schemeClr val="dk1"/>
                          </a:solidFill>
                          <a:effectLst/>
                          <a:latin typeface="+mn-lt"/>
                          <a:ea typeface="+mn-ea"/>
                          <a:cs typeface="+mn-cs"/>
                        </a:rPr>
                        <a:t>JavaScript needs to be integrated into the HTML program for the execution.</a:t>
                      </a:r>
                      <a:endParaRPr lang="en-IN" dirty="0"/>
                    </a:p>
                  </a:txBody>
                  <a:tcPr/>
                </a:tc>
                <a:extLst>
                  <a:ext uri="{0D108BD9-81ED-4DB2-BD59-A6C34878D82A}">
                    <a16:rowId xmlns:a16="http://schemas.microsoft.com/office/drawing/2014/main" val="10007"/>
                  </a:ext>
                </a:extLst>
              </a:tr>
              <a:tr h="729407">
                <a:tc>
                  <a:txBody>
                    <a:bodyPr/>
                    <a:lstStyle/>
                    <a:p>
                      <a:r>
                        <a:rPr lang="en-IN" dirty="0"/>
                        <a:t>8</a:t>
                      </a:r>
                    </a:p>
                  </a:txBody>
                  <a:tcPr/>
                </a:tc>
                <a:tc>
                  <a:txBody>
                    <a:bodyPr/>
                    <a:lstStyle/>
                    <a:p>
                      <a:r>
                        <a:rPr lang="en-GB" sz="1800" b="0" i="0" kern="1200" dirty="0">
                          <a:solidFill>
                            <a:schemeClr val="dk1"/>
                          </a:solidFill>
                          <a:effectLst/>
                          <a:latin typeface="+mn-lt"/>
                          <a:ea typeface="+mn-ea"/>
                          <a:cs typeface="+mn-cs"/>
                        </a:rPr>
                        <a:t>The web-browser is not required to run java programs.</a:t>
                      </a:r>
                      <a:endParaRPr lang="en-IN" dirty="0"/>
                    </a:p>
                  </a:txBody>
                  <a:tcPr/>
                </a:tc>
                <a:tc>
                  <a:txBody>
                    <a:bodyPr/>
                    <a:lstStyle/>
                    <a:p>
                      <a:r>
                        <a:rPr lang="en-GB" sz="1800" b="0" i="0" kern="1200" dirty="0">
                          <a:solidFill>
                            <a:schemeClr val="dk1"/>
                          </a:solidFill>
                          <a:effectLst/>
                          <a:latin typeface="+mn-lt"/>
                          <a:ea typeface="+mn-ea"/>
                          <a:cs typeface="+mn-cs"/>
                        </a:rPr>
                        <a:t>The web-browser is essential to run the JavaScript programs.</a:t>
                      </a:r>
                      <a:endParaRPr lang="en-IN"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80864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dirty="0"/>
              <a:t>In JavaScript we have the following conditional statements:</a:t>
            </a:r>
          </a:p>
          <a:p>
            <a:pPr marL="514350" lvl="0" indent="-514350" eaLnBrk="0" fontAlgn="base" hangingPunct="0">
              <a:lnSpc>
                <a:spcPct val="100000"/>
              </a:lnSpc>
              <a:spcBef>
                <a:spcPct val="0"/>
              </a:spcBef>
              <a:spcAft>
                <a:spcPct val="0"/>
              </a:spcAft>
              <a:buFont typeface="+mj-lt"/>
              <a:buAutoNum type="arabicPeriod"/>
            </a:pPr>
            <a:r>
              <a:rPr lang="en-US" dirty="0"/>
              <a:t>Use </a:t>
            </a:r>
            <a:r>
              <a:rPr lang="en-US" dirty="0">
                <a:solidFill>
                  <a:srgbClr val="00B050"/>
                </a:solidFill>
              </a:rPr>
              <a:t>if </a:t>
            </a:r>
            <a:r>
              <a:rPr lang="en-US" dirty="0"/>
              <a:t>to specify a block of code to be executed, if a specified condition is true</a:t>
            </a:r>
          </a:p>
          <a:p>
            <a:pPr marL="514350" lvl="0" indent="-514350" eaLnBrk="0" fontAlgn="base" hangingPunct="0">
              <a:lnSpc>
                <a:spcPct val="100000"/>
              </a:lnSpc>
              <a:spcBef>
                <a:spcPct val="0"/>
              </a:spcBef>
              <a:spcAft>
                <a:spcPct val="0"/>
              </a:spcAft>
              <a:buFont typeface="+mj-lt"/>
              <a:buAutoNum type="arabicPeriod"/>
            </a:pPr>
            <a:r>
              <a:rPr lang="en-US" dirty="0"/>
              <a:t>Use </a:t>
            </a:r>
            <a:r>
              <a:rPr lang="en-US" dirty="0">
                <a:solidFill>
                  <a:srgbClr val="00B050"/>
                </a:solidFill>
              </a:rPr>
              <a:t>else</a:t>
            </a:r>
            <a:r>
              <a:rPr lang="en-US" dirty="0"/>
              <a:t> to specify a block of code to be executed, if the same condition is false</a:t>
            </a:r>
          </a:p>
          <a:p>
            <a:pPr marL="514350" lvl="0" indent="-514350" eaLnBrk="0" fontAlgn="base" hangingPunct="0">
              <a:lnSpc>
                <a:spcPct val="100000"/>
              </a:lnSpc>
              <a:spcBef>
                <a:spcPct val="0"/>
              </a:spcBef>
              <a:spcAft>
                <a:spcPct val="0"/>
              </a:spcAft>
              <a:buFont typeface="+mj-lt"/>
              <a:buAutoNum type="arabicPeriod"/>
            </a:pPr>
            <a:r>
              <a:rPr lang="en-US" dirty="0"/>
              <a:t>Use </a:t>
            </a:r>
            <a:r>
              <a:rPr lang="en-US" dirty="0">
                <a:solidFill>
                  <a:srgbClr val="00B050"/>
                </a:solidFill>
              </a:rPr>
              <a:t>else if</a:t>
            </a:r>
            <a:r>
              <a:rPr lang="en-US" dirty="0"/>
              <a:t> to specify a new condition to test, if the first condition is false</a:t>
            </a:r>
          </a:p>
          <a:p>
            <a:pPr marL="514350" lvl="0" indent="-514350" eaLnBrk="0" fontAlgn="base" hangingPunct="0">
              <a:lnSpc>
                <a:spcPct val="100000"/>
              </a:lnSpc>
              <a:spcBef>
                <a:spcPct val="0"/>
              </a:spcBef>
              <a:spcAft>
                <a:spcPct val="0"/>
              </a:spcAft>
              <a:buFont typeface="+mj-lt"/>
              <a:buAutoNum type="arabicPeriod"/>
            </a:pPr>
            <a:r>
              <a:rPr lang="en-US" dirty="0"/>
              <a:t>Use </a:t>
            </a:r>
            <a:r>
              <a:rPr lang="en-US" dirty="0">
                <a:solidFill>
                  <a:srgbClr val="00B050"/>
                </a:solidFill>
              </a:rPr>
              <a:t>switch</a:t>
            </a:r>
            <a:r>
              <a:rPr lang="en-US" dirty="0"/>
              <a:t> to specify many alternative blocks of code to be executed</a:t>
            </a:r>
          </a:p>
          <a:p>
            <a:endParaRPr lang="en-US" dirty="0"/>
          </a:p>
        </p:txBody>
      </p:sp>
    </p:spTree>
    <p:extLst>
      <p:ext uri="{BB962C8B-B14F-4D97-AF65-F5344CB8AC3E}">
        <p14:creationId xmlns:p14="http://schemas.microsoft.com/office/powerpoint/2010/main" val="3248569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 Statement</a:t>
            </a:r>
          </a:p>
        </p:txBody>
      </p:sp>
      <p:sp>
        <p:nvSpPr>
          <p:cNvPr id="3" name="Content Placeholder 2"/>
          <p:cNvSpPr>
            <a:spLocks noGrp="1"/>
          </p:cNvSpPr>
          <p:nvPr>
            <p:ph idx="1"/>
          </p:nvPr>
        </p:nvSpPr>
        <p:spPr/>
        <p:txBody>
          <a:bodyPr>
            <a:normAutofit fontScale="92500" lnSpcReduction="10000"/>
          </a:bodyPr>
          <a:lstStyle/>
          <a:p>
            <a:r>
              <a:rPr lang="en-US" dirty="0"/>
              <a:t>Use the</a:t>
            </a:r>
            <a:r>
              <a:rPr lang="en-US" dirty="0">
                <a:solidFill>
                  <a:srgbClr val="00B050"/>
                </a:solidFill>
              </a:rPr>
              <a:t> if </a:t>
            </a:r>
            <a:r>
              <a:rPr lang="en-US" dirty="0"/>
              <a:t>Statement  to specify a block of JavaScript code to be executed if a condition is true.</a:t>
            </a:r>
          </a:p>
          <a:p>
            <a:r>
              <a:rPr lang="en-US" dirty="0"/>
              <a:t>Syntax </a:t>
            </a:r>
          </a:p>
          <a:p>
            <a:pPr marL="0" indent="0">
              <a:buNone/>
            </a:pPr>
            <a:r>
              <a:rPr lang="en-US" dirty="0">
                <a:solidFill>
                  <a:srgbClr val="00B050"/>
                </a:solidFill>
              </a:rPr>
              <a:t>if (</a:t>
            </a:r>
            <a:r>
              <a:rPr lang="en-US" i="1" dirty="0">
                <a:solidFill>
                  <a:srgbClr val="00B050"/>
                </a:solidFill>
              </a:rPr>
              <a:t>condition</a:t>
            </a:r>
            <a:r>
              <a:rPr lang="en-US" dirty="0">
                <a:solidFill>
                  <a:srgbClr val="00B050"/>
                </a:solidFill>
              </a:rPr>
              <a:t>) {</a:t>
            </a:r>
            <a:br>
              <a:rPr lang="en-US" dirty="0">
                <a:solidFill>
                  <a:srgbClr val="00B050"/>
                </a:solidFill>
              </a:rPr>
            </a:br>
            <a:r>
              <a:rPr lang="en-US" dirty="0">
                <a:solidFill>
                  <a:srgbClr val="00B050"/>
                </a:solidFill>
              </a:rPr>
              <a:t>  //</a:t>
            </a:r>
            <a:r>
              <a:rPr lang="en-US" i="1" dirty="0">
                <a:solidFill>
                  <a:srgbClr val="00B050"/>
                </a:solidFill>
              </a:rPr>
              <a:t>  block of code to be executed if the condition is true</a:t>
            </a:r>
            <a:br>
              <a:rPr lang="en-US" i="1" dirty="0">
                <a:solidFill>
                  <a:srgbClr val="00B050"/>
                </a:solidFill>
              </a:rPr>
            </a:br>
            <a:r>
              <a:rPr lang="en-US" dirty="0">
                <a:solidFill>
                  <a:srgbClr val="00B050"/>
                </a:solidFill>
              </a:rPr>
              <a:t>}</a:t>
            </a:r>
          </a:p>
          <a:p>
            <a:r>
              <a:rPr lang="en-US" dirty="0"/>
              <a:t>Example</a:t>
            </a:r>
          </a:p>
          <a:p>
            <a:r>
              <a:rPr lang="en-US" dirty="0"/>
              <a:t>Make a "Good day" greeting if the hour is less than 18:00</a:t>
            </a:r>
            <a:r>
              <a:rPr lang="en-US" dirty="0">
                <a:sym typeface="Wingdings" panose="05000000000000000000" pitchFamily="2" charset="2"/>
              </a:rPr>
              <a:t>(6 pm)</a:t>
            </a:r>
            <a:endParaRPr lang="en-US" dirty="0"/>
          </a:p>
          <a:p>
            <a:pPr marL="0" indent="0">
              <a:buNone/>
            </a:pPr>
            <a:r>
              <a:rPr lang="en-US" dirty="0">
                <a:solidFill>
                  <a:srgbClr val="00B050"/>
                </a:solidFill>
              </a:rPr>
              <a:t>if (hour &lt; 18) {</a:t>
            </a:r>
            <a:br>
              <a:rPr lang="en-US" dirty="0">
                <a:solidFill>
                  <a:srgbClr val="00B050"/>
                </a:solidFill>
              </a:rPr>
            </a:br>
            <a:r>
              <a:rPr lang="en-US" dirty="0">
                <a:solidFill>
                  <a:srgbClr val="00B050"/>
                </a:solidFill>
              </a:rPr>
              <a:t>  greeting = "Good day";</a:t>
            </a:r>
            <a:br>
              <a:rPr lang="en-US" dirty="0">
                <a:solidFill>
                  <a:srgbClr val="00B050"/>
                </a:solidFill>
              </a:rPr>
            </a:br>
            <a:r>
              <a:rPr lang="en-US" dirty="0">
                <a:solidFill>
                  <a:srgbClr val="00B050"/>
                </a:solidFill>
              </a:rPr>
              <a:t>}</a:t>
            </a:r>
          </a:p>
          <a:p>
            <a:pPr marL="0" indent="0">
              <a:buNone/>
            </a:pPr>
            <a:endParaRPr lang="en-US" dirty="0">
              <a:solidFill>
                <a:srgbClr val="00B050"/>
              </a:solidFill>
            </a:endParaRPr>
          </a:p>
        </p:txBody>
      </p:sp>
    </p:spTree>
    <p:extLst>
      <p:ext uri="{BB962C8B-B14F-4D97-AF65-F5344CB8AC3E}">
        <p14:creationId xmlns:p14="http://schemas.microsoft.com/office/powerpoint/2010/main" val="3508771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 Statement</a:t>
            </a:r>
          </a:p>
        </p:txBody>
      </p:sp>
      <p:pic>
        <p:nvPicPr>
          <p:cNvPr id="4" name="Content Placeholder 3"/>
          <p:cNvPicPr>
            <a:picLocks noGrp="1" noChangeAspect="1"/>
          </p:cNvPicPr>
          <p:nvPr>
            <p:ph idx="1"/>
          </p:nvPr>
        </p:nvPicPr>
        <p:blipFill>
          <a:blip r:embed="rId2"/>
          <a:stretch>
            <a:fillRect/>
          </a:stretch>
        </p:blipFill>
        <p:spPr>
          <a:xfrm>
            <a:off x="1031898" y="2539206"/>
            <a:ext cx="4505325" cy="2924175"/>
          </a:xfrm>
          <a:prstGeom prst="rect">
            <a:avLst/>
          </a:prstGeom>
        </p:spPr>
      </p:pic>
      <p:pic>
        <p:nvPicPr>
          <p:cNvPr id="5" name="Picture 4"/>
          <p:cNvPicPr>
            <a:picLocks noChangeAspect="1"/>
          </p:cNvPicPr>
          <p:nvPr/>
        </p:nvPicPr>
        <p:blipFill>
          <a:blip r:embed="rId3"/>
          <a:stretch>
            <a:fillRect/>
          </a:stretch>
        </p:blipFill>
        <p:spPr>
          <a:xfrm>
            <a:off x="7756336" y="3350099"/>
            <a:ext cx="3257550" cy="1085850"/>
          </a:xfrm>
          <a:prstGeom prst="rect">
            <a:avLst/>
          </a:prstGeom>
        </p:spPr>
      </p:pic>
      <p:sp>
        <p:nvSpPr>
          <p:cNvPr id="6" name="Title 1"/>
          <p:cNvSpPr txBox="1">
            <a:spLocks/>
          </p:cNvSpPr>
          <p:nvPr/>
        </p:nvSpPr>
        <p:spPr>
          <a:xfrm>
            <a:off x="8295639" y="220435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2276976" y="1673995"/>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if.htm</a:t>
            </a:r>
          </a:p>
        </p:txBody>
      </p:sp>
    </p:spTree>
    <p:extLst>
      <p:ext uri="{BB962C8B-B14F-4D97-AF65-F5344CB8AC3E}">
        <p14:creationId xmlns:p14="http://schemas.microsoft.com/office/powerpoint/2010/main" val="884824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5"/>
            <a:ext cx="10515600" cy="644808"/>
          </a:xfrm>
        </p:spPr>
        <p:txBody>
          <a:bodyPr>
            <a:normAutofit fontScale="90000"/>
          </a:bodyPr>
          <a:lstStyle/>
          <a:p>
            <a:r>
              <a:rPr lang="en-US" dirty="0"/>
              <a:t>The else Statement</a:t>
            </a:r>
          </a:p>
        </p:txBody>
      </p:sp>
      <p:sp>
        <p:nvSpPr>
          <p:cNvPr id="3" name="Content Placeholder 2"/>
          <p:cNvSpPr>
            <a:spLocks noGrp="1"/>
          </p:cNvSpPr>
          <p:nvPr>
            <p:ph idx="1"/>
          </p:nvPr>
        </p:nvSpPr>
        <p:spPr>
          <a:xfrm>
            <a:off x="838200" y="955343"/>
            <a:ext cx="10515600" cy="5221620"/>
          </a:xfrm>
        </p:spPr>
        <p:txBody>
          <a:bodyPr>
            <a:normAutofit/>
          </a:bodyPr>
          <a:lstStyle/>
          <a:p>
            <a:r>
              <a:rPr lang="en-US" dirty="0"/>
              <a:t>Use the </a:t>
            </a:r>
            <a:r>
              <a:rPr lang="en-US" dirty="0">
                <a:solidFill>
                  <a:srgbClr val="00B050"/>
                </a:solidFill>
              </a:rPr>
              <a:t>else</a:t>
            </a:r>
            <a:r>
              <a:rPr lang="en-US" dirty="0"/>
              <a:t> Statement to specify a block of code to be executed if the condition is false.</a:t>
            </a:r>
          </a:p>
          <a:p>
            <a:r>
              <a:rPr lang="en-US" dirty="0"/>
              <a:t>Syntax </a:t>
            </a:r>
          </a:p>
          <a:p>
            <a:pPr marL="0" indent="0">
              <a:buNone/>
            </a:pPr>
            <a:r>
              <a:rPr lang="en-US" dirty="0">
                <a:solidFill>
                  <a:srgbClr val="00B050"/>
                </a:solidFill>
              </a:rPr>
              <a:t>if (</a:t>
            </a:r>
            <a:r>
              <a:rPr lang="en-US" i="1" dirty="0">
                <a:solidFill>
                  <a:srgbClr val="00B050"/>
                </a:solidFill>
              </a:rPr>
              <a:t>condition</a:t>
            </a:r>
            <a:r>
              <a:rPr lang="en-US" dirty="0">
                <a:solidFill>
                  <a:srgbClr val="00B050"/>
                </a:solidFill>
              </a:rPr>
              <a:t>) {</a:t>
            </a:r>
            <a:br>
              <a:rPr lang="en-US" dirty="0">
                <a:solidFill>
                  <a:srgbClr val="00B050"/>
                </a:solidFill>
              </a:rPr>
            </a:br>
            <a:r>
              <a:rPr lang="en-US" dirty="0">
                <a:solidFill>
                  <a:srgbClr val="00B050"/>
                </a:solidFill>
              </a:rPr>
              <a:t>  //</a:t>
            </a:r>
            <a:r>
              <a:rPr lang="en-US" i="1" dirty="0">
                <a:solidFill>
                  <a:srgbClr val="00B050"/>
                </a:solidFill>
              </a:rPr>
              <a:t>  block of code to be executed if the condition is true</a:t>
            </a:r>
            <a:br>
              <a:rPr lang="en-US" i="1" dirty="0">
                <a:solidFill>
                  <a:srgbClr val="00B050"/>
                </a:solidFill>
              </a:rPr>
            </a:br>
            <a:r>
              <a:rPr lang="en-US" dirty="0">
                <a:solidFill>
                  <a:srgbClr val="00B050"/>
                </a:solidFill>
              </a:rPr>
              <a:t>} else {</a:t>
            </a:r>
            <a:br>
              <a:rPr lang="en-US" dirty="0">
                <a:solidFill>
                  <a:srgbClr val="00B050"/>
                </a:solidFill>
              </a:rPr>
            </a:br>
            <a:r>
              <a:rPr lang="en-US" dirty="0">
                <a:solidFill>
                  <a:srgbClr val="00B050"/>
                </a:solidFill>
              </a:rPr>
              <a:t>  //</a:t>
            </a:r>
            <a:r>
              <a:rPr lang="en-US" i="1" dirty="0">
                <a:solidFill>
                  <a:srgbClr val="00B050"/>
                </a:solidFill>
              </a:rPr>
              <a:t>  block of code to be executed if the condition is false</a:t>
            </a:r>
            <a:br>
              <a:rPr lang="en-US" i="1" dirty="0">
                <a:solidFill>
                  <a:srgbClr val="00B050"/>
                </a:solidFill>
              </a:rPr>
            </a:br>
            <a:r>
              <a:rPr lang="en-US" dirty="0">
                <a:solidFill>
                  <a:srgbClr val="00B050"/>
                </a:solidFill>
              </a:rPr>
              <a:t>}</a:t>
            </a:r>
          </a:p>
          <a:p>
            <a:r>
              <a:rPr lang="en-US" dirty="0"/>
              <a:t>Example</a:t>
            </a:r>
          </a:p>
          <a:p>
            <a:pPr marL="0" indent="0">
              <a:buNone/>
            </a:pPr>
            <a:r>
              <a:rPr lang="en-US" dirty="0"/>
              <a:t>If the hour is less than 18, create a "Good day" greeting, otherwise "Good evening":</a:t>
            </a:r>
            <a:endParaRPr lang="en-US" dirty="0">
              <a:solidFill>
                <a:srgbClr val="00B050"/>
              </a:solidFill>
            </a:endParaRPr>
          </a:p>
        </p:txBody>
      </p:sp>
    </p:spTree>
    <p:extLst>
      <p:ext uri="{BB962C8B-B14F-4D97-AF65-F5344CB8AC3E}">
        <p14:creationId xmlns:p14="http://schemas.microsoft.com/office/powerpoint/2010/main" val="2575594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else Statement</a:t>
            </a:r>
          </a:p>
        </p:txBody>
      </p:sp>
      <p:pic>
        <p:nvPicPr>
          <p:cNvPr id="4" name="Content Placeholder 3"/>
          <p:cNvPicPr>
            <a:picLocks noGrp="1" noChangeAspect="1"/>
          </p:cNvPicPr>
          <p:nvPr>
            <p:ph idx="1"/>
          </p:nvPr>
        </p:nvPicPr>
        <p:blipFill>
          <a:blip r:embed="rId2"/>
          <a:stretch>
            <a:fillRect/>
          </a:stretch>
        </p:blipFill>
        <p:spPr>
          <a:xfrm>
            <a:off x="1022444" y="1690688"/>
            <a:ext cx="4114800" cy="4343400"/>
          </a:xfrm>
          <a:prstGeom prst="rect">
            <a:avLst/>
          </a:prstGeom>
        </p:spPr>
      </p:pic>
      <p:pic>
        <p:nvPicPr>
          <p:cNvPr id="5" name="Picture 4"/>
          <p:cNvPicPr>
            <a:picLocks noChangeAspect="1"/>
          </p:cNvPicPr>
          <p:nvPr/>
        </p:nvPicPr>
        <p:blipFill>
          <a:blip r:embed="rId3"/>
          <a:stretch>
            <a:fillRect/>
          </a:stretch>
        </p:blipFill>
        <p:spPr>
          <a:xfrm>
            <a:off x="7603579" y="3525600"/>
            <a:ext cx="1952625" cy="1171575"/>
          </a:xfrm>
          <a:prstGeom prst="rect">
            <a:avLst/>
          </a:prstGeom>
        </p:spPr>
      </p:pic>
      <p:sp>
        <p:nvSpPr>
          <p:cNvPr id="6" name="Title 1"/>
          <p:cNvSpPr txBox="1">
            <a:spLocks/>
          </p:cNvSpPr>
          <p:nvPr/>
        </p:nvSpPr>
        <p:spPr>
          <a:xfrm>
            <a:off x="8295639" y="220435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087541" y="1445247"/>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else.htm</a:t>
            </a:r>
          </a:p>
        </p:txBody>
      </p:sp>
    </p:spTree>
    <p:extLst>
      <p:ext uri="{BB962C8B-B14F-4D97-AF65-F5344CB8AC3E}">
        <p14:creationId xmlns:p14="http://schemas.microsoft.com/office/powerpoint/2010/main" val="3046920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000"/>
            <a:ext cx="10515600" cy="740344"/>
          </a:xfrm>
        </p:spPr>
        <p:txBody>
          <a:bodyPr/>
          <a:lstStyle/>
          <a:p>
            <a:r>
              <a:rPr lang="en-US" dirty="0"/>
              <a:t>The else if Statement</a:t>
            </a:r>
          </a:p>
        </p:txBody>
      </p:sp>
      <p:sp>
        <p:nvSpPr>
          <p:cNvPr id="3" name="Content Placeholder 2"/>
          <p:cNvSpPr>
            <a:spLocks noGrp="1"/>
          </p:cNvSpPr>
          <p:nvPr>
            <p:ph idx="1"/>
          </p:nvPr>
        </p:nvSpPr>
        <p:spPr>
          <a:xfrm>
            <a:off x="838200" y="1105469"/>
            <a:ext cx="10515600" cy="5609230"/>
          </a:xfrm>
        </p:spPr>
        <p:txBody>
          <a:bodyPr>
            <a:normAutofit fontScale="92500" lnSpcReduction="20000"/>
          </a:bodyPr>
          <a:lstStyle/>
          <a:p>
            <a:r>
              <a:rPr lang="en-US" dirty="0"/>
              <a:t>Use the else if Statement to specify a new condition if the first condition is false.</a:t>
            </a:r>
          </a:p>
          <a:p>
            <a:r>
              <a:rPr lang="en-US" dirty="0"/>
              <a:t>Syntax </a:t>
            </a:r>
          </a:p>
          <a:p>
            <a:pPr marL="0" indent="0">
              <a:buNone/>
            </a:pPr>
            <a:r>
              <a:rPr lang="en-US" dirty="0">
                <a:solidFill>
                  <a:srgbClr val="00B050"/>
                </a:solidFill>
              </a:rPr>
              <a:t>if (</a:t>
            </a:r>
            <a:r>
              <a:rPr lang="en-US" i="1" dirty="0">
                <a:solidFill>
                  <a:srgbClr val="00B050"/>
                </a:solidFill>
              </a:rPr>
              <a:t>condition1</a:t>
            </a:r>
            <a:r>
              <a:rPr lang="en-US" dirty="0">
                <a:solidFill>
                  <a:srgbClr val="00B050"/>
                </a:solidFill>
              </a:rPr>
              <a:t>) {</a:t>
            </a:r>
            <a:br>
              <a:rPr lang="en-US" dirty="0">
                <a:solidFill>
                  <a:srgbClr val="00B050"/>
                </a:solidFill>
              </a:rPr>
            </a:br>
            <a:r>
              <a:rPr lang="en-US" dirty="0">
                <a:solidFill>
                  <a:srgbClr val="00B050"/>
                </a:solidFill>
              </a:rPr>
              <a:t>  //</a:t>
            </a:r>
            <a:r>
              <a:rPr lang="en-US" i="1" dirty="0">
                <a:solidFill>
                  <a:srgbClr val="00B050"/>
                </a:solidFill>
              </a:rPr>
              <a:t>  block of code to be executed if condition1 is true</a:t>
            </a:r>
            <a:br>
              <a:rPr lang="en-US" i="1" dirty="0">
                <a:solidFill>
                  <a:srgbClr val="00B050"/>
                </a:solidFill>
              </a:rPr>
            </a:br>
            <a:r>
              <a:rPr lang="en-US" dirty="0">
                <a:solidFill>
                  <a:srgbClr val="00B050"/>
                </a:solidFill>
              </a:rPr>
              <a:t>} else if (</a:t>
            </a:r>
            <a:r>
              <a:rPr lang="en-US" i="1" dirty="0">
                <a:solidFill>
                  <a:srgbClr val="00B050"/>
                </a:solidFill>
              </a:rPr>
              <a:t>condition2</a:t>
            </a:r>
            <a:r>
              <a:rPr lang="en-US" dirty="0">
                <a:solidFill>
                  <a:srgbClr val="00B050"/>
                </a:solidFill>
              </a:rPr>
              <a:t>) {</a:t>
            </a:r>
            <a:br>
              <a:rPr lang="en-US" dirty="0">
                <a:solidFill>
                  <a:srgbClr val="00B050"/>
                </a:solidFill>
              </a:rPr>
            </a:br>
            <a:r>
              <a:rPr lang="en-US" dirty="0">
                <a:solidFill>
                  <a:srgbClr val="00B050"/>
                </a:solidFill>
              </a:rPr>
              <a:t>  //</a:t>
            </a:r>
            <a:r>
              <a:rPr lang="en-US" i="1" dirty="0">
                <a:solidFill>
                  <a:srgbClr val="00B050"/>
                </a:solidFill>
              </a:rPr>
              <a:t>  block of code to be executed if the condition1 is false and condition2 is true</a:t>
            </a:r>
            <a:br>
              <a:rPr lang="en-US" dirty="0">
                <a:solidFill>
                  <a:srgbClr val="00B050"/>
                </a:solidFill>
              </a:rPr>
            </a:br>
            <a:r>
              <a:rPr lang="en-US" dirty="0">
                <a:solidFill>
                  <a:srgbClr val="00B050"/>
                </a:solidFill>
              </a:rPr>
              <a:t>} else {</a:t>
            </a:r>
            <a:br>
              <a:rPr lang="en-US" dirty="0">
                <a:solidFill>
                  <a:srgbClr val="00B050"/>
                </a:solidFill>
              </a:rPr>
            </a:br>
            <a:r>
              <a:rPr lang="en-US" dirty="0">
                <a:solidFill>
                  <a:srgbClr val="00B050"/>
                </a:solidFill>
              </a:rPr>
              <a:t>  //</a:t>
            </a:r>
            <a:r>
              <a:rPr lang="en-US" i="1" dirty="0">
                <a:solidFill>
                  <a:srgbClr val="00B050"/>
                </a:solidFill>
              </a:rPr>
              <a:t>  block of code to be executed if the condition1 is false and condition2 is false</a:t>
            </a:r>
            <a:br>
              <a:rPr lang="en-US" i="1" dirty="0">
                <a:solidFill>
                  <a:srgbClr val="00B050"/>
                </a:solidFill>
              </a:rPr>
            </a:br>
            <a:r>
              <a:rPr lang="en-US" dirty="0">
                <a:solidFill>
                  <a:srgbClr val="00B050"/>
                </a:solidFill>
              </a:rPr>
              <a:t>}</a:t>
            </a:r>
          </a:p>
          <a:p>
            <a:r>
              <a:rPr lang="en-US" dirty="0"/>
              <a:t>Example</a:t>
            </a:r>
          </a:p>
          <a:p>
            <a:r>
              <a:rPr lang="en-US" dirty="0"/>
              <a:t>If time is less than 10:00, create a "Good morning" greeting, if not, but time is less than 20:00, create a "Good day" greeting, otherwise a "Good evening":</a:t>
            </a:r>
          </a:p>
        </p:txBody>
      </p:sp>
    </p:spTree>
    <p:extLst>
      <p:ext uri="{BB962C8B-B14F-4D97-AF65-F5344CB8AC3E}">
        <p14:creationId xmlns:p14="http://schemas.microsoft.com/office/powerpoint/2010/main" val="577570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else if Statement</a:t>
            </a:r>
          </a:p>
        </p:txBody>
      </p:sp>
      <p:pic>
        <p:nvPicPr>
          <p:cNvPr id="4" name="Content Placeholder 3"/>
          <p:cNvPicPr>
            <a:picLocks noGrp="1" noChangeAspect="1"/>
          </p:cNvPicPr>
          <p:nvPr>
            <p:ph idx="1"/>
          </p:nvPr>
        </p:nvPicPr>
        <p:blipFill>
          <a:blip r:embed="rId2"/>
          <a:stretch>
            <a:fillRect/>
          </a:stretch>
        </p:blipFill>
        <p:spPr>
          <a:xfrm>
            <a:off x="1095445" y="1859449"/>
            <a:ext cx="4105275" cy="4229100"/>
          </a:xfrm>
          <a:prstGeom prst="rect">
            <a:avLst/>
          </a:prstGeom>
        </p:spPr>
      </p:pic>
      <p:pic>
        <p:nvPicPr>
          <p:cNvPr id="5" name="Picture 4"/>
          <p:cNvPicPr>
            <a:picLocks noChangeAspect="1"/>
          </p:cNvPicPr>
          <p:nvPr/>
        </p:nvPicPr>
        <p:blipFill>
          <a:blip r:embed="rId3"/>
          <a:stretch>
            <a:fillRect/>
          </a:stretch>
        </p:blipFill>
        <p:spPr>
          <a:xfrm>
            <a:off x="7781000" y="3112969"/>
            <a:ext cx="1952625" cy="1314450"/>
          </a:xfrm>
          <a:prstGeom prst="rect">
            <a:avLst/>
          </a:prstGeom>
        </p:spPr>
      </p:pic>
      <p:sp>
        <p:nvSpPr>
          <p:cNvPr id="6" name="Title 1"/>
          <p:cNvSpPr txBox="1">
            <a:spLocks/>
          </p:cNvSpPr>
          <p:nvPr/>
        </p:nvSpPr>
        <p:spPr>
          <a:xfrm>
            <a:off x="8295639" y="220435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861960" y="152459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elseif.htm</a:t>
            </a:r>
          </a:p>
        </p:txBody>
      </p:sp>
    </p:spTree>
    <p:extLst>
      <p:ext uri="{BB962C8B-B14F-4D97-AF65-F5344CB8AC3E}">
        <p14:creationId xmlns:p14="http://schemas.microsoft.com/office/powerpoint/2010/main" val="38713230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849526"/>
          </a:xfrm>
        </p:spPr>
        <p:txBody>
          <a:bodyPr/>
          <a:lstStyle/>
          <a:p>
            <a:r>
              <a:rPr lang="en-US" dirty="0"/>
              <a:t>The JavaScript Switch Statement</a:t>
            </a:r>
          </a:p>
        </p:txBody>
      </p:sp>
      <p:sp>
        <p:nvSpPr>
          <p:cNvPr id="3" name="Content Placeholder 2"/>
          <p:cNvSpPr>
            <a:spLocks noGrp="1"/>
          </p:cNvSpPr>
          <p:nvPr>
            <p:ph idx="1"/>
          </p:nvPr>
        </p:nvSpPr>
        <p:spPr>
          <a:xfrm>
            <a:off x="838200" y="1825625"/>
            <a:ext cx="10515600" cy="4752596"/>
          </a:xfrm>
        </p:spPr>
        <p:txBody>
          <a:bodyPr>
            <a:normAutofit fontScale="77500" lnSpcReduction="20000"/>
          </a:bodyPr>
          <a:lstStyle/>
          <a:p>
            <a:r>
              <a:rPr lang="en-US" dirty="0"/>
              <a:t>Use the  Switch Statement to select one of many code blocks to be executed.</a:t>
            </a:r>
          </a:p>
          <a:p>
            <a:r>
              <a:rPr lang="en-US" dirty="0"/>
              <a:t>Syntax </a:t>
            </a:r>
          </a:p>
          <a:p>
            <a:pPr marL="0" indent="0">
              <a:buNone/>
            </a:pPr>
            <a:r>
              <a:rPr lang="en-US" dirty="0">
                <a:solidFill>
                  <a:srgbClr val="00B050"/>
                </a:solidFill>
              </a:rPr>
              <a:t>switch(</a:t>
            </a:r>
            <a:r>
              <a:rPr lang="en-US" i="1" dirty="0">
                <a:solidFill>
                  <a:srgbClr val="00B050"/>
                </a:solidFill>
              </a:rPr>
              <a:t>expression</a:t>
            </a:r>
            <a:r>
              <a:rPr lang="en-US" dirty="0">
                <a:solidFill>
                  <a:srgbClr val="00B050"/>
                </a:solidFill>
              </a:rPr>
              <a:t>) {</a:t>
            </a:r>
            <a:br>
              <a:rPr lang="en-US" dirty="0">
                <a:solidFill>
                  <a:srgbClr val="00B050"/>
                </a:solidFill>
              </a:rPr>
            </a:br>
            <a:r>
              <a:rPr lang="en-US" dirty="0">
                <a:solidFill>
                  <a:srgbClr val="00B050"/>
                </a:solidFill>
              </a:rPr>
              <a:t>  case </a:t>
            </a:r>
            <a:r>
              <a:rPr lang="en-US" i="1" dirty="0">
                <a:solidFill>
                  <a:srgbClr val="00B050"/>
                </a:solidFill>
              </a:rPr>
              <a:t>x</a:t>
            </a:r>
            <a:r>
              <a:rPr lang="en-US" dirty="0">
                <a:solidFill>
                  <a:srgbClr val="00B050"/>
                </a:solidFill>
              </a:rPr>
              <a:t>:</a:t>
            </a:r>
            <a:br>
              <a:rPr lang="en-US" dirty="0">
                <a:solidFill>
                  <a:srgbClr val="00B050"/>
                </a:solidFill>
              </a:rPr>
            </a:br>
            <a:r>
              <a:rPr lang="en-US" i="1" dirty="0">
                <a:solidFill>
                  <a:srgbClr val="00B050"/>
                </a:solidFill>
              </a:rPr>
              <a:t>    // code block</a:t>
            </a:r>
            <a:br>
              <a:rPr lang="en-US" i="1" dirty="0">
                <a:solidFill>
                  <a:srgbClr val="00B050"/>
                </a:solidFill>
              </a:rPr>
            </a:br>
            <a:r>
              <a:rPr lang="en-US" dirty="0">
                <a:solidFill>
                  <a:srgbClr val="00B050"/>
                </a:solidFill>
              </a:rPr>
              <a:t>    break;</a:t>
            </a:r>
            <a:br>
              <a:rPr lang="en-US" dirty="0">
                <a:solidFill>
                  <a:srgbClr val="00B050"/>
                </a:solidFill>
              </a:rPr>
            </a:br>
            <a:r>
              <a:rPr lang="en-US" dirty="0">
                <a:solidFill>
                  <a:srgbClr val="00B050"/>
                </a:solidFill>
              </a:rPr>
              <a:t>  case </a:t>
            </a:r>
            <a:r>
              <a:rPr lang="en-US" i="1" dirty="0">
                <a:solidFill>
                  <a:srgbClr val="00B050"/>
                </a:solidFill>
              </a:rPr>
              <a:t>y</a:t>
            </a:r>
            <a:r>
              <a:rPr lang="en-US" dirty="0">
                <a:solidFill>
                  <a:srgbClr val="00B050"/>
                </a:solidFill>
              </a:rPr>
              <a:t>:</a:t>
            </a:r>
            <a:br>
              <a:rPr lang="en-US" dirty="0">
                <a:solidFill>
                  <a:srgbClr val="00B050"/>
                </a:solidFill>
              </a:rPr>
            </a:br>
            <a:r>
              <a:rPr lang="en-US" i="1" dirty="0">
                <a:solidFill>
                  <a:srgbClr val="00B050"/>
                </a:solidFill>
              </a:rPr>
              <a:t>    // code block</a:t>
            </a:r>
            <a:br>
              <a:rPr lang="en-US" i="1" dirty="0">
                <a:solidFill>
                  <a:srgbClr val="00B050"/>
                </a:solidFill>
              </a:rPr>
            </a:br>
            <a:r>
              <a:rPr lang="en-US" dirty="0">
                <a:solidFill>
                  <a:srgbClr val="00B050"/>
                </a:solidFill>
              </a:rPr>
              <a:t>    break;</a:t>
            </a:r>
            <a:br>
              <a:rPr lang="en-US" dirty="0">
                <a:solidFill>
                  <a:srgbClr val="00B050"/>
                </a:solidFill>
              </a:rPr>
            </a:br>
            <a:r>
              <a:rPr lang="en-US" dirty="0">
                <a:solidFill>
                  <a:srgbClr val="00B050"/>
                </a:solidFill>
              </a:rPr>
              <a:t>  default:</a:t>
            </a:r>
            <a:br>
              <a:rPr lang="en-US" dirty="0">
                <a:solidFill>
                  <a:srgbClr val="00B050"/>
                </a:solidFill>
              </a:rPr>
            </a:br>
            <a:r>
              <a:rPr lang="en-US" dirty="0">
                <a:solidFill>
                  <a:srgbClr val="00B050"/>
                </a:solidFill>
              </a:rPr>
              <a:t>    // </a:t>
            </a:r>
            <a:r>
              <a:rPr lang="en-US" i="1" dirty="0">
                <a:solidFill>
                  <a:srgbClr val="00B050"/>
                </a:solidFill>
              </a:rPr>
              <a:t>code block</a:t>
            </a:r>
            <a:br>
              <a:rPr lang="en-US" dirty="0">
                <a:solidFill>
                  <a:srgbClr val="00B050"/>
                </a:solidFill>
              </a:rPr>
            </a:br>
            <a:r>
              <a:rPr lang="en-US" dirty="0">
                <a:solidFill>
                  <a:srgbClr val="00B050"/>
                </a:solidFill>
              </a:rPr>
              <a:t>}</a:t>
            </a:r>
          </a:p>
          <a:p>
            <a:r>
              <a:rPr lang="en-US" dirty="0"/>
              <a:t>Example</a:t>
            </a:r>
          </a:p>
          <a:p>
            <a:r>
              <a:rPr lang="en-US" dirty="0"/>
              <a:t>The </a:t>
            </a:r>
            <a:r>
              <a:rPr lang="en-US" dirty="0" err="1"/>
              <a:t>getDay</a:t>
            </a:r>
            <a:r>
              <a:rPr lang="en-US" dirty="0"/>
              <a:t>() method returns the weekday as a number between 0 and 6.</a:t>
            </a:r>
          </a:p>
          <a:p>
            <a:pPr marL="0" indent="0">
              <a:buNone/>
            </a:pPr>
            <a:r>
              <a:rPr lang="en-US" dirty="0"/>
              <a:t>(Sunday=0, Monday=1, Tuesday=2 ..)</a:t>
            </a:r>
          </a:p>
          <a:p>
            <a:pPr marL="0" indent="0">
              <a:buNone/>
            </a:pPr>
            <a:r>
              <a:rPr lang="en-US" dirty="0"/>
              <a:t>Refer to </a:t>
            </a:r>
            <a:r>
              <a:rPr lang="en-US" dirty="0">
                <a:solidFill>
                  <a:srgbClr val="00B050"/>
                </a:solidFill>
              </a:rPr>
              <a:t>switch.htm</a:t>
            </a:r>
            <a:r>
              <a:rPr lang="en-US" dirty="0"/>
              <a:t> file</a:t>
            </a:r>
          </a:p>
          <a:p>
            <a:endParaRPr lang="en-US" dirty="0"/>
          </a:p>
          <a:p>
            <a:endParaRPr lang="en-US" dirty="0"/>
          </a:p>
        </p:txBody>
      </p:sp>
    </p:spTree>
    <p:extLst>
      <p:ext uri="{BB962C8B-B14F-4D97-AF65-F5344CB8AC3E}">
        <p14:creationId xmlns:p14="http://schemas.microsoft.com/office/powerpoint/2010/main" val="3245987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JavaScript Switch Statement</a:t>
            </a:r>
          </a:p>
        </p:txBody>
      </p:sp>
      <p:pic>
        <p:nvPicPr>
          <p:cNvPr id="4" name="Content Placeholder 3"/>
          <p:cNvPicPr>
            <a:picLocks noGrp="1" noChangeAspect="1"/>
          </p:cNvPicPr>
          <p:nvPr>
            <p:ph idx="1"/>
          </p:nvPr>
        </p:nvPicPr>
        <p:blipFill>
          <a:blip r:embed="rId2"/>
          <a:stretch>
            <a:fillRect/>
          </a:stretch>
        </p:blipFill>
        <p:spPr>
          <a:xfrm>
            <a:off x="983718" y="1690688"/>
            <a:ext cx="3455274" cy="4351338"/>
          </a:xfrm>
          <a:prstGeom prst="rect">
            <a:avLst/>
          </a:prstGeom>
        </p:spPr>
      </p:pic>
      <p:pic>
        <p:nvPicPr>
          <p:cNvPr id="5" name="Picture 4"/>
          <p:cNvPicPr>
            <a:picLocks noChangeAspect="1"/>
          </p:cNvPicPr>
          <p:nvPr/>
        </p:nvPicPr>
        <p:blipFill>
          <a:blip r:embed="rId3"/>
          <a:stretch>
            <a:fillRect/>
          </a:stretch>
        </p:blipFill>
        <p:spPr>
          <a:xfrm>
            <a:off x="8588423" y="3569458"/>
            <a:ext cx="2057400" cy="838200"/>
          </a:xfrm>
          <a:prstGeom prst="rect">
            <a:avLst/>
          </a:prstGeom>
        </p:spPr>
      </p:pic>
      <p:sp>
        <p:nvSpPr>
          <p:cNvPr id="6" name="Title 1"/>
          <p:cNvSpPr txBox="1">
            <a:spLocks/>
          </p:cNvSpPr>
          <p:nvPr/>
        </p:nvSpPr>
        <p:spPr>
          <a:xfrm>
            <a:off x="8295639" y="220435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343400" y="1612672"/>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switch.htm</a:t>
            </a:r>
          </a:p>
        </p:txBody>
      </p:sp>
    </p:spTree>
    <p:extLst>
      <p:ext uri="{BB962C8B-B14F-4D97-AF65-F5344CB8AC3E}">
        <p14:creationId xmlns:p14="http://schemas.microsoft.com/office/powerpoint/2010/main" val="236356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endParaRPr lang="en-IN" dirty="0"/>
          </a:p>
        </p:txBody>
      </p:sp>
      <p:sp>
        <p:nvSpPr>
          <p:cNvPr id="3" name="Content Placeholder 2"/>
          <p:cNvSpPr>
            <a:spLocks noGrp="1"/>
          </p:cNvSpPr>
          <p:nvPr>
            <p:ph idx="1"/>
          </p:nvPr>
        </p:nvSpPr>
        <p:spPr>
          <a:xfrm>
            <a:off x="578324" y="1811977"/>
            <a:ext cx="11035352" cy="4351338"/>
          </a:xfrm>
        </p:spPr>
        <p:txBody>
          <a:bodyPr/>
          <a:lstStyle/>
          <a:p>
            <a:r>
              <a:rPr lang="en-US" dirty="0"/>
              <a:t>JavaScript supports different kinds of loops:</a:t>
            </a:r>
          </a:p>
          <a:p>
            <a:pPr marL="514350" lvl="0" indent="-514350" eaLnBrk="0" fontAlgn="base" hangingPunct="0">
              <a:lnSpc>
                <a:spcPct val="100000"/>
              </a:lnSpc>
              <a:spcBef>
                <a:spcPct val="0"/>
              </a:spcBef>
              <a:spcAft>
                <a:spcPct val="0"/>
              </a:spcAft>
              <a:buFont typeface="+mj-lt"/>
              <a:buAutoNum type="arabicPeriod"/>
            </a:pPr>
            <a:r>
              <a:rPr lang="en-US" dirty="0">
                <a:solidFill>
                  <a:srgbClr val="00B050"/>
                </a:solidFill>
              </a:rPr>
              <a:t>for</a:t>
            </a:r>
            <a:r>
              <a:rPr lang="en-US" dirty="0"/>
              <a:t> - loops through a block of code a number of times</a:t>
            </a:r>
          </a:p>
          <a:p>
            <a:pPr marL="514350" lvl="0" indent="-514350" eaLnBrk="0" fontAlgn="base" hangingPunct="0">
              <a:lnSpc>
                <a:spcPct val="100000"/>
              </a:lnSpc>
              <a:spcBef>
                <a:spcPct val="0"/>
              </a:spcBef>
              <a:spcAft>
                <a:spcPct val="0"/>
              </a:spcAft>
              <a:buFont typeface="+mj-lt"/>
              <a:buAutoNum type="arabicPeriod"/>
            </a:pPr>
            <a:r>
              <a:rPr lang="en-US" dirty="0">
                <a:solidFill>
                  <a:srgbClr val="00B050"/>
                </a:solidFill>
              </a:rPr>
              <a:t>for/in</a:t>
            </a:r>
            <a:r>
              <a:rPr lang="en-US" dirty="0"/>
              <a:t> - loops through the properties of an object</a:t>
            </a:r>
          </a:p>
          <a:p>
            <a:pPr marL="514350" lvl="0" indent="-514350" eaLnBrk="0" fontAlgn="base" hangingPunct="0">
              <a:lnSpc>
                <a:spcPct val="100000"/>
              </a:lnSpc>
              <a:spcBef>
                <a:spcPct val="0"/>
              </a:spcBef>
              <a:spcAft>
                <a:spcPct val="0"/>
              </a:spcAft>
              <a:buFont typeface="+mj-lt"/>
              <a:buAutoNum type="arabicPeriod"/>
            </a:pPr>
            <a:r>
              <a:rPr lang="en-US" dirty="0">
                <a:solidFill>
                  <a:srgbClr val="00B050"/>
                </a:solidFill>
              </a:rPr>
              <a:t>for/of</a:t>
            </a:r>
            <a:r>
              <a:rPr lang="en-US" dirty="0"/>
              <a:t> - loops through the values of an </a:t>
            </a:r>
            <a:r>
              <a:rPr lang="en-US" dirty="0" err="1"/>
              <a:t>iterable</a:t>
            </a:r>
            <a:r>
              <a:rPr lang="en-US" dirty="0"/>
              <a:t> object</a:t>
            </a:r>
          </a:p>
          <a:p>
            <a:pPr marL="514350" lvl="0" indent="-514350" eaLnBrk="0" fontAlgn="base" hangingPunct="0">
              <a:lnSpc>
                <a:spcPct val="100000"/>
              </a:lnSpc>
              <a:spcBef>
                <a:spcPct val="0"/>
              </a:spcBef>
              <a:spcAft>
                <a:spcPct val="0"/>
              </a:spcAft>
              <a:buFont typeface="+mj-lt"/>
              <a:buAutoNum type="arabicPeriod"/>
            </a:pPr>
            <a:r>
              <a:rPr lang="en-US" dirty="0">
                <a:solidFill>
                  <a:srgbClr val="00B050"/>
                </a:solidFill>
              </a:rPr>
              <a:t>while</a:t>
            </a:r>
            <a:r>
              <a:rPr lang="en-US" dirty="0"/>
              <a:t> - loops through a block of code while a specified condition is true</a:t>
            </a:r>
          </a:p>
          <a:p>
            <a:pPr marL="514350" lvl="0" indent="-514350" eaLnBrk="0" fontAlgn="base" hangingPunct="0">
              <a:lnSpc>
                <a:spcPct val="100000"/>
              </a:lnSpc>
              <a:spcBef>
                <a:spcPct val="0"/>
              </a:spcBef>
              <a:spcAft>
                <a:spcPct val="0"/>
              </a:spcAft>
              <a:buFont typeface="+mj-lt"/>
              <a:buAutoNum type="arabicPeriod"/>
            </a:pPr>
            <a:r>
              <a:rPr lang="en-US" dirty="0">
                <a:solidFill>
                  <a:srgbClr val="00B050"/>
                </a:solidFill>
              </a:rPr>
              <a:t>do/while</a:t>
            </a:r>
            <a:r>
              <a:rPr lang="en-US" dirty="0"/>
              <a:t> - also loops through a block of code while a specified condition is true</a:t>
            </a:r>
          </a:p>
          <a:p>
            <a:endParaRPr lang="en-IN" dirty="0"/>
          </a:p>
        </p:txBody>
      </p:sp>
    </p:spTree>
    <p:extLst>
      <p:ext uri="{BB962C8B-B14F-4D97-AF65-F5344CB8AC3E}">
        <p14:creationId xmlns:p14="http://schemas.microsoft.com/office/powerpoint/2010/main" val="365234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271" y="210580"/>
            <a:ext cx="10515600" cy="716700"/>
          </a:xfrm>
        </p:spPr>
        <p:txBody>
          <a:bodyPr/>
          <a:lstStyle/>
          <a:p>
            <a:r>
              <a:rPr lang="en-IN" dirty="0"/>
              <a:t>Java language v/s JavaScript Language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31943057"/>
              </p:ext>
            </p:extLst>
          </p:nvPr>
        </p:nvGraphicFramePr>
        <p:xfrm>
          <a:off x="425003" y="1171978"/>
          <a:ext cx="11384924" cy="5460641"/>
        </p:xfrm>
        <a:graphic>
          <a:graphicData uri="http://schemas.openxmlformats.org/drawingml/2006/table">
            <a:tbl>
              <a:tblPr firstRow="1" bandRow="1">
                <a:tableStyleId>{93296810-A885-4BE3-A3E7-6D5BEEA58F35}</a:tableStyleId>
              </a:tblPr>
              <a:tblGrid>
                <a:gridCol w="905171">
                  <a:extLst>
                    <a:ext uri="{9D8B030D-6E8A-4147-A177-3AD203B41FA5}">
                      <a16:colId xmlns:a16="http://schemas.microsoft.com/office/drawing/2014/main" val="20000"/>
                    </a:ext>
                  </a:extLst>
                </a:gridCol>
                <a:gridCol w="4322505">
                  <a:extLst>
                    <a:ext uri="{9D8B030D-6E8A-4147-A177-3AD203B41FA5}">
                      <a16:colId xmlns:a16="http://schemas.microsoft.com/office/drawing/2014/main" val="20001"/>
                    </a:ext>
                  </a:extLst>
                </a:gridCol>
                <a:gridCol w="6157248">
                  <a:extLst>
                    <a:ext uri="{9D8B030D-6E8A-4147-A177-3AD203B41FA5}">
                      <a16:colId xmlns:a16="http://schemas.microsoft.com/office/drawing/2014/main" val="20002"/>
                    </a:ext>
                  </a:extLst>
                </a:gridCol>
              </a:tblGrid>
              <a:tr h="553452">
                <a:tc>
                  <a:txBody>
                    <a:bodyPr/>
                    <a:lstStyle/>
                    <a:p>
                      <a:r>
                        <a:rPr lang="en-IN" dirty="0" err="1"/>
                        <a:t>Sr.No</a:t>
                      </a:r>
                      <a:endParaRPr lang="en-IN" dirty="0"/>
                    </a:p>
                  </a:txBody>
                  <a:tcPr/>
                </a:tc>
                <a:tc>
                  <a:txBody>
                    <a:bodyPr/>
                    <a:lstStyle/>
                    <a:p>
                      <a:pPr algn="ctr"/>
                      <a:r>
                        <a:rPr lang="en-IN" dirty="0"/>
                        <a:t>Java language </a:t>
                      </a:r>
                    </a:p>
                  </a:txBody>
                  <a:tcPr/>
                </a:tc>
                <a:tc>
                  <a:txBody>
                    <a:bodyPr/>
                    <a:lstStyle/>
                    <a:p>
                      <a:pPr algn="ctr"/>
                      <a:r>
                        <a:rPr lang="en-IN" dirty="0"/>
                        <a:t>JavaScript Language</a:t>
                      </a:r>
                    </a:p>
                  </a:txBody>
                  <a:tcPr/>
                </a:tc>
                <a:extLst>
                  <a:ext uri="{0D108BD9-81ED-4DB2-BD59-A6C34878D82A}">
                    <a16:rowId xmlns:a16="http://schemas.microsoft.com/office/drawing/2014/main" val="10000"/>
                  </a:ext>
                </a:extLst>
              </a:tr>
              <a:tr h="2275346">
                <a:tc>
                  <a:txBody>
                    <a:bodyPr/>
                    <a:lstStyle/>
                    <a:p>
                      <a:r>
                        <a:rPr lang="en-IN" dirty="0"/>
                        <a:t>9</a:t>
                      </a:r>
                    </a:p>
                  </a:txBody>
                  <a:tcPr/>
                </a:tc>
                <a:tc>
                  <a:txBody>
                    <a:bodyPr/>
                    <a:lstStyle/>
                    <a:p>
                      <a:r>
                        <a:rPr lang="en-GB" sz="1800" b="0" i="0" kern="1200" dirty="0">
                          <a:solidFill>
                            <a:schemeClr val="dk1"/>
                          </a:solidFill>
                          <a:effectLst/>
                          <a:latin typeface="+mn-lt"/>
                          <a:ea typeface="+mn-ea"/>
                          <a:cs typeface="+mn-cs"/>
                        </a:rPr>
                        <a:t>Java is a strongly typed language, which means that the user has to decide the data type of the variable before declaring and using it.</a:t>
                      </a:r>
                      <a:br>
                        <a:rPr lang="en-GB" dirty="0"/>
                      </a:br>
                      <a:r>
                        <a:rPr lang="en-GB" sz="1800" b="0" i="0" kern="1200" dirty="0">
                          <a:solidFill>
                            <a:schemeClr val="dk1"/>
                          </a:solidFill>
                          <a:effectLst/>
                          <a:latin typeface="+mn-lt"/>
                          <a:ea typeface="+mn-ea"/>
                          <a:cs typeface="+mn-cs"/>
                        </a:rPr>
                        <a:t>Example "</a:t>
                      </a:r>
                      <a:r>
                        <a:rPr lang="en-GB" sz="1800" b="0" i="0" kern="1200" dirty="0" err="1">
                          <a:solidFill>
                            <a:schemeClr val="dk1"/>
                          </a:solidFill>
                          <a:effectLst/>
                          <a:latin typeface="+mn-lt"/>
                          <a:ea typeface="+mn-ea"/>
                          <a:cs typeface="+mn-cs"/>
                        </a:rPr>
                        <a:t>int</a:t>
                      </a:r>
                      <a:r>
                        <a:rPr lang="en-GB" sz="1800" b="0" i="0" kern="1200" dirty="0">
                          <a:solidFill>
                            <a:schemeClr val="dk1"/>
                          </a:solidFill>
                          <a:effectLst/>
                          <a:latin typeface="+mn-lt"/>
                          <a:ea typeface="+mn-ea"/>
                          <a:cs typeface="+mn-cs"/>
                        </a:rPr>
                        <a:t> a", the variable "a" can store the value of integer type only.</a:t>
                      </a:r>
                      <a:endParaRPr lang="en-IN" dirty="0"/>
                    </a:p>
                  </a:txBody>
                  <a:tcPr/>
                </a:tc>
                <a:tc>
                  <a:txBody>
                    <a:bodyPr/>
                    <a:lstStyle/>
                    <a:p>
                      <a:r>
                        <a:rPr lang="en-GB" sz="1800" b="0" i="0" kern="1200" dirty="0">
                          <a:solidFill>
                            <a:schemeClr val="dk1"/>
                          </a:solidFill>
                          <a:effectLst/>
                          <a:latin typeface="+mn-lt"/>
                          <a:ea typeface="+mn-ea"/>
                          <a:cs typeface="+mn-cs"/>
                        </a:rPr>
                        <a:t>JavaScript is a loosely typed language, which means that the user does not have to worry about the data-type of the variable before and after the declaration.</a:t>
                      </a:r>
                      <a:br>
                        <a:rPr lang="en-GB" dirty="0"/>
                      </a:br>
                      <a:r>
                        <a:rPr lang="en-GB" sz="1800" b="0" i="0" kern="1200" dirty="0">
                          <a:solidFill>
                            <a:schemeClr val="dk1"/>
                          </a:solidFill>
                          <a:effectLst/>
                          <a:latin typeface="+mn-lt"/>
                          <a:ea typeface="+mn-ea"/>
                          <a:cs typeface="+mn-cs"/>
                        </a:rPr>
                        <a:t>Example "</a:t>
                      </a:r>
                      <a:r>
                        <a:rPr lang="en-GB" sz="1800" b="0" i="0" kern="1200" dirty="0" err="1">
                          <a:solidFill>
                            <a:schemeClr val="dk1"/>
                          </a:solidFill>
                          <a:effectLst/>
                          <a:latin typeface="+mn-lt"/>
                          <a:ea typeface="+mn-ea"/>
                          <a:cs typeface="+mn-cs"/>
                        </a:rPr>
                        <a:t>var</a:t>
                      </a:r>
                      <a:r>
                        <a:rPr lang="en-GB" sz="1800" b="0" i="0" kern="1200" dirty="0">
                          <a:solidFill>
                            <a:schemeClr val="dk1"/>
                          </a:solidFill>
                          <a:effectLst/>
                          <a:latin typeface="+mn-lt"/>
                          <a:ea typeface="+mn-ea"/>
                          <a:cs typeface="+mn-cs"/>
                        </a:rPr>
                        <a:t> a", the "a" variable can store the value of any data-type.</a:t>
                      </a:r>
                      <a:endParaRPr lang="en-IN" dirty="0"/>
                    </a:p>
                  </a:txBody>
                  <a:tcPr/>
                </a:tc>
                <a:extLst>
                  <a:ext uri="{0D108BD9-81ED-4DB2-BD59-A6C34878D82A}">
                    <a16:rowId xmlns:a16="http://schemas.microsoft.com/office/drawing/2014/main" val="10001"/>
                  </a:ext>
                </a:extLst>
              </a:tr>
              <a:tr h="838285">
                <a:tc>
                  <a:txBody>
                    <a:bodyPr/>
                    <a:lstStyle/>
                    <a:p>
                      <a:r>
                        <a:rPr lang="en-IN" dirty="0"/>
                        <a:t>10</a:t>
                      </a:r>
                    </a:p>
                  </a:txBody>
                  <a:tcPr/>
                </a:tc>
                <a:tc>
                  <a:txBody>
                    <a:bodyPr/>
                    <a:lstStyle/>
                    <a:p>
                      <a:r>
                        <a:rPr lang="en-GB" sz="1800" b="0" i="0" kern="1200" dirty="0">
                          <a:solidFill>
                            <a:schemeClr val="dk1"/>
                          </a:solidFill>
                          <a:effectLst/>
                          <a:latin typeface="+mn-lt"/>
                          <a:ea typeface="+mn-ea"/>
                          <a:cs typeface="+mn-cs"/>
                        </a:rPr>
                        <a:t>In Java, by utilizing the Multi-threading, users can perform complicated tasks.</a:t>
                      </a:r>
                      <a:endParaRPr lang="en-IN" dirty="0"/>
                    </a:p>
                  </a:txBody>
                  <a:tcPr/>
                </a:tc>
                <a:tc>
                  <a:txBody>
                    <a:bodyPr/>
                    <a:lstStyle/>
                    <a:p>
                      <a:r>
                        <a:rPr lang="en-GB" sz="1800" b="0" i="0" kern="1200" dirty="0">
                          <a:solidFill>
                            <a:schemeClr val="dk1"/>
                          </a:solidFill>
                          <a:effectLst/>
                          <a:latin typeface="+mn-lt"/>
                          <a:ea typeface="+mn-ea"/>
                          <a:cs typeface="+mn-cs"/>
                        </a:rPr>
                        <a:t>In JavaScript, user is not able to perform complicated tasks.</a:t>
                      </a:r>
                      <a:endParaRPr lang="en-IN" dirty="0"/>
                    </a:p>
                  </a:txBody>
                  <a:tcPr/>
                </a:tc>
                <a:extLst>
                  <a:ext uri="{0D108BD9-81ED-4DB2-BD59-A6C34878D82A}">
                    <a16:rowId xmlns:a16="http://schemas.microsoft.com/office/drawing/2014/main" val="10002"/>
                  </a:ext>
                </a:extLst>
              </a:tr>
              <a:tr h="838285">
                <a:tc>
                  <a:txBody>
                    <a:bodyPr/>
                    <a:lstStyle/>
                    <a:p>
                      <a:r>
                        <a:rPr lang="en-IN" dirty="0"/>
                        <a:t>11</a:t>
                      </a:r>
                    </a:p>
                  </a:txBody>
                  <a:tcPr/>
                </a:tc>
                <a:tc>
                  <a:txBody>
                    <a:bodyPr/>
                    <a:lstStyle/>
                    <a:p>
                      <a:r>
                        <a:rPr lang="en-GB" sz="1800" b="0" i="0" kern="1200" dirty="0">
                          <a:solidFill>
                            <a:schemeClr val="dk1"/>
                          </a:solidFill>
                          <a:effectLst/>
                          <a:latin typeface="+mn-lt"/>
                          <a:ea typeface="+mn-ea"/>
                          <a:cs typeface="+mn-cs"/>
                        </a:rPr>
                        <a:t>Java programming language was developed by the "Sun Microsystems."</a:t>
                      </a:r>
                      <a:endParaRPr lang="en-IN" dirty="0"/>
                    </a:p>
                  </a:txBody>
                  <a:tcPr/>
                </a:tc>
                <a:tc>
                  <a:txBody>
                    <a:bodyPr/>
                    <a:lstStyle/>
                    <a:p>
                      <a:r>
                        <a:rPr lang="en-GB" sz="1800" b="0" i="0" kern="1200" dirty="0">
                          <a:solidFill>
                            <a:schemeClr val="dk1"/>
                          </a:solidFill>
                          <a:effectLst/>
                          <a:latin typeface="+mn-lt"/>
                          <a:ea typeface="+mn-ea"/>
                          <a:cs typeface="+mn-cs"/>
                        </a:rPr>
                        <a:t>JavaScript programming language was developed by the "Netscape."</a:t>
                      </a:r>
                      <a:endParaRPr lang="en-IN" dirty="0"/>
                    </a:p>
                  </a:txBody>
                  <a:tcPr/>
                </a:tc>
                <a:extLst>
                  <a:ext uri="{0D108BD9-81ED-4DB2-BD59-A6C34878D82A}">
                    <a16:rowId xmlns:a16="http://schemas.microsoft.com/office/drawing/2014/main" val="10003"/>
                  </a:ext>
                </a:extLst>
              </a:tr>
              <a:tr h="955273">
                <a:tc>
                  <a:txBody>
                    <a:bodyPr/>
                    <a:lstStyle/>
                    <a:p>
                      <a:r>
                        <a:rPr lang="en-IN" dirty="0"/>
                        <a:t>12</a:t>
                      </a:r>
                    </a:p>
                  </a:txBody>
                  <a:tcPr/>
                </a:tc>
                <a:tc>
                  <a:txBody>
                    <a:bodyPr/>
                    <a:lstStyle/>
                    <a:p>
                      <a:r>
                        <a:rPr lang="en-GB" sz="1800" b="0" i="0" kern="1200" dirty="0">
                          <a:solidFill>
                            <a:schemeClr val="dk1"/>
                          </a:solidFill>
                          <a:effectLst/>
                          <a:latin typeface="+mn-lt"/>
                          <a:ea typeface="+mn-ea"/>
                          <a:cs typeface="+mn-cs"/>
                        </a:rPr>
                        <a:t>In Java programming language, programs are saved with the ".java" extension.</a:t>
                      </a:r>
                      <a:endParaRPr lang="en-IN" dirty="0"/>
                    </a:p>
                  </a:txBody>
                  <a:tcPr/>
                </a:tc>
                <a:tc>
                  <a:txBody>
                    <a:bodyPr/>
                    <a:lstStyle/>
                    <a:p>
                      <a:r>
                        <a:rPr lang="en-GB" sz="1800" b="0" i="0" kern="1200" dirty="0">
                          <a:solidFill>
                            <a:schemeClr val="dk1"/>
                          </a:solidFill>
                          <a:effectLst/>
                          <a:latin typeface="+mn-lt"/>
                          <a:ea typeface="+mn-ea"/>
                          <a:cs typeface="+mn-cs"/>
                        </a:rPr>
                        <a:t>On the other hand, programs in JavaScript are saved with the ".</a:t>
                      </a:r>
                      <a:r>
                        <a:rPr lang="en-GB" sz="1800" b="0" i="0" kern="1200" dirty="0" err="1">
                          <a:solidFill>
                            <a:schemeClr val="dk1"/>
                          </a:solidFill>
                          <a:effectLst/>
                          <a:latin typeface="+mn-lt"/>
                          <a:ea typeface="+mn-ea"/>
                          <a:cs typeface="+mn-cs"/>
                        </a:rPr>
                        <a:t>js</a:t>
                      </a:r>
                      <a:r>
                        <a:rPr lang="en-GB" sz="1800" b="0" i="0" kern="1200" dirty="0">
                          <a:solidFill>
                            <a:schemeClr val="dk1"/>
                          </a:solidFill>
                          <a:effectLst/>
                          <a:latin typeface="+mn-lt"/>
                          <a:ea typeface="+mn-ea"/>
                          <a:cs typeface="+mn-cs"/>
                        </a:rPr>
                        <a:t>" extension.</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944680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 Loop</a:t>
            </a:r>
          </a:p>
        </p:txBody>
      </p:sp>
      <p:sp>
        <p:nvSpPr>
          <p:cNvPr id="3" name="Content Placeholder 2"/>
          <p:cNvSpPr>
            <a:spLocks noGrp="1"/>
          </p:cNvSpPr>
          <p:nvPr>
            <p:ph idx="1"/>
          </p:nvPr>
        </p:nvSpPr>
        <p:spPr/>
        <p:txBody>
          <a:bodyPr/>
          <a:lstStyle/>
          <a:p>
            <a:r>
              <a:rPr lang="en-US" dirty="0"/>
              <a:t>Syntax</a:t>
            </a:r>
          </a:p>
          <a:p>
            <a:pPr marL="0" indent="0">
              <a:buNone/>
            </a:pPr>
            <a:r>
              <a:rPr lang="en-US" dirty="0">
                <a:solidFill>
                  <a:srgbClr val="00B050"/>
                </a:solidFill>
              </a:rPr>
              <a:t>for (</a:t>
            </a:r>
            <a:r>
              <a:rPr lang="en-US" i="1" dirty="0">
                <a:solidFill>
                  <a:srgbClr val="00B050"/>
                </a:solidFill>
              </a:rPr>
              <a:t>statement 1</a:t>
            </a:r>
            <a:r>
              <a:rPr lang="en-US" dirty="0">
                <a:solidFill>
                  <a:srgbClr val="00B050"/>
                </a:solidFill>
              </a:rPr>
              <a:t>;</a:t>
            </a:r>
            <a:r>
              <a:rPr lang="en-US" i="1" dirty="0">
                <a:solidFill>
                  <a:srgbClr val="00B050"/>
                </a:solidFill>
              </a:rPr>
              <a:t> statement 2</a:t>
            </a:r>
            <a:r>
              <a:rPr lang="en-US" dirty="0">
                <a:solidFill>
                  <a:srgbClr val="00B050"/>
                </a:solidFill>
              </a:rPr>
              <a:t>;</a:t>
            </a:r>
            <a:r>
              <a:rPr lang="en-US" i="1" dirty="0">
                <a:solidFill>
                  <a:srgbClr val="00B050"/>
                </a:solidFill>
              </a:rPr>
              <a:t> statement 3</a:t>
            </a:r>
            <a:r>
              <a:rPr lang="en-US" dirty="0">
                <a:solidFill>
                  <a:srgbClr val="00B050"/>
                </a:solidFill>
              </a:rPr>
              <a:t>) {</a:t>
            </a:r>
            <a:br>
              <a:rPr lang="en-US" dirty="0">
                <a:solidFill>
                  <a:srgbClr val="00B050"/>
                </a:solidFill>
              </a:rPr>
            </a:br>
            <a:r>
              <a:rPr lang="en-US" dirty="0">
                <a:solidFill>
                  <a:srgbClr val="00B050"/>
                </a:solidFill>
              </a:rPr>
              <a:t>  // </a:t>
            </a:r>
            <a:r>
              <a:rPr lang="en-US" i="1" dirty="0">
                <a:solidFill>
                  <a:srgbClr val="00B050"/>
                </a:solidFill>
              </a:rPr>
              <a:t>code block to be executed</a:t>
            </a:r>
            <a:br>
              <a:rPr lang="en-US" dirty="0">
                <a:solidFill>
                  <a:srgbClr val="00B050"/>
                </a:solidFill>
              </a:rPr>
            </a:br>
            <a:r>
              <a:rPr lang="en-US" dirty="0">
                <a:solidFill>
                  <a:srgbClr val="00B050"/>
                </a:solidFill>
              </a:rPr>
              <a:t>}</a:t>
            </a:r>
          </a:p>
          <a:p>
            <a:r>
              <a:rPr lang="en-US" dirty="0"/>
              <a:t>Statement 1 is executed (one time) before the execution of the code block.</a:t>
            </a:r>
          </a:p>
          <a:p>
            <a:r>
              <a:rPr lang="en-US" dirty="0"/>
              <a:t>Statement 2 defines the condition for executing the code block.</a:t>
            </a:r>
          </a:p>
          <a:p>
            <a:r>
              <a:rPr lang="en-US" dirty="0"/>
              <a:t>Statement 3 is executed (every time) after the code block has been executed.</a:t>
            </a:r>
          </a:p>
          <a:p>
            <a:pPr marL="0" indent="0">
              <a:buNone/>
            </a:pPr>
            <a:endParaRPr lang="en-US" dirty="0">
              <a:solidFill>
                <a:srgbClr val="00B050"/>
              </a:solidFill>
            </a:endParaRPr>
          </a:p>
        </p:txBody>
      </p:sp>
    </p:spTree>
    <p:extLst>
      <p:ext uri="{BB962C8B-B14F-4D97-AF65-F5344CB8AC3E}">
        <p14:creationId xmlns:p14="http://schemas.microsoft.com/office/powerpoint/2010/main" val="1472496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 Loop</a:t>
            </a:r>
          </a:p>
        </p:txBody>
      </p:sp>
      <p:pic>
        <p:nvPicPr>
          <p:cNvPr id="4" name="Content Placeholder 3"/>
          <p:cNvPicPr>
            <a:picLocks noGrp="1" noChangeAspect="1"/>
          </p:cNvPicPr>
          <p:nvPr>
            <p:ph idx="1"/>
          </p:nvPr>
        </p:nvPicPr>
        <p:blipFill>
          <a:blip r:embed="rId2"/>
          <a:stretch>
            <a:fillRect/>
          </a:stretch>
        </p:blipFill>
        <p:spPr>
          <a:xfrm>
            <a:off x="975531" y="2102692"/>
            <a:ext cx="3771900" cy="3524250"/>
          </a:xfrm>
          <a:prstGeom prst="rect">
            <a:avLst/>
          </a:prstGeom>
        </p:spPr>
      </p:pic>
      <p:pic>
        <p:nvPicPr>
          <p:cNvPr id="5" name="Picture 4"/>
          <p:cNvPicPr>
            <a:picLocks noChangeAspect="1"/>
          </p:cNvPicPr>
          <p:nvPr/>
        </p:nvPicPr>
        <p:blipFill>
          <a:blip r:embed="rId3"/>
          <a:stretch>
            <a:fillRect/>
          </a:stretch>
        </p:blipFill>
        <p:spPr>
          <a:xfrm>
            <a:off x="8066892" y="3144275"/>
            <a:ext cx="2390775" cy="1504950"/>
          </a:xfrm>
          <a:prstGeom prst="rect">
            <a:avLst/>
          </a:prstGeom>
        </p:spPr>
      </p:pic>
      <p:sp>
        <p:nvSpPr>
          <p:cNvPr id="6" name="Title 1"/>
          <p:cNvSpPr txBox="1">
            <a:spLocks/>
          </p:cNvSpPr>
          <p:nvPr/>
        </p:nvSpPr>
        <p:spPr>
          <a:xfrm>
            <a:off x="3871131" y="162124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for.htm</a:t>
            </a:r>
          </a:p>
        </p:txBody>
      </p:sp>
      <p:sp>
        <p:nvSpPr>
          <p:cNvPr id="7" name="Title 1"/>
          <p:cNvSpPr txBox="1">
            <a:spLocks/>
          </p:cNvSpPr>
          <p:nvPr/>
        </p:nvSpPr>
        <p:spPr>
          <a:xfrm>
            <a:off x="8989324" y="222151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36747214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238"/>
            <a:ext cx="10515600" cy="1325563"/>
          </a:xfrm>
        </p:spPr>
        <p:txBody>
          <a:bodyPr/>
          <a:lstStyle/>
          <a:p>
            <a:r>
              <a:rPr lang="en-US" dirty="0"/>
              <a:t>JavaScript For In</a:t>
            </a:r>
          </a:p>
        </p:txBody>
      </p:sp>
      <p:sp>
        <p:nvSpPr>
          <p:cNvPr id="3" name="Content Placeholder 2"/>
          <p:cNvSpPr>
            <a:spLocks noGrp="1"/>
          </p:cNvSpPr>
          <p:nvPr>
            <p:ph idx="1"/>
          </p:nvPr>
        </p:nvSpPr>
        <p:spPr/>
        <p:txBody>
          <a:bodyPr>
            <a:normAutofit fontScale="92500" lnSpcReduction="10000"/>
          </a:bodyPr>
          <a:lstStyle/>
          <a:p>
            <a:r>
              <a:rPr lang="en-US" dirty="0"/>
              <a:t>The JavaScript </a:t>
            </a:r>
            <a:r>
              <a:rPr lang="en-US" dirty="0">
                <a:solidFill>
                  <a:srgbClr val="00B050"/>
                </a:solidFill>
              </a:rPr>
              <a:t>For In </a:t>
            </a:r>
            <a:r>
              <a:rPr lang="en-US" dirty="0"/>
              <a:t>statement loops through the properties of an Object</a:t>
            </a:r>
          </a:p>
          <a:p>
            <a:r>
              <a:rPr lang="en-US" dirty="0"/>
              <a:t>Syntax</a:t>
            </a:r>
          </a:p>
          <a:p>
            <a:pPr marL="0" indent="0">
              <a:buNone/>
            </a:pPr>
            <a:r>
              <a:rPr lang="en-US" dirty="0">
                <a:solidFill>
                  <a:srgbClr val="00B050"/>
                </a:solidFill>
              </a:rPr>
              <a:t>for (key in object) {</a:t>
            </a:r>
            <a:br>
              <a:rPr lang="en-US" dirty="0">
                <a:solidFill>
                  <a:srgbClr val="00B050"/>
                </a:solidFill>
              </a:rPr>
            </a:br>
            <a:r>
              <a:rPr lang="en-US" dirty="0">
                <a:solidFill>
                  <a:srgbClr val="00B050"/>
                </a:solidFill>
              </a:rPr>
              <a:t>  // </a:t>
            </a:r>
            <a:r>
              <a:rPr lang="en-US" i="1" dirty="0">
                <a:solidFill>
                  <a:srgbClr val="00B050"/>
                </a:solidFill>
              </a:rPr>
              <a:t>code block to be executed</a:t>
            </a:r>
            <a:br>
              <a:rPr lang="en-US" dirty="0">
                <a:solidFill>
                  <a:srgbClr val="00B050"/>
                </a:solidFill>
              </a:rPr>
            </a:br>
            <a:r>
              <a:rPr lang="en-US" dirty="0">
                <a:solidFill>
                  <a:srgbClr val="00B050"/>
                </a:solidFill>
              </a:rPr>
              <a:t>}</a:t>
            </a:r>
          </a:p>
          <a:p>
            <a:pPr marL="0" indent="0">
              <a:buNone/>
            </a:pPr>
            <a:r>
              <a:rPr lang="en-US" dirty="0"/>
              <a:t>Example Explained</a:t>
            </a:r>
          </a:p>
          <a:p>
            <a:pPr marL="514350" indent="-514350">
              <a:buFont typeface="+mj-lt"/>
              <a:buAutoNum type="arabicPeriod"/>
            </a:pPr>
            <a:r>
              <a:rPr lang="en-US" dirty="0"/>
              <a:t>The </a:t>
            </a:r>
            <a:r>
              <a:rPr lang="en-US" b="1" dirty="0">
                <a:solidFill>
                  <a:srgbClr val="00B050"/>
                </a:solidFill>
              </a:rPr>
              <a:t>for in</a:t>
            </a:r>
            <a:r>
              <a:rPr lang="en-US" dirty="0"/>
              <a:t> loop iterates over a </a:t>
            </a:r>
            <a:r>
              <a:rPr lang="en-US" b="1" dirty="0"/>
              <a:t>person</a:t>
            </a:r>
            <a:r>
              <a:rPr lang="en-US" dirty="0"/>
              <a:t> object</a:t>
            </a:r>
          </a:p>
          <a:p>
            <a:pPr marL="514350" indent="-514350">
              <a:buFont typeface="+mj-lt"/>
              <a:buAutoNum type="arabicPeriod"/>
            </a:pPr>
            <a:r>
              <a:rPr lang="en-US" dirty="0"/>
              <a:t>Each iteration returns a </a:t>
            </a:r>
            <a:r>
              <a:rPr lang="en-US" b="1" dirty="0"/>
              <a:t>key</a:t>
            </a:r>
            <a:r>
              <a:rPr lang="en-US" dirty="0"/>
              <a:t> (x)</a:t>
            </a:r>
          </a:p>
          <a:p>
            <a:pPr marL="514350" indent="-514350">
              <a:buFont typeface="+mj-lt"/>
              <a:buAutoNum type="arabicPeriod"/>
            </a:pPr>
            <a:r>
              <a:rPr lang="en-US" dirty="0"/>
              <a:t>The key is used to access the </a:t>
            </a:r>
            <a:r>
              <a:rPr lang="en-US" b="1" dirty="0"/>
              <a:t>value</a:t>
            </a:r>
            <a:r>
              <a:rPr lang="en-US" dirty="0"/>
              <a:t> of the key</a:t>
            </a:r>
          </a:p>
          <a:p>
            <a:pPr marL="514350" indent="-514350">
              <a:buFont typeface="+mj-lt"/>
              <a:buAutoNum type="arabicPeriod"/>
            </a:pPr>
            <a:r>
              <a:rPr lang="en-US" dirty="0"/>
              <a:t>The value of the key is </a:t>
            </a:r>
            <a:r>
              <a:rPr lang="en-US" b="1" dirty="0"/>
              <a:t>person[x]</a:t>
            </a:r>
            <a:endParaRPr lang="en-US" dirty="0"/>
          </a:p>
          <a:p>
            <a:pPr marL="0" indent="0">
              <a:buNone/>
            </a:pPr>
            <a:endParaRPr lang="en-US" dirty="0"/>
          </a:p>
        </p:txBody>
      </p:sp>
    </p:spTree>
    <p:extLst>
      <p:ext uri="{BB962C8B-B14F-4D97-AF65-F5344CB8AC3E}">
        <p14:creationId xmlns:p14="http://schemas.microsoft.com/office/powerpoint/2010/main" val="4858838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For In</a:t>
            </a:r>
          </a:p>
        </p:txBody>
      </p:sp>
      <p:pic>
        <p:nvPicPr>
          <p:cNvPr id="4" name="Content Placeholder 3"/>
          <p:cNvPicPr>
            <a:picLocks noGrp="1" noChangeAspect="1"/>
          </p:cNvPicPr>
          <p:nvPr>
            <p:ph idx="1"/>
          </p:nvPr>
        </p:nvPicPr>
        <p:blipFill>
          <a:blip r:embed="rId2"/>
          <a:stretch>
            <a:fillRect/>
          </a:stretch>
        </p:blipFill>
        <p:spPr>
          <a:xfrm>
            <a:off x="838200" y="2080726"/>
            <a:ext cx="5362575" cy="3895725"/>
          </a:xfrm>
          <a:prstGeom prst="rect">
            <a:avLst/>
          </a:prstGeom>
        </p:spPr>
      </p:pic>
      <p:pic>
        <p:nvPicPr>
          <p:cNvPr id="5" name="Picture 4"/>
          <p:cNvPicPr>
            <a:picLocks noChangeAspect="1"/>
          </p:cNvPicPr>
          <p:nvPr/>
        </p:nvPicPr>
        <p:blipFill>
          <a:blip r:embed="rId3"/>
          <a:stretch>
            <a:fillRect/>
          </a:stretch>
        </p:blipFill>
        <p:spPr>
          <a:xfrm>
            <a:off x="6735170" y="3746807"/>
            <a:ext cx="3962400" cy="1247775"/>
          </a:xfrm>
          <a:prstGeom prst="rect">
            <a:avLst/>
          </a:prstGeom>
        </p:spPr>
      </p:pic>
      <p:sp>
        <p:nvSpPr>
          <p:cNvPr id="6" name="Title 1"/>
          <p:cNvSpPr txBox="1">
            <a:spLocks/>
          </p:cNvSpPr>
          <p:nvPr/>
        </p:nvSpPr>
        <p:spPr>
          <a:xfrm>
            <a:off x="8989324" y="222151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750859" y="1690688"/>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forin.htm</a:t>
            </a:r>
          </a:p>
        </p:txBody>
      </p:sp>
    </p:spTree>
    <p:extLst>
      <p:ext uri="{BB962C8B-B14F-4D97-AF65-F5344CB8AC3E}">
        <p14:creationId xmlns:p14="http://schemas.microsoft.com/office/powerpoint/2010/main" val="31292766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In Over Arrays</a:t>
            </a:r>
          </a:p>
        </p:txBody>
      </p:sp>
      <p:sp>
        <p:nvSpPr>
          <p:cNvPr id="3" name="Content Placeholder 2"/>
          <p:cNvSpPr>
            <a:spLocks noGrp="1"/>
          </p:cNvSpPr>
          <p:nvPr>
            <p:ph idx="1"/>
          </p:nvPr>
        </p:nvSpPr>
        <p:spPr/>
        <p:txBody>
          <a:bodyPr/>
          <a:lstStyle/>
          <a:p>
            <a:r>
              <a:rPr lang="en-US" dirty="0"/>
              <a:t>The JavaScript </a:t>
            </a:r>
            <a:r>
              <a:rPr lang="en-US" dirty="0">
                <a:solidFill>
                  <a:srgbClr val="00B050"/>
                </a:solidFill>
              </a:rPr>
              <a:t>For In </a:t>
            </a:r>
            <a:r>
              <a:rPr lang="en-US" dirty="0"/>
              <a:t>statement can also loop over the properties of an Array</a:t>
            </a:r>
          </a:p>
          <a:p>
            <a:r>
              <a:rPr lang="en-US" dirty="0"/>
              <a:t>Syntax</a:t>
            </a:r>
          </a:p>
          <a:p>
            <a:pPr marL="0" indent="0">
              <a:buNone/>
            </a:pPr>
            <a:endParaRPr lang="en-US" dirty="0">
              <a:solidFill>
                <a:srgbClr val="00B050"/>
              </a:solidFill>
            </a:endParaRPr>
          </a:p>
          <a:p>
            <a:pPr marL="0" indent="0">
              <a:buNone/>
            </a:pPr>
            <a:r>
              <a:rPr lang="en-US" dirty="0">
                <a:solidFill>
                  <a:srgbClr val="00B050"/>
                </a:solidFill>
              </a:rPr>
              <a:t>for (variable in array) {</a:t>
            </a:r>
            <a:br>
              <a:rPr lang="en-US" dirty="0">
                <a:solidFill>
                  <a:srgbClr val="00B050"/>
                </a:solidFill>
              </a:rPr>
            </a:br>
            <a:r>
              <a:rPr lang="en-US" dirty="0">
                <a:solidFill>
                  <a:srgbClr val="00B050"/>
                </a:solidFill>
              </a:rPr>
              <a:t>  code</a:t>
            </a:r>
            <a:br>
              <a:rPr lang="en-US" dirty="0">
                <a:solidFill>
                  <a:srgbClr val="00B050"/>
                </a:solidFill>
              </a:rPr>
            </a:br>
            <a:r>
              <a:rPr lang="en-US" dirty="0">
                <a:solidFill>
                  <a:srgbClr val="00B050"/>
                </a:solidFill>
              </a:rPr>
              <a:t>}</a:t>
            </a:r>
          </a:p>
          <a:p>
            <a:r>
              <a:rPr lang="en-US" dirty="0"/>
              <a:t>Example</a:t>
            </a:r>
          </a:p>
        </p:txBody>
      </p:sp>
    </p:spTree>
    <p:extLst>
      <p:ext uri="{BB962C8B-B14F-4D97-AF65-F5344CB8AC3E}">
        <p14:creationId xmlns:p14="http://schemas.microsoft.com/office/powerpoint/2010/main" val="3857926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In Over Arrays</a:t>
            </a:r>
          </a:p>
        </p:txBody>
      </p:sp>
      <p:pic>
        <p:nvPicPr>
          <p:cNvPr id="4" name="Content Placeholder 3"/>
          <p:cNvPicPr>
            <a:picLocks noGrp="1" noChangeAspect="1"/>
          </p:cNvPicPr>
          <p:nvPr>
            <p:ph idx="1"/>
          </p:nvPr>
        </p:nvPicPr>
        <p:blipFill>
          <a:blip r:embed="rId2"/>
          <a:stretch>
            <a:fillRect/>
          </a:stretch>
        </p:blipFill>
        <p:spPr>
          <a:xfrm>
            <a:off x="939563" y="2075965"/>
            <a:ext cx="4362450" cy="3905250"/>
          </a:xfrm>
          <a:prstGeom prst="rect">
            <a:avLst/>
          </a:prstGeom>
        </p:spPr>
      </p:pic>
      <p:pic>
        <p:nvPicPr>
          <p:cNvPr id="5" name="Picture 4"/>
          <p:cNvPicPr>
            <a:picLocks noChangeAspect="1"/>
          </p:cNvPicPr>
          <p:nvPr/>
        </p:nvPicPr>
        <p:blipFill>
          <a:blip r:embed="rId3"/>
          <a:stretch>
            <a:fillRect/>
          </a:stretch>
        </p:blipFill>
        <p:spPr>
          <a:xfrm>
            <a:off x="7299449" y="3047038"/>
            <a:ext cx="3079502" cy="1746563"/>
          </a:xfrm>
          <a:prstGeom prst="rect">
            <a:avLst/>
          </a:prstGeom>
        </p:spPr>
      </p:pic>
      <p:sp>
        <p:nvSpPr>
          <p:cNvPr id="6" name="Title 1"/>
          <p:cNvSpPr txBox="1">
            <a:spLocks/>
          </p:cNvSpPr>
          <p:nvPr/>
        </p:nvSpPr>
        <p:spPr>
          <a:xfrm>
            <a:off x="8989324" y="222151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105700" y="1788674"/>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forinArray.htm</a:t>
            </a:r>
          </a:p>
        </p:txBody>
      </p:sp>
    </p:spTree>
    <p:extLst>
      <p:ext uri="{BB962C8B-B14F-4D97-AF65-F5344CB8AC3E}">
        <p14:creationId xmlns:p14="http://schemas.microsoft.com/office/powerpoint/2010/main" val="24195945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Array.forEach</a:t>
            </a:r>
            <a:r>
              <a:rPr lang="en-US" dirty="0"/>
              <a:t>()</a:t>
            </a:r>
          </a:p>
        </p:txBody>
      </p:sp>
      <p:sp>
        <p:nvSpPr>
          <p:cNvPr id="3" name="Content Placeholder 2"/>
          <p:cNvSpPr>
            <a:spLocks noGrp="1"/>
          </p:cNvSpPr>
          <p:nvPr>
            <p:ph idx="1"/>
          </p:nvPr>
        </p:nvSpPr>
        <p:spPr/>
        <p:txBody>
          <a:bodyPr/>
          <a:lstStyle/>
          <a:p>
            <a:r>
              <a:rPr lang="en-US" dirty="0" err="1"/>
              <a:t>forEach</a:t>
            </a:r>
            <a:r>
              <a:rPr lang="en-US" dirty="0"/>
              <a:t>() method calls a function (a callback function) once for each array element.</a:t>
            </a:r>
          </a:p>
          <a:p>
            <a:r>
              <a:rPr lang="en-US" dirty="0"/>
              <a:t>Note that the function takes 3 arguments:</a:t>
            </a:r>
          </a:p>
          <a:p>
            <a:pPr marL="514350" indent="-514350">
              <a:buFont typeface="+mj-lt"/>
              <a:buAutoNum type="arabicPeriod"/>
            </a:pPr>
            <a:r>
              <a:rPr lang="en-US" dirty="0"/>
              <a:t>The item value</a:t>
            </a:r>
          </a:p>
          <a:p>
            <a:pPr marL="514350" indent="-514350">
              <a:buFont typeface="+mj-lt"/>
              <a:buAutoNum type="arabicPeriod"/>
            </a:pPr>
            <a:r>
              <a:rPr lang="en-US" dirty="0"/>
              <a:t>The item index</a:t>
            </a:r>
          </a:p>
          <a:p>
            <a:pPr marL="514350" indent="-514350">
              <a:buFont typeface="+mj-lt"/>
              <a:buAutoNum type="arabicPeriod"/>
            </a:pPr>
            <a:r>
              <a:rPr lang="en-US" dirty="0"/>
              <a:t>The array itself</a:t>
            </a:r>
          </a:p>
          <a:p>
            <a:endParaRPr lang="en-US" dirty="0"/>
          </a:p>
          <a:p>
            <a:endParaRPr lang="en-US" dirty="0"/>
          </a:p>
        </p:txBody>
      </p:sp>
    </p:spTree>
    <p:extLst>
      <p:ext uri="{BB962C8B-B14F-4D97-AF65-F5344CB8AC3E}">
        <p14:creationId xmlns:p14="http://schemas.microsoft.com/office/powerpoint/2010/main" val="1650511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Array.forEach</a:t>
            </a:r>
            <a:r>
              <a:rPr lang="en-US" dirty="0"/>
              <a:t>()</a:t>
            </a:r>
          </a:p>
        </p:txBody>
      </p:sp>
      <p:pic>
        <p:nvPicPr>
          <p:cNvPr id="4" name="Content Placeholder 3"/>
          <p:cNvPicPr>
            <a:picLocks noGrp="1" noChangeAspect="1"/>
          </p:cNvPicPr>
          <p:nvPr>
            <p:ph idx="1"/>
          </p:nvPr>
        </p:nvPicPr>
        <p:blipFill>
          <a:blip r:embed="rId2"/>
          <a:stretch>
            <a:fillRect/>
          </a:stretch>
        </p:blipFill>
        <p:spPr>
          <a:xfrm>
            <a:off x="838200" y="1901031"/>
            <a:ext cx="4019550" cy="4200525"/>
          </a:xfrm>
          <a:prstGeom prst="rect">
            <a:avLst/>
          </a:prstGeom>
        </p:spPr>
      </p:pic>
      <p:pic>
        <p:nvPicPr>
          <p:cNvPr id="5" name="Picture 4"/>
          <p:cNvPicPr>
            <a:picLocks noChangeAspect="1"/>
          </p:cNvPicPr>
          <p:nvPr/>
        </p:nvPicPr>
        <p:blipFill>
          <a:blip r:embed="rId3"/>
          <a:stretch>
            <a:fillRect/>
          </a:stretch>
        </p:blipFill>
        <p:spPr>
          <a:xfrm>
            <a:off x="7491057" y="2878966"/>
            <a:ext cx="2914650" cy="1809750"/>
          </a:xfrm>
          <a:prstGeom prst="rect">
            <a:avLst/>
          </a:prstGeom>
        </p:spPr>
      </p:pic>
      <p:sp>
        <p:nvSpPr>
          <p:cNvPr id="6" name="Title 1"/>
          <p:cNvSpPr txBox="1">
            <a:spLocks/>
          </p:cNvSpPr>
          <p:nvPr/>
        </p:nvSpPr>
        <p:spPr>
          <a:xfrm>
            <a:off x="8989324" y="222151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545503" y="173360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forEach.htm</a:t>
            </a:r>
          </a:p>
        </p:txBody>
      </p:sp>
    </p:spTree>
    <p:extLst>
      <p:ext uri="{BB962C8B-B14F-4D97-AF65-F5344CB8AC3E}">
        <p14:creationId xmlns:p14="http://schemas.microsoft.com/office/powerpoint/2010/main" val="2952673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For of</a:t>
            </a:r>
          </a:p>
        </p:txBody>
      </p:sp>
      <p:sp>
        <p:nvSpPr>
          <p:cNvPr id="3" name="Content Placeholder 2"/>
          <p:cNvSpPr>
            <a:spLocks noGrp="1"/>
          </p:cNvSpPr>
          <p:nvPr>
            <p:ph idx="1"/>
          </p:nvPr>
        </p:nvSpPr>
        <p:spPr>
          <a:xfrm>
            <a:off x="838200" y="1825624"/>
            <a:ext cx="10515600" cy="4575175"/>
          </a:xfrm>
        </p:spPr>
        <p:txBody>
          <a:bodyPr>
            <a:normAutofit/>
          </a:bodyPr>
          <a:lstStyle/>
          <a:p>
            <a:r>
              <a:rPr lang="en-US" dirty="0"/>
              <a:t>The JavaScript </a:t>
            </a:r>
            <a:r>
              <a:rPr lang="en-US" dirty="0">
                <a:solidFill>
                  <a:srgbClr val="00B050"/>
                </a:solidFill>
              </a:rPr>
              <a:t>For of </a:t>
            </a:r>
            <a:r>
              <a:rPr lang="en-US" dirty="0"/>
              <a:t>statement loops through the values of an </a:t>
            </a:r>
            <a:r>
              <a:rPr lang="en-US" dirty="0" err="1"/>
              <a:t>iterable</a:t>
            </a:r>
            <a:r>
              <a:rPr lang="en-US" dirty="0"/>
              <a:t> object. It lets you loop over </a:t>
            </a:r>
            <a:r>
              <a:rPr lang="en-US" dirty="0" err="1"/>
              <a:t>iterable</a:t>
            </a:r>
            <a:r>
              <a:rPr lang="en-US" dirty="0"/>
              <a:t> data structures such as Arrays, Strings, Maps, </a:t>
            </a:r>
            <a:r>
              <a:rPr lang="en-US" dirty="0" err="1"/>
              <a:t>NodeLists</a:t>
            </a:r>
            <a:r>
              <a:rPr lang="en-US" dirty="0"/>
              <a:t>, and more.</a:t>
            </a:r>
          </a:p>
          <a:p>
            <a:r>
              <a:rPr lang="en-US" dirty="0"/>
              <a:t>Syntax</a:t>
            </a:r>
          </a:p>
          <a:p>
            <a:pPr marL="0" indent="0">
              <a:buNone/>
            </a:pPr>
            <a:r>
              <a:rPr lang="en-US" dirty="0">
                <a:solidFill>
                  <a:srgbClr val="00B050"/>
                </a:solidFill>
              </a:rPr>
              <a:t>for (variable of </a:t>
            </a:r>
            <a:r>
              <a:rPr lang="en-US" dirty="0" err="1">
                <a:solidFill>
                  <a:srgbClr val="00B050"/>
                </a:solidFill>
              </a:rPr>
              <a:t>iterable</a:t>
            </a:r>
            <a:r>
              <a:rPr lang="en-US" dirty="0">
                <a:solidFill>
                  <a:srgbClr val="00B050"/>
                </a:solidFill>
              </a:rPr>
              <a:t>) {</a:t>
            </a:r>
            <a:br>
              <a:rPr lang="en-US" dirty="0">
                <a:solidFill>
                  <a:srgbClr val="00B050"/>
                </a:solidFill>
              </a:rPr>
            </a:br>
            <a:r>
              <a:rPr lang="en-US" dirty="0">
                <a:solidFill>
                  <a:srgbClr val="00B050"/>
                </a:solidFill>
              </a:rPr>
              <a:t>  // </a:t>
            </a:r>
            <a:r>
              <a:rPr lang="en-US" i="1" dirty="0">
                <a:solidFill>
                  <a:srgbClr val="00B050"/>
                </a:solidFill>
              </a:rPr>
              <a:t>code block to be executed</a:t>
            </a:r>
            <a:br>
              <a:rPr lang="en-US" dirty="0">
                <a:solidFill>
                  <a:srgbClr val="00B050"/>
                </a:solidFill>
              </a:rPr>
            </a:br>
            <a:r>
              <a:rPr lang="en-US" dirty="0">
                <a:solidFill>
                  <a:srgbClr val="00B050"/>
                </a:solidFill>
              </a:rPr>
              <a:t>}</a:t>
            </a:r>
          </a:p>
          <a:p>
            <a:pPr marL="0" indent="0">
              <a:buNone/>
            </a:pPr>
            <a:r>
              <a:rPr lang="en-US" b="1" dirty="0"/>
              <a:t>variable</a:t>
            </a:r>
            <a:r>
              <a:rPr lang="en-US" dirty="0"/>
              <a:t> - For every iteration the value of the next property is assigned to the variable. </a:t>
            </a:r>
            <a:r>
              <a:rPr lang="en-US" i="1" dirty="0"/>
              <a:t>Variable</a:t>
            </a:r>
            <a:r>
              <a:rPr lang="en-US" dirty="0"/>
              <a:t> can be declared with </a:t>
            </a:r>
            <a:r>
              <a:rPr lang="en-US" dirty="0" err="1">
                <a:solidFill>
                  <a:srgbClr val="00B050"/>
                </a:solidFill>
              </a:rPr>
              <a:t>const</a:t>
            </a:r>
            <a:r>
              <a:rPr lang="en-US" dirty="0"/>
              <a:t> , </a:t>
            </a:r>
            <a:r>
              <a:rPr lang="en-US" dirty="0">
                <a:solidFill>
                  <a:srgbClr val="00B050"/>
                </a:solidFill>
              </a:rPr>
              <a:t>let</a:t>
            </a:r>
            <a:r>
              <a:rPr lang="en-US" dirty="0"/>
              <a:t> or </a:t>
            </a:r>
            <a:r>
              <a:rPr lang="en-US" dirty="0" err="1">
                <a:solidFill>
                  <a:srgbClr val="00B050"/>
                </a:solidFill>
              </a:rPr>
              <a:t>var</a:t>
            </a:r>
            <a:endParaRPr lang="en-US" dirty="0">
              <a:solidFill>
                <a:srgbClr val="00B050"/>
              </a:solidFill>
            </a:endParaRPr>
          </a:p>
          <a:p>
            <a:pPr marL="0" indent="0">
              <a:buNone/>
            </a:pPr>
            <a:r>
              <a:rPr lang="en-US" b="1" dirty="0" err="1"/>
              <a:t>iterable</a:t>
            </a:r>
            <a:r>
              <a:rPr lang="en-US" dirty="0"/>
              <a:t> - An object that has </a:t>
            </a:r>
            <a:r>
              <a:rPr lang="en-US" dirty="0" err="1"/>
              <a:t>iterable</a:t>
            </a:r>
            <a:r>
              <a:rPr lang="en-US" dirty="0"/>
              <a:t> properties.</a:t>
            </a:r>
            <a:endParaRPr lang="en-US" dirty="0">
              <a:solidFill>
                <a:srgbClr val="00B050"/>
              </a:solidFill>
            </a:endParaRPr>
          </a:p>
        </p:txBody>
      </p:sp>
    </p:spTree>
    <p:extLst>
      <p:ext uri="{BB962C8B-B14F-4D97-AF65-F5344CB8AC3E}">
        <p14:creationId xmlns:p14="http://schemas.microsoft.com/office/powerpoint/2010/main" val="3831302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over an Array</a:t>
            </a:r>
          </a:p>
        </p:txBody>
      </p:sp>
      <p:pic>
        <p:nvPicPr>
          <p:cNvPr id="4" name="Content Placeholder 3"/>
          <p:cNvPicPr>
            <a:picLocks noGrp="1" noChangeAspect="1"/>
          </p:cNvPicPr>
          <p:nvPr>
            <p:ph idx="1"/>
          </p:nvPr>
        </p:nvPicPr>
        <p:blipFill>
          <a:blip r:embed="rId2"/>
          <a:stretch>
            <a:fillRect/>
          </a:stretch>
        </p:blipFill>
        <p:spPr>
          <a:xfrm>
            <a:off x="957404" y="2050233"/>
            <a:ext cx="5800725" cy="4038600"/>
          </a:xfrm>
          <a:prstGeom prst="rect">
            <a:avLst/>
          </a:prstGeom>
        </p:spPr>
      </p:pic>
      <p:pic>
        <p:nvPicPr>
          <p:cNvPr id="5" name="Picture 4"/>
          <p:cNvPicPr>
            <a:picLocks noChangeAspect="1"/>
          </p:cNvPicPr>
          <p:nvPr/>
        </p:nvPicPr>
        <p:blipFill>
          <a:blip r:embed="rId3"/>
          <a:stretch>
            <a:fillRect/>
          </a:stretch>
        </p:blipFill>
        <p:spPr>
          <a:xfrm>
            <a:off x="7019925" y="3236095"/>
            <a:ext cx="4333875" cy="1666875"/>
          </a:xfrm>
          <a:prstGeom prst="rect">
            <a:avLst/>
          </a:prstGeom>
        </p:spPr>
      </p:pic>
      <p:sp>
        <p:nvSpPr>
          <p:cNvPr id="6" name="Title 1"/>
          <p:cNvSpPr txBox="1">
            <a:spLocks/>
          </p:cNvSpPr>
          <p:nvPr/>
        </p:nvSpPr>
        <p:spPr>
          <a:xfrm>
            <a:off x="8989324" y="222151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160291" y="162124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forOf.htm</a:t>
            </a:r>
          </a:p>
        </p:txBody>
      </p:sp>
    </p:spTree>
    <p:extLst>
      <p:ext uri="{BB962C8B-B14F-4D97-AF65-F5344CB8AC3E}">
        <p14:creationId xmlns:p14="http://schemas.microsoft.com/office/powerpoint/2010/main" val="109063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703821"/>
          </a:xfrm>
        </p:spPr>
        <p:txBody>
          <a:bodyPr/>
          <a:lstStyle/>
          <a:p>
            <a:r>
              <a:rPr lang="en-IN" dirty="0"/>
              <a:t>Advantages of JavaScript</a:t>
            </a:r>
          </a:p>
        </p:txBody>
      </p:sp>
      <p:sp>
        <p:nvSpPr>
          <p:cNvPr id="3" name="Content Placeholder 2"/>
          <p:cNvSpPr>
            <a:spLocks noGrp="1"/>
          </p:cNvSpPr>
          <p:nvPr>
            <p:ph idx="1"/>
          </p:nvPr>
        </p:nvSpPr>
        <p:spPr>
          <a:xfrm>
            <a:off x="838200" y="850005"/>
            <a:ext cx="10515600" cy="5326958"/>
          </a:xfrm>
        </p:spPr>
        <p:txBody>
          <a:bodyPr>
            <a:normAutofit fontScale="92500"/>
          </a:bodyPr>
          <a:lstStyle/>
          <a:p>
            <a:pPr marL="514350" indent="-514350">
              <a:buFont typeface="+mj-lt"/>
              <a:buAutoNum type="arabicPeriod"/>
            </a:pPr>
            <a:r>
              <a:rPr lang="en-GB" dirty="0"/>
              <a:t>Gives the ability to create rich interfaces.</a:t>
            </a:r>
          </a:p>
          <a:p>
            <a:pPr marL="514350" indent="-514350">
              <a:buFont typeface="+mj-lt"/>
              <a:buAutoNum type="arabicPeriod"/>
            </a:pPr>
            <a:r>
              <a:rPr lang="en-GB" dirty="0"/>
              <a:t>Popularity: JavaScript is used everywhere on the web</a:t>
            </a:r>
          </a:p>
          <a:p>
            <a:pPr marL="514350" indent="-514350">
              <a:buFont typeface="+mj-lt"/>
              <a:buAutoNum type="arabicPeriod"/>
            </a:pPr>
            <a:r>
              <a:rPr lang="en-GB" dirty="0"/>
              <a:t>Simplicity: JavaScript is relatively simple to learn and implement.</a:t>
            </a:r>
          </a:p>
          <a:p>
            <a:pPr marL="514350" indent="-514350">
              <a:buFont typeface="+mj-lt"/>
              <a:buAutoNum type="arabicPeriod"/>
            </a:pPr>
            <a:r>
              <a:rPr lang="en-GB" dirty="0"/>
              <a:t>Server Load: Being client-side reduces the demand on the website server.</a:t>
            </a:r>
          </a:p>
          <a:p>
            <a:pPr marL="514350" indent="-514350">
              <a:buFont typeface="+mj-lt"/>
              <a:buAutoNum type="arabicPeriod"/>
            </a:pPr>
            <a:r>
              <a:rPr lang="en-GB" dirty="0"/>
              <a:t>Interoperability: JavaScript has the ability to support all modern browsers and produce an equivalent result.</a:t>
            </a:r>
          </a:p>
          <a:p>
            <a:pPr marL="514350" indent="-514350">
              <a:buFont typeface="+mj-lt"/>
              <a:buAutoNum type="arabicPeriod"/>
            </a:pPr>
            <a:r>
              <a:rPr lang="en-GB" dirty="0"/>
              <a:t>Speed: Client-side JavaScript is very fast because it can be run immediately within the client-side browser. Unless outside resources are required, JavaScript is unhindered by network calls to a backend server.</a:t>
            </a:r>
          </a:p>
          <a:p>
            <a:pPr marL="514350" indent="-514350">
              <a:buFont typeface="+mj-lt"/>
              <a:buAutoNum type="arabicPeriod"/>
            </a:pPr>
            <a:r>
              <a:rPr lang="en-GB" dirty="0"/>
              <a:t>Less Bandwidth: Regardless of where you host JavaScript, it always gets executed on client environment to save lots of  bandwidth and make execution process fast.</a:t>
            </a:r>
          </a:p>
          <a:p>
            <a:pPr marL="514350" indent="-514350">
              <a:buFont typeface="+mj-lt"/>
              <a:buAutoNum type="arabicPeriod"/>
            </a:pPr>
            <a:endParaRPr lang="en-GB" dirty="0"/>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15553418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over a String</a:t>
            </a:r>
          </a:p>
        </p:txBody>
      </p:sp>
      <p:pic>
        <p:nvPicPr>
          <p:cNvPr id="4" name="Content Placeholder 3"/>
          <p:cNvPicPr>
            <a:picLocks noGrp="1" noChangeAspect="1"/>
          </p:cNvPicPr>
          <p:nvPr>
            <p:ph idx="1"/>
          </p:nvPr>
        </p:nvPicPr>
        <p:blipFill>
          <a:blip r:embed="rId2"/>
          <a:stretch>
            <a:fillRect/>
          </a:stretch>
        </p:blipFill>
        <p:spPr>
          <a:xfrm>
            <a:off x="838200" y="1795972"/>
            <a:ext cx="5810250" cy="4219575"/>
          </a:xfrm>
          <a:prstGeom prst="rect">
            <a:avLst/>
          </a:prstGeom>
        </p:spPr>
      </p:pic>
      <p:pic>
        <p:nvPicPr>
          <p:cNvPr id="5" name="Picture 4"/>
          <p:cNvPicPr>
            <a:picLocks noChangeAspect="1"/>
          </p:cNvPicPr>
          <p:nvPr/>
        </p:nvPicPr>
        <p:blipFill>
          <a:blip r:embed="rId3"/>
          <a:stretch>
            <a:fillRect/>
          </a:stretch>
        </p:blipFill>
        <p:spPr>
          <a:xfrm>
            <a:off x="7035705" y="2846766"/>
            <a:ext cx="4152900" cy="2638425"/>
          </a:xfrm>
          <a:prstGeom prst="rect">
            <a:avLst/>
          </a:prstGeom>
        </p:spPr>
      </p:pic>
      <p:sp>
        <p:nvSpPr>
          <p:cNvPr id="6" name="Title 1"/>
          <p:cNvSpPr txBox="1">
            <a:spLocks/>
          </p:cNvSpPr>
          <p:nvPr/>
        </p:nvSpPr>
        <p:spPr>
          <a:xfrm>
            <a:off x="8989324" y="222151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343400" y="1628547"/>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forOfStr.htm</a:t>
            </a:r>
          </a:p>
        </p:txBody>
      </p:sp>
    </p:spTree>
    <p:extLst>
      <p:ext uri="{BB962C8B-B14F-4D97-AF65-F5344CB8AC3E}">
        <p14:creationId xmlns:p14="http://schemas.microsoft.com/office/powerpoint/2010/main" val="33108835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While Loop</a:t>
            </a:r>
          </a:p>
        </p:txBody>
      </p:sp>
      <p:sp>
        <p:nvSpPr>
          <p:cNvPr id="3" name="Content Placeholder 2"/>
          <p:cNvSpPr>
            <a:spLocks noGrp="1"/>
          </p:cNvSpPr>
          <p:nvPr>
            <p:ph idx="1"/>
          </p:nvPr>
        </p:nvSpPr>
        <p:spPr/>
        <p:txBody>
          <a:bodyPr/>
          <a:lstStyle/>
          <a:p>
            <a:r>
              <a:rPr lang="en-US" dirty="0"/>
              <a:t>While Loop loops through a block of code as long as a specified condition is true.</a:t>
            </a:r>
          </a:p>
          <a:p>
            <a:r>
              <a:rPr lang="en-US" dirty="0"/>
              <a:t>Syntax</a:t>
            </a:r>
          </a:p>
          <a:p>
            <a:pPr marL="0" indent="0">
              <a:buNone/>
            </a:pPr>
            <a:r>
              <a:rPr lang="en-US" dirty="0">
                <a:solidFill>
                  <a:srgbClr val="00B050"/>
                </a:solidFill>
              </a:rPr>
              <a:t>while (</a:t>
            </a:r>
            <a:r>
              <a:rPr lang="en-US" i="1" dirty="0">
                <a:solidFill>
                  <a:srgbClr val="00B050"/>
                </a:solidFill>
              </a:rPr>
              <a:t>condition</a:t>
            </a:r>
            <a:r>
              <a:rPr lang="en-US" dirty="0">
                <a:solidFill>
                  <a:srgbClr val="00B050"/>
                </a:solidFill>
              </a:rPr>
              <a:t>) {</a:t>
            </a:r>
            <a:br>
              <a:rPr lang="en-US" dirty="0">
                <a:solidFill>
                  <a:srgbClr val="00B050"/>
                </a:solidFill>
              </a:rPr>
            </a:br>
            <a:r>
              <a:rPr lang="en-US" i="1" dirty="0">
                <a:solidFill>
                  <a:srgbClr val="00B050"/>
                </a:solidFill>
              </a:rPr>
              <a:t>  // code block to be executed</a:t>
            </a:r>
            <a:br>
              <a:rPr lang="en-US" dirty="0">
                <a:solidFill>
                  <a:srgbClr val="00B050"/>
                </a:solidFill>
              </a:rPr>
            </a:br>
            <a:r>
              <a:rPr lang="en-US" dirty="0">
                <a:solidFill>
                  <a:srgbClr val="00B050"/>
                </a:solidFill>
              </a:rPr>
              <a:t>}</a:t>
            </a:r>
          </a:p>
          <a:p>
            <a:r>
              <a:rPr lang="en-US" dirty="0"/>
              <a:t>Example</a:t>
            </a:r>
          </a:p>
        </p:txBody>
      </p:sp>
    </p:spTree>
    <p:extLst>
      <p:ext uri="{BB962C8B-B14F-4D97-AF65-F5344CB8AC3E}">
        <p14:creationId xmlns:p14="http://schemas.microsoft.com/office/powerpoint/2010/main" val="28643252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While Loop</a:t>
            </a:r>
          </a:p>
        </p:txBody>
      </p:sp>
      <p:pic>
        <p:nvPicPr>
          <p:cNvPr id="4" name="Content Placeholder 3"/>
          <p:cNvPicPr>
            <a:picLocks noGrp="1" noChangeAspect="1"/>
          </p:cNvPicPr>
          <p:nvPr>
            <p:ph idx="1"/>
          </p:nvPr>
        </p:nvPicPr>
        <p:blipFill>
          <a:blip r:embed="rId2"/>
          <a:stretch>
            <a:fillRect/>
          </a:stretch>
        </p:blipFill>
        <p:spPr>
          <a:xfrm>
            <a:off x="838200" y="2063312"/>
            <a:ext cx="3781425" cy="3657600"/>
          </a:xfrm>
          <a:prstGeom prst="rect">
            <a:avLst/>
          </a:prstGeom>
        </p:spPr>
      </p:pic>
      <p:pic>
        <p:nvPicPr>
          <p:cNvPr id="5" name="Picture 4"/>
          <p:cNvPicPr>
            <a:picLocks noChangeAspect="1"/>
          </p:cNvPicPr>
          <p:nvPr/>
        </p:nvPicPr>
        <p:blipFill>
          <a:blip r:embed="rId3"/>
          <a:stretch>
            <a:fillRect/>
          </a:stretch>
        </p:blipFill>
        <p:spPr>
          <a:xfrm>
            <a:off x="7646016" y="3068199"/>
            <a:ext cx="2495550" cy="1647825"/>
          </a:xfrm>
          <a:prstGeom prst="rect">
            <a:avLst/>
          </a:prstGeom>
        </p:spPr>
      </p:pic>
      <p:sp>
        <p:nvSpPr>
          <p:cNvPr id="6" name="Title 1"/>
          <p:cNvSpPr txBox="1">
            <a:spLocks/>
          </p:cNvSpPr>
          <p:nvPr/>
        </p:nvSpPr>
        <p:spPr>
          <a:xfrm>
            <a:off x="7646016" y="2063312"/>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516572" y="1690688"/>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while.htm</a:t>
            </a:r>
          </a:p>
        </p:txBody>
      </p:sp>
    </p:spTree>
    <p:extLst>
      <p:ext uri="{BB962C8B-B14F-4D97-AF65-F5344CB8AC3E}">
        <p14:creationId xmlns:p14="http://schemas.microsoft.com/office/powerpoint/2010/main" val="9682130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sp>
        <p:nvSpPr>
          <p:cNvPr id="3" name="Content Placeholder 2"/>
          <p:cNvSpPr>
            <a:spLocks noGrp="1"/>
          </p:cNvSpPr>
          <p:nvPr>
            <p:ph idx="1"/>
          </p:nvPr>
        </p:nvSpPr>
        <p:spPr/>
        <p:txBody>
          <a:bodyPr/>
          <a:lstStyle/>
          <a:p>
            <a:r>
              <a:rPr lang="en-US" dirty="0"/>
              <a:t>The Do While Loop is a variant of the while loop. This loop will execute the code block once, before checking if the condition is true, then it will repeat the loop as long as the condition is true.</a:t>
            </a:r>
          </a:p>
          <a:p>
            <a:r>
              <a:rPr lang="en-US" dirty="0"/>
              <a:t>Syntax</a:t>
            </a:r>
          </a:p>
          <a:p>
            <a:pPr marL="0" indent="0">
              <a:buNone/>
            </a:pPr>
            <a:r>
              <a:rPr lang="en-US" dirty="0">
                <a:solidFill>
                  <a:srgbClr val="00B050"/>
                </a:solidFill>
              </a:rPr>
              <a:t>do {</a:t>
            </a:r>
            <a:br>
              <a:rPr lang="en-US" dirty="0">
                <a:solidFill>
                  <a:srgbClr val="00B050"/>
                </a:solidFill>
              </a:rPr>
            </a:br>
            <a:r>
              <a:rPr lang="en-US" i="1" dirty="0">
                <a:solidFill>
                  <a:srgbClr val="00B050"/>
                </a:solidFill>
              </a:rPr>
              <a:t>  // code block to be executed</a:t>
            </a:r>
            <a:br>
              <a:rPr lang="en-US" i="1" dirty="0">
                <a:solidFill>
                  <a:srgbClr val="00B050"/>
                </a:solidFill>
              </a:rPr>
            </a:br>
            <a:r>
              <a:rPr lang="en-US" dirty="0">
                <a:solidFill>
                  <a:srgbClr val="00B050"/>
                </a:solidFill>
              </a:rPr>
              <a:t>}</a:t>
            </a:r>
            <a:br>
              <a:rPr lang="en-US" dirty="0">
                <a:solidFill>
                  <a:srgbClr val="00B050"/>
                </a:solidFill>
              </a:rPr>
            </a:br>
            <a:r>
              <a:rPr lang="en-US" dirty="0">
                <a:solidFill>
                  <a:srgbClr val="00B050"/>
                </a:solidFill>
              </a:rPr>
              <a:t>while (</a:t>
            </a:r>
            <a:r>
              <a:rPr lang="en-US" i="1" dirty="0">
                <a:solidFill>
                  <a:srgbClr val="00B050"/>
                </a:solidFill>
              </a:rPr>
              <a:t>condition</a:t>
            </a:r>
            <a:r>
              <a:rPr lang="en-US" dirty="0">
                <a:solidFill>
                  <a:srgbClr val="00B050"/>
                </a:solidFill>
              </a:rPr>
              <a:t>);</a:t>
            </a:r>
          </a:p>
        </p:txBody>
      </p:sp>
    </p:spTree>
    <p:extLst>
      <p:ext uri="{BB962C8B-B14F-4D97-AF65-F5344CB8AC3E}">
        <p14:creationId xmlns:p14="http://schemas.microsoft.com/office/powerpoint/2010/main" val="37673370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 While Loop</a:t>
            </a:r>
          </a:p>
        </p:txBody>
      </p:sp>
      <p:pic>
        <p:nvPicPr>
          <p:cNvPr id="4" name="Content Placeholder 3"/>
          <p:cNvPicPr>
            <a:picLocks noGrp="1" noChangeAspect="1"/>
          </p:cNvPicPr>
          <p:nvPr>
            <p:ph idx="1"/>
          </p:nvPr>
        </p:nvPicPr>
        <p:blipFill>
          <a:blip r:embed="rId2"/>
          <a:stretch>
            <a:fillRect/>
          </a:stretch>
        </p:blipFill>
        <p:spPr>
          <a:xfrm>
            <a:off x="956481" y="1690688"/>
            <a:ext cx="3810000" cy="4210050"/>
          </a:xfrm>
          <a:prstGeom prst="rect">
            <a:avLst/>
          </a:prstGeom>
        </p:spPr>
      </p:pic>
      <p:pic>
        <p:nvPicPr>
          <p:cNvPr id="5" name="Picture 4"/>
          <p:cNvPicPr>
            <a:picLocks noChangeAspect="1"/>
          </p:cNvPicPr>
          <p:nvPr/>
        </p:nvPicPr>
        <p:blipFill>
          <a:blip r:embed="rId3"/>
          <a:stretch>
            <a:fillRect/>
          </a:stretch>
        </p:blipFill>
        <p:spPr>
          <a:xfrm>
            <a:off x="8195693" y="2823949"/>
            <a:ext cx="2733675" cy="2438400"/>
          </a:xfrm>
          <a:prstGeom prst="rect">
            <a:avLst/>
          </a:prstGeom>
        </p:spPr>
      </p:pic>
      <p:sp>
        <p:nvSpPr>
          <p:cNvPr id="6" name="Title 1"/>
          <p:cNvSpPr txBox="1">
            <a:spLocks/>
          </p:cNvSpPr>
          <p:nvPr/>
        </p:nvSpPr>
        <p:spPr>
          <a:xfrm>
            <a:off x="7646016" y="2063312"/>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453648" y="1690688"/>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doWhile.htm</a:t>
            </a:r>
          </a:p>
        </p:txBody>
      </p:sp>
    </p:spTree>
    <p:extLst>
      <p:ext uri="{BB962C8B-B14F-4D97-AF65-F5344CB8AC3E}">
        <p14:creationId xmlns:p14="http://schemas.microsoft.com/office/powerpoint/2010/main" val="36865166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Events</a:t>
            </a:r>
          </a:p>
        </p:txBody>
      </p:sp>
      <p:sp>
        <p:nvSpPr>
          <p:cNvPr id="3" name="Content Placeholder 2"/>
          <p:cNvSpPr>
            <a:spLocks noGrp="1"/>
          </p:cNvSpPr>
          <p:nvPr>
            <p:ph idx="1"/>
          </p:nvPr>
        </p:nvSpPr>
        <p:spPr/>
        <p:txBody>
          <a:bodyPr/>
          <a:lstStyle/>
          <a:p>
            <a:r>
              <a:rPr lang="en-GB" dirty="0"/>
              <a:t>HTML events are "things" that happen to HTML elements. </a:t>
            </a:r>
          </a:p>
          <a:p>
            <a:r>
              <a:rPr lang="en-GB" dirty="0"/>
              <a:t>When JavaScript is used in HTML pages, JavaScript can "react" on these events.</a:t>
            </a:r>
            <a:endParaRPr lang="en-IN" dirty="0"/>
          </a:p>
        </p:txBody>
      </p:sp>
    </p:spTree>
    <p:extLst>
      <p:ext uri="{BB962C8B-B14F-4D97-AF65-F5344CB8AC3E}">
        <p14:creationId xmlns:p14="http://schemas.microsoft.com/office/powerpoint/2010/main" val="31498594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47"/>
            <a:ext cx="10515600" cy="1325563"/>
          </a:xfrm>
        </p:spPr>
        <p:txBody>
          <a:bodyPr/>
          <a:lstStyle/>
          <a:p>
            <a:r>
              <a:rPr lang="en-IN" dirty="0"/>
              <a:t>HTML Events</a:t>
            </a:r>
          </a:p>
        </p:txBody>
      </p:sp>
      <p:sp>
        <p:nvSpPr>
          <p:cNvPr id="3" name="Content Placeholder 2"/>
          <p:cNvSpPr>
            <a:spLocks noGrp="1"/>
          </p:cNvSpPr>
          <p:nvPr>
            <p:ph idx="1"/>
          </p:nvPr>
        </p:nvSpPr>
        <p:spPr/>
        <p:txBody>
          <a:bodyPr>
            <a:normAutofit/>
          </a:bodyPr>
          <a:lstStyle/>
          <a:p>
            <a:r>
              <a:rPr lang="en-GB" dirty="0"/>
              <a:t>An HTML event can be something the browser does, or something a user does.</a:t>
            </a:r>
          </a:p>
          <a:p>
            <a:r>
              <a:rPr lang="en-GB" dirty="0"/>
              <a:t>Here are some examples of HTML events:</a:t>
            </a:r>
          </a:p>
          <a:p>
            <a:pPr marL="514350" indent="-514350">
              <a:buFont typeface="+mj-lt"/>
              <a:buAutoNum type="arabicPeriod"/>
            </a:pPr>
            <a:r>
              <a:rPr lang="en-GB" dirty="0"/>
              <a:t>An HTML web page has finished loading</a:t>
            </a:r>
          </a:p>
          <a:p>
            <a:pPr marL="514350" indent="-514350">
              <a:buFont typeface="+mj-lt"/>
              <a:buAutoNum type="arabicPeriod"/>
            </a:pPr>
            <a:r>
              <a:rPr lang="en-GB" dirty="0"/>
              <a:t>An HTML input field was changed</a:t>
            </a:r>
          </a:p>
          <a:p>
            <a:pPr marL="514350" indent="-514350">
              <a:buFont typeface="+mj-lt"/>
              <a:buAutoNum type="arabicPeriod"/>
            </a:pPr>
            <a:r>
              <a:rPr lang="en-GB" dirty="0"/>
              <a:t>An HTML button was clicked</a:t>
            </a:r>
          </a:p>
          <a:p>
            <a:r>
              <a:rPr lang="en-GB" dirty="0"/>
              <a:t>Often, when events happen, you may want to do something.</a:t>
            </a:r>
          </a:p>
          <a:p>
            <a:r>
              <a:rPr lang="en-GB" dirty="0"/>
              <a:t>JavaScript lets you execute code when events are detected.</a:t>
            </a:r>
          </a:p>
          <a:p>
            <a:endParaRPr lang="en-IN" dirty="0"/>
          </a:p>
        </p:txBody>
      </p:sp>
    </p:spTree>
    <p:extLst>
      <p:ext uri="{BB962C8B-B14F-4D97-AF65-F5344CB8AC3E}">
        <p14:creationId xmlns:p14="http://schemas.microsoft.com/office/powerpoint/2010/main" val="24419175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Events</a:t>
            </a:r>
          </a:p>
        </p:txBody>
      </p:sp>
      <p:sp>
        <p:nvSpPr>
          <p:cNvPr id="3" name="Content Placeholder 2"/>
          <p:cNvSpPr>
            <a:spLocks noGrp="1"/>
          </p:cNvSpPr>
          <p:nvPr>
            <p:ph idx="1"/>
          </p:nvPr>
        </p:nvSpPr>
        <p:spPr/>
        <p:txBody>
          <a:bodyPr/>
          <a:lstStyle/>
          <a:p>
            <a:r>
              <a:rPr lang="en-GB" dirty="0"/>
              <a:t>HTML allows event handler attributes, with JavaScript code, to be added to HTML elements.</a:t>
            </a:r>
          </a:p>
          <a:p>
            <a:r>
              <a:rPr lang="en-GB" dirty="0"/>
              <a:t>With single quotes:</a:t>
            </a:r>
          </a:p>
          <a:p>
            <a:pPr marL="0" indent="0">
              <a:buNone/>
            </a:pPr>
            <a:r>
              <a:rPr lang="en-GB" dirty="0">
                <a:solidFill>
                  <a:srgbClr val="00B050"/>
                </a:solidFill>
              </a:rPr>
              <a:t>&lt;</a:t>
            </a:r>
            <a:r>
              <a:rPr lang="en-GB" i="1" dirty="0">
                <a:solidFill>
                  <a:srgbClr val="00B050"/>
                </a:solidFill>
              </a:rPr>
              <a:t>element</a:t>
            </a:r>
            <a:r>
              <a:rPr lang="en-GB" dirty="0">
                <a:solidFill>
                  <a:srgbClr val="00B050"/>
                </a:solidFill>
              </a:rPr>
              <a:t> </a:t>
            </a:r>
            <a:r>
              <a:rPr lang="en-GB" i="1" dirty="0">
                <a:solidFill>
                  <a:srgbClr val="00B050"/>
                </a:solidFill>
              </a:rPr>
              <a:t>event</a:t>
            </a:r>
            <a:r>
              <a:rPr lang="en-GB" dirty="0">
                <a:solidFill>
                  <a:srgbClr val="00B050"/>
                </a:solidFill>
              </a:rPr>
              <a:t>=</a:t>
            </a:r>
            <a:r>
              <a:rPr lang="en-GB" b="1" dirty="0">
                <a:solidFill>
                  <a:srgbClr val="00B050"/>
                </a:solidFill>
              </a:rPr>
              <a:t>'</a:t>
            </a:r>
            <a:r>
              <a:rPr lang="en-GB" b="1" i="1" dirty="0">
                <a:solidFill>
                  <a:srgbClr val="00B050"/>
                </a:solidFill>
              </a:rPr>
              <a:t>some JavaScript</a:t>
            </a:r>
            <a:r>
              <a:rPr lang="en-GB" b="1" dirty="0">
                <a:solidFill>
                  <a:srgbClr val="00B050"/>
                </a:solidFill>
              </a:rPr>
              <a:t>'</a:t>
            </a:r>
            <a:r>
              <a:rPr lang="en-GB" dirty="0">
                <a:solidFill>
                  <a:srgbClr val="00B050"/>
                </a:solidFill>
              </a:rPr>
              <a:t>&gt;</a:t>
            </a:r>
          </a:p>
          <a:p>
            <a:r>
              <a:rPr lang="en-GB" dirty="0"/>
              <a:t>With double quotes:</a:t>
            </a:r>
          </a:p>
          <a:p>
            <a:pPr marL="0" indent="0">
              <a:buNone/>
            </a:pPr>
            <a:r>
              <a:rPr lang="en-GB" dirty="0">
                <a:solidFill>
                  <a:srgbClr val="00B050"/>
                </a:solidFill>
              </a:rPr>
              <a:t>&lt;</a:t>
            </a:r>
            <a:r>
              <a:rPr lang="en-GB" i="1" dirty="0">
                <a:solidFill>
                  <a:srgbClr val="00B050"/>
                </a:solidFill>
              </a:rPr>
              <a:t>element</a:t>
            </a:r>
            <a:r>
              <a:rPr lang="en-GB" dirty="0">
                <a:solidFill>
                  <a:srgbClr val="00B050"/>
                </a:solidFill>
              </a:rPr>
              <a:t> </a:t>
            </a:r>
            <a:r>
              <a:rPr lang="en-GB" i="1" dirty="0">
                <a:solidFill>
                  <a:srgbClr val="00B050"/>
                </a:solidFill>
              </a:rPr>
              <a:t>event</a:t>
            </a:r>
            <a:r>
              <a:rPr lang="en-GB" dirty="0">
                <a:solidFill>
                  <a:srgbClr val="00B050"/>
                </a:solidFill>
              </a:rPr>
              <a:t>=</a:t>
            </a:r>
            <a:r>
              <a:rPr lang="en-GB" b="1" dirty="0">
                <a:solidFill>
                  <a:srgbClr val="00B050"/>
                </a:solidFill>
              </a:rPr>
              <a:t>"</a:t>
            </a:r>
            <a:r>
              <a:rPr lang="en-GB" b="1" i="1" dirty="0">
                <a:solidFill>
                  <a:srgbClr val="00B050"/>
                </a:solidFill>
              </a:rPr>
              <a:t>some JavaScript</a:t>
            </a:r>
            <a:r>
              <a:rPr lang="en-GB" b="1" dirty="0">
                <a:solidFill>
                  <a:srgbClr val="00B050"/>
                </a:solidFill>
              </a:rPr>
              <a:t>"</a:t>
            </a:r>
            <a:r>
              <a:rPr lang="en-GB" dirty="0">
                <a:solidFill>
                  <a:srgbClr val="00B050"/>
                </a:solidFill>
              </a:rPr>
              <a:t>&gt;</a:t>
            </a:r>
          </a:p>
          <a:p>
            <a:endParaRPr lang="en-GB" dirty="0"/>
          </a:p>
          <a:p>
            <a:endParaRPr lang="en-IN" dirty="0"/>
          </a:p>
        </p:txBody>
      </p:sp>
    </p:spTree>
    <p:extLst>
      <p:ext uri="{BB962C8B-B14F-4D97-AF65-F5344CB8AC3E}">
        <p14:creationId xmlns:p14="http://schemas.microsoft.com/office/powerpoint/2010/main" val="8652125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Events</a:t>
            </a:r>
          </a:p>
        </p:txBody>
      </p:sp>
      <p:sp>
        <p:nvSpPr>
          <p:cNvPr id="3" name="Content Placeholder 2"/>
          <p:cNvSpPr>
            <a:spLocks noGrp="1"/>
          </p:cNvSpPr>
          <p:nvPr>
            <p:ph idx="1"/>
          </p:nvPr>
        </p:nvSpPr>
        <p:spPr/>
        <p:txBody>
          <a:bodyPr/>
          <a:lstStyle/>
          <a:p>
            <a:r>
              <a:rPr lang="en-US" altLang="en-US" dirty="0"/>
              <a:t>In the following example, an </a:t>
            </a:r>
            <a:r>
              <a:rPr lang="en-US" altLang="en-US" dirty="0" err="1"/>
              <a:t>onclick</a:t>
            </a:r>
            <a:r>
              <a:rPr lang="en-US" altLang="en-US" dirty="0"/>
              <a:t> attribute (with code), is added to a &lt;button&gt; element:</a:t>
            </a:r>
            <a:endParaRPr lang="en-GB" dirty="0">
              <a:solidFill>
                <a:srgbClr val="00B050"/>
              </a:solidFill>
            </a:endParaRPr>
          </a:p>
          <a:p>
            <a:endParaRPr lang="en-IN" dirty="0"/>
          </a:p>
        </p:txBody>
      </p:sp>
      <p:pic>
        <p:nvPicPr>
          <p:cNvPr id="4" name="Picture 3"/>
          <p:cNvPicPr>
            <a:picLocks noChangeAspect="1"/>
          </p:cNvPicPr>
          <p:nvPr/>
        </p:nvPicPr>
        <p:blipFill>
          <a:blip r:embed="rId2"/>
          <a:stretch>
            <a:fillRect/>
          </a:stretch>
        </p:blipFill>
        <p:spPr>
          <a:xfrm>
            <a:off x="838200" y="3329627"/>
            <a:ext cx="6838950" cy="2000250"/>
          </a:xfrm>
          <a:prstGeom prst="rect">
            <a:avLst/>
          </a:prstGeom>
        </p:spPr>
      </p:pic>
      <p:pic>
        <p:nvPicPr>
          <p:cNvPr id="5" name="Picture 4"/>
          <p:cNvPicPr>
            <a:picLocks noChangeAspect="1"/>
          </p:cNvPicPr>
          <p:nvPr/>
        </p:nvPicPr>
        <p:blipFill>
          <a:blip r:embed="rId3"/>
          <a:stretch>
            <a:fillRect/>
          </a:stretch>
        </p:blipFill>
        <p:spPr>
          <a:xfrm>
            <a:off x="7458075" y="4792994"/>
            <a:ext cx="3895725" cy="847725"/>
          </a:xfrm>
          <a:prstGeom prst="rect">
            <a:avLst/>
          </a:prstGeom>
        </p:spPr>
      </p:pic>
      <p:sp>
        <p:nvSpPr>
          <p:cNvPr id="6" name="Title 1"/>
          <p:cNvSpPr txBox="1">
            <a:spLocks/>
          </p:cNvSpPr>
          <p:nvPr/>
        </p:nvSpPr>
        <p:spPr>
          <a:xfrm>
            <a:off x="9405937" y="3559036"/>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Tree>
    <p:extLst>
      <p:ext uri="{BB962C8B-B14F-4D97-AF65-F5344CB8AC3E}">
        <p14:creationId xmlns:p14="http://schemas.microsoft.com/office/powerpoint/2010/main" val="15014358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Common HTML Events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7033611"/>
              </p:ext>
            </p:extLst>
          </p:nvPr>
        </p:nvGraphicFramePr>
        <p:xfrm>
          <a:off x="838200" y="1825625"/>
          <a:ext cx="10544032" cy="2987040"/>
        </p:xfrm>
        <a:graphic>
          <a:graphicData uri="http://schemas.openxmlformats.org/drawingml/2006/table">
            <a:tbl>
              <a:tblPr firstRow="1" bandRow="1">
                <a:tableStyleId>{93296810-A885-4BE3-A3E7-6D5BEEA58F35}</a:tableStyleId>
              </a:tblPr>
              <a:tblGrid>
                <a:gridCol w="870116">
                  <a:extLst>
                    <a:ext uri="{9D8B030D-6E8A-4147-A177-3AD203B41FA5}">
                      <a16:colId xmlns:a16="http://schemas.microsoft.com/office/drawing/2014/main" val="20000"/>
                    </a:ext>
                  </a:extLst>
                </a:gridCol>
                <a:gridCol w="2312708">
                  <a:extLst>
                    <a:ext uri="{9D8B030D-6E8A-4147-A177-3AD203B41FA5}">
                      <a16:colId xmlns:a16="http://schemas.microsoft.com/office/drawing/2014/main" val="20001"/>
                    </a:ext>
                  </a:extLst>
                </a:gridCol>
                <a:gridCol w="7361208">
                  <a:extLst>
                    <a:ext uri="{9D8B030D-6E8A-4147-A177-3AD203B41FA5}">
                      <a16:colId xmlns:a16="http://schemas.microsoft.com/office/drawing/2014/main" val="20002"/>
                    </a:ext>
                  </a:extLst>
                </a:gridCol>
              </a:tblGrid>
              <a:tr h="370840">
                <a:tc>
                  <a:txBody>
                    <a:bodyPr/>
                    <a:lstStyle/>
                    <a:p>
                      <a:r>
                        <a:rPr lang="en-IN" dirty="0" err="1"/>
                        <a:t>Sr.No</a:t>
                      </a:r>
                      <a:endParaRPr lang="en-IN" dirty="0"/>
                    </a:p>
                  </a:txBody>
                  <a:tcPr/>
                </a:tc>
                <a:tc>
                  <a:txBody>
                    <a:bodyPr/>
                    <a:lstStyle/>
                    <a:p>
                      <a:pPr algn="l" fontAlgn="t"/>
                      <a:r>
                        <a:rPr lang="en-IN" dirty="0">
                          <a:effectLst/>
                        </a:rPr>
                        <a:t>Event</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10000"/>
                  </a:ext>
                </a:extLst>
              </a:tr>
              <a:tr h="370840">
                <a:tc>
                  <a:txBody>
                    <a:bodyPr/>
                    <a:lstStyle/>
                    <a:p>
                      <a:r>
                        <a:rPr lang="en-IN" dirty="0"/>
                        <a:t>1</a:t>
                      </a:r>
                    </a:p>
                  </a:txBody>
                  <a:tcPr/>
                </a:tc>
                <a:tc>
                  <a:txBody>
                    <a:bodyPr/>
                    <a:lstStyle/>
                    <a:p>
                      <a:pPr algn="l" fontAlgn="t"/>
                      <a:r>
                        <a:rPr lang="en-IN">
                          <a:effectLst/>
                        </a:rPr>
                        <a:t>onchange</a:t>
                      </a:r>
                    </a:p>
                  </a:txBody>
                  <a:tcPr marL="152400" marR="76200" marT="76200" marB="76200"/>
                </a:tc>
                <a:tc>
                  <a:txBody>
                    <a:bodyPr/>
                    <a:lstStyle/>
                    <a:p>
                      <a:pPr algn="l" fontAlgn="t"/>
                      <a:r>
                        <a:rPr lang="en-GB">
                          <a:effectLst/>
                        </a:rPr>
                        <a:t>An HTML element has been changed</a:t>
                      </a:r>
                    </a:p>
                  </a:txBody>
                  <a:tcPr marL="76200" marR="76200" marT="76200" marB="76200"/>
                </a:tc>
                <a:extLst>
                  <a:ext uri="{0D108BD9-81ED-4DB2-BD59-A6C34878D82A}">
                    <a16:rowId xmlns:a16="http://schemas.microsoft.com/office/drawing/2014/main" val="10001"/>
                  </a:ext>
                </a:extLst>
              </a:tr>
              <a:tr h="370840">
                <a:tc>
                  <a:txBody>
                    <a:bodyPr/>
                    <a:lstStyle/>
                    <a:p>
                      <a:r>
                        <a:rPr lang="en-IN" dirty="0"/>
                        <a:t>2</a:t>
                      </a:r>
                    </a:p>
                  </a:txBody>
                  <a:tcPr/>
                </a:tc>
                <a:tc>
                  <a:txBody>
                    <a:bodyPr/>
                    <a:lstStyle/>
                    <a:p>
                      <a:pPr algn="l" fontAlgn="t"/>
                      <a:r>
                        <a:rPr lang="en-IN">
                          <a:effectLst/>
                        </a:rPr>
                        <a:t>onclick</a:t>
                      </a:r>
                    </a:p>
                  </a:txBody>
                  <a:tcPr marL="152400" marR="76200" marT="76200" marB="76200"/>
                </a:tc>
                <a:tc>
                  <a:txBody>
                    <a:bodyPr/>
                    <a:lstStyle/>
                    <a:p>
                      <a:pPr algn="l" fontAlgn="t"/>
                      <a:r>
                        <a:rPr lang="en-GB">
                          <a:effectLst/>
                        </a:rPr>
                        <a:t>The user clicks an HTML element</a:t>
                      </a:r>
                    </a:p>
                  </a:txBody>
                  <a:tcPr marL="76200" marR="76200" marT="76200" marB="76200"/>
                </a:tc>
                <a:extLst>
                  <a:ext uri="{0D108BD9-81ED-4DB2-BD59-A6C34878D82A}">
                    <a16:rowId xmlns:a16="http://schemas.microsoft.com/office/drawing/2014/main" val="10002"/>
                  </a:ext>
                </a:extLst>
              </a:tr>
              <a:tr h="370840">
                <a:tc>
                  <a:txBody>
                    <a:bodyPr/>
                    <a:lstStyle/>
                    <a:p>
                      <a:r>
                        <a:rPr lang="en-IN" dirty="0"/>
                        <a:t>3</a:t>
                      </a:r>
                    </a:p>
                  </a:txBody>
                  <a:tcPr/>
                </a:tc>
                <a:tc>
                  <a:txBody>
                    <a:bodyPr/>
                    <a:lstStyle/>
                    <a:p>
                      <a:pPr algn="l" fontAlgn="t"/>
                      <a:r>
                        <a:rPr lang="en-IN">
                          <a:effectLst/>
                        </a:rPr>
                        <a:t>onmouseover</a:t>
                      </a:r>
                    </a:p>
                  </a:txBody>
                  <a:tcPr marL="152400" marR="76200" marT="76200" marB="76200"/>
                </a:tc>
                <a:tc>
                  <a:txBody>
                    <a:bodyPr/>
                    <a:lstStyle/>
                    <a:p>
                      <a:pPr algn="l" fontAlgn="t"/>
                      <a:r>
                        <a:rPr lang="en-GB">
                          <a:effectLst/>
                        </a:rPr>
                        <a:t>The user moves the mouse over an HTML element</a:t>
                      </a:r>
                    </a:p>
                  </a:txBody>
                  <a:tcPr marL="76200" marR="76200" marT="76200" marB="76200"/>
                </a:tc>
                <a:extLst>
                  <a:ext uri="{0D108BD9-81ED-4DB2-BD59-A6C34878D82A}">
                    <a16:rowId xmlns:a16="http://schemas.microsoft.com/office/drawing/2014/main" val="10003"/>
                  </a:ext>
                </a:extLst>
              </a:tr>
              <a:tr h="370840">
                <a:tc>
                  <a:txBody>
                    <a:bodyPr/>
                    <a:lstStyle/>
                    <a:p>
                      <a:r>
                        <a:rPr lang="en-IN" dirty="0"/>
                        <a:t>4</a:t>
                      </a:r>
                    </a:p>
                  </a:txBody>
                  <a:tcPr/>
                </a:tc>
                <a:tc>
                  <a:txBody>
                    <a:bodyPr/>
                    <a:lstStyle/>
                    <a:p>
                      <a:pPr algn="l" fontAlgn="t"/>
                      <a:r>
                        <a:rPr lang="en-IN">
                          <a:effectLst/>
                        </a:rPr>
                        <a:t>onmouseout</a:t>
                      </a:r>
                    </a:p>
                  </a:txBody>
                  <a:tcPr marL="152400" marR="76200" marT="76200" marB="76200"/>
                </a:tc>
                <a:tc>
                  <a:txBody>
                    <a:bodyPr/>
                    <a:lstStyle/>
                    <a:p>
                      <a:pPr algn="l" fontAlgn="t"/>
                      <a:r>
                        <a:rPr lang="en-GB">
                          <a:effectLst/>
                        </a:rPr>
                        <a:t>The user moves the mouse away from an HTML element</a:t>
                      </a:r>
                    </a:p>
                  </a:txBody>
                  <a:tcPr marL="76200" marR="76200" marT="76200" marB="76200"/>
                </a:tc>
                <a:extLst>
                  <a:ext uri="{0D108BD9-81ED-4DB2-BD59-A6C34878D82A}">
                    <a16:rowId xmlns:a16="http://schemas.microsoft.com/office/drawing/2014/main" val="10004"/>
                  </a:ext>
                </a:extLst>
              </a:tr>
              <a:tr h="370840">
                <a:tc>
                  <a:txBody>
                    <a:bodyPr/>
                    <a:lstStyle/>
                    <a:p>
                      <a:r>
                        <a:rPr lang="en-IN" dirty="0"/>
                        <a:t>5</a:t>
                      </a:r>
                    </a:p>
                  </a:txBody>
                  <a:tcPr/>
                </a:tc>
                <a:tc>
                  <a:txBody>
                    <a:bodyPr/>
                    <a:lstStyle/>
                    <a:p>
                      <a:pPr algn="l" fontAlgn="t"/>
                      <a:r>
                        <a:rPr lang="en-IN">
                          <a:effectLst/>
                        </a:rPr>
                        <a:t>onkeydown</a:t>
                      </a:r>
                    </a:p>
                  </a:txBody>
                  <a:tcPr marL="152400" marR="76200" marT="76200" marB="76200"/>
                </a:tc>
                <a:tc>
                  <a:txBody>
                    <a:bodyPr/>
                    <a:lstStyle/>
                    <a:p>
                      <a:pPr algn="l" fontAlgn="t"/>
                      <a:r>
                        <a:rPr lang="en-GB">
                          <a:effectLst/>
                        </a:rPr>
                        <a:t>The user pushes a keyboard key</a:t>
                      </a:r>
                    </a:p>
                  </a:txBody>
                  <a:tcPr marL="76200" marR="76200" marT="76200" marB="76200"/>
                </a:tc>
                <a:extLst>
                  <a:ext uri="{0D108BD9-81ED-4DB2-BD59-A6C34878D82A}">
                    <a16:rowId xmlns:a16="http://schemas.microsoft.com/office/drawing/2014/main" val="10005"/>
                  </a:ext>
                </a:extLst>
              </a:tr>
              <a:tr h="370840">
                <a:tc>
                  <a:txBody>
                    <a:bodyPr/>
                    <a:lstStyle/>
                    <a:p>
                      <a:r>
                        <a:rPr lang="en-IN" dirty="0"/>
                        <a:t>6</a:t>
                      </a:r>
                    </a:p>
                  </a:txBody>
                  <a:tcPr/>
                </a:tc>
                <a:tc>
                  <a:txBody>
                    <a:bodyPr/>
                    <a:lstStyle/>
                    <a:p>
                      <a:pPr algn="l" fontAlgn="t"/>
                      <a:r>
                        <a:rPr lang="en-IN">
                          <a:effectLst/>
                        </a:rPr>
                        <a:t>onload</a:t>
                      </a:r>
                    </a:p>
                  </a:txBody>
                  <a:tcPr marL="152400" marR="76200" marT="76200" marB="76200"/>
                </a:tc>
                <a:tc>
                  <a:txBody>
                    <a:bodyPr/>
                    <a:lstStyle/>
                    <a:p>
                      <a:pPr algn="l" fontAlgn="t"/>
                      <a:r>
                        <a:rPr lang="en-GB" dirty="0">
                          <a:effectLst/>
                        </a:rPr>
                        <a:t>The browser has finished loading the page</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05267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JavaScript</a:t>
            </a:r>
          </a:p>
        </p:txBody>
      </p:sp>
      <p:sp>
        <p:nvSpPr>
          <p:cNvPr id="3" name="Content Placeholder 2"/>
          <p:cNvSpPr>
            <a:spLocks noGrp="1"/>
          </p:cNvSpPr>
          <p:nvPr>
            <p:ph idx="1"/>
          </p:nvPr>
        </p:nvSpPr>
        <p:spPr/>
        <p:txBody>
          <a:bodyPr/>
          <a:lstStyle/>
          <a:p>
            <a:pPr marL="0" indent="0">
              <a:buNone/>
            </a:pPr>
            <a:r>
              <a:rPr lang="en-GB" dirty="0"/>
              <a:t>8.Global companies support community development by creating projects that are important. An example is Google (created Angular framework) or Facebook (created the React.js framework).</a:t>
            </a:r>
          </a:p>
          <a:p>
            <a:pPr marL="0" indent="0">
              <a:buNone/>
            </a:pPr>
            <a:r>
              <a:rPr lang="en-GB" dirty="0"/>
              <a:t>9.In JavaScript, </a:t>
            </a:r>
            <a:r>
              <a:rPr lang="en-GB" dirty="0" err="1"/>
              <a:t>XMLHttpRequest</a:t>
            </a:r>
            <a:r>
              <a:rPr lang="en-GB" dirty="0"/>
              <a:t> is an important object that was designed by Microsoft. The object call made by </a:t>
            </a:r>
            <a:r>
              <a:rPr lang="en-GB" dirty="0" err="1"/>
              <a:t>XMLHttpRequest</a:t>
            </a:r>
            <a:r>
              <a:rPr lang="en-GB" dirty="0"/>
              <a:t> as a asynchronous HTTP request to the server to transfer the data to both sides without reloading the page</a:t>
            </a:r>
          </a:p>
          <a:p>
            <a:pPr marL="0" indent="0">
              <a:buNone/>
            </a:pPr>
            <a:r>
              <a:rPr lang="en-GB" dirty="0"/>
              <a:t>10.There are some ways to use JavaScript through Node.js servers. It is possible to develop a whole JavaScript app from front to back using only JavaScript.</a:t>
            </a:r>
          </a:p>
          <a:p>
            <a:endParaRPr lang="en-GB" dirty="0"/>
          </a:p>
          <a:p>
            <a:endParaRPr lang="en-IN" dirty="0"/>
          </a:p>
        </p:txBody>
      </p:sp>
    </p:spTree>
    <p:extLst>
      <p:ext uri="{BB962C8B-B14F-4D97-AF65-F5344CB8AC3E}">
        <p14:creationId xmlns:p14="http://schemas.microsoft.com/office/powerpoint/2010/main" val="16193870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Event Handlers</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a:t>Event handlers can be used to handle and verify user input, user actions, and browser actions:</a:t>
            </a:r>
          </a:p>
          <a:p>
            <a:r>
              <a:rPr lang="en-GB" dirty="0"/>
              <a:t>Things that should be done every time a page loads</a:t>
            </a:r>
          </a:p>
          <a:p>
            <a:r>
              <a:rPr lang="en-GB" dirty="0"/>
              <a:t>Things that should be done when the page is closed</a:t>
            </a:r>
          </a:p>
          <a:p>
            <a:r>
              <a:rPr lang="en-GB" dirty="0"/>
              <a:t>Action that should be performed when a user clicks a button</a:t>
            </a:r>
          </a:p>
          <a:p>
            <a:r>
              <a:rPr lang="en-GB" dirty="0"/>
              <a:t>Content that should be verified when a user inputs data</a:t>
            </a:r>
          </a:p>
          <a:p>
            <a:pPr marL="0" indent="0">
              <a:buNone/>
            </a:pPr>
            <a:r>
              <a:rPr lang="en-GB" dirty="0"/>
              <a:t>...</a:t>
            </a:r>
          </a:p>
          <a:p>
            <a:pPr marL="0" indent="0">
              <a:buNone/>
            </a:pPr>
            <a:r>
              <a:rPr lang="en-GB" dirty="0"/>
              <a:t>Many different methods can be used to let JavaScript work with events:</a:t>
            </a:r>
          </a:p>
          <a:p>
            <a:r>
              <a:rPr lang="en-GB" dirty="0"/>
              <a:t>HTML event attributes can execute JavaScript code directly</a:t>
            </a:r>
          </a:p>
          <a:p>
            <a:r>
              <a:rPr lang="en-GB" dirty="0"/>
              <a:t>HTML event attributes can call JavaScript functions</a:t>
            </a:r>
          </a:p>
          <a:p>
            <a:r>
              <a:rPr lang="en-GB" dirty="0"/>
              <a:t>You can assign your own event handler functions to HTML elements</a:t>
            </a:r>
          </a:p>
          <a:p>
            <a:r>
              <a:rPr lang="en-GB" dirty="0"/>
              <a:t>You can prevent events from being sent or being handled</a:t>
            </a:r>
          </a:p>
          <a:p>
            <a:endParaRPr lang="en-IN" dirty="0"/>
          </a:p>
        </p:txBody>
      </p:sp>
    </p:spTree>
    <p:extLst>
      <p:ext uri="{BB962C8B-B14F-4D97-AF65-F5344CB8AC3E}">
        <p14:creationId xmlns:p14="http://schemas.microsoft.com/office/powerpoint/2010/main" val="31043385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580"/>
            <a:ext cx="10515600" cy="720904"/>
          </a:xfrm>
        </p:spPr>
        <p:txBody>
          <a:bodyPr/>
          <a:lstStyle/>
          <a:p>
            <a:r>
              <a:rPr lang="en-IN" dirty="0"/>
              <a:t>JavaScript Objects</a:t>
            </a:r>
          </a:p>
        </p:txBody>
      </p:sp>
      <p:sp>
        <p:nvSpPr>
          <p:cNvPr id="3" name="Content Placeholder 2"/>
          <p:cNvSpPr>
            <a:spLocks noGrp="1"/>
          </p:cNvSpPr>
          <p:nvPr>
            <p:ph idx="1"/>
          </p:nvPr>
        </p:nvSpPr>
        <p:spPr>
          <a:xfrm>
            <a:off x="838200" y="1030310"/>
            <a:ext cx="10515600" cy="5146653"/>
          </a:xfrm>
        </p:spPr>
        <p:txBody>
          <a:bodyPr/>
          <a:lstStyle/>
          <a:p>
            <a:r>
              <a:rPr lang="en-GB" dirty="0"/>
              <a:t>In real life, a car is an object. A car has properties like weight and colour , and methods like start and stop. All cars have the same properties, but the property values differ from car to car.</a:t>
            </a:r>
          </a:p>
          <a:p>
            <a:r>
              <a:rPr lang="en-GB" dirty="0"/>
              <a:t>All cars have the same methods, but the methods are performed at different times.</a:t>
            </a:r>
          </a:p>
          <a:p>
            <a:endParaRPr lang="en-GB"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840203959"/>
              </p:ext>
            </p:extLst>
          </p:nvPr>
        </p:nvGraphicFramePr>
        <p:xfrm>
          <a:off x="2032000" y="3385593"/>
          <a:ext cx="8127999" cy="249936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IN" dirty="0"/>
                        <a:t>object</a:t>
                      </a:r>
                    </a:p>
                  </a:txBody>
                  <a:tcPr/>
                </a:tc>
                <a:tc>
                  <a:txBody>
                    <a:bodyPr/>
                    <a:lstStyle/>
                    <a:p>
                      <a:pPr algn="l" fontAlgn="t"/>
                      <a:r>
                        <a:rPr lang="en-IN">
                          <a:effectLst/>
                        </a:rPr>
                        <a:t>Properties</a:t>
                      </a:r>
                    </a:p>
                  </a:txBody>
                  <a:tcPr marL="76200" marR="76200" marT="76200" marB="76200"/>
                </a:tc>
                <a:tc>
                  <a:txBody>
                    <a:bodyPr/>
                    <a:lstStyle/>
                    <a:p>
                      <a:pPr algn="l" fontAlgn="t"/>
                      <a:r>
                        <a:rPr lang="en-IN" dirty="0">
                          <a:effectLst/>
                        </a:rPr>
                        <a:t>Methods</a:t>
                      </a:r>
                    </a:p>
                  </a:txBody>
                  <a:tcPr marL="76200" marR="76200" marT="76200" marB="76200"/>
                </a:tc>
                <a:extLst>
                  <a:ext uri="{0D108BD9-81ED-4DB2-BD59-A6C34878D82A}">
                    <a16:rowId xmlns:a16="http://schemas.microsoft.com/office/drawing/2014/main" val="10000"/>
                  </a:ext>
                </a:extLst>
              </a:tr>
              <a:tr h="370840">
                <a:tc>
                  <a:txBody>
                    <a:bodyPr/>
                    <a:lstStyle/>
                    <a:p>
                      <a:r>
                        <a:rPr lang="en-IN" dirty="0"/>
                        <a:t>car</a:t>
                      </a:r>
                    </a:p>
                  </a:txBody>
                  <a:tcPr/>
                </a:tc>
                <a:tc>
                  <a:txBody>
                    <a:bodyPr/>
                    <a:lstStyle/>
                    <a:p>
                      <a:r>
                        <a:rPr lang="en-GB" b="0" i="0">
                          <a:solidFill>
                            <a:srgbClr val="000000"/>
                          </a:solidFill>
                          <a:effectLst/>
                          <a:latin typeface="Verdana" panose="020B0604030504040204" pitchFamily="34" charset="0"/>
                        </a:rPr>
                        <a:t>car.name = Fiat</a:t>
                      </a:r>
                      <a:br>
                        <a:rPr lang="en-GB"/>
                      </a:br>
                      <a:br>
                        <a:rPr lang="en-GB"/>
                      </a:br>
                      <a:r>
                        <a:rPr lang="en-GB" b="0" i="0">
                          <a:solidFill>
                            <a:srgbClr val="000000"/>
                          </a:solidFill>
                          <a:effectLst/>
                          <a:latin typeface="Verdana" panose="020B0604030504040204" pitchFamily="34" charset="0"/>
                        </a:rPr>
                        <a:t>car.model = 500</a:t>
                      </a:r>
                      <a:br>
                        <a:rPr lang="en-GB"/>
                      </a:br>
                      <a:br>
                        <a:rPr lang="en-GB"/>
                      </a:br>
                      <a:r>
                        <a:rPr lang="en-GB" b="0" i="0">
                          <a:solidFill>
                            <a:srgbClr val="000000"/>
                          </a:solidFill>
                          <a:effectLst/>
                          <a:latin typeface="Verdana" panose="020B0604030504040204" pitchFamily="34" charset="0"/>
                        </a:rPr>
                        <a:t>car.weight = 850kg</a:t>
                      </a:r>
                      <a:br>
                        <a:rPr lang="en-GB"/>
                      </a:br>
                      <a:br>
                        <a:rPr lang="en-GB"/>
                      </a:br>
                      <a:r>
                        <a:rPr lang="en-GB" b="0" i="0">
                          <a:solidFill>
                            <a:srgbClr val="000000"/>
                          </a:solidFill>
                          <a:effectLst/>
                          <a:latin typeface="Verdana" panose="020B0604030504040204" pitchFamily="34" charset="0"/>
                        </a:rPr>
                        <a:t>car.color = white</a:t>
                      </a:r>
                      <a:endParaRPr lang="en-IN" dirty="0"/>
                    </a:p>
                  </a:txBody>
                  <a:tcPr marL="76200" marR="76200" marT="76200" marB="76200"/>
                </a:tc>
                <a:tc>
                  <a:txBody>
                    <a:bodyPr/>
                    <a:lstStyle/>
                    <a:p>
                      <a:r>
                        <a:rPr lang="en-IN" sz="1800" b="0" i="0" kern="1200" dirty="0" err="1">
                          <a:solidFill>
                            <a:schemeClr val="dk1"/>
                          </a:solidFill>
                          <a:effectLst/>
                          <a:latin typeface="+mn-lt"/>
                          <a:ea typeface="+mn-ea"/>
                          <a:cs typeface="+mn-cs"/>
                        </a:rPr>
                        <a:t>car.start</a:t>
                      </a:r>
                      <a:r>
                        <a:rPr lang="en-IN" sz="1800" b="0" i="0" kern="1200" dirty="0">
                          <a:solidFill>
                            <a:schemeClr val="dk1"/>
                          </a:solidFill>
                          <a:effectLst/>
                          <a:latin typeface="+mn-lt"/>
                          <a:ea typeface="+mn-ea"/>
                          <a:cs typeface="+mn-cs"/>
                        </a:rPr>
                        <a:t>()</a:t>
                      </a:r>
                      <a:br>
                        <a:rPr lang="en-IN" dirty="0"/>
                      </a:br>
                      <a:br>
                        <a:rPr lang="en-IN" dirty="0"/>
                      </a:br>
                      <a:r>
                        <a:rPr lang="en-IN" sz="1800" b="0" i="0" kern="1200" dirty="0" err="1">
                          <a:solidFill>
                            <a:schemeClr val="dk1"/>
                          </a:solidFill>
                          <a:effectLst/>
                          <a:latin typeface="+mn-lt"/>
                          <a:ea typeface="+mn-ea"/>
                          <a:cs typeface="+mn-cs"/>
                        </a:rPr>
                        <a:t>car.drive</a:t>
                      </a:r>
                      <a:r>
                        <a:rPr lang="en-IN" sz="1800" b="0" i="0" kern="1200" dirty="0">
                          <a:solidFill>
                            <a:schemeClr val="dk1"/>
                          </a:solidFill>
                          <a:effectLst/>
                          <a:latin typeface="+mn-lt"/>
                          <a:ea typeface="+mn-ea"/>
                          <a:cs typeface="+mn-cs"/>
                        </a:rPr>
                        <a:t>()</a:t>
                      </a:r>
                      <a:br>
                        <a:rPr lang="en-IN" dirty="0"/>
                      </a:br>
                      <a:br>
                        <a:rPr lang="en-IN" dirty="0"/>
                      </a:br>
                      <a:r>
                        <a:rPr lang="en-IN" sz="1800" b="0" i="0" kern="1200" dirty="0" err="1">
                          <a:solidFill>
                            <a:schemeClr val="dk1"/>
                          </a:solidFill>
                          <a:effectLst/>
                          <a:latin typeface="+mn-lt"/>
                          <a:ea typeface="+mn-ea"/>
                          <a:cs typeface="+mn-cs"/>
                        </a:rPr>
                        <a:t>car.brake</a:t>
                      </a:r>
                      <a:r>
                        <a:rPr lang="en-IN" sz="1800" b="0" i="0" kern="1200" dirty="0">
                          <a:solidFill>
                            <a:schemeClr val="dk1"/>
                          </a:solidFill>
                          <a:effectLst/>
                          <a:latin typeface="+mn-lt"/>
                          <a:ea typeface="+mn-ea"/>
                          <a:cs typeface="+mn-cs"/>
                        </a:rPr>
                        <a:t>()</a:t>
                      </a:r>
                      <a:br>
                        <a:rPr lang="en-IN" dirty="0"/>
                      </a:br>
                      <a:br>
                        <a:rPr lang="en-IN" dirty="0"/>
                      </a:br>
                      <a:r>
                        <a:rPr lang="en-IN" sz="1800" b="0" i="0" kern="1200" dirty="0" err="1">
                          <a:solidFill>
                            <a:schemeClr val="dk1"/>
                          </a:solidFill>
                          <a:effectLst/>
                          <a:latin typeface="+mn-lt"/>
                          <a:ea typeface="+mn-ea"/>
                          <a:cs typeface="+mn-cs"/>
                        </a:rPr>
                        <a:t>car.stop</a:t>
                      </a:r>
                      <a:r>
                        <a:rPr lang="en-IN" sz="1800" b="0" i="0" kern="1200" dirty="0">
                          <a:solidFill>
                            <a:schemeClr val="dk1"/>
                          </a:solidFill>
                          <a:effectLst/>
                          <a:latin typeface="+mn-lt"/>
                          <a:ea typeface="+mn-ea"/>
                          <a:cs typeface="+mn-cs"/>
                        </a:rPr>
                        <a:t>()</a:t>
                      </a:r>
                      <a:endParaRPr lang="en-IN" dirty="0"/>
                    </a:p>
                  </a:txBody>
                  <a:tcPr marL="76200" marR="76200" marT="76200" marB="762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265585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Objects</a:t>
            </a:r>
          </a:p>
        </p:txBody>
      </p:sp>
      <p:sp>
        <p:nvSpPr>
          <p:cNvPr id="4" name="Rectangle 1"/>
          <p:cNvSpPr>
            <a:spLocks noGrp="1" noChangeArrowheads="1"/>
          </p:cNvSpPr>
          <p:nvPr>
            <p:ph idx="1"/>
          </p:nvPr>
        </p:nvSpPr>
        <p:spPr bwMode="auto">
          <a:xfrm>
            <a:off x="838200" y="1739136"/>
            <a:ext cx="9227526"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Booleans can be objects (if defined with the new keyword)</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Numbers can be objects (if defined with the new keyword)</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Strings can be objects (if defined with the new keyword)</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Dates are always objects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err="1"/>
              <a:t>Maths</a:t>
            </a:r>
            <a:r>
              <a:rPr lang="en-US" dirty="0"/>
              <a:t> are always objects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Regular expressions are always objects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Arrays are always objects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Functions are always objects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dirty="0"/>
              <a:t>Objects are always objects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49124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normAutofit/>
          </a:bodyPr>
          <a:lstStyle/>
          <a:p>
            <a:r>
              <a:rPr lang="en-US" dirty="0"/>
              <a:t>You define and create a JavaScript object with an object literal</a:t>
            </a:r>
          </a:p>
          <a:p>
            <a:r>
              <a:rPr lang="en-US" dirty="0"/>
              <a:t>Example</a:t>
            </a:r>
          </a:p>
          <a:p>
            <a:pPr marL="0" indent="0">
              <a:buNone/>
            </a:pPr>
            <a:r>
              <a:rPr lang="en-US" dirty="0" err="1">
                <a:solidFill>
                  <a:srgbClr val="00B050"/>
                </a:solidFill>
              </a:rPr>
              <a:t>const</a:t>
            </a:r>
            <a:r>
              <a:rPr lang="en-US" dirty="0">
                <a:solidFill>
                  <a:srgbClr val="00B050"/>
                </a:solidFill>
              </a:rPr>
              <a:t> person = {</a:t>
            </a:r>
          </a:p>
          <a:p>
            <a:pPr marL="0" indent="0">
              <a:buNone/>
            </a:pPr>
            <a:r>
              <a:rPr lang="en-US" dirty="0" err="1">
                <a:solidFill>
                  <a:srgbClr val="00B050"/>
                </a:solidFill>
              </a:rPr>
              <a:t>firstName</a:t>
            </a:r>
            <a:r>
              <a:rPr lang="en-US" dirty="0">
                <a:solidFill>
                  <a:srgbClr val="00B050"/>
                </a:solidFill>
              </a:rPr>
              <a:t>:"Irwin",</a:t>
            </a:r>
          </a:p>
          <a:p>
            <a:pPr marL="0" indent="0">
              <a:buNone/>
            </a:pPr>
            <a:r>
              <a:rPr lang="en-US" dirty="0" err="1">
                <a:solidFill>
                  <a:srgbClr val="00B050"/>
                </a:solidFill>
              </a:rPr>
              <a:t>lastName</a:t>
            </a:r>
            <a:r>
              <a:rPr lang="en-US" dirty="0">
                <a:solidFill>
                  <a:srgbClr val="00B050"/>
                </a:solidFill>
              </a:rPr>
              <a:t>:"</a:t>
            </a:r>
            <a:r>
              <a:rPr lang="en-US" dirty="0" err="1">
                <a:solidFill>
                  <a:srgbClr val="00B050"/>
                </a:solidFill>
              </a:rPr>
              <a:t>Rebello</a:t>
            </a:r>
            <a:r>
              <a:rPr lang="en-US" dirty="0">
                <a:solidFill>
                  <a:srgbClr val="00B050"/>
                </a:solidFill>
              </a:rPr>
              <a:t>",</a:t>
            </a:r>
          </a:p>
          <a:p>
            <a:pPr marL="0" indent="0">
              <a:buNone/>
            </a:pPr>
            <a:r>
              <a:rPr lang="en-US" dirty="0">
                <a:solidFill>
                  <a:srgbClr val="00B050"/>
                </a:solidFill>
              </a:rPr>
              <a:t>rollno:16,</a:t>
            </a:r>
          </a:p>
          <a:p>
            <a:pPr marL="0" indent="0">
              <a:buNone/>
            </a:pPr>
            <a:r>
              <a:rPr lang="en-US" dirty="0">
                <a:solidFill>
                  <a:srgbClr val="00B050"/>
                </a:solidFill>
              </a:rPr>
              <a:t>};</a:t>
            </a:r>
          </a:p>
        </p:txBody>
      </p:sp>
    </p:spTree>
    <p:extLst>
      <p:ext uri="{BB962C8B-B14F-4D97-AF65-F5344CB8AC3E}">
        <p14:creationId xmlns:p14="http://schemas.microsoft.com/office/powerpoint/2010/main" val="41073045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6" name="Title 1"/>
          <p:cNvSpPr txBox="1">
            <a:spLocks/>
          </p:cNvSpPr>
          <p:nvPr/>
        </p:nvSpPr>
        <p:spPr>
          <a:xfrm>
            <a:off x="8696254" y="246843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191000" y="1895717"/>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obj.htm</a:t>
            </a:r>
          </a:p>
        </p:txBody>
      </p:sp>
      <p:pic>
        <p:nvPicPr>
          <p:cNvPr id="8" name="Content Placeholder 7"/>
          <p:cNvPicPr>
            <a:picLocks noGrp="1" noChangeAspect="1"/>
          </p:cNvPicPr>
          <p:nvPr>
            <p:ph idx="1"/>
          </p:nvPr>
        </p:nvPicPr>
        <p:blipFill>
          <a:blip r:embed="rId2"/>
          <a:stretch>
            <a:fillRect/>
          </a:stretch>
        </p:blipFill>
        <p:spPr>
          <a:xfrm>
            <a:off x="981075" y="2269933"/>
            <a:ext cx="6497898" cy="4199105"/>
          </a:xfrm>
          <a:prstGeom prst="rect">
            <a:avLst/>
          </a:prstGeom>
        </p:spPr>
      </p:pic>
      <p:pic>
        <p:nvPicPr>
          <p:cNvPr id="10" name="Picture 9"/>
          <p:cNvPicPr>
            <a:picLocks noChangeAspect="1"/>
          </p:cNvPicPr>
          <p:nvPr/>
        </p:nvPicPr>
        <p:blipFill>
          <a:blip r:embed="rId3"/>
          <a:stretch>
            <a:fillRect/>
          </a:stretch>
        </p:blipFill>
        <p:spPr>
          <a:xfrm>
            <a:off x="8589346" y="3445560"/>
            <a:ext cx="2219325" cy="923925"/>
          </a:xfrm>
          <a:prstGeom prst="rect">
            <a:avLst/>
          </a:prstGeom>
        </p:spPr>
      </p:pic>
    </p:spTree>
    <p:extLst>
      <p:ext uri="{BB962C8B-B14F-4D97-AF65-F5344CB8AC3E}">
        <p14:creationId xmlns:p14="http://schemas.microsoft.com/office/powerpoint/2010/main" val="6789966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Properties</a:t>
            </a:r>
            <a:endParaRPr lang="en-IN" dirty="0"/>
          </a:p>
        </p:txBody>
      </p:sp>
      <p:sp>
        <p:nvSpPr>
          <p:cNvPr id="3" name="Content Placeholder 2"/>
          <p:cNvSpPr>
            <a:spLocks noGrp="1"/>
          </p:cNvSpPr>
          <p:nvPr>
            <p:ph idx="1"/>
          </p:nvPr>
        </p:nvSpPr>
        <p:spPr/>
        <p:txBody>
          <a:bodyPr/>
          <a:lstStyle/>
          <a:p>
            <a:r>
              <a:rPr lang="en-US" dirty="0"/>
              <a:t>The named values, in JavaScript objects, are called properties.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19087228"/>
              </p:ext>
            </p:extLst>
          </p:nvPr>
        </p:nvGraphicFramePr>
        <p:xfrm>
          <a:off x="1486089" y="2835069"/>
          <a:ext cx="8128000" cy="165100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a:t>Property</a:t>
                      </a:r>
                    </a:p>
                  </a:txBody>
                  <a:tcPr/>
                </a:tc>
                <a:tc>
                  <a:txBody>
                    <a:bodyPr/>
                    <a:lstStyle/>
                    <a:p>
                      <a:r>
                        <a:rPr lang="en-US" dirty="0"/>
                        <a:t>Value</a:t>
                      </a:r>
                    </a:p>
                  </a:txBody>
                  <a:tcPr/>
                </a:tc>
                <a:extLst>
                  <a:ext uri="{0D108BD9-81ED-4DB2-BD59-A6C34878D82A}">
                    <a16:rowId xmlns:a16="http://schemas.microsoft.com/office/drawing/2014/main" val="10000"/>
                  </a:ext>
                </a:extLst>
              </a:tr>
              <a:tr h="370840">
                <a:tc>
                  <a:txBody>
                    <a:bodyPr/>
                    <a:lstStyle/>
                    <a:p>
                      <a:pPr algn="l" fontAlgn="t"/>
                      <a:r>
                        <a:rPr lang="en-US">
                          <a:effectLst/>
                        </a:rPr>
                        <a:t>firstName</a:t>
                      </a:r>
                    </a:p>
                  </a:txBody>
                  <a:tcPr marL="152400" marR="76200" marT="76200" marB="76200"/>
                </a:tc>
                <a:tc>
                  <a:txBody>
                    <a:bodyPr/>
                    <a:lstStyle/>
                    <a:p>
                      <a:pPr algn="l" fontAlgn="t"/>
                      <a:r>
                        <a:rPr lang="en-US" dirty="0">
                          <a:effectLst/>
                        </a:rPr>
                        <a:t>Irwin</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effectLst/>
                        </a:rPr>
                        <a:t>lastName</a:t>
                      </a:r>
                    </a:p>
                  </a:txBody>
                  <a:tcPr marL="152400" marR="76200" marT="76200" marB="76200"/>
                </a:tc>
                <a:tc>
                  <a:txBody>
                    <a:bodyPr/>
                    <a:lstStyle/>
                    <a:p>
                      <a:pPr algn="l" fontAlgn="t"/>
                      <a:r>
                        <a:rPr lang="en-US" dirty="0" err="1">
                          <a:effectLst/>
                        </a:rPr>
                        <a:t>Rebello</a:t>
                      </a:r>
                      <a:endParaRPr lang="en-US" dirty="0">
                        <a:effectLst/>
                      </a:endParaRP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dirty="0" err="1">
                          <a:effectLst/>
                        </a:rPr>
                        <a:t>rollno</a:t>
                      </a:r>
                      <a:endParaRPr lang="en-US" dirty="0">
                        <a:effectLst/>
                      </a:endParaRPr>
                    </a:p>
                  </a:txBody>
                  <a:tcPr marL="152400" marR="76200" marT="76200" marB="76200"/>
                </a:tc>
                <a:tc>
                  <a:txBody>
                    <a:bodyPr/>
                    <a:lstStyle/>
                    <a:p>
                      <a:pPr algn="l" fontAlgn="t"/>
                      <a:r>
                        <a:rPr lang="en-US" dirty="0">
                          <a:effectLst/>
                        </a:rPr>
                        <a:t>16</a:t>
                      </a:r>
                    </a:p>
                  </a:txBody>
                  <a:tcPr marL="76200" marR="76200" marT="76200" marB="762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651961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665" y="363585"/>
            <a:ext cx="10515600" cy="1325563"/>
          </a:xfrm>
        </p:spPr>
        <p:txBody>
          <a:bodyPr/>
          <a:lstStyle/>
          <a:p>
            <a:r>
              <a:rPr lang="en-US" dirty="0"/>
              <a:t>Accessing Object Properties</a:t>
            </a:r>
          </a:p>
        </p:txBody>
      </p:sp>
      <p:sp>
        <p:nvSpPr>
          <p:cNvPr id="3" name="Content Placeholder 2"/>
          <p:cNvSpPr>
            <a:spLocks noGrp="1"/>
          </p:cNvSpPr>
          <p:nvPr>
            <p:ph idx="1"/>
          </p:nvPr>
        </p:nvSpPr>
        <p:spPr/>
        <p:txBody>
          <a:bodyPr/>
          <a:lstStyle/>
          <a:p>
            <a:r>
              <a:rPr lang="en-US" dirty="0"/>
              <a:t>You can access object properties in two ways:</a:t>
            </a:r>
          </a:p>
          <a:p>
            <a:pPr marL="514350" indent="-514350">
              <a:buFont typeface="+mj-lt"/>
              <a:buAutoNum type="arabicPeriod"/>
            </a:pPr>
            <a:r>
              <a:rPr lang="en-US" i="1" dirty="0">
                <a:solidFill>
                  <a:srgbClr val="00B050"/>
                </a:solidFill>
              </a:rPr>
              <a:t>objectName.propertyName</a:t>
            </a:r>
          </a:p>
          <a:p>
            <a:pPr marL="0" indent="0">
              <a:buNone/>
            </a:pPr>
            <a:r>
              <a:rPr lang="en-US" i="1" dirty="0"/>
              <a:t>or</a:t>
            </a:r>
          </a:p>
          <a:p>
            <a:pPr marL="0" indent="0">
              <a:buNone/>
            </a:pPr>
            <a:r>
              <a:rPr lang="en-US" i="1" dirty="0">
                <a:solidFill>
                  <a:srgbClr val="00B050"/>
                </a:solidFill>
              </a:rPr>
              <a:t>2. objectName["propertyName"]</a:t>
            </a:r>
            <a:endParaRPr lang="en-US" i="1" dirty="0"/>
          </a:p>
          <a:p>
            <a:pPr marL="0" indent="0">
              <a:buNone/>
            </a:pPr>
            <a:endParaRPr lang="en-US" i="1" dirty="0"/>
          </a:p>
          <a:p>
            <a:pPr marL="514350" indent="-514350">
              <a:buFont typeface="+mj-lt"/>
              <a:buAutoNum type="arabicPeriod"/>
            </a:pPr>
            <a:endParaRPr lang="en-US" i="1" dirty="0">
              <a:solidFill>
                <a:srgbClr val="00B050"/>
              </a:solidFill>
            </a:endParaRPr>
          </a:p>
          <a:p>
            <a:pPr marL="0" indent="0">
              <a:buNone/>
            </a:pPr>
            <a:endParaRPr lang="en-US" dirty="0">
              <a:solidFill>
                <a:srgbClr val="00B050"/>
              </a:solidFill>
            </a:endParaRPr>
          </a:p>
        </p:txBody>
      </p:sp>
    </p:spTree>
    <p:extLst>
      <p:ext uri="{BB962C8B-B14F-4D97-AF65-F5344CB8AC3E}">
        <p14:creationId xmlns:p14="http://schemas.microsoft.com/office/powerpoint/2010/main" val="38188990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Accessing Object Properties using </a:t>
            </a:r>
            <a:r>
              <a:rPr lang="en-US" sz="3600" i="1" dirty="0"/>
              <a:t>objectName.propertyName</a:t>
            </a:r>
            <a:br>
              <a:rPr lang="en-US" i="1" dirty="0">
                <a:solidFill>
                  <a:srgbClr val="00B050"/>
                </a:solidFill>
              </a:rPr>
            </a:br>
            <a:endParaRPr lang="en-US" dirty="0"/>
          </a:p>
        </p:txBody>
      </p:sp>
      <p:sp>
        <p:nvSpPr>
          <p:cNvPr id="6" name="Title 1"/>
          <p:cNvSpPr txBox="1">
            <a:spLocks/>
          </p:cNvSpPr>
          <p:nvPr/>
        </p:nvSpPr>
        <p:spPr>
          <a:xfrm>
            <a:off x="8696254" y="246843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415023" y="1504423"/>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acc1obj.htm</a:t>
            </a:r>
          </a:p>
        </p:txBody>
      </p:sp>
      <p:pic>
        <p:nvPicPr>
          <p:cNvPr id="8" name="Content Placeholder 7"/>
          <p:cNvPicPr>
            <a:picLocks noGrp="1" noChangeAspect="1"/>
          </p:cNvPicPr>
          <p:nvPr>
            <p:ph idx="1"/>
          </p:nvPr>
        </p:nvPicPr>
        <p:blipFill>
          <a:blip r:embed="rId2"/>
          <a:stretch>
            <a:fillRect/>
          </a:stretch>
        </p:blipFill>
        <p:spPr>
          <a:xfrm>
            <a:off x="973581" y="1839273"/>
            <a:ext cx="4485483" cy="4351338"/>
          </a:xfrm>
          <a:prstGeom prst="rect">
            <a:avLst/>
          </a:prstGeom>
        </p:spPr>
      </p:pic>
      <p:pic>
        <p:nvPicPr>
          <p:cNvPr id="9" name="Picture 8"/>
          <p:cNvPicPr>
            <a:picLocks noChangeAspect="1"/>
          </p:cNvPicPr>
          <p:nvPr/>
        </p:nvPicPr>
        <p:blipFill>
          <a:blip r:embed="rId3"/>
          <a:stretch>
            <a:fillRect/>
          </a:stretch>
        </p:blipFill>
        <p:spPr>
          <a:xfrm>
            <a:off x="5676291" y="3347061"/>
            <a:ext cx="5677509" cy="2467099"/>
          </a:xfrm>
          <a:prstGeom prst="rect">
            <a:avLst/>
          </a:prstGeom>
        </p:spPr>
      </p:pic>
    </p:spTree>
    <p:extLst>
      <p:ext uri="{BB962C8B-B14F-4D97-AF65-F5344CB8AC3E}">
        <p14:creationId xmlns:p14="http://schemas.microsoft.com/office/powerpoint/2010/main" val="2592304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Accessing Object Properties using </a:t>
            </a:r>
            <a:r>
              <a:rPr lang="en-US" sz="3100" i="1" dirty="0"/>
              <a:t>objectName["propertyName"]</a:t>
            </a:r>
            <a:br>
              <a:rPr lang="en-US" i="1" dirty="0"/>
            </a:br>
            <a:endParaRPr lang="en-US" dirty="0"/>
          </a:p>
        </p:txBody>
      </p:sp>
      <p:sp>
        <p:nvSpPr>
          <p:cNvPr id="6" name="Title 1"/>
          <p:cNvSpPr txBox="1">
            <a:spLocks/>
          </p:cNvSpPr>
          <p:nvPr/>
        </p:nvSpPr>
        <p:spPr>
          <a:xfrm>
            <a:off x="8696254" y="246843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820755" y="1523263"/>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acc2obj.htm</a:t>
            </a:r>
          </a:p>
        </p:txBody>
      </p:sp>
      <p:pic>
        <p:nvPicPr>
          <p:cNvPr id="8" name="Content Placeholder 7"/>
          <p:cNvPicPr>
            <a:picLocks noGrp="1" noChangeAspect="1"/>
          </p:cNvPicPr>
          <p:nvPr>
            <p:ph idx="1"/>
          </p:nvPr>
        </p:nvPicPr>
        <p:blipFill>
          <a:blip r:embed="rId2"/>
          <a:stretch>
            <a:fillRect/>
          </a:stretch>
        </p:blipFill>
        <p:spPr>
          <a:xfrm>
            <a:off x="341195" y="1858112"/>
            <a:ext cx="6232160" cy="4747403"/>
          </a:xfrm>
          <a:prstGeom prst="rect">
            <a:avLst/>
          </a:prstGeom>
        </p:spPr>
      </p:pic>
      <p:pic>
        <p:nvPicPr>
          <p:cNvPr id="9" name="Picture 8"/>
          <p:cNvPicPr>
            <a:picLocks noChangeAspect="1"/>
          </p:cNvPicPr>
          <p:nvPr/>
        </p:nvPicPr>
        <p:blipFill>
          <a:blip r:embed="rId3"/>
          <a:stretch>
            <a:fillRect/>
          </a:stretch>
        </p:blipFill>
        <p:spPr>
          <a:xfrm>
            <a:off x="6059606" y="2934269"/>
            <a:ext cx="5581934" cy="2573597"/>
          </a:xfrm>
          <a:prstGeom prst="rect">
            <a:avLst/>
          </a:prstGeom>
        </p:spPr>
      </p:pic>
    </p:spTree>
    <p:extLst>
      <p:ext uri="{BB962C8B-B14F-4D97-AF65-F5344CB8AC3E}">
        <p14:creationId xmlns:p14="http://schemas.microsoft.com/office/powerpoint/2010/main" val="7049513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a:t>
            </a:r>
            <a:r>
              <a:rPr lang="en-US" dirty="0"/>
              <a:t>Object Methods</a:t>
            </a:r>
            <a:endParaRPr lang="en-IN" dirty="0"/>
          </a:p>
        </p:txBody>
      </p:sp>
      <p:sp>
        <p:nvSpPr>
          <p:cNvPr id="3" name="Content Placeholder 2"/>
          <p:cNvSpPr>
            <a:spLocks noGrp="1"/>
          </p:cNvSpPr>
          <p:nvPr>
            <p:ph idx="1"/>
          </p:nvPr>
        </p:nvSpPr>
        <p:spPr/>
        <p:txBody>
          <a:bodyPr/>
          <a:lstStyle/>
          <a:p>
            <a:r>
              <a:rPr lang="en-US" dirty="0"/>
              <a:t>Objects can also have </a:t>
            </a:r>
            <a:r>
              <a:rPr lang="en-US" b="1" dirty="0"/>
              <a:t>methods</a:t>
            </a:r>
            <a:r>
              <a:rPr lang="en-US" dirty="0"/>
              <a:t>.</a:t>
            </a:r>
          </a:p>
          <a:p>
            <a:r>
              <a:rPr lang="en-US" dirty="0"/>
              <a:t>Methods are </a:t>
            </a:r>
            <a:r>
              <a:rPr lang="en-US" b="1" dirty="0"/>
              <a:t>actions</a:t>
            </a:r>
            <a:r>
              <a:rPr lang="en-US" dirty="0"/>
              <a:t> that can be performed on objects.</a:t>
            </a:r>
          </a:p>
          <a:p>
            <a:r>
              <a:rPr lang="en-US" dirty="0"/>
              <a:t>Methods are stored in properties as </a:t>
            </a:r>
            <a:r>
              <a:rPr lang="en-US" b="1" dirty="0"/>
              <a:t>function definitions</a:t>
            </a:r>
            <a:r>
              <a:rPr lang="en-US" dirty="0"/>
              <a:t>.</a:t>
            </a:r>
          </a:p>
          <a:p>
            <a:endParaRPr lang="en-IN" dirty="0"/>
          </a:p>
        </p:txBody>
      </p:sp>
    </p:spTree>
    <p:extLst>
      <p:ext uri="{BB962C8B-B14F-4D97-AF65-F5344CB8AC3E}">
        <p14:creationId xmlns:p14="http://schemas.microsoft.com/office/powerpoint/2010/main" val="239098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8"/>
            <a:ext cx="10515600" cy="703821"/>
          </a:xfrm>
        </p:spPr>
        <p:txBody>
          <a:bodyPr/>
          <a:lstStyle/>
          <a:p>
            <a:r>
              <a:rPr lang="en-IN" dirty="0"/>
              <a:t>Disadvantages of JavaScript</a:t>
            </a:r>
          </a:p>
        </p:txBody>
      </p:sp>
      <p:sp>
        <p:nvSpPr>
          <p:cNvPr id="3" name="Content Placeholder 2"/>
          <p:cNvSpPr>
            <a:spLocks noGrp="1"/>
          </p:cNvSpPr>
          <p:nvPr>
            <p:ph idx="1"/>
          </p:nvPr>
        </p:nvSpPr>
        <p:spPr>
          <a:xfrm>
            <a:off x="838200" y="1223494"/>
            <a:ext cx="10515600" cy="5486399"/>
          </a:xfrm>
        </p:spPr>
        <p:txBody>
          <a:bodyPr>
            <a:normAutofit lnSpcReduction="10000"/>
          </a:bodyPr>
          <a:lstStyle/>
          <a:p>
            <a:pPr marL="514350" indent="-514350">
              <a:buFont typeface="+mj-lt"/>
              <a:buAutoNum type="arabicPeriod"/>
            </a:pPr>
            <a:r>
              <a:rPr lang="en-GB" dirty="0"/>
              <a:t>Client-Side Security: Because the code executes on the users’ computer, in some cases it can be exploited for malicious purposes. This is one reason some people choose to disable </a:t>
            </a:r>
            <a:r>
              <a:rPr lang="en-GB" dirty="0" err="1"/>
              <a:t>Javascript</a:t>
            </a:r>
            <a:r>
              <a:rPr lang="en-GB" dirty="0"/>
              <a:t>.</a:t>
            </a:r>
          </a:p>
          <a:p>
            <a:pPr marL="514350" indent="-514350">
              <a:buFont typeface="+mj-lt"/>
              <a:buAutoNum type="arabicPeriod"/>
            </a:pPr>
            <a:r>
              <a:rPr lang="en-GB" dirty="0"/>
              <a:t>Browser Support: JavaScript is sometimes interpreted differently by different browsers. This makes it somewhat difficult to read and write cross-browser code.</a:t>
            </a:r>
          </a:p>
          <a:p>
            <a:pPr marL="514350" indent="-514350" fontAlgn="base">
              <a:buFont typeface="+mj-lt"/>
              <a:buAutoNum type="arabicPeriod"/>
            </a:pPr>
            <a:r>
              <a:rPr lang="en-GB" dirty="0"/>
              <a:t>No matter what proportion fast JavaScript interpret, JavaScript DOM (Document Object Model) is slow and can be never fast rendering with HTML.</a:t>
            </a:r>
          </a:p>
          <a:p>
            <a:pPr marL="514350" indent="-514350" fontAlgn="base">
              <a:buFont typeface="+mj-lt"/>
              <a:buAutoNum type="arabicPeriod"/>
            </a:pPr>
            <a:r>
              <a:rPr lang="en-GB" dirty="0"/>
              <a:t>If the error occurs in the JavaScript, it can stop to render the whole website. Browsers are extremely tolerant of JavaScript errors.</a:t>
            </a:r>
          </a:p>
          <a:p>
            <a:pPr marL="514350" indent="-514350" fontAlgn="base">
              <a:buFont typeface="+mj-lt"/>
              <a:buAutoNum type="arabicPeriod"/>
            </a:pPr>
            <a:r>
              <a:rPr lang="en-GB" dirty="0"/>
              <a:t>This continuous conversions takes longer in conversion of number to an integer. This increases the time needed to run the script and reduces its speed</a:t>
            </a:r>
          </a:p>
          <a:p>
            <a:endParaRPr lang="en-GB" dirty="0"/>
          </a:p>
          <a:p>
            <a:endParaRPr lang="en-IN" dirty="0"/>
          </a:p>
        </p:txBody>
      </p:sp>
    </p:spTree>
    <p:extLst>
      <p:ext uri="{BB962C8B-B14F-4D97-AF65-F5344CB8AC3E}">
        <p14:creationId xmlns:p14="http://schemas.microsoft.com/office/powerpoint/2010/main" val="392484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IN" b="1" dirty="0"/>
              <a:t>this</a:t>
            </a:r>
            <a:r>
              <a:rPr lang="en-IN" dirty="0"/>
              <a:t>?</a:t>
            </a:r>
          </a:p>
        </p:txBody>
      </p:sp>
      <p:sp>
        <p:nvSpPr>
          <p:cNvPr id="3" name="Content Placeholder 2"/>
          <p:cNvSpPr>
            <a:spLocks noGrp="1"/>
          </p:cNvSpPr>
          <p:nvPr>
            <p:ph idx="1"/>
          </p:nvPr>
        </p:nvSpPr>
        <p:spPr/>
        <p:txBody>
          <a:bodyPr/>
          <a:lstStyle/>
          <a:p>
            <a:r>
              <a:rPr lang="en-IN" dirty="0"/>
              <a:t>In JavaScript , </a:t>
            </a:r>
            <a:r>
              <a:rPr lang="en-IN" dirty="0">
                <a:solidFill>
                  <a:srgbClr val="00B050"/>
                </a:solidFill>
              </a:rPr>
              <a:t>this</a:t>
            </a:r>
            <a:r>
              <a:rPr lang="en-IN" dirty="0"/>
              <a:t> keyword refers to an object. Which object depends on how this is being invoked (used or called).</a:t>
            </a:r>
            <a:r>
              <a:rPr lang="en-IN" dirty="0">
                <a:solidFill>
                  <a:srgbClr val="00B050"/>
                </a:solidFill>
              </a:rPr>
              <a:t>this</a:t>
            </a:r>
            <a:r>
              <a:rPr lang="en-IN" dirty="0"/>
              <a:t> is not a variable. The </a:t>
            </a:r>
            <a:r>
              <a:rPr lang="en-IN" dirty="0">
                <a:solidFill>
                  <a:srgbClr val="00B050"/>
                </a:solidFill>
              </a:rPr>
              <a:t>this</a:t>
            </a:r>
            <a:r>
              <a:rPr lang="en-IN" dirty="0"/>
              <a:t> keyword refers to different objects depending on how it is used:</a:t>
            </a:r>
          </a:p>
          <a:p>
            <a:pPr marL="514350" indent="-514350" fontAlgn="t">
              <a:buFont typeface="+mj-lt"/>
              <a:buAutoNum type="arabicPeriod"/>
            </a:pPr>
            <a:r>
              <a:rPr lang="en-IN" dirty="0"/>
              <a:t>In an object method, </a:t>
            </a:r>
            <a:r>
              <a:rPr lang="en-IN" dirty="0">
                <a:solidFill>
                  <a:srgbClr val="00B050"/>
                </a:solidFill>
              </a:rPr>
              <a:t>this </a:t>
            </a:r>
            <a:r>
              <a:rPr lang="en-IN" dirty="0"/>
              <a:t>refers to the object.</a:t>
            </a:r>
          </a:p>
          <a:p>
            <a:pPr marL="514350" indent="-514350" fontAlgn="t">
              <a:buFont typeface="+mj-lt"/>
              <a:buAutoNum type="arabicPeriod"/>
            </a:pPr>
            <a:r>
              <a:rPr lang="en-IN" dirty="0"/>
              <a:t>Alone, </a:t>
            </a:r>
            <a:r>
              <a:rPr lang="en-IN" dirty="0">
                <a:solidFill>
                  <a:srgbClr val="00B050"/>
                </a:solidFill>
              </a:rPr>
              <a:t>this</a:t>
            </a:r>
            <a:r>
              <a:rPr lang="en-IN" dirty="0"/>
              <a:t> refers to the global object.</a:t>
            </a:r>
          </a:p>
          <a:p>
            <a:pPr marL="514350" indent="-514350" fontAlgn="t">
              <a:buFont typeface="+mj-lt"/>
              <a:buAutoNum type="arabicPeriod"/>
            </a:pPr>
            <a:r>
              <a:rPr lang="en-IN" dirty="0"/>
              <a:t>In a function, </a:t>
            </a:r>
            <a:r>
              <a:rPr lang="en-IN" dirty="0">
                <a:solidFill>
                  <a:srgbClr val="00B050"/>
                </a:solidFill>
              </a:rPr>
              <a:t>this</a:t>
            </a:r>
            <a:r>
              <a:rPr lang="en-IN" dirty="0"/>
              <a:t> refers to the global object.</a:t>
            </a:r>
          </a:p>
          <a:p>
            <a:pPr marL="514350" indent="-514350" fontAlgn="t">
              <a:buFont typeface="+mj-lt"/>
              <a:buAutoNum type="arabicPeriod"/>
            </a:pPr>
            <a:r>
              <a:rPr lang="en-IN" dirty="0"/>
              <a:t>In a function, in strict mode, </a:t>
            </a:r>
            <a:r>
              <a:rPr lang="en-IN" dirty="0">
                <a:solidFill>
                  <a:srgbClr val="00B050"/>
                </a:solidFill>
              </a:rPr>
              <a:t>this</a:t>
            </a:r>
            <a:r>
              <a:rPr lang="en-IN" dirty="0"/>
              <a:t> is undefined.</a:t>
            </a:r>
          </a:p>
          <a:p>
            <a:pPr marL="514350" indent="-514350" fontAlgn="t">
              <a:buFont typeface="+mj-lt"/>
              <a:buAutoNum type="arabicPeriod"/>
            </a:pPr>
            <a:r>
              <a:rPr lang="en-IN" dirty="0"/>
              <a:t>In an event, </a:t>
            </a:r>
            <a:r>
              <a:rPr lang="en-IN" dirty="0">
                <a:solidFill>
                  <a:srgbClr val="00B050"/>
                </a:solidFill>
              </a:rPr>
              <a:t>this</a:t>
            </a:r>
            <a:r>
              <a:rPr lang="en-IN" dirty="0"/>
              <a:t> refers to the element that received the event.</a:t>
            </a:r>
          </a:p>
          <a:p>
            <a:pPr marL="514350" indent="-514350" fontAlgn="t">
              <a:buFont typeface="+mj-lt"/>
              <a:buAutoNum type="arabicPeriod"/>
            </a:pPr>
            <a:r>
              <a:rPr lang="en-IN" dirty="0"/>
              <a:t>Methods like call(), apply(), and bind() can refer </a:t>
            </a:r>
            <a:r>
              <a:rPr lang="en-IN" dirty="0">
                <a:solidFill>
                  <a:srgbClr val="00B050"/>
                </a:solidFill>
              </a:rPr>
              <a:t>this</a:t>
            </a:r>
            <a:r>
              <a:rPr lang="en-IN" dirty="0"/>
              <a:t> to any object.</a:t>
            </a:r>
          </a:p>
          <a:p>
            <a:endParaRPr lang="en-IN" dirty="0"/>
          </a:p>
        </p:txBody>
      </p:sp>
    </p:spTree>
    <p:extLst>
      <p:ext uri="{BB962C8B-B14F-4D97-AF65-F5344CB8AC3E}">
        <p14:creationId xmlns:p14="http://schemas.microsoft.com/office/powerpoint/2010/main" val="1610223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Object Methods</a:t>
            </a:r>
          </a:p>
        </p:txBody>
      </p:sp>
      <p:sp>
        <p:nvSpPr>
          <p:cNvPr id="6" name="Title 1"/>
          <p:cNvSpPr txBox="1">
            <a:spLocks/>
          </p:cNvSpPr>
          <p:nvPr/>
        </p:nvSpPr>
        <p:spPr>
          <a:xfrm>
            <a:off x="8696254" y="246843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786767" y="1852921"/>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this.htm</a:t>
            </a:r>
          </a:p>
        </p:txBody>
      </p:sp>
      <p:pic>
        <p:nvPicPr>
          <p:cNvPr id="8" name="Content Placeholder 7"/>
          <p:cNvPicPr>
            <a:picLocks noGrp="1" noChangeAspect="1"/>
          </p:cNvPicPr>
          <p:nvPr>
            <p:ph idx="1"/>
          </p:nvPr>
        </p:nvPicPr>
        <p:blipFill>
          <a:blip r:embed="rId2"/>
          <a:stretch>
            <a:fillRect/>
          </a:stretch>
        </p:blipFill>
        <p:spPr>
          <a:xfrm>
            <a:off x="232012" y="2187771"/>
            <a:ext cx="6108817" cy="4363154"/>
          </a:xfrm>
          <a:prstGeom prst="rect">
            <a:avLst/>
          </a:prstGeom>
        </p:spPr>
      </p:pic>
      <p:pic>
        <p:nvPicPr>
          <p:cNvPr id="9" name="Picture 8"/>
          <p:cNvPicPr>
            <a:picLocks noChangeAspect="1"/>
          </p:cNvPicPr>
          <p:nvPr/>
        </p:nvPicPr>
        <p:blipFill>
          <a:blip r:embed="rId3"/>
          <a:stretch>
            <a:fillRect/>
          </a:stretch>
        </p:blipFill>
        <p:spPr>
          <a:xfrm>
            <a:off x="6141493" y="3111690"/>
            <a:ext cx="5732059" cy="2562509"/>
          </a:xfrm>
          <a:prstGeom prst="rect">
            <a:avLst/>
          </a:prstGeom>
        </p:spPr>
      </p:pic>
    </p:spTree>
    <p:extLst>
      <p:ext uri="{BB962C8B-B14F-4D97-AF65-F5344CB8AC3E}">
        <p14:creationId xmlns:p14="http://schemas.microsoft.com/office/powerpoint/2010/main" val="21945473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Methods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163855"/>
              </p:ext>
            </p:extLst>
          </p:nvPr>
        </p:nvGraphicFramePr>
        <p:xfrm>
          <a:off x="838200" y="1825625"/>
          <a:ext cx="10515600" cy="2133600"/>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pPr algn="l" fontAlgn="t"/>
                      <a:r>
                        <a:rPr lang="en-US" dirty="0">
                          <a:effectLst/>
                        </a:rPr>
                        <a:t>Property</a:t>
                      </a:r>
                    </a:p>
                  </a:txBody>
                  <a:tcPr marL="152400" marR="76200" marT="76200" marB="76200"/>
                </a:tc>
                <a:tc>
                  <a:txBody>
                    <a:bodyPr/>
                    <a:lstStyle/>
                    <a:p>
                      <a:pPr algn="l" fontAlgn="t"/>
                      <a:r>
                        <a:rPr lang="en-US">
                          <a:effectLst/>
                        </a:rPr>
                        <a:t>Property Value</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effectLst/>
                        </a:rPr>
                        <a:t>firstName</a:t>
                      </a:r>
                    </a:p>
                  </a:txBody>
                  <a:tcPr marL="152400" marR="76200" marT="76200" marB="76200"/>
                </a:tc>
                <a:tc>
                  <a:txBody>
                    <a:bodyPr/>
                    <a:lstStyle/>
                    <a:p>
                      <a:pPr algn="l" fontAlgn="t"/>
                      <a:r>
                        <a:rPr lang="en-US" dirty="0">
                          <a:effectLst/>
                        </a:rPr>
                        <a:t>Yusuf</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effectLst/>
                        </a:rPr>
                        <a:t>lastName</a:t>
                      </a:r>
                    </a:p>
                  </a:txBody>
                  <a:tcPr marL="152400" marR="76200" marT="76200" marB="76200"/>
                </a:tc>
                <a:tc>
                  <a:txBody>
                    <a:bodyPr/>
                    <a:lstStyle/>
                    <a:p>
                      <a:pPr algn="l" fontAlgn="t"/>
                      <a:r>
                        <a:rPr lang="en-US" dirty="0">
                          <a:effectLst/>
                        </a:rPr>
                        <a:t>Khan</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dirty="0" err="1">
                          <a:effectLst/>
                        </a:rPr>
                        <a:t>rollno</a:t>
                      </a:r>
                      <a:endParaRPr lang="en-US" dirty="0">
                        <a:effectLst/>
                      </a:endParaRPr>
                    </a:p>
                  </a:txBody>
                  <a:tcPr marL="152400" marR="76200" marT="76200" marB="76200"/>
                </a:tc>
                <a:tc>
                  <a:txBody>
                    <a:bodyPr/>
                    <a:lstStyle/>
                    <a:p>
                      <a:pPr algn="l" fontAlgn="t"/>
                      <a:r>
                        <a:rPr lang="en-US">
                          <a:effectLst/>
                        </a:rPr>
                        <a:t>29</a:t>
                      </a:r>
                      <a:endParaRPr lang="en-US" dirty="0">
                        <a:effectLst/>
                      </a:endParaRP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dirty="0" err="1">
                          <a:effectLst/>
                        </a:rPr>
                        <a:t>fullName</a:t>
                      </a:r>
                      <a:endParaRPr lang="en-US" dirty="0">
                        <a:effectLst/>
                      </a:endParaRPr>
                    </a:p>
                  </a:txBody>
                  <a:tcPr marL="152400" marR="76200" marT="76200" marB="76200"/>
                </a:tc>
                <a:tc>
                  <a:txBody>
                    <a:bodyPr/>
                    <a:lstStyle/>
                    <a:p>
                      <a:pPr algn="l" fontAlgn="t"/>
                      <a:r>
                        <a:rPr lang="en-US" dirty="0">
                          <a:effectLst/>
                        </a:rPr>
                        <a:t>function() {return </a:t>
                      </a:r>
                      <a:r>
                        <a:rPr lang="en-US" dirty="0" err="1">
                          <a:effectLst/>
                        </a:rPr>
                        <a:t>this.firstName</a:t>
                      </a:r>
                      <a:r>
                        <a:rPr lang="en-US" dirty="0">
                          <a:effectLst/>
                        </a:rPr>
                        <a:t> + " " + </a:t>
                      </a:r>
                      <a:r>
                        <a:rPr lang="en-US" dirty="0" err="1">
                          <a:effectLst/>
                        </a:rPr>
                        <a:t>this.lastName</a:t>
                      </a:r>
                      <a:r>
                        <a:rPr lang="en-US" dirty="0">
                          <a:effectLst/>
                        </a:rPr>
                        <a:t>;}</a:t>
                      </a: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954798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352"/>
            <a:ext cx="10515600" cy="999651"/>
          </a:xfrm>
        </p:spPr>
        <p:txBody>
          <a:bodyPr/>
          <a:lstStyle/>
          <a:p>
            <a:r>
              <a:rPr lang="en-IN" dirty="0"/>
              <a:t>How to Display JavaScript Objects?</a:t>
            </a:r>
          </a:p>
        </p:txBody>
      </p:sp>
      <p:sp>
        <p:nvSpPr>
          <p:cNvPr id="3" name="Content Placeholder 2"/>
          <p:cNvSpPr>
            <a:spLocks noGrp="1"/>
          </p:cNvSpPr>
          <p:nvPr>
            <p:ph idx="1"/>
          </p:nvPr>
        </p:nvSpPr>
        <p:spPr>
          <a:xfrm>
            <a:off x="838200" y="1392072"/>
            <a:ext cx="10515600" cy="4784891"/>
          </a:xfrm>
        </p:spPr>
        <p:txBody>
          <a:bodyPr/>
          <a:lstStyle/>
          <a:p>
            <a:r>
              <a:rPr lang="en-IN" dirty="0"/>
              <a:t>Displaying a JavaScript object will output </a:t>
            </a:r>
            <a:r>
              <a:rPr lang="en-IN" b="1" dirty="0"/>
              <a:t>[object Object]</a:t>
            </a:r>
            <a:r>
              <a:rPr lang="en-IN" dirty="0"/>
              <a:t>.</a:t>
            </a:r>
          </a:p>
        </p:txBody>
      </p:sp>
      <p:pic>
        <p:nvPicPr>
          <p:cNvPr id="5" name="Picture 4"/>
          <p:cNvPicPr>
            <a:picLocks noChangeAspect="1"/>
          </p:cNvPicPr>
          <p:nvPr/>
        </p:nvPicPr>
        <p:blipFill>
          <a:blip r:embed="rId2"/>
          <a:stretch>
            <a:fillRect/>
          </a:stretch>
        </p:blipFill>
        <p:spPr>
          <a:xfrm>
            <a:off x="6834187" y="4127902"/>
            <a:ext cx="3781425" cy="1162050"/>
          </a:xfrm>
          <a:prstGeom prst="rect">
            <a:avLst/>
          </a:prstGeom>
        </p:spPr>
      </p:pic>
      <p:sp>
        <p:nvSpPr>
          <p:cNvPr id="6" name="Title 1"/>
          <p:cNvSpPr txBox="1">
            <a:spLocks/>
          </p:cNvSpPr>
          <p:nvPr/>
        </p:nvSpPr>
        <p:spPr>
          <a:xfrm>
            <a:off x="8696254" y="246843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650812" y="1926606"/>
            <a:ext cx="1752600" cy="334850"/>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displayObj.htm</a:t>
            </a:r>
          </a:p>
        </p:txBody>
      </p:sp>
      <p:pic>
        <p:nvPicPr>
          <p:cNvPr id="9" name="Picture 8"/>
          <p:cNvPicPr>
            <a:picLocks noChangeAspect="1"/>
          </p:cNvPicPr>
          <p:nvPr/>
        </p:nvPicPr>
        <p:blipFill>
          <a:blip r:embed="rId3"/>
          <a:stretch>
            <a:fillRect/>
          </a:stretch>
        </p:blipFill>
        <p:spPr>
          <a:xfrm>
            <a:off x="395785" y="2468440"/>
            <a:ext cx="6182436" cy="4243058"/>
          </a:xfrm>
          <a:prstGeom prst="rect">
            <a:avLst/>
          </a:prstGeom>
        </p:spPr>
      </p:pic>
    </p:spTree>
    <p:extLst>
      <p:ext uri="{BB962C8B-B14F-4D97-AF65-F5344CB8AC3E}">
        <p14:creationId xmlns:p14="http://schemas.microsoft.com/office/powerpoint/2010/main" val="16581216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Object Properties</a:t>
            </a:r>
          </a:p>
        </p:txBody>
      </p:sp>
      <p:sp>
        <p:nvSpPr>
          <p:cNvPr id="6" name="Title 1"/>
          <p:cNvSpPr txBox="1">
            <a:spLocks/>
          </p:cNvSpPr>
          <p:nvPr/>
        </p:nvSpPr>
        <p:spPr>
          <a:xfrm>
            <a:off x="9601200" y="2394702"/>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3687525" y="1690688"/>
            <a:ext cx="1752600" cy="334850"/>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displayObjProp.htm</a:t>
            </a:r>
          </a:p>
        </p:txBody>
      </p:sp>
      <p:pic>
        <p:nvPicPr>
          <p:cNvPr id="8" name="Content Placeholder 7"/>
          <p:cNvPicPr>
            <a:picLocks noGrp="1" noChangeAspect="1"/>
          </p:cNvPicPr>
          <p:nvPr>
            <p:ph idx="1"/>
          </p:nvPr>
        </p:nvPicPr>
        <p:blipFill>
          <a:blip r:embed="rId2"/>
          <a:stretch>
            <a:fillRect/>
          </a:stretch>
        </p:blipFill>
        <p:spPr>
          <a:xfrm>
            <a:off x="558562" y="2562127"/>
            <a:ext cx="8010525" cy="3886200"/>
          </a:xfrm>
          <a:prstGeom prst="rect">
            <a:avLst/>
          </a:prstGeom>
        </p:spPr>
      </p:pic>
      <p:pic>
        <p:nvPicPr>
          <p:cNvPr id="9" name="Picture 8"/>
          <p:cNvPicPr>
            <a:picLocks noChangeAspect="1"/>
          </p:cNvPicPr>
          <p:nvPr/>
        </p:nvPicPr>
        <p:blipFill>
          <a:blip r:embed="rId3"/>
          <a:stretch>
            <a:fillRect/>
          </a:stretch>
        </p:blipFill>
        <p:spPr>
          <a:xfrm>
            <a:off x="6646460" y="2988860"/>
            <a:ext cx="4449170" cy="1654381"/>
          </a:xfrm>
          <a:prstGeom prst="rect">
            <a:avLst/>
          </a:prstGeom>
        </p:spPr>
      </p:pic>
    </p:spTree>
    <p:extLst>
      <p:ext uri="{BB962C8B-B14F-4D97-AF65-F5344CB8AC3E}">
        <p14:creationId xmlns:p14="http://schemas.microsoft.com/office/powerpoint/2010/main" val="2202173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60"/>
            <a:ext cx="10515600" cy="779463"/>
          </a:xfrm>
        </p:spPr>
        <p:txBody>
          <a:bodyPr/>
          <a:lstStyle/>
          <a:p>
            <a:r>
              <a:rPr lang="en-IN" dirty="0"/>
              <a:t>Displaying the Object in a Loop</a:t>
            </a:r>
          </a:p>
        </p:txBody>
      </p:sp>
      <p:sp>
        <p:nvSpPr>
          <p:cNvPr id="3" name="Content Placeholder 2"/>
          <p:cNvSpPr>
            <a:spLocks noGrp="1"/>
          </p:cNvSpPr>
          <p:nvPr>
            <p:ph idx="1"/>
          </p:nvPr>
        </p:nvSpPr>
        <p:spPr>
          <a:xfrm>
            <a:off x="838200" y="926223"/>
            <a:ext cx="10515600" cy="5250740"/>
          </a:xfrm>
        </p:spPr>
        <p:txBody>
          <a:bodyPr/>
          <a:lstStyle/>
          <a:p>
            <a:r>
              <a:rPr lang="en-IN" dirty="0"/>
              <a:t>The properties of an object can be collected in a loop as shown below</a:t>
            </a:r>
          </a:p>
          <a:p>
            <a:endParaRPr lang="en-IN" dirty="0"/>
          </a:p>
        </p:txBody>
      </p:sp>
      <p:sp>
        <p:nvSpPr>
          <p:cNvPr id="6" name="Title 1"/>
          <p:cNvSpPr txBox="1">
            <a:spLocks/>
          </p:cNvSpPr>
          <p:nvPr/>
        </p:nvSpPr>
        <p:spPr>
          <a:xfrm>
            <a:off x="8696254" y="246843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343400" y="1801932"/>
            <a:ext cx="1752600" cy="334850"/>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displayObjloop.htm</a:t>
            </a:r>
          </a:p>
        </p:txBody>
      </p:sp>
      <p:pic>
        <p:nvPicPr>
          <p:cNvPr id="8" name="Picture 7"/>
          <p:cNvPicPr>
            <a:picLocks noChangeAspect="1"/>
          </p:cNvPicPr>
          <p:nvPr/>
        </p:nvPicPr>
        <p:blipFill>
          <a:blip r:embed="rId2"/>
          <a:stretch>
            <a:fillRect/>
          </a:stretch>
        </p:blipFill>
        <p:spPr>
          <a:xfrm>
            <a:off x="1281041" y="2136782"/>
            <a:ext cx="4314825" cy="4695825"/>
          </a:xfrm>
          <a:prstGeom prst="rect">
            <a:avLst/>
          </a:prstGeom>
        </p:spPr>
      </p:pic>
      <p:pic>
        <p:nvPicPr>
          <p:cNvPr id="9" name="Picture 8"/>
          <p:cNvPicPr>
            <a:picLocks noChangeAspect="1"/>
          </p:cNvPicPr>
          <p:nvPr/>
        </p:nvPicPr>
        <p:blipFill>
          <a:blip r:embed="rId3"/>
          <a:stretch>
            <a:fillRect/>
          </a:stretch>
        </p:blipFill>
        <p:spPr>
          <a:xfrm>
            <a:off x="6096000" y="3678998"/>
            <a:ext cx="5098932" cy="1965278"/>
          </a:xfrm>
          <a:prstGeom prst="rect">
            <a:avLst/>
          </a:prstGeom>
        </p:spPr>
      </p:pic>
    </p:spTree>
    <p:extLst>
      <p:ext uri="{BB962C8B-B14F-4D97-AF65-F5344CB8AC3E}">
        <p14:creationId xmlns:p14="http://schemas.microsoft.com/office/powerpoint/2010/main" val="36515525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10"/>
            <a:ext cx="10515600" cy="590218"/>
          </a:xfrm>
        </p:spPr>
        <p:txBody>
          <a:bodyPr>
            <a:normAutofit fontScale="90000"/>
          </a:bodyPr>
          <a:lstStyle/>
          <a:p>
            <a:r>
              <a:rPr lang="en-IN" dirty="0"/>
              <a:t>Using </a:t>
            </a:r>
            <a:r>
              <a:rPr lang="en-IN" dirty="0" err="1"/>
              <a:t>Object.values</a:t>
            </a:r>
            <a:r>
              <a:rPr lang="en-IN" dirty="0"/>
              <a:t>()</a:t>
            </a:r>
          </a:p>
        </p:txBody>
      </p:sp>
      <p:sp>
        <p:nvSpPr>
          <p:cNvPr id="3" name="Content Placeholder 2"/>
          <p:cNvSpPr>
            <a:spLocks noGrp="1"/>
          </p:cNvSpPr>
          <p:nvPr>
            <p:ph idx="1"/>
          </p:nvPr>
        </p:nvSpPr>
        <p:spPr>
          <a:xfrm>
            <a:off x="838200" y="887104"/>
            <a:ext cx="10515600" cy="5289859"/>
          </a:xfrm>
        </p:spPr>
        <p:txBody>
          <a:bodyPr/>
          <a:lstStyle/>
          <a:p>
            <a:r>
              <a:rPr lang="en-IN" sz="2400" dirty="0"/>
              <a:t>Any JavaScript object can be converted to an array using </a:t>
            </a:r>
            <a:r>
              <a:rPr lang="en-IN" sz="2400" dirty="0" err="1"/>
              <a:t>Object.values</a:t>
            </a:r>
            <a:r>
              <a:rPr lang="en-IN" sz="2400" dirty="0"/>
              <a:t>()</a:t>
            </a:r>
          </a:p>
          <a:p>
            <a:endParaRPr lang="en-IN" dirty="0"/>
          </a:p>
        </p:txBody>
      </p:sp>
      <p:sp>
        <p:nvSpPr>
          <p:cNvPr id="6" name="Title 1"/>
          <p:cNvSpPr txBox="1">
            <a:spLocks/>
          </p:cNvSpPr>
          <p:nvPr/>
        </p:nvSpPr>
        <p:spPr>
          <a:xfrm>
            <a:off x="8696254" y="2468439"/>
            <a:ext cx="1752600" cy="334850"/>
          </a:xfrm>
          <a:prstGeom prst="rect">
            <a:avLst/>
          </a:prstGeom>
        </p:spPr>
        <p:txBody>
          <a:bodyPr vert="horz" lIns="91440" tIns="45720" rIns="91440" bIns="45720" rtlCol="0" anchor="ct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output</a:t>
            </a:r>
          </a:p>
        </p:txBody>
      </p:sp>
      <p:sp>
        <p:nvSpPr>
          <p:cNvPr id="7" name="Title 1"/>
          <p:cNvSpPr txBox="1">
            <a:spLocks/>
          </p:cNvSpPr>
          <p:nvPr/>
        </p:nvSpPr>
        <p:spPr>
          <a:xfrm>
            <a:off x="4457274" y="1465305"/>
            <a:ext cx="1752600" cy="334850"/>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displayObjArray.htm</a:t>
            </a:r>
          </a:p>
        </p:txBody>
      </p:sp>
      <p:pic>
        <p:nvPicPr>
          <p:cNvPr id="8" name="Picture 7"/>
          <p:cNvPicPr>
            <a:picLocks noChangeAspect="1"/>
          </p:cNvPicPr>
          <p:nvPr/>
        </p:nvPicPr>
        <p:blipFill>
          <a:blip r:embed="rId2"/>
          <a:stretch>
            <a:fillRect/>
          </a:stretch>
        </p:blipFill>
        <p:spPr>
          <a:xfrm>
            <a:off x="313899" y="2012121"/>
            <a:ext cx="6147179" cy="4484213"/>
          </a:xfrm>
          <a:prstGeom prst="rect">
            <a:avLst/>
          </a:prstGeom>
        </p:spPr>
      </p:pic>
      <p:pic>
        <p:nvPicPr>
          <p:cNvPr id="9" name="Picture 8"/>
          <p:cNvPicPr>
            <a:picLocks noChangeAspect="1"/>
          </p:cNvPicPr>
          <p:nvPr/>
        </p:nvPicPr>
        <p:blipFill>
          <a:blip r:embed="rId3"/>
          <a:stretch>
            <a:fillRect/>
          </a:stretch>
        </p:blipFill>
        <p:spPr>
          <a:xfrm>
            <a:off x="5936776" y="3248167"/>
            <a:ext cx="5609229" cy="1746057"/>
          </a:xfrm>
          <a:prstGeom prst="rect">
            <a:avLst/>
          </a:prstGeom>
        </p:spPr>
      </p:pic>
    </p:spTree>
    <p:extLst>
      <p:ext uri="{BB962C8B-B14F-4D97-AF65-F5344CB8AC3E}">
        <p14:creationId xmlns:p14="http://schemas.microsoft.com/office/powerpoint/2010/main" val="6497745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690943"/>
          </a:xfrm>
        </p:spPr>
        <p:txBody>
          <a:bodyPr>
            <a:normAutofit fontScale="90000"/>
          </a:bodyPr>
          <a:lstStyle/>
          <a:p>
            <a:r>
              <a:rPr lang="en-IN" dirty="0"/>
              <a:t>JavaScript Functions</a:t>
            </a:r>
          </a:p>
        </p:txBody>
      </p:sp>
      <p:sp>
        <p:nvSpPr>
          <p:cNvPr id="3" name="Content Placeholder 2"/>
          <p:cNvSpPr>
            <a:spLocks noGrp="1"/>
          </p:cNvSpPr>
          <p:nvPr>
            <p:ph idx="1"/>
          </p:nvPr>
        </p:nvSpPr>
        <p:spPr>
          <a:xfrm>
            <a:off x="838200" y="965914"/>
            <a:ext cx="10515600" cy="5550795"/>
          </a:xfrm>
        </p:spPr>
        <p:txBody>
          <a:bodyPr>
            <a:normAutofit/>
          </a:bodyPr>
          <a:lstStyle/>
          <a:p>
            <a:pPr algn="just"/>
            <a:r>
              <a:rPr lang="en-GB" dirty="0"/>
              <a:t>A JavaScript function is a block of code designed to perform a particular task. A JavaScript function is executed when "something" invokes it (calls it). A JavaScript function is defined with the </a:t>
            </a:r>
            <a:r>
              <a:rPr lang="en-GB" dirty="0">
                <a:solidFill>
                  <a:srgbClr val="00B050"/>
                </a:solidFill>
              </a:rPr>
              <a:t>function</a:t>
            </a:r>
            <a:r>
              <a:rPr lang="en-GB" dirty="0"/>
              <a:t> keyword, followed by a </a:t>
            </a:r>
            <a:r>
              <a:rPr lang="en-GB" dirty="0">
                <a:solidFill>
                  <a:srgbClr val="00B050"/>
                </a:solidFill>
              </a:rPr>
              <a:t>name</a:t>
            </a:r>
            <a:r>
              <a:rPr lang="en-GB" dirty="0"/>
              <a:t>, followed by parentheses </a:t>
            </a:r>
            <a:r>
              <a:rPr lang="en-GB" dirty="0">
                <a:solidFill>
                  <a:srgbClr val="00B050"/>
                </a:solidFill>
              </a:rPr>
              <a:t>()</a:t>
            </a:r>
            <a:r>
              <a:rPr lang="en-GB" dirty="0"/>
              <a:t>. Function names can contain letters, digits, underscores, and dollar signs (same rules as variables). The parentheses may include parameter names separated by commas: </a:t>
            </a:r>
            <a:r>
              <a:rPr lang="en-GB" dirty="0">
                <a:solidFill>
                  <a:srgbClr val="00B050"/>
                </a:solidFill>
              </a:rPr>
              <a:t>(</a:t>
            </a:r>
            <a:r>
              <a:rPr lang="en-GB" i="1" dirty="0">
                <a:solidFill>
                  <a:srgbClr val="00B050"/>
                </a:solidFill>
              </a:rPr>
              <a:t>parameter1, parameter2, ...</a:t>
            </a:r>
            <a:r>
              <a:rPr lang="en-GB" dirty="0">
                <a:solidFill>
                  <a:srgbClr val="00B050"/>
                </a:solidFill>
              </a:rPr>
              <a:t>)</a:t>
            </a:r>
          </a:p>
          <a:p>
            <a:pPr algn="just"/>
            <a:r>
              <a:rPr lang="en-GB" dirty="0"/>
              <a:t>The code to be executed, by the function, is placed inside curly brackets: </a:t>
            </a:r>
            <a:r>
              <a:rPr lang="en-GB" dirty="0">
                <a:solidFill>
                  <a:srgbClr val="00B050"/>
                </a:solidFill>
              </a:rPr>
              <a:t>{}</a:t>
            </a:r>
          </a:p>
          <a:p>
            <a:pPr algn="just"/>
            <a:r>
              <a:rPr lang="en-GB" dirty="0"/>
              <a:t>Function parameters are listed inside the parentheses () in the function definition. Function arguments are the values received by the function when it is invoked. Inside the function, the arguments (the parameters) behave as local variables.</a:t>
            </a:r>
          </a:p>
          <a:p>
            <a:endParaRPr lang="en-IN" dirty="0">
              <a:solidFill>
                <a:srgbClr val="00B050"/>
              </a:solidFill>
            </a:endParaRPr>
          </a:p>
        </p:txBody>
      </p:sp>
    </p:spTree>
    <p:extLst>
      <p:ext uri="{BB962C8B-B14F-4D97-AF65-F5344CB8AC3E}">
        <p14:creationId xmlns:p14="http://schemas.microsoft.com/office/powerpoint/2010/main" val="8131473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3"/>
            <a:ext cx="10515600" cy="755337"/>
          </a:xfrm>
        </p:spPr>
        <p:txBody>
          <a:bodyPr/>
          <a:lstStyle/>
          <a:p>
            <a:r>
              <a:rPr lang="en-IN" dirty="0"/>
              <a:t>JavaScript Function Syntax</a:t>
            </a:r>
          </a:p>
        </p:txBody>
      </p:sp>
      <p:sp>
        <p:nvSpPr>
          <p:cNvPr id="3" name="Content Placeholder 2"/>
          <p:cNvSpPr>
            <a:spLocks noGrp="1"/>
          </p:cNvSpPr>
          <p:nvPr>
            <p:ph sz="half" idx="1"/>
          </p:nvPr>
        </p:nvSpPr>
        <p:spPr>
          <a:xfrm>
            <a:off x="838200" y="1825625"/>
            <a:ext cx="6039118" cy="4351338"/>
          </a:xfrm>
        </p:spPr>
        <p:txBody>
          <a:bodyPr>
            <a:normAutofit/>
          </a:bodyPr>
          <a:lstStyle/>
          <a:p>
            <a:r>
              <a:rPr lang="en-IN" dirty="0"/>
              <a:t>Syntax</a:t>
            </a:r>
          </a:p>
          <a:p>
            <a:pPr marL="0" indent="0">
              <a:buNone/>
            </a:pPr>
            <a:r>
              <a:rPr lang="en-US" altLang="en-US" dirty="0">
                <a:solidFill>
                  <a:srgbClr val="00B050"/>
                </a:solidFill>
              </a:rPr>
              <a:t>function name(parameter1,parameter2)</a:t>
            </a:r>
          </a:p>
          <a:p>
            <a:pPr marL="0" indent="0">
              <a:buNone/>
            </a:pPr>
            <a:r>
              <a:rPr lang="en-US" altLang="en-US" dirty="0">
                <a:solidFill>
                  <a:srgbClr val="00B050"/>
                </a:solidFill>
              </a:rPr>
              <a:t> { </a:t>
            </a:r>
          </a:p>
          <a:p>
            <a:pPr marL="0" indent="0">
              <a:buNone/>
            </a:pPr>
            <a:r>
              <a:rPr lang="en-US" altLang="en-US" dirty="0">
                <a:solidFill>
                  <a:srgbClr val="00B050"/>
                </a:solidFill>
              </a:rPr>
              <a:t>	statement ; </a:t>
            </a:r>
          </a:p>
          <a:p>
            <a:pPr marL="0" indent="0">
              <a:buNone/>
            </a:pPr>
            <a:r>
              <a:rPr lang="en-US" altLang="en-US" dirty="0">
                <a:solidFill>
                  <a:srgbClr val="00B050"/>
                </a:solidFill>
              </a:rPr>
              <a:t>	statement ;</a:t>
            </a:r>
          </a:p>
          <a:p>
            <a:pPr marL="0" indent="0">
              <a:buNone/>
            </a:pPr>
            <a:r>
              <a:rPr lang="en-US" altLang="en-US" dirty="0">
                <a:solidFill>
                  <a:srgbClr val="00B050"/>
                </a:solidFill>
              </a:rPr>
              <a:t>	 ... </a:t>
            </a:r>
          </a:p>
          <a:p>
            <a:pPr marL="0" indent="0">
              <a:buNone/>
            </a:pPr>
            <a:r>
              <a:rPr lang="en-US" altLang="en-US" dirty="0">
                <a:solidFill>
                  <a:srgbClr val="00B050"/>
                </a:solidFill>
              </a:rPr>
              <a:t>	statement ; </a:t>
            </a:r>
          </a:p>
          <a:p>
            <a:pPr marL="0" indent="0">
              <a:buNone/>
            </a:pPr>
            <a:r>
              <a:rPr lang="en-US" altLang="en-US" dirty="0">
                <a:solidFill>
                  <a:srgbClr val="00B050"/>
                </a:solidFill>
              </a:rPr>
              <a:t>} </a:t>
            </a:r>
          </a:p>
          <a:p>
            <a:endParaRPr lang="en-IN" dirty="0"/>
          </a:p>
        </p:txBody>
      </p:sp>
      <p:sp>
        <p:nvSpPr>
          <p:cNvPr id="7" name="Content Placeholder 6"/>
          <p:cNvSpPr>
            <a:spLocks noGrp="1"/>
          </p:cNvSpPr>
          <p:nvPr>
            <p:ph sz="half" idx="2"/>
          </p:nvPr>
        </p:nvSpPr>
        <p:spPr>
          <a:xfrm>
            <a:off x="7534140" y="1825625"/>
            <a:ext cx="3819659" cy="4351338"/>
          </a:xfrm>
        </p:spPr>
        <p:txBody>
          <a:bodyPr>
            <a:normAutofit/>
          </a:bodyPr>
          <a:lstStyle/>
          <a:p>
            <a:r>
              <a:rPr lang="en-US" altLang="en-US" dirty="0"/>
              <a:t>Example</a:t>
            </a:r>
          </a:p>
          <a:p>
            <a:pPr marL="0" indent="0">
              <a:buNone/>
            </a:pPr>
            <a:r>
              <a:rPr lang="en-US" altLang="en-US" dirty="0">
                <a:solidFill>
                  <a:srgbClr val="00B050"/>
                </a:solidFill>
              </a:rPr>
              <a:t>function </a:t>
            </a:r>
            <a:r>
              <a:rPr lang="en-US" altLang="en-US" dirty="0" err="1">
                <a:solidFill>
                  <a:srgbClr val="00B050"/>
                </a:solidFill>
              </a:rPr>
              <a:t>myFunction</a:t>
            </a:r>
            <a:r>
              <a:rPr lang="en-US" altLang="en-US" dirty="0">
                <a:solidFill>
                  <a:srgbClr val="00B050"/>
                </a:solidFill>
              </a:rPr>
              <a:t>() </a:t>
            </a:r>
          </a:p>
          <a:p>
            <a:pPr marL="0" indent="0">
              <a:buNone/>
            </a:pPr>
            <a:r>
              <a:rPr lang="en-US" altLang="en-US" dirty="0">
                <a:solidFill>
                  <a:srgbClr val="00B050"/>
                </a:solidFill>
              </a:rPr>
              <a:t>{ </a:t>
            </a:r>
          </a:p>
          <a:p>
            <a:pPr marL="0" indent="0">
              <a:buNone/>
            </a:pPr>
            <a:r>
              <a:rPr lang="en-US" altLang="en-US" dirty="0">
                <a:solidFill>
                  <a:srgbClr val="00B050"/>
                </a:solidFill>
              </a:rPr>
              <a:t>alert("Hello!"); </a:t>
            </a:r>
          </a:p>
          <a:p>
            <a:pPr marL="0" indent="0">
              <a:buNone/>
            </a:pPr>
            <a:r>
              <a:rPr lang="en-US" altLang="en-US" dirty="0">
                <a:solidFill>
                  <a:srgbClr val="00B050"/>
                </a:solidFill>
              </a:rPr>
              <a:t>alert("How are you?");</a:t>
            </a:r>
          </a:p>
          <a:p>
            <a:pPr marL="0" indent="0">
              <a:buNone/>
            </a:pPr>
            <a:r>
              <a:rPr lang="en-US" altLang="en-US" dirty="0">
                <a:solidFill>
                  <a:srgbClr val="00B050"/>
                </a:solidFill>
              </a:rPr>
              <a:t> } </a:t>
            </a:r>
          </a:p>
          <a:p>
            <a:endParaRPr lang="en-IN" dirty="0"/>
          </a:p>
        </p:txBody>
      </p:sp>
    </p:spTree>
    <p:extLst>
      <p:ext uri="{BB962C8B-B14F-4D97-AF65-F5344CB8AC3E}">
        <p14:creationId xmlns:p14="http://schemas.microsoft.com/office/powerpoint/2010/main" val="15611887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Invocation</a:t>
            </a:r>
          </a:p>
        </p:txBody>
      </p:sp>
      <p:sp>
        <p:nvSpPr>
          <p:cNvPr id="5" name="Content Placeholder 4"/>
          <p:cNvSpPr>
            <a:spLocks noGrp="1"/>
          </p:cNvSpPr>
          <p:nvPr>
            <p:ph idx="1"/>
          </p:nvPr>
        </p:nvSpPr>
        <p:spPr/>
        <p:txBody>
          <a:bodyPr/>
          <a:lstStyle/>
          <a:p>
            <a:r>
              <a:rPr lang="en-GB" dirty="0"/>
              <a:t>The code inside the function will execute when "something" </a:t>
            </a:r>
            <a:r>
              <a:rPr lang="en-GB" b="1" dirty="0"/>
              <a:t>invokes</a:t>
            </a:r>
            <a:r>
              <a:rPr lang="en-GB" dirty="0"/>
              <a:t> (calls) the function:</a:t>
            </a:r>
          </a:p>
          <a:p>
            <a:pPr marL="514350" indent="-514350">
              <a:buFont typeface="+mj-lt"/>
              <a:buAutoNum type="arabicPeriod"/>
            </a:pPr>
            <a:r>
              <a:rPr lang="en-GB" dirty="0"/>
              <a:t>When an event occurs (when a user clicks a button)</a:t>
            </a:r>
          </a:p>
          <a:p>
            <a:pPr marL="514350" indent="-514350">
              <a:buFont typeface="+mj-lt"/>
              <a:buAutoNum type="arabicPeriod"/>
            </a:pPr>
            <a:r>
              <a:rPr lang="en-GB" dirty="0"/>
              <a:t>When it is invoked (called) from JavaScript code</a:t>
            </a:r>
          </a:p>
          <a:p>
            <a:pPr marL="514350" indent="-514350">
              <a:buFont typeface="+mj-lt"/>
              <a:buAutoNum type="arabicPeriod"/>
            </a:pPr>
            <a:r>
              <a:rPr lang="en-GB" dirty="0"/>
              <a:t>Automatically (self invoked)</a:t>
            </a:r>
          </a:p>
          <a:p>
            <a:endParaRPr lang="en-IN" dirty="0"/>
          </a:p>
        </p:txBody>
      </p:sp>
    </p:spTree>
    <p:extLst>
      <p:ext uri="{BB962C8B-B14F-4D97-AF65-F5344CB8AC3E}">
        <p14:creationId xmlns:p14="http://schemas.microsoft.com/office/powerpoint/2010/main" val="3855086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6159</TotalTime>
  <Words>5349</Words>
  <Application>Microsoft Office PowerPoint</Application>
  <PresentationFormat>Widescreen</PresentationFormat>
  <Paragraphs>753</Paragraphs>
  <Slides>103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103</vt:i4>
      </vt:variant>
    </vt:vector>
  </HeadingPairs>
  <TitlesOfParts>
    <vt:vector size="109" baseType="lpstr">
      <vt:lpstr>Arial</vt:lpstr>
      <vt:lpstr>Calibri</vt:lpstr>
      <vt:lpstr>Calibri Light</vt:lpstr>
      <vt:lpstr>Verdana</vt:lpstr>
      <vt:lpstr>Wingdings</vt:lpstr>
      <vt:lpstr>Office Theme</vt:lpstr>
      <vt:lpstr>Bachelor Of Engineering  In  Information Technology  Semester Three, Second Year(Odd semester) 14th July  2025 to 22nd November 2025 </vt:lpstr>
      <vt:lpstr>App Development</vt:lpstr>
      <vt:lpstr>UNIT 1 :Javascript </vt:lpstr>
      <vt:lpstr>What is JavaScript?</vt:lpstr>
      <vt:lpstr>Java language v/s JavaScript Language</vt:lpstr>
      <vt:lpstr>Java language v/s JavaScript Language</vt:lpstr>
      <vt:lpstr>Advantages of JavaScript</vt:lpstr>
      <vt:lpstr>Advantages of JavaScript</vt:lpstr>
      <vt:lpstr>Disadvantages of JavaScript</vt:lpstr>
      <vt:lpstr>Disadvantages of JavaScript</vt:lpstr>
      <vt:lpstr>Introduction to client side scripting</vt:lpstr>
      <vt:lpstr>client side scripting</vt:lpstr>
      <vt:lpstr>Client Side scripting v/s Server Side scripting</vt:lpstr>
      <vt:lpstr>Internal and External JavaScript</vt:lpstr>
      <vt:lpstr>Example of Internal JavaScript?</vt:lpstr>
      <vt:lpstr>What is External JavaScript?</vt:lpstr>
      <vt:lpstr>How to Link HTML file to an external JavaScript file</vt:lpstr>
      <vt:lpstr>currentdetails.htm and Output</vt:lpstr>
      <vt:lpstr>When to Use Internal and External JavaScript Code?</vt:lpstr>
      <vt:lpstr>Document Object Model (DOM)</vt:lpstr>
      <vt:lpstr>What is the DOM?</vt:lpstr>
      <vt:lpstr>What is the HTML DOM?</vt:lpstr>
      <vt:lpstr>What can JavaScript create with DOM?</vt:lpstr>
      <vt:lpstr>JavaScript Forms</vt:lpstr>
      <vt:lpstr>HTML form validation by JavaScript</vt:lpstr>
      <vt:lpstr>JavaScript Can Validate Numeric Input</vt:lpstr>
      <vt:lpstr>Automatic HTML Form Validation</vt:lpstr>
      <vt:lpstr>Data Validation</vt:lpstr>
      <vt:lpstr>JavaScript Statements</vt:lpstr>
      <vt:lpstr>JavaScript Statements</vt:lpstr>
      <vt:lpstr>Comments</vt:lpstr>
      <vt:lpstr>Comments</vt:lpstr>
      <vt:lpstr>Variables</vt:lpstr>
      <vt:lpstr>When to Use JavaScript var?</vt:lpstr>
      <vt:lpstr>Variables declared using Var keyword</vt:lpstr>
      <vt:lpstr>When to Use JavaScript let?</vt:lpstr>
      <vt:lpstr>Variables declared using nothing</vt:lpstr>
      <vt:lpstr>When to Use JavaScript const?</vt:lpstr>
      <vt:lpstr>JavaScript Arithmetic Operators</vt:lpstr>
      <vt:lpstr>JavaScript Assignment Operators</vt:lpstr>
      <vt:lpstr>JavaScript Comparison Operators</vt:lpstr>
      <vt:lpstr>JavaScript Logical Operators</vt:lpstr>
      <vt:lpstr>JavaScript Type Operators</vt:lpstr>
      <vt:lpstr>JavaScript Bitwise Operators</vt:lpstr>
      <vt:lpstr>JavaScript Bitwise Operators</vt:lpstr>
      <vt:lpstr>The multiplication * operator</vt:lpstr>
      <vt:lpstr>JavaScript String Operators</vt:lpstr>
      <vt:lpstr>JavaScript Concatenation Operator</vt:lpstr>
      <vt:lpstr>Adding Numbers and Strings</vt:lpstr>
      <vt:lpstr>Conditional statements</vt:lpstr>
      <vt:lpstr>The if Statement</vt:lpstr>
      <vt:lpstr>The if Statement</vt:lpstr>
      <vt:lpstr>The else Statement</vt:lpstr>
      <vt:lpstr>The else Statement</vt:lpstr>
      <vt:lpstr>The else if Statement</vt:lpstr>
      <vt:lpstr>The else if Statement</vt:lpstr>
      <vt:lpstr>The JavaScript Switch Statement</vt:lpstr>
      <vt:lpstr>The JavaScript Switch Statement</vt:lpstr>
      <vt:lpstr>Loops</vt:lpstr>
      <vt:lpstr>The For Loop</vt:lpstr>
      <vt:lpstr>The For Loop</vt:lpstr>
      <vt:lpstr>JavaScript For In</vt:lpstr>
      <vt:lpstr>JavaScript For In</vt:lpstr>
      <vt:lpstr>For In Over Arrays</vt:lpstr>
      <vt:lpstr>For In Over Arrays</vt:lpstr>
      <vt:lpstr>Array.forEach()</vt:lpstr>
      <vt:lpstr>Array.forEach()</vt:lpstr>
      <vt:lpstr>JavaScript For of</vt:lpstr>
      <vt:lpstr>Looping over an Array</vt:lpstr>
      <vt:lpstr>Looping over a String</vt:lpstr>
      <vt:lpstr>JavaScript While Loop</vt:lpstr>
      <vt:lpstr>JavaScript While Loop</vt:lpstr>
      <vt:lpstr>The Do While Loop</vt:lpstr>
      <vt:lpstr>The Do While Loop</vt:lpstr>
      <vt:lpstr>JavaScript Events</vt:lpstr>
      <vt:lpstr>HTML Events</vt:lpstr>
      <vt:lpstr>HTML Events</vt:lpstr>
      <vt:lpstr>HTML Events</vt:lpstr>
      <vt:lpstr>Common HTML Events</vt:lpstr>
      <vt:lpstr>JavaScript Event Handlers</vt:lpstr>
      <vt:lpstr>JavaScript Objects</vt:lpstr>
      <vt:lpstr>JavaScript Objects</vt:lpstr>
      <vt:lpstr>Object Definition</vt:lpstr>
      <vt:lpstr>Object Definition</vt:lpstr>
      <vt:lpstr>Object Properties</vt:lpstr>
      <vt:lpstr>Accessing Object Properties</vt:lpstr>
      <vt:lpstr>Accessing Object Properties using objectName.propertyName </vt:lpstr>
      <vt:lpstr>Accessing Object Properties using objectName["propertyName"] </vt:lpstr>
      <vt:lpstr>JavaScript Object Methods</vt:lpstr>
      <vt:lpstr>What is this?</vt:lpstr>
      <vt:lpstr>JavaScript Object Methods</vt:lpstr>
      <vt:lpstr>Object Methods</vt:lpstr>
      <vt:lpstr>How to Display JavaScript Objects?</vt:lpstr>
      <vt:lpstr>Displaying Object Properties</vt:lpstr>
      <vt:lpstr>Displaying the Object in a Loop</vt:lpstr>
      <vt:lpstr>Using Object.values()</vt:lpstr>
      <vt:lpstr>JavaScript Functions</vt:lpstr>
      <vt:lpstr>JavaScript Function Syntax</vt:lpstr>
      <vt:lpstr>Function Invocation</vt:lpstr>
      <vt:lpstr>JavaScript Functions</vt:lpstr>
      <vt:lpstr>Function Return</vt:lpstr>
      <vt:lpstr>Function Return</vt:lpstr>
      <vt:lpstr>Functions Used as Variable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the Work Breakdown Structure</dc:title>
  <dc:creator>student</dc:creator>
  <cp:lastModifiedBy>Office</cp:lastModifiedBy>
  <cp:revision>2075</cp:revision>
  <dcterms:created xsi:type="dcterms:W3CDTF">2017-01-16T04:52:19Z</dcterms:created>
  <dcterms:modified xsi:type="dcterms:W3CDTF">2025-07-21T11:16:39Z</dcterms:modified>
</cp:coreProperties>
</file>