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476832-3D30-4290-8F8F-9EB5C1DCA153}">
          <p14:sldIdLst>
            <p14:sldId id="256"/>
            <p14:sldId id="257"/>
            <p14:sldId id="258"/>
            <p14:sldId id="259"/>
            <p14:sldId id="260"/>
          </p14:sldIdLst>
        </p14:section>
        <p14:section name="Untitled Section" id="{996C66C4-FC5A-4740-8F3F-EC5A5B7539D5}">
          <p14:sldIdLst>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00"/>
    <a:srgbClr val="CC3300"/>
    <a:srgbClr val="DF8C39"/>
    <a:srgbClr val="F60E35"/>
    <a:srgbClr val="008000"/>
    <a:srgbClr val="FF3300"/>
    <a:srgbClr val="E3A54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84414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39076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62329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259931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4197613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90036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28897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588313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131625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133275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9106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48793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51414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27221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398771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193539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8FD6F-3D1C-47DB-9428-FCA92ABC7C68}" type="datetimeFigureOut">
              <a:rPr lang="en-IN" smtClean="0"/>
              <a:t>25-06-2021</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D78D8C-9B85-4AB1-909F-A4B619AF02B2}" type="slidenum">
              <a:rPr lang="en-IN" smtClean="0"/>
              <a:t>‹#›</a:t>
            </a:fld>
            <a:endParaRPr lang="en-IN" dirty="0"/>
          </a:p>
        </p:txBody>
      </p:sp>
    </p:spTree>
    <p:extLst>
      <p:ext uri="{BB962C8B-B14F-4D97-AF65-F5344CB8AC3E}">
        <p14:creationId xmlns:p14="http://schemas.microsoft.com/office/powerpoint/2010/main" val="416563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38FD6F-3D1C-47DB-9428-FCA92ABC7C68}" type="datetimeFigureOut">
              <a:rPr lang="en-IN" smtClean="0"/>
              <a:t>25-06-2021</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D78D8C-9B85-4AB1-909F-A4B619AF02B2}" type="slidenum">
              <a:rPr lang="en-IN" smtClean="0"/>
              <a:t>‹#›</a:t>
            </a:fld>
            <a:endParaRPr lang="en-IN" dirty="0"/>
          </a:p>
        </p:txBody>
      </p:sp>
    </p:spTree>
    <p:extLst>
      <p:ext uri="{BB962C8B-B14F-4D97-AF65-F5344CB8AC3E}">
        <p14:creationId xmlns:p14="http://schemas.microsoft.com/office/powerpoint/2010/main" val="205359964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B099-7837-4D98-B288-11676EC22D3D}"/>
              </a:ext>
            </a:extLst>
          </p:cNvPr>
          <p:cNvSpPr>
            <a:spLocks noGrp="1"/>
          </p:cNvSpPr>
          <p:nvPr>
            <p:ph type="ctrTitle"/>
          </p:nvPr>
        </p:nvSpPr>
        <p:spPr/>
        <p:txBody>
          <a:bodyPr/>
          <a:lstStyle/>
          <a:p>
            <a:endParaRPr lang="en-IN" dirty="0">
              <a:solidFill>
                <a:schemeClr val="accent6">
                  <a:lumMod val="75000"/>
                </a:schemeClr>
              </a:solidFill>
            </a:endParaRPr>
          </a:p>
        </p:txBody>
      </p:sp>
      <p:sp>
        <p:nvSpPr>
          <p:cNvPr id="3" name="Subtitle 2">
            <a:extLst>
              <a:ext uri="{FF2B5EF4-FFF2-40B4-BE49-F238E27FC236}">
                <a16:creationId xmlns:a16="http://schemas.microsoft.com/office/drawing/2014/main" id="{C2A325DF-15F2-4A96-886B-7D7A44768523}"/>
              </a:ext>
            </a:extLst>
          </p:cNvPr>
          <p:cNvSpPr>
            <a:spLocks noGrp="1"/>
          </p:cNvSpPr>
          <p:nvPr>
            <p:ph type="subTitle" idx="1"/>
          </p:nvPr>
        </p:nvSpPr>
        <p:spPr/>
        <p:txBody>
          <a:bodyPr/>
          <a:lstStyle/>
          <a:p>
            <a:endParaRPr lang="en-IN" dirty="0"/>
          </a:p>
        </p:txBody>
      </p:sp>
      <p:pic>
        <p:nvPicPr>
          <p:cNvPr id="1026" name="Picture 2" descr="4 Secrets to become a professional programmer | TechGig">
            <a:extLst>
              <a:ext uri="{FF2B5EF4-FFF2-40B4-BE49-F238E27FC236}">
                <a16:creationId xmlns:a16="http://schemas.microsoft.com/office/drawing/2014/main" id="{0A96D135-2C03-4F10-9E03-9B6495C3A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15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290B69-DF9D-4938-8778-591D9B884E06}"/>
              </a:ext>
            </a:extLst>
          </p:cNvPr>
          <p:cNvSpPr txBox="1"/>
          <p:nvPr/>
        </p:nvSpPr>
        <p:spPr>
          <a:xfrm>
            <a:off x="97631" y="1130692"/>
            <a:ext cx="6253162" cy="1754326"/>
          </a:xfrm>
          <a:prstGeom prst="rect">
            <a:avLst/>
          </a:prstGeom>
          <a:noFill/>
        </p:spPr>
        <p:txBody>
          <a:bodyPr wrap="square">
            <a:spAutoFit/>
            <a:scene3d>
              <a:camera prst="orthographicFront"/>
              <a:lightRig rig="threePt" dir="t"/>
            </a:scene3d>
            <a:sp3d extrusionH="57150">
              <a:bevelT w="69850" h="38100" prst="cross"/>
            </a:sp3d>
          </a:bodyPr>
          <a:lstStyle/>
          <a:p>
            <a:r>
              <a:rPr lang="en-US" sz="5400" b="1" dirty="0">
                <a:ln w="9525">
                  <a:solidFill>
                    <a:schemeClr val="bg1"/>
                  </a:solidFill>
                  <a:prstDash val="solid"/>
                </a:ln>
                <a:solidFill>
                  <a:srgbClr val="FFFF00"/>
                </a:solidFill>
                <a:effectLst>
                  <a:glow rad="228600">
                    <a:schemeClr val="accent6">
                      <a:satMod val="175000"/>
                      <a:alpha val="40000"/>
                    </a:schemeClr>
                  </a:glow>
                  <a:outerShdw blurRad="12700" dist="38100" dir="2700000" algn="tl" rotWithShape="0">
                    <a:schemeClr val="accent5">
                      <a:lumMod val="60000"/>
                      <a:lumOff val="40000"/>
                    </a:schemeClr>
                  </a:outerShdw>
                </a:effectLst>
              </a:rPr>
              <a:t>Let’s begin with </a:t>
            </a:r>
          </a:p>
          <a:p>
            <a:r>
              <a:rPr lang="en-US" sz="5400" b="1" dirty="0">
                <a:ln w="9525">
                  <a:solidFill>
                    <a:schemeClr val="bg1"/>
                  </a:solidFill>
                  <a:prstDash val="solid"/>
                </a:ln>
                <a:solidFill>
                  <a:srgbClr val="FFFF00"/>
                </a:solidFill>
                <a:effectLst>
                  <a:glow rad="228600">
                    <a:schemeClr val="accent6">
                      <a:satMod val="175000"/>
                      <a:alpha val="40000"/>
                    </a:schemeClr>
                  </a:glow>
                  <a:outerShdw blurRad="12700" dist="38100" dir="2700000" algn="tl" rotWithShape="0">
                    <a:schemeClr val="accent5">
                      <a:lumMod val="60000"/>
                      <a:lumOff val="40000"/>
                    </a:schemeClr>
                  </a:outerShdw>
                </a:effectLst>
              </a:rPr>
              <a:t>Programming!!!</a:t>
            </a:r>
            <a:endParaRPr lang="en-IN" sz="5400" b="1" dirty="0">
              <a:ln w="9525">
                <a:solidFill>
                  <a:schemeClr val="bg1"/>
                </a:solidFill>
                <a:prstDash val="solid"/>
              </a:ln>
              <a:solidFill>
                <a:srgbClr val="FFFF00"/>
              </a:solidFill>
              <a:effectLst>
                <a:glow rad="228600">
                  <a:schemeClr val="accent6">
                    <a:satMod val="175000"/>
                    <a:alpha val="40000"/>
                  </a:schemeClr>
                </a:glow>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9051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3CBC-1B6C-4A9E-AD43-73F7AB92EB8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39AC5BA-CB43-45D5-B14A-C1543032A6EA}"/>
              </a:ext>
            </a:extLst>
          </p:cNvPr>
          <p:cNvSpPr>
            <a:spLocks noGrp="1"/>
          </p:cNvSpPr>
          <p:nvPr>
            <p:ph type="body" idx="1"/>
          </p:nvPr>
        </p:nvSpPr>
        <p:spPr>
          <a:xfrm>
            <a:off x="2572278" y="4777381"/>
            <a:ext cx="8930748" cy="1507036"/>
          </a:xfrm>
        </p:spPr>
        <p:txBody>
          <a:bodyPr>
            <a:noAutofit/>
          </a:bodyPr>
          <a:lstStyle/>
          <a:p>
            <a:pPr algn="ctr"/>
            <a:r>
              <a:rPr lang="en-US" sz="2800" dirty="0"/>
              <a:t>Why is C sad for not having classes like C++ when it has data structures? Both of them have similar functions, don’t they??!!</a:t>
            </a:r>
            <a:endParaRPr lang="en-IN" sz="2800" dirty="0"/>
          </a:p>
        </p:txBody>
      </p:sp>
      <p:pic>
        <p:nvPicPr>
          <p:cNvPr id="5" name="Picture 4">
            <a:extLst>
              <a:ext uri="{FF2B5EF4-FFF2-40B4-BE49-F238E27FC236}">
                <a16:creationId xmlns:a16="http://schemas.microsoft.com/office/drawing/2014/main" id="{CA6C11E6-1B03-4AA6-BF3F-6E8F5354D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825" y="573583"/>
            <a:ext cx="9093201" cy="4203798"/>
          </a:xfrm>
          <a:prstGeom prst="rect">
            <a:avLst/>
          </a:prstGeom>
        </p:spPr>
      </p:pic>
    </p:spTree>
    <p:extLst>
      <p:ext uri="{BB962C8B-B14F-4D97-AF65-F5344CB8AC3E}">
        <p14:creationId xmlns:p14="http://schemas.microsoft.com/office/powerpoint/2010/main" val="215534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0302-7599-4161-9441-B08FB4F48936}"/>
              </a:ext>
            </a:extLst>
          </p:cNvPr>
          <p:cNvSpPr>
            <a:spLocks noGrp="1"/>
          </p:cNvSpPr>
          <p:nvPr>
            <p:ph type="title"/>
          </p:nvPr>
        </p:nvSpPr>
        <p:spPr>
          <a:xfrm>
            <a:off x="1341436" y="133350"/>
            <a:ext cx="10018713" cy="1209675"/>
          </a:xfrm>
        </p:spPr>
        <p:txBody>
          <a:bodyPr/>
          <a:lstStyle/>
          <a:p>
            <a:r>
              <a:rPr lang="en-US" dirty="0"/>
              <a:t>Differences between class and structure</a:t>
            </a:r>
            <a:endParaRPr lang="en-IN" dirty="0"/>
          </a:p>
        </p:txBody>
      </p:sp>
      <p:sp>
        <p:nvSpPr>
          <p:cNvPr id="3" name="Content Placeholder 2">
            <a:extLst>
              <a:ext uri="{FF2B5EF4-FFF2-40B4-BE49-F238E27FC236}">
                <a16:creationId xmlns:a16="http://schemas.microsoft.com/office/drawing/2014/main" id="{3BB4C210-E717-44A1-9E65-D3A65B257DA8}"/>
              </a:ext>
            </a:extLst>
          </p:cNvPr>
          <p:cNvSpPr>
            <a:spLocks noGrp="1"/>
          </p:cNvSpPr>
          <p:nvPr>
            <p:ph idx="1"/>
          </p:nvPr>
        </p:nvSpPr>
        <p:spPr>
          <a:xfrm>
            <a:off x="1455735" y="1343024"/>
            <a:ext cx="10018713" cy="5381625"/>
          </a:xfrm>
        </p:spPr>
        <p:txBody>
          <a:bodyPr>
            <a:normAutofit fontScale="92500" lnSpcReduction="20000"/>
          </a:bodyPr>
          <a:lstStyle/>
          <a:p>
            <a:pPr marL="0" indent="0">
              <a:buNone/>
            </a:pPr>
            <a:endParaRPr lang="en-US" sz="2000" b="0" i="0" dirty="0">
              <a:solidFill>
                <a:srgbClr val="273239"/>
              </a:solidFill>
              <a:effectLst/>
              <a:latin typeface="urw-din"/>
            </a:endParaRPr>
          </a:p>
          <a:p>
            <a:pPr marL="0" indent="0">
              <a:buNone/>
            </a:pPr>
            <a:r>
              <a:rPr lang="en-US" sz="2000" b="0" i="0" dirty="0">
                <a:solidFill>
                  <a:srgbClr val="273239"/>
                </a:solidFill>
                <a:effectLst/>
                <a:latin typeface="urw-din"/>
              </a:rPr>
              <a:t>In C++, a structure is the same as a class except for a few differences. The most important of them is security. A Structure is not secure and cannot hide its implementation details from the end-user while a class is secure and can hide its programming and designing details.</a:t>
            </a:r>
          </a:p>
          <a:p>
            <a:pPr marL="457200" indent="-457200">
              <a:buAutoNum type="arabicParenR"/>
            </a:pPr>
            <a:endParaRPr lang="en-US" sz="2000" b="0" i="0" dirty="0">
              <a:effectLst/>
              <a:latin typeface="urw-din"/>
            </a:endParaRPr>
          </a:p>
          <a:p>
            <a:pPr marL="457200" indent="-457200">
              <a:buAutoNum type="arabicParenR"/>
            </a:pPr>
            <a:r>
              <a:rPr lang="en-US" sz="2000" b="0" i="0" dirty="0">
                <a:effectLst/>
                <a:latin typeface="urw-din"/>
              </a:rPr>
              <a:t>Members of a class have private access specifier by default and members of a structure are public by default. </a:t>
            </a:r>
          </a:p>
          <a:p>
            <a:pPr marL="457200" indent="-457200">
              <a:buAutoNum type="arabicParenR"/>
            </a:pPr>
            <a:r>
              <a:rPr lang="en-US" sz="2000" b="0" i="0" dirty="0">
                <a:effectLst/>
                <a:latin typeface="urw-din"/>
              </a:rPr>
              <a:t>Class can have null values but the structure can not have null values.</a:t>
            </a:r>
            <a:endParaRPr lang="en-US" sz="2000" dirty="0">
              <a:latin typeface="urw-din"/>
            </a:endParaRPr>
          </a:p>
          <a:p>
            <a:pPr marL="457200" indent="-457200">
              <a:buAutoNum type="arabicParenR"/>
            </a:pPr>
            <a:r>
              <a:rPr lang="en-US" sz="2000" b="0" i="0" dirty="0">
                <a:effectLst/>
                <a:latin typeface="urw-din"/>
              </a:rPr>
              <a:t>Class requires constructor and destructor but the structure </a:t>
            </a:r>
            <a:r>
              <a:rPr lang="en-US" sz="2000" dirty="0">
                <a:latin typeface="urw-din"/>
              </a:rPr>
              <a:t>does</a:t>
            </a:r>
            <a:r>
              <a:rPr lang="en-US" sz="2000" b="0" i="0" dirty="0">
                <a:effectLst/>
                <a:latin typeface="urw-din"/>
              </a:rPr>
              <a:t> not require it.</a:t>
            </a:r>
          </a:p>
          <a:p>
            <a:pPr marL="457200" indent="-457200">
              <a:buAutoNum type="arabicParenR"/>
            </a:pPr>
            <a:r>
              <a:rPr lang="en-US" sz="2000" b="0" i="0" dirty="0">
                <a:effectLst/>
                <a:latin typeface="urw-din"/>
              </a:rPr>
              <a:t>Classes support polymorphism and also be inherited but the structure cannot be inherited.</a:t>
            </a:r>
            <a:endParaRPr lang="en-US" sz="2000" dirty="0">
              <a:latin typeface="urw-din"/>
            </a:endParaRPr>
          </a:p>
          <a:p>
            <a:pPr marL="457200" indent="-457200">
              <a:buAutoNum type="arabicParenR"/>
            </a:pPr>
            <a:r>
              <a:rPr lang="en-US" sz="2000" b="0" i="0" dirty="0">
                <a:effectLst/>
                <a:latin typeface="urw-din"/>
              </a:rPr>
              <a:t>Class is a reference type and its object is created on the heap memory whereas structure is a value type and its object is created on the stack memory. </a:t>
            </a:r>
          </a:p>
          <a:p>
            <a:pPr marL="0" indent="0">
              <a:buNone/>
            </a:pPr>
            <a:endParaRPr lang="en-US" b="0" i="0" dirty="0">
              <a:solidFill>
                <a:srgbClr val="FF0000"/>
              </a:solidFill>
              <a:effectLst/>
              <a:latin typeface="Times New Roman" panose="02020603050405020304" pitchFamily="18" charset="0"/>
            </a:endParaRPr>
          </a:p>
          <a:p>
            <a:pPr marL="0" indent="0" algn="r">
              <a:buNone/>
            </a:pPr>
            <a:r>
              <a:rPr lang="en-US" b="0" i="0" dirty="0">
                <a:solidFill>
                  <a:srgbClr val="FF0000"/>
                </a:solidFill>
                <a:effectLst/>
                <a:latin typeface="Times New Roman" panose="02020603050405020304" pitchFamily="18" charset="0"/>
              </a:rPr>
              <a:t>   Classes are fit for larger or complex objects in programs and Structs are good for small, isolated model objects!</a:t>
            </a:r>
            <a:endParaRPr lang="en-US" b="0" i="0" dirty="0">
              <a:solidFill>
                <a:srgbClr val="FF0000"/>
              </a:solidFill>
              <a:effectLst/>
              <a:latin typeface="urw-din"/>
            </a:endParaRPr>
          </a:p>
          <a:p>
            <a:pPr>
              <a:buFont typeface="Wingdings" panose="05000000000000000000" pitchFamily="2" charset="2"/>
              <a:buChar char="§"/>
            </a:pPr>
            <a:endParaRPr lang="en-IN" dirty="0">
              <a:latin typeface="urw-din"/>
            </a:endParaRPr>
          </a:p>
        </p:txBody>
      </p:sp>
    </p:spTree>
    <p:extLst>
      <p:ext uri="{BB962C8B-B14F-4D97-AF65-F5344CB8AC3E}">
        <p14:creationId xmlns:p14="http://schemas.microsoft.com/office/powerpoint/2010/main" val="188635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CE4618-08D7-4F72-9AAA-FBAEEF16893A}"/>
              </a:ext>
            </a:extLst>
          </p:cNvPr>
          <p:cNvSpPr>
            <a:spLocks noGrp="1"/>
          </p:cNvSpPr>
          <p:nvPr>
            <p:ph type="ctrTitle"/>
          </p:nvPr>
        </p:nvSpPr>
        <p:spPr/>
        <p:txBody>
          <a:bodyPr/>
          <a:lstStyle/>
          <a:p>
            <a:endParaRPr lang="en-IN" dirty="0"/>
          </a:p>
        </p:txBody>
      </p:sp>
      <p:sp>
        <p:nvSpPr>
          <p:cNvPr id="9" name="Subtitle 8">
            <a:extLst>
              <a:ext uri="{FF2B5EF4-FFF2-40B4-BE49-F238E27FC236}">
                <a16:creationId xmlns:a16="http://schemas.microsoft.com/office/drawing/2014/main" id="{20381AE6-FC4E-473C-A39E-13C6872CBE0A}"/>
              </a:ext>
            </a:extLst>
          </p:cNvPr>
          <p:cNvSpPr>
            <a:spLocks noGrp="1"/>
          </p:cNvSpPr>
          <p:nvPr>
            <p:ph type="subTitle" idx="1"/>
          </p:nvPr>
        </p:nvSpPr>
        <p:spPr>
          <a:xfrm>
            <a:off x="5476875" y="4453467"/>
            <a:ext cx="6026147" cy="2204508"/>
          </a:xfrm>
        </p:spPr>
        <p:txBody>
          <a:bodyPr>
            <a:normAutofit fontScale="92500"/>
          </a:bodyPr>
          <a:lstStyle/>
          <a:p>
            <a:pPr algn="just"/>
            <a:r>
              <a:rPr lang="en-US" dirty="0">
                <a:solidFill>
                  <a:srgbClr val="003366"/>
                </a:solidFill>
                <a:latin typeface="Algerian" panose="04020705040A02060702" pitchFamily="82" charset="0"/>
              </a:rPr>
              <a:t>The 4 pillars of OOP (exclusive Features):</a:t>
            </a:r>
          </a:p>
          <a:p>
            <a:pPr marL="457200" indent="-457200" algn="just">
              <a:buAutoNum type="arabicParenR"/>
            </a:pPr>
            <a:r>
              <a:rPr lang="en-US" dirty="0">
                <a:latin typeface="Algerian" panose="04020705040A02060702" pitchFamily="82" charset="0"/>
              </a:rPr>
              <a:t>Encapsulation</a:t>
            </a:r>
          </a:p>
          <a:p>
            <a:pPr marL="457200" indent="-457200" algn="just">
              <a:buAutoNum type="arabicParenR"/>
            </a:pPr>
            <a:r>
              <a:rPr lang="en-US" dirty="0">
                <a:latin typeface="Algerian" panose="04020705040A02060702" pitchFamily="82" charset="0"/>
              </a:rPr>
              <a:t>Abstraction</a:t>
            </a:r>
          </a:p>
          <a:p>
            <a:pPr marL="457200" indent="-457200" algn="just">
              <a:buAutoNum type="arabicParenR"/>
            </a:pPr>
            <a:r>
              <a:rPr lang="en-IN" dirty="0">
                <a:latin typeface="Algerian" panose="04020705040A02060702" pitchFamily="82" charset="0"/>
              </a:rPr>
              <a:t>Inheritance</a:t>
            </a:r>
          </a:p>
          <a:p>
            <a:pPr marL="457200" indent="-457200" algn="just">
              <a:buFont typeface="Arial"/>
              <a:buAutoNum type="arabicParenR"/>
            </a:pPr>
            <a:r>
              <a:rPr lang="en-IN" dirty="0">
                <a:latin typeface="Algerian" panose="04020705040A02060702" pitchFamily="82" charset="0"/>
              </a:rPr>
              <a:t>Polymorphism</a:t>
            </a:r>
          </a:p>
          <a:p>
            <a:pPr algn="just"/>
            <a:endParaRPr lang="en-IN" dirty="0">
              <a:latin typeface="Algerian" panose="04020705040A02060702" pitchFamily="82" charset="0"/>
            </a:endParaRPr>
          </a:p>
        </p:txBody>
      </p:sp>
      <p:pic>
        <p:nvPicPr>
          <p:cNvPr id="7" name="Content Placeholder 6">
            <a:extLst>
              <a:ext uri="{FF2B5EF4-FFF2-40B4-BE49-F238E27FC236}">
                <a16:creationId xmlns:a16="http://schemas.microsoft.com/office/drawing/2014/main" id="{2E11E22D-678C-4030-AB9F-67339A7DDC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75025" y="400050"/>
            <a:ext cx="8816975" cy="3905250"/>
          </a:xfrm>
        </p:spPr>
      </p:pic>
    </p:spTree>
    <p:extLst>
      <p:ext uri="{BB962C8B-B14F-4D97-AF65-F5344CB8AC3E}">
        <p14:creationId xmlns:p14="http://schemas.microsoft.com/office/powerpoint/2010/main" val="399789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FF53-966D-4476-8F91-04AAC73632D8}"/>
              </a:ext>
            </a:extLst>
          </p:cNvPr>
          <p:cNvSpPr>
            <a:spLocks noGrp="1"/>
          </p:cNvSpPr>
          <p:nvPr>
            <p:ph type="title"/>
          </p:nvPr>
        </p:nvSpPr>
        <p:spPr>
          <a:xfrm>
            <a:off x="1484311" y="685801"/>
            <a:ext cx="10018713" cy="952500"/>
          </a:xfrm>
        </p:spPr>
        <p:txBody>
          <a:bodyPr>
            <a:scene3d>
              <a:camera prst="orthographicFront"/>
              <a:lightRig rig="soft" dir="t">
                <a:rot lat="0" lon="0" rev="15600000"/>
              </a:lightRig>
            </a:scene3d>
            <a:sp3d extrusionH="57150" prstMaterial="softEdge">
              <a:bevelT w="25400" h="38100"/>
            </a:sp3d>
          </a:bodyPr>
          <a:lstStyle/>
          <a:p>
            <a:r>
              <a:rPr lang="en-US" b="1" dirty="0">
                <a:ln/>
                <a:solidFill>
                  <a:schemeClr val="accent4"/>
                </a:solidFill>
                <a:effectLst>
                  <a:glow rad="101600">
                    <a:schemeClr val="accent3">
                      <a:satMod val="175000"/>
                      <a:alpha val="40000"/>
                    </a:schemeClr>
                  </a:glow>
                </a:effectLst>
              </a:rPr>
              <a:t>Encapsulation</a:t>
            </a:r>
            <a:endParaRPr lang="en-IN" b="1" dirty="0">
              <a:ln/>
              <a:solidFill>
                <a:schemeClr val="accent4"/>
              </a:solidFill>
              <a:effectLst>
                <a:glow rad="101600">
                  <a:schemeClr val="accent3">
                    <a:satMod val="175000"/>
                    <a:alpha val="40000"/>
                  </a:schemeClr>
                </a:glow>
              </a:effectLst>
            </a:endParaRPr>
          </a:p>
        </p:txBody>
      </p:sp>
      <p:sp>
        <p:nvSpPr>
          <p:cNvPr id="3" name="Content Placeholder 2">
            <a:extLst>
              <a:ext uri="{FF2B5EF4-FFF2-40B4-BE49-F238E27FC236}">
                <a16:creationId xmlns:a16="http://schemas.microsoft.com/office/drawing/2014/main" id="{F11B1E02-4D5E-43E6-9E1B-33A47C26E913}"/>
              </a:ext>
            </a:extLst>
          </p:cNvPr>
          <p:cNvSpPr>
            <a:spLocks noGrp="1"/>
          </p:cNvSpPr>
          <p:nvPr>
            <p:ph idx="1"/>
          </p:nvPr>
        </p:nvSpPr>
        <p:spPr>
          <a:xfrm>
            <a:off x="1484310" y="1666878"/>
            <a:ext cx="10018713" cy="1409698"/>
          </a:xfrm>
        </p:spPr>
        <p:txBody>
          <a:bodyPr>
            <a:normAutofit/>
          </a:bodyPr>
          <a:lstStyle/>
          <a:p>
            <a:pPr marL="0" indent="0">
              <a:buNone/>
            </a:pPr>
            <a:r>
              <a:rPr lang="en-US" b="0" i="0" dirty="0">
                <a:solidFill>
                  <a:schemeClr val="tx1">
                    <a:lumMod val="75000"/>
                    <a:lumOff val="25000"/>
                  </a:schemeClr>
                </a:solidFill>
                <a:effectLst/>
                <a:latin typeface="Muli"/>
              </a:rPr>
              <a:t>It is a process of binding data members and member functions into a single unit. Basically, encapsulation is the process of wrapping up the data and functions in a single capsule.</a:t>
            </a:r>
          </a:p>
        </p:txBody>
      </p:sp>
      <p:pic>
        <p:nvPicPr>
          <p:cNvPr id="2050" name="Picture 2" descr="Why Encapsulation? | Java tutorial, Reading data, Class meaning">
            <a:extLst>
              <a:ext uri="{FF2B5EF4-FFF2-40B4-BE49-F238E27FC236}">
                <a16:creationId xmlns:a16="http://schemas.microsoft.com/office/drawing/2014/main" id="{AAFDF185-0683-4FAF-962F-2E9A69853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76576"/>
            <a:ext cx="5828061" cy="34194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9D1209-43DE-4942-A5A6-419A3CCB9D18}"/>
              </a:ext>
            </a:extLst>
          </p:cNvPr>
          <p:cNvSpPr txBox="1"/>
          <p:nvPr/>
        </p:nvSpPr>
        <p:spPr>
          <a:xfrm>
            <a:off x="1905000" y="3206771"/>
            <a:ext cx="4048125"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0" i="1" dirty="0">
                <a:solidFill>
                  <a:srgbClr val="4D5968"/>
                </a:solidFill>
                <a:effectLst/>
                <a:latin typeface="Nunito Sans"/>
              </a:rPr>
              <a:t>If we take a real-world example of college, we have different departments like Physics, Chemistry, and Biology, etc. A situation may arise where in, the Head of the Physics department need some information from the Biology department, he can’t access the data from that department directly. First, he should contact the Head of the Biology department, then request him to give the data. This is how encapsulation works.</a:t>
            </a:r>
            <a:endParaRPr lang="en-IN" sz="1800" i="1" dirty="0">
              <a:solidFill>
                <a:schemeClr val="tx1">
                  <a:lumMod val="75000"/>
                  <a:lumOff val="25000"/>
                </a:schemeClr>
              </a:solidFill>
              <a:latin typeface="Muli"/>
            </a:endParaRPr>
          </a:p>
          <a:p>
            <a:endParaRPr lang="en-IN" dirty="0"/>
          </a:p>
        </p:txBody>
      </p:sp>
    </p:spTree>
    <p:extLst>
      <p:ext uri="{BB962C8B-B14F-4D97-AF65-F5344CB8AC3E}">
        <p14:creationId xmlns:p14="http://schemas.microsoft.com/office/powerpoint/2010/main" val="321097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554F-A9A1-450F-9D03-040AB9729C96}"/>
              </a:ext>
            </a:extLst>
          </p:cNvPr>
          <p:cNvSpPr>
            <a:spLocks noGrp="1"/>
          </p:cNvSpPr>
          <p:nvPr>
            <p:ph type="title"/>
          </p:nvPr>
        </p:nvSpPr>
        <p:spPr>
          <a:xfrm>
            <a:off x="1261553" y="581025"/>
            <a:ext cx="10018713" cy="790575"/>
          </a:xfrm>
        </p:spPr>
        <p:txBody>
          <a:bodyPr/>
          <a:lstStyle/>
          <a:p>
            <a:r>
              <a:rPr lang="en-US" dirty="0">
                <a:solidFill>
                  <a:srgbClr val="000099"/>
                </a:solidFill>
                <a:effectLst>
                  <a:glow rad="63500">
                    <a:schemeClr val="accent1">
                      <a:satMod val="175000"/>
                      <a:alpha val="40000"/>
                    </a:schemeClr>
                  </a:glow>
                </a:effectLst>
              </a:rPr>
              <a:t>Abstraction</a:t>
            </a:r>
            <a:endParaRPr lang="en-IN" dirty="0">
              <a:solidFill>
                <a:srgbClr val="000099"/>
              </a:solidFill>
              <a:effectLst>
                <a:glow rad="635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935B99E4-ABA2-463E-A496-296BB3305460}"/>
              </a:ext>
            </a:extLst>
          </p:cNvPr>
          <p:cNvSpPr>
            <a:spLocks noGrp="1"/>
          </p:cNvSpPr>
          <p:nvPr>
            <p:ph idx="1"/>
          </p:nvPr>
        </p:nvSpPr>
        <p:spPr>
          <a:xfrm>
            <a:off x="1405730" y="867245"/>
            <a:ext cx="10018713" cy="4057650"/>
          </a:xfrm>
        </p:spPr>
        <p:txBody>
          <a:bodyPr>
            <a:normAutofit/>
          </a:bodyPr>
          <a:lstStyle/>
          <a:p>
            <a:pPr marL="0" indent="0">
              <a:buNone/>
            </a:pPr>
            <a:r>
              <a:rPr lang="en-US" sz="1800" b="0" i="0" dirty="0">
                <a:solidFill>
                  <a:schemeClr val="tx1">
                    <a:lumMod val="85000"/>
                    <a:lumOff val="15000"/>
                  </a:schemeClr>
                </a:solidFill>
                <a:effectLst/>
                <a:latin typeface="Nunito Sans"/>
              </a:rPr>
              <a:t>Abstraction is one of the most distinctive features of C++. Data abstraction concept in C++ helps programmers to provide only essential information to the outside world while hiding background details. It’s the most widely used technique that relies on the separation of implementation and interface of the code. Data Abstraction helps the user to increase the flexibility of the code while minimizing the problems and issues.</a:t>
            </a:r>
          </a:p>
          <a:p>
            <a:pPr marL="0" indent="0" algn="ctr">
              <a:buNone/>
            </a:pPr>
            <a:r>
              <a:rPr lang="en-US" b="1" i="0" dirty="0">
                <a:solidFill>
                  <a:srgbClr val="4C0031"/>
                </a:solidFill>
                <a:effectLst/>
                <a:latin typeface="PMingLiU-ExtB" panose="02020500000000000000" pitchFamily="18" charset="-120"/>
                <a:ea typeface="PMingLiU-ExtB" panose="02020500000000000000" pitchFamily="18" charset="-120"/>
              </a:rPr>
              <a:t>What are the differences between Abstraction and Encapsulation?</a:t>
            </a:r>
          </a:p>
          <a:p>
            <a:pPr marL="0" indent="0">
              <a:buNone/>
            </a:pPr>
            <a:endParaRPr lang="en-IN" sz="2000" dirty="0">
              <a:solidFill>
                <a:schemeClr val="tx1">
                  <a:lumMod val="85000"/>
                  <a:lumOff val="15000"/>
                </a:schemeClr>
              </a:solidFill>
            </a:endParaRPr>
          </a:p>
        </p:txBody>
      </p:sp>
      <p:sp>
        <p:nvSpPr>
          <p:cNvPr id="6" name="TextBox 5">
            <a:extLst>
              <a:ext uri="{FF2B5EF4-FFF2-40B4-BE49-F238E27FC236}">
                <a16:creationId xmlns:a16="http://schemas.microsoft.com/office/drawing/2014/main" id="{CCBDF4E0-0B86-4A1F-9212-E072DF0BF603}"/>
              </a:ext>
            </a:extLst>
          </p:cNvPr>
          <p:cNvSpPr txBox="1"/>
          <p:nvPr/>
        </p:nvSpPr>
        <p:spPr>
          <a:xfrm>
            <a:off x="1619250" y="7189048"/>
            <a:ext cx="9303321" cy="800461"/>
          </a:xfrm>
          <a:prstGeom prst="rect">
            <a:avLst/>
          </a:prstGeom>
          <a:noFill/>
        </p:spPr>
        <p:txBody>
          <a:bodyPr wrap="square" rtlCol="0">
            <a:spAutoFit/>
          </a:bodyPr>
          <a:lstStyle/>
          <a:p>
            <a:endParaRPr lang="en-IN" dirty="0"/>
          </a:p>
        </p:txBody>
      </p:sp>
      <p:pic>
        <p:nvPicPr>
          <p:cNvPr id="2050" name="Picture 2" descr="Difference between Abstraction and Encapsulation">
            <a:extLst>
              <a:ext uri="{FF2B5EF4-FFF2-40B4-BE49-F238E27FC236}">
                <a16:creationId xmlns:a16="http://schemas.microsoft.com/office/drawing/2014/main" id="{610E729F-4A6E-4686-8769-64389ABB0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702898"/>
            <a:ext cx="9210675" cy="301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13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0ACE5-33F8-4989-927A-7DA14832BAF0}"/>
              </a:ext>
            </a:extLst>
          </p:cNvPr>
          <p:cNvSpPr>
            <a:spLocks noGrp="1"/>
          </p:cNvSpPr>
          <p:nvPr>
            <p:ph type="title"/>
          </p:nvPr>
        </p:nvSpPr>
        <p:spPr>
          <a:xfrm>
            <a:off x="1598611" y="257175"/>
            <a:ext cx="10018713" cy="542925"/>
          </a:xfrm>
        </p:spPr>
        <p:txBody>
          <a:bodyPr>
            <a:normAutofit fontScale="90000"/>
          </a:bodyPr>
          <a:lstStyle/>
          <a:p>
            <a:r>
              <a:rPr lang="en-US" dirty="0">
                <a:solidFill>
                  <a:schemeClr val="accent6">
                    <a:lumMod val="75000"/>
                  </a:schemeClr>
                </a:solidFill>
              </a:rPr>
              <a:t>Implementing abstraction in a simple program</a:t>
            </a:r>
            <a:endParaRPr lang="en-IN" dirty="0">
              <a:solidFill>
                <a:schemeClr val="accent6">
                  <a:lumMod val="75000"/>
                </a:schemeClr>
              </a:solidFill>
            </a:endParaRPr>
          </a:p>
        </p:txBody>
      </p:sp>
      <p:sp>
        <p:nvSpPr>
          <p:cNvPr id="5" name="Content Placeholder 4">
            <a:extLst>
              <a:ext uri="{FF2B5EF4-FFF2-40B4-BE49-F238E27FC236}">
                <a16:creationId xmlns:a16="http://schemas.microsoft.com/office/drawing/2014/main" id="{2A9DD4F9-7B8F-4001-8BA9-FB42ECC926DB}"/>
              </a:ext>
            </a:extLst>
          </p:cNvPr>
          <p:cNvSpPr>
            <a:spLocks noGrp="1"/>
          </p:cNvSpPr>
          <p:nvPr>
            <p:ph idx="1"/>
          </p:nvPr>
        </p:nvSpPr>
        <p:spPr>
          <a:xfrm>
            <a:off x="2112961" y="1038225"/>
            <a:ext cx="7250114" cy="5305426"/>
          </a:xfrm>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pPr marL="0" indent="0">
              <a:buNone/>
            </a:pPr>
            <a:r>
              <a:rPr lang="en-IN" sz="2400" b="0" i="0" dirty="0">
                <a:solidFill>
                  <a:srgbClr val="000000"/>
                </a:solidFill>
                <a:effectLst/>
                <a:latin typeface="Courier New" panose="02070309020205020404" pitchFamily="49" charset="0"/>
              </a:rPr>
              <a:t>#include &lt;iostream&gt;</a:t>
            </a:r>
            <a:br>
              <a:rPr lang="en-IN" sz="2400" dirty="0"/>
            </a:br>
            <a:r>
              <a:rPr lang="en-IN" sz="2400" b="0" i="0" dirty="0">
                <a:solidFill>
                  <a:srgbClr val="000000"/>
                </a:solidFill>
                <a:effectLst/>
                <a:latin typeface="Courier New" panose="02070309020205020404" pitchFamily="49" charset="0"/>
              </a:rPr>
              <a:t>using namespace std ;</a:t>
            </a:r>
            <a:br>
              <a:rPr lang="en-IN" sz="2400" dirty="0"/>
            </a:br>
            <a:r>
              <a:rPr lang="en-IN" sz="2400" b="0" i="0" dirty="0">
                <a:solidFill>
                  <a:srgbClr val="000000"/>
                </a:solidFill>
                <a:effectLst/>
                <a:latin typeface="Courier New" panose="02070309020205020404" pitchFamily="49" charset="0"/>
              </a:rPr>
              <a:t>class abstract // declaring class</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private :</a:t>
            </a:r>
            <a:br>
              <a:rPr lang="en-IN" sz="2400" dirty="0"/>
            </a:br>
            <a:r>
              <a:rPr lang="en-IN" sz="2400" b="0" i="0" dirty="0">
                <a:solidFill>
                  <a:srgbClr val="000000"/>
                </a:solidFill>
                <a:effectLst/>
                <a:latin typeface="Courier New" panose="02070309020205020404" pitchFamily="49" charset="0"/>
              </a:rPr>
              <a:t>int x , y ; // private variables x and y</a:t>
            </a:r>
            <a:br>
              <a:rPr lang="en-IN" sz="2400" dirty="0"/>
            </a:br>
            <a:r>
              <a:rPr lang="en-IN" sz="2400" b="0" i="0" dirty="0">
                <a:solidFill>
                  <a:srgbClr val="000000"/>
                </a:solidFill>
                <a:effectLst/>
                <a:latin typeface="Courier New" panose="02070309020205020404" pitchFamily="49" charset="0"/>
              </a:rPr>
              <a:t>public :</a:t>
            </a:r>
            <a:br>
              <a:rPr lang="en-IN" sz="2400" dirty="0"/>
            </a:br>
            <a:r>
              <a:rPr lang="en-IN" sz="2400" b="0" i="0" dirty="0">
                <a:solidFill>
                  <a:srgbClr val="000000"/>
                </a:solidFill>
                <a:effectLst/>
                <a:latin typeface="Courier New" panose="02070309020205020404" pitchFamily="49" charset="0"/>
              </a:rPr>
              <a:t>// method to set values of  all the declared private members</a:t>
            </a:r>
            <a:br>
              <a:rPr lang="en-IN" sz="2400" dirty="0"/>
            </a:br>
            <a:r>
              <a:rPr lang="en-IN" sz="2400" b="0" i="0" dirty="0">
                <a:solidFill>
                  <a:srgbClr val="000000"/>
                </a:solidFill>
                <a:effectLst/>
                <a:latin typeface="Courier New" panose="02070309020205020404" pitchFamily="49" charset="0"/>
              </a:rPr>
              <a:t>void set ( int a , int b ) // declaring public function set</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x = a ;</a:t>
            </a:r>
            <a:br>
              <a:rPr lang="en-IN" sz="2400" dirty="0"/>
            </a:br>
            <a:r>
              <a:rPr lang="en-IN" sz="2400" b="0" i="0" dirty="0">
                <a:solidFill>
                  <a:srgbClr val="000000"/>
                </a:solidFill>
                <a:effectLst/>
                <a:latin typeface="Courier New" panose="02070309020205020404" pitchFamily="49" charset="0"/>
              </a:rPr>
              <a:t>y = b ;</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void display () // declaring display() function</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cout &lt;&lt; " x  =  " &lt;&lt; x  &lt;&lt; endl ;</a:t>
            </a:r>
            <a:br>
              <a:rPr lang="en-IN" sz="2400" dirty="0"/>
            </a:br>
            <a:r>
              <a:rPr lang="en-IN" sz="2400" b="0" i="0" dirty="0">
                <a:solidFill>
                  <a:srgbClr val="000000"/>
                </a:solidFill>
                <a:effectLst/>
                <a:latin typeface="Courier New" panose="02070309020205020404" pitchFamily="49" charset="0"/>
              </a:rPr>
              <a:t>cout &lt;&lt; " y  = " &lt;&lt; y &lt;&lt; endl ;</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 ;</a:t>
            </a:r>
            <a:br>
              <a:rPr lang="en-IN" sz="2400" dirty="0"/>
            </a:br>
            <a:r>
              <a:rPr lang="en-IN" sz="2400" b="0" i="0" dirty="0">
                <a:solidFill>
                  <a:srgbClr val="000000"/>
                </a:solidFill>
                <a:effectLst/>
                <a:latin typeface="Courier New" panose="02070309020205020404" pitchFamily="49" charset="0"/>
              </a:rPr>
              <a:t>int main ()</a:t>
            </a:r>
            <a:br>
              <a:rPr lang="en-IN" sz="2400" dirty="0"/>
            </a:br>
            <a:r>
              <a:rPr lang="en-IN" sz="2400" b="0" i="0" dirty="0">
                <a:solidFill>
                  <a:srgbClr val="000000"/>
                </a:solidFill>
                <a:effectLst/>
                <a:latin typeface="Courier New" panose="02070309020205020404" pitchFamily="49" charset="0"/>
              </a:rPr>
              <a:t>{</a:t>
            </a:r>
            <a:br>
              <a:rPr lang="en-IN" sz="2400" dirty="0"/>
            </a:br>
            <a:r>
              <a:rPr lang="en-IN" sz="2400" b="0" i="0" dirty="0">
                <a:solidFill>
                  <a:srgbClr val="000000"/>
                </a:solidFill>
                <a:effectLst/>
                <a:latin typeface="Courier New" panose="02070309020205020404" pitchFamily="49" charset="0"/>
              </a:rPr>
              <a:t>abstract obj ; // creating object of declared class</a:t>
            </a:r>
            <a:br>
              <a:rPr lang="en-IN" sz="2400" dirty="0"/>
            </a:br>
            <a:r>
              <a:rPr lang="en-IN" sz="2400" b="0" i="0" dirty="0">
                <a:solidFill>
                  <a:srgbClr val="000000"/>
                </a:solidFill>
                <a:effectLst/>
                <a:latin typeface="Courier New" panose="02070309020205020404" pitchFamily="49" charset="0"/>
              </a:rPr>
              <a:t>obj.set ( 110 , 250 ) ;</a:t>
            </a:r>
            <a:br>
              <a:rPr lang="en-IN" sz="2400" dirty="0"/>
            </a:br>
            <a:r>
              <a:rPr lang="en-IN" sz="2400" b="0" i="0" dirty="0">
                <a:solidFill>
                  <a:srgbClr val="000000"/>
                </a:solidFill>
                <a:effectLst/>
                <a:latin typeface="Courier New" panose="02070309020205020404" pitchFamily="49" charset="0"/>
              </a:rPr>
              <a:t>obj.display () ;</a:t>
            </a:r>
            <a:br>
              <a:rPr lang="en-IN" sz="2400" dirty="0"/>
            </a:br>
            <a:r>
              <a:rPr lang="en-IN" sz="2400" b="0" i="0" dirty="0">
                <a:solidFill>
                  <a:srgbClr val="000000"/>
                </a:solidFill>
                <a:effectLst/>
                <a:latin typeface="Courier New" panose="02070309020205020404" pitchFamily="49" charset="0"/>
              </a:rPr>
              <a:t>return 0 ;</a:t>
            </a:r>
            <a:br>
              <a:rPr lang="en-IN" sz="2400" dirty="0"/>
            </a:br>
            <a:r>
              <a:rPr lang="en-IN" sz="2400" b="0" i="0" dirty="0">
                <a:solidFill>
                  <a:srgbClr val="000000"/>
                </a:solidFill>
                <a:effectLst/>
                <a:latin typeface="Courier New" panose="02070309020205020404" pitchFamily="49" charset="0"/>
              </a:rPr>
              <a:t>}</a:t>
            </a:r>
            <a:endParaRPr lang="en-US" sz="3200" b="0" i="0" dirty="0">
              <a:solidFill>
                <a:schemeClr val="tx1">
                  <a:lumMod val="85000"/>
                  <a:lumOff val="15000"/>
                </a:schemeClr>
              </a:solidFill>
              <a:effectLst/>
              <a:latin typeface="Nunito Sans"/>
            </a:endParaRPr>
          </a:p>
          <a:p>
            <a:pPr marL="0" indent="0">
              <a:buNone/>
            </a:pPr>
            <a:endParaRPr lang="en-IN" dirty="0"/>
          </a:p>
        </p:txBody>
      </p:sp>
      <p:sp>
        <p:nvSpPr>
          <p:cNvPr id="7" name="AutoShape 4" descr="data abstraction in c++ 2">
            <a:extLst>
              <a:ext uri="{FF2B5EF4-FFF2-40B4-BE49-F238E27FC236}">
                <a16:creationId xmlns:a16="http://schemas.microsoft.com/office/drawing/2014/main" id="{4821C0B7-4EC0-4564-AC3F-847FCF663B97}"/>
              </a:ext>
            </a:extLst>
          </p:cNvPr>
          <p:cNvSpPr>
            <a:spLocks noChangeAspect="1" noChangeArrowheads="1"/>
          </p:cNvSpPr>
          <p:nvPr/>
        </p:nvSpPr>
        <p:spPr bwMode="auto">
          <a:xfrm>
            <a:off x="5948363" y="3009900"/>
            <a:ext cx="1552575" cy="704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Box 7">
            <a:extLst>
              <a:ext uri="{FF2B5EF4-FFF2-40B4-BE49-F238E27FC236}">
                <a16:creationId xmlns:a16="http://schemas.microsoft.com/office/drawing/2014/main" id="{EBE095D0-0CA3-4945-986C-431343D82DC2}"/>
              </a:ext>
            </a:extLst>
          </p:cNvPr>
          <p:cNvSpPr txBox="1"/>
          <p:nvPr/>
        </p:nvSpPr>
        <p:spPr>
          <a:xfrm>
            <a:off x="9496425" y="4010025"/>
            <a:ext cx="2486025"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ln w="9525">
                  <a:solidFill>
                    <a:schemeClr val="bg1"/>
                  </a:solidFill>
                  <a:prstDash val="solid"/>
                </a:ln>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effectLst>
                  <a:outerShdw blurRad="12700" dist="38100" dir="2700000" algn="tl" rotWithShape="0">
                    <a:schemeClr val="accent5">
                      <a:lumMod val="60000"/>
                      <a:lumOff val="40000"/>
                    </a:schemeClr>
                  </a:outerShdw>
                </a:effectLst>
              </a:rPr>
              <a:t>Output:</a:t>
            </a:r>
          </a:p>
          <a:p>
            <a:r>
              <a:rPr lang="en-US" sz="3200" b="1" dirty="0">
                <a:ln w="9525">
                  <a:solidFill>
                    <a:schemeClr val="bg1"/>
                  </a:solidFill>
                  <a:prstDash val="solid"/>
                </a:ln>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x= 110</a:t>
            </a:r>
          </a:p>
          <a:p>
            <a:r>
              <a:rPr lang="en-US" sz="3200" b="1" dirty="0">
                <a:ln w="9525">
                  <a:solidFill>
                    <a:schemeClr val="bg1"/>
                  </a:solidFill>
                  <a:prstDash val="solid"/>
                </a:ln>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y= 250</a:t>
            </a:r>
            <a:endParaRPr lang="en-IN" sz="3200" dirty="0">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78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5649-5901-49FA-8C63-35241D7D25A3}"/>
              </a:ext>
            </a:extLst>
          </p:cNvPr>
          <p:cNvSpPr>
            <a:spLocks noGrp="1"/>
          </p:cNvSpPr>
          <p:nvPr>
            <p:ph type="title"/>
          </p:nvPr>
        </p:nvSpPr>
        <p:spPr>
          <a:xfrm>
            <a:off x="1522411" y="295276"/>
            <a:ext cx="10018713" cy="876300"/>
          </a:xfrm>
        </p:spPr>
        <p:txBody>
          <a:bodyPr>
            <a:scene3d>
              <a:camera prst="orthographicFront"/>
              <a:lightRig rig="threePt" dir="t"/>
            </a:scene3d>
            <a:sp3d extrusionH="57150">
              <a:bevelT w="82550" h="38100" prst="coolSlant"/>
            </a:sp3d>
          </a:bodyPr>
          <a:lstStyle/>
          <a:p>
            <a:r>
              <a:rPr lang="en-US" b="1" dirty="0">
                <a:ln w="22225">
                  <a:solidFill>
                    <a:schemeClr val="accent2"/>
                  </a:solidFill>
                  <a:prstDash val="solid"/>
                </a:ln>
                <a:solidFill>
                  <a:schemeClr val="accent2">
                    <a:lumMod val="40000"/>
                    <a:lumOff val="60000"/>
                  </a:schemeClr>
                </a:solidFill>
                <a:effectLst/>
              </a:rPr>
              <a:t>Inheritance</a:t>
            </a:r>
            <a:endParaRPr lang="en-IN" b="1" dirty="0">
              <a:ln w="22225">
                <a:solidFill>
                  <a:schemeClr val="accent2"/>
                </a:solidFill>
                <a:prstDash val="solid"/>
              </a:ln>
              <a:solidFill>
                <a:schemeClr val="accent2">
                  <a:lumMod val="40000"/>
                  <a:lumOff val="60000"/>
                </a:schemeClr>
              </a:solidFill>
              <a:effectLst/>
            </a:endParaRPr>
          </a:p>
        </p:txBody>
      </p:sp>
      <p:pic>
        <p:nvPicPr>
          <p:cNvPr id="5" name="Content Placeholder 4">
            <a:extLst>
              <a:ext uri="{FF2B5EF4-FFF2-40B4-BE49-F238E27FC236}">
                <a16:creationId xmlns:a16="http://schemas.microsoft.com/office/drawing/2014/main" id="{B5FF0494-89CD-4389-A8F0-6DEAD6F02D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286" y="2638425"/>
            <a:ext cx="6773864" cy="4105275"/>
          </a:xfrm>
        </p:spPr>
      </p:pic>
      <p:sp>
        <p:nvSpPr>
          <p:cNvPr id="10" name="TextBox 9">
            <a:extLst>
              <a:ext uri="{FF2B5EF4-FFF2-40B4-BE49-F238E27FC236}">
                <a16:creationId xmlns:a16="http://schemas.microsoft.com/office/drawing/2014/main" id="{DC93071F-3859-453B-9B2D-BC9EFCFC4710}"/>
              </a:ext>
            </a:extLst>
          </p:cNvPr>
          <p:cNvSpPr txBox="1"/>
          <p:nvPr/>
        </p:nvSpPr>
        <p:spPr>
          <a:xfrm>
            <a:off x="1609725" y="1166814"/>
            <a:ext cx="9931399" cy="1323439"/>
          </a:xfrm>
          <a:prstGeom prst="rect">
            <a:avLst/>
          </a:prstGeom>
          <a:noFill/>
        </p:spPr>
        <p:txBody>
          <a:bodyPr wrap="square">
            <a:spAutoFit/>
          </a:bodyPr>
          <a:lstStyle/>
          <a:p>
            <a:pPr marL="0" indent="0">
              <a:buNone/>
            </a:pPr>
            <a:r>
              <a:rPr lang="en-US" sz="2000" b="0" i="0" dirty="0">
                <a:solidFill>
                  <a:srgbClr val="333333"/>
                </a:solidFill>
                <a:effectLst/>
                <a:latin typeface="Muli"/>
              </a:rPr>
              <a:t>Inheritance is the process to create new classes or subclasses from an existing class. The existing class is called the parent class, and the derived class is called sub-class or inherited class. The inherited class have the behavior of parent class, and in addition, can have its own characteristics.</a:t>
            </a:r>
            <a:endParaRPr lang="en-IN" sz="2000" dirty="0"/>
          </a:p>
        </p:txBody>
      </p:sp>
      <p:sp>
        <p:nvSpPr>
          <p:cNvPr id="7" name="TextBox 6">
            <a:extLst>
              <a:ext uri="{FF2B5EF4-FFF2-40B4-BE49-F238E27FC236}">
                <a16:creationId xmlns:a16="http://schemas.microsoft.com/office/drawing/2014/main" id="{6C617B59-5B62-4A91-B1AE-1F356CD47E0D}"/>
              </a:ext>
            </a:extLst>
          </p:cNvPr>
          <p:cNvSpPr txBox="1"/>
          <p:nvPr/>
        </p:nvSpPr>
        <p:spPr>
          <a:xfrm>
            <a:off x="7820025" y="2791360"/>
            <a:ext cx="4124325"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0" i="1" dirty="0">
                <a:solidFill>
                  <a:srgbClr val="273239"/>
                </a:solidFill>
                <a:effectLst/>
                <a:latin typeface="Nunito Sans"/>
              </a:rPr>
              <a:t>Consider a group of vehicles. You need to create classes for Bus, Car and Truck. The methods fuelAmount(), capacity(), applyBrakes() will be same for all of the three classes. If we create these classes avoiding inheritance then we have to write all of these functions in each of the three classes. </a:t>
            </a:r>
            <a:r>
              <a:rPr lang="en-US" sz="1600" i="1" dirty="0">
                <a:solidFill>
                  <a:srgbClr val="273239"/>
                </a:solidFill>
                <a:latin typeface="Nunito Sans"/>
              </a:rPr>
              <a:t>But the</a:t>
            </a:r>
            <a:r>
              <a:rPr lang="en-US" sz="1600" b="0" i="1" dirty="0">
                <a:solidFill>
                  <a:srgbClr val="273239"/>
                </a:solidFill>
                <a:effectLst/>
                <a:latin typeface="Nunito Sans"/>
              </a:rPr>
              <a:t> process results in duplication of same code 3 times. This increases the chances of error and data redundancy. To avoid this type of situation, inheritance is used. </a:t>
            </a:r>
            <a:r>
              <a:rPr lang="en-US" sz="1600" i="1" dirty="0">
                <a:solidFill>
                  <a:srgbClr val="273239"/>
                </a:solidFill>
                <a:latin typeface="Nunito Sans"/>
              </a:rPr>
              <a:t>W</a:t>
            </a:r>
            <a:r>
              <a:rPr lang="en-US" sz="1600" b="0" i="1" dirty="0">
                <a:solidFill>
                  <a:srgbClr val="273239"/>
                </a:solidFill>
                <a:effectLst/>
                <a:latin typeface="Nunito Sans"/>
              </a:rPr>
              <a:t>e create a class Vehicle and write these three functions in it and inherit the rest of the classes from the vehicle class to access these methods and also add distinct additional features of the individual classes.</a:t>
            </a:r>
            <a:endParaRPr lang="en-IN" sz="1600" i="1" dirty="0">
              <a:latin typeface="Nunito Sans"/>
            </a:endParaRPr>
          </a:p>
        </p:txBody>
      </p:sp>
    </p:spTree>
    <p:extLst>
      <p:ext uri="{BB962C8B-B14F-4D97-AF65-F5344CB8AC3E}">
        <p14:creationId xmlns:p14="http://schemas.microsoft.com/office/powerpoint/2010/main" val="300774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BBDE3C9-629B-46B1-A1FA-08CF66FF4A01}"/>
              </a:ext>
            </a:extLst>
          </p:cNvPr>
          <p:cNvSpPr>
            <a:spLocks noGrp="1"/>
          </p:cNvSpPr>
          <p:nvPr>
            <p:ph type="body" idx="1"/>
          </p:nvPr>
        </p:nvSpPr>
        <p:spPr>
          <a:xfrm>
            <a:off x="1169985" y="514879"/>
            <a:ext cx="4607188" cy="381001"/>
          </a:xfrm>
        </p:spPr>
        <p:txBody>
          <a:bodyPr>
            <a:normAutofit fontScale="77500" lnSpcReduction="20000"/>
          </a:bodyPr>
          <a:lstStyle/>
          <a:p>
            <a:pPr algn="ctr"/>
            <a:r>
              <a:rPr lang="en-US" u="sng" dirty="0">
                <a:solidFill>
                  <a:srgbClr val="FF5D37"/>
                </a:solidFill>
                <a:latin typeface="Arial Rounded MT Bold" panose="020F0704030504030204" pitchFamily="34" charset="0"/>
              </a:rPr>
              <a:t>Modes of Inheritance:</a:t>
            </a:r>
            <a:endParaRPr lang="en-IN" u="sng" dirty="0">
              <a:solidFill>
                <a:srgbClr val="FF5D37"/>
              </a:solidFill>
              <a:latin typeface="Arial Rounded MT Bold" panose="020F0704030504030204" pitchFamily="34" charset="0"/>
            </a:endParaRPr>
          </a:p>
        </p:txBody>
      </p:sp>
      <p:sp>
        <p:nvSpPr>
          <p:cNvPr id="5" name="Rectangle 2">
            <a:extLst>
              <a:ext uri="{FF2B5EF4-FFF2-40B4-BE49-F238E27FC236}">
                <a16:creationId xmlns:a16="http://schemas.microsoft.com/office/drawing/2014/main" id="{F5798896-6324-4AC9-9496-4BA5C5A0C35B}"/>
              </a:ext>
            </a:extLst>
          </p:cNvPr>
          <p:cNvSpPr>
            <a:spLocks noGrp="1" noChangeArrowheads="1"/>
          </p:cNvSpPr>
          <p:nvPr>
            <p:ph sz="half" idx="2"/>
          </p:nvPr>
        </p:nvSpPr>
        <p:spPr bwMode="auto">
          <a:xfrm>
            <a:off x="1169985" y="953559"/>
            <a:ext cx="5316539" cy="5770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8200"/>
                </a:solidFill>
                <a:effectLst/>
                <a:latin typeface="Consolas" panose="020B0609020204030204" pitchFamily="49" charset="0"/>
              </a:rPr>
              <a:t>// C++ Implementation to show that a derived class</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8200"/>
                </a:solidFill>
                <a:effectLst/>
                <a:latin typeface="Consolas" panose="020B0609020204030204" pitchFamily="49" charset="0"/>
              </a:rPr>
              <a:t>// doesn’t inherit access to private data members.</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8200"/>
                </a:solidFill>
                <a:effectLst/>
                <a:latin typeface="Consolas" panose="020B0609020204030204" pitchFamily="49" charset="0"/>
              </a:rPr>
              <a:t>// However, it does inherit a full parent object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006699"/>
                </a:solidFill>
                <a:effectLst/>
                <a:latin typeface="Consolas" panose="020B0609020204030204" pitchFamily="49" charset="0"/>
              </a:rPr>
              <a:t>class</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A</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006699"/>
                </a:solidFill>
                <a:effectLst/>
                <a:latin typeface="Consolas" panose="020B0609020204030204" pitchFamily="49" charset="0"/>
              </a:rPr>
              <a:t>public</a:t>
            </a: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808080"/>
                </a:solidFill>
                <a:effectLst/>
                <a:latin typeface="Consolas" panose="020B0609020204030204" pitchFamily="49" charset="0"/>
              </a:rPr>
              <a:t>int</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x;</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006699"/>
                </a:solidFill>
                <a:effectLst/>
                <a:latin typeface="Consolas" panose="020B0609020204030204" pitchFamily="49" charset="0"/>
              </a:rPr>
              <a:t>protected</a:t>
            </a: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808080"/>
                </a:solidFill>
                <a:effectLst/>
                <a:latin typeface="Consolas" panose="020B0609020204030204" pitchFamily="49" charset="0"/>
              </a:rPr>
              <a:t>int</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y;</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006699"/>
                </a:solidFill>
                <a:effectLst/>
                <a:latin typeface="Consolas" panose="020B0609020204030204" pitchFamily="49" charset="0"/>
              </a:rPr>
              <a:t>private</a:t>
            </a: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808080"/>
                </a:solidFill>
                <a:effectLst/>
                <a:latin typeface="Consolas" panose="020B0609020204030204" pitchFamily="49" charset="0"/>
              </a:rPr>
              <a:t>int</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z;</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006699"/>
                </a:solidFill>
                <a:effectLst/>
                <a:latin typeface="Consolas" panose="020B0609020204030204" pitchFamily="49" charset="0"/>
              </a:rPr>
              <a:t>class</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B : </a:t>
            </a:r>
            <a:r>
              <a:rPr kumimoji="0" lang="en-US" altLang="en-US" sz="1250" b="1" i="0" u="none" strike="noStrike" cap="none" normalizeH="0" baseline="0" dirty="0">
                <a:ln>
                  <a:noFill/>
                </a:ln>
                <a:solidFill>
                  <a:srgbClr val="006699"/>
                </a:solidFill>
                <a:effectLst/>
                <a:latin typeface="Consolas" panose="020B0609020204030204" pitchFamily="49" charset="0"/>
              </a:rPr>
              <a:t>public</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A</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x is public</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y is protected</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z is not accessible from B</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006699"/>
                </a:solidFill>
                <a:effectLst/>
                <a:latin typeface="Consolas" panose="020B0609020204030204" pitchFamily="49" charset="0"/>
              </a:rPr>
              <a:t>class</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C : </a:t>
            </a:r>
            <a:r>
              <a:rPr kumimoji="0" lang="en-US" altLang="en-US" sz="1250" b="1" i="0" u="none" strike="noStrike" cap="none" normalizeH="0" baseline="0" dirty="0">
                <a:ln>
                  <a:noFill/>
                </a:ln>
                <a:solidFill>
                  <a:srgbClr val="006699"/>
                </a:solidFill>
                <a:effectLst/>
                <a:latin typeface="Consolas" panose="020B0609020204030204" pitchFamily="49" charset="0"/>
              </a:rPr>
              <a:t>protected</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A</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x is protected</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y is protected</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z is not accessible from C</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1" i="0" u="none" strike="noStrike" cap="none" normalizeH="0" baseline="0" dirty="0">
                <a:ln>
                  <a:noFill/>
                </a:ln>
                <a:solidFill>
                  <a:srgbClr val="006699"/>
                </a:solidFill>
                <a:effectLst/>
                <a:latin typeface="Consolas" panose="020B0609020204030204" pitchFamily="49" charset="0"/>
              </a:rPr>
              <a:t>class</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D : </a:t>
            </a:r>
            <a:r>
              <a:rPr kumimoji="0" lang="en-US" altLang="en-US" sz="1250" b="1" i="0" u="none" strike="noStrike" cap="none" normalizeH="0" baseline="0" dirty="0">
                <a:ln>
                  <a:noFill/>
                </a:ln>
                <a:solidFill>
                  <a:srgbClr val="006699"/>
                </a:solidFill>
                <a:effectLst/>
                <a:latin typeface="Consolas" panose="020B0609020204030204" pitchFamily="49" charset="0"/>
              </a:rPr>
              <a:t>private</a:t>
            </a: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0000"/>
                </a:solidFill>
                <a:effectLst/>
                <a:latin typeface="Consolas" panose="020B0609020204030204" pitchFamily="49" charset="0"/>
              </a:rPr>
              <a:t>A    </a:t>
            </a:r>
            <a:r>
              <a:rPr kumimoji="0" lang="en-US" altLang="en-US" sz="1250" b="0" i="0" u="none" strike="noStrike" cap="none" normalizeH="0" baseline="0" dirty="0">
                <a:ln>
                  <a:noFill/>
                </a:ln>
                <a:solidFill>
                  <a:srgbClr val="008200"/>
                </a:solidFill>
                <a:effectLst/>
                <a:latin typeface="Consolas" panose="020B0609020204030204" pitchFamily="49" charset="0"/>
              </a:rPr>
              <a:t>// 'private' is default for classes</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x is private</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y is private</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273239"/>
                </a:solidFill>
                <a:effectLst/>
                <a:latin typeface="Consolas" panose="020B0609020204030204" pitchFamily="49" charset="0"/>
              </a:rPr>
              <a:t>    </a:t>
            </a:r>
            <a:r>
              <a:rPr kumimoji="0" lang="en-US" altLang="en-US" sz="1250" b="0" i="0" u="none" strike="noStrike" cap="none" normalizeH="0" baseline="0" dirty="0">
                <a:ln>
                  <a:noFill/>
                </a:ln>
                <a:solidFill>
                  <a:srgbClr val="008200"/>
                </a:solidFill>
                <a:effectLst/>
                <a:latin typeface="Consolas" panose="020B0609020204030204" pitchFamily="49" charset="0"/>
              </a:rPr>
              <a:t>// z is not accessible from D</a:t>
            </a:r>
            <a:endParaRPr kumimoji="0" lang="en-US" altLang="en-US" sz="12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000000"/>
                </a:solidFill>
                <a:effectLst/>
                <a:latin typeface="Consolas" panose="020B0609020204030204" pitchFamily="49" charset="0"/>
              </a:rPr>
              <a:t>};</a:t>
            </a:r>
            <a:endParaRPr kumimoji="0" lang="en-US" altLang="en-US" sz="1250" b="0" i="0" u="none" strike="noStrike" cap="none" normalizeH="0" baseline="0" dirty="0">
              <a:ln>
                <a:noFill/>
              </a:ln>
              <a:solidFill>
                <a:schemeClr val="tx1"/>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E7E063AB-B863-4D9D-9FC1-16DA786A30E8}"/>
              </a:ext>
            </a:extLst>
          </p:cNvPr>
          <p:cNvSpPr>
            <a:spLocks noGrp="1"/>
          </p:cNvSpPr>
          <p:nvPr>
            <p:ph type="body" sz="quarter" idx="3"/>
          </p:nvPr>
        </p:nvSpPr>
        <p:spPr>
          <a:xfrm>
            <a:off x="7423412" y="607749"/>
            <a:ext cx="4622537" cy="576262"/>
          </a:xfrm>
        </p:spPr>
        <p:txBody>
          <a:bodyPr>
            <a:normAutofit fontScale="77500" lnSpcReduction="20000"/>
          </a:bodyPr>
          <a:lstStyle/>
          <a:p>
            <a:pPr algn="ctr"/>
            <a:r>
              <a:rPr lang="en-US" dirty="0"/>
              <a:t>Types of Inheritance:</a:t>
            </a:r>
            <a:endParaRPr lang="en-IN" dirty="0"/>
          </a:p>
        </p:txBody>
      </p:sp>
      <p:sp>
        <p:nvSpPr>
          <p:cNvPr id="8" name="Content Placeholder 7">
            <a:extLst>
              <a:ext uri="{FF2B5EF4-FFF2-40B4-BE49-F238E27FC236}">
                <a16:creationId xmlns:a16="http://schemas.microsoft.com/office/drawing/2014/main" id="{E2397390-78E3-4D59-AC02-D336911EB154}"/>
              </a:ext>
            </a:extLst>
          </p:cNvPr>
          <p:cNvSpPr>
            <a:spLocks noGrp="1"/>
          </p:cNvSpPr>
          <p:nvPr>
            <p:ph sz="quarter" idx="4"/>
          </p:nvPr>
        </p:nvSpPr>
        <p:spPr>
          <a:xfrm>
            <a:off x="7287152" y="1272645"/>
            <a:ext cx="4758797" cy="5175779"/>
          </a:xfrm>
        </p:spPr>
        <p:style>
          <a:lnRef idx="1">
            <a:schemeClr val="accent1"/>
          </a:lnRef>
          <a:fillRef idx="2">
            <a:schemeClr val="accent1"/>
          </a:fillRef>
          <a:effectRef idx="1">
            <a:schemeClr val="accent1"/>
          </a:effectRef>
          <a:fontRef idx="minor">
            <a:schemeClr val="dk1"/>
          </a:fontRef>
        </p:style>
        <p:txBody>
          <a:bodyPr>
            <a:noAutofit/>
          </a:bodyPr>
          <a:lstStyle/>
          <a:p>
            <a:pPr marL="0" indent="0" fontAlgn="base">
              <a:buNone/>
            </a:pPr>
            <a:r>
              <a:rPr lang="en-US" sz="1600" b="1" i="0" dirty="0">
                <a:solidFill>
                  <a:srgbClr val="273239"/>
                </a:solidFill>
                <a:effectLst/>
                <a:latin typeface="Vrinda" panose="020B0502040204020203" pitchFamily="34" charset="0"/>
                <a:cs typeface="Vrinda" panose="020B0502040204020203" pitchFamily="34" charset="0"/>
              </a:rPr>
              <a:t>1. </a:t>
            </a:r>
            <a:r>
              <a:rPr lang="en-US" sz="1600" b="1" i="0" dirty="0">
                <a:solidFill>
                  <a:srgbClr val="FF33CC"/>
                </a:solidFill>
                <a:effectLst/>
                <a:latin typeface="Vrinda" panose="020B0502040204020203" pitchFamily="34" charset="0"/>
                <a:cs typeface="Vrinda" panose="020B0502040204020203" pitchFamily="34" charset="0"/>
              </a:rPr>
              <a:t>Single Inheritance</a:t>
            </a:r>
            <a:r>
              <a:rPr lang="en-US" sz="1600" b="0" i="0" dirty="0">
                <a:solidFill>
                  <a:srgbClr val="273239"/>
                </a:solidFill>
                <a:effectLst/>
                <a:latin typeface="Vrinda" panose="020B0502040204020203" pitchFamily="34" charset="0"/>
                <a:cs typeface="Vrinda" panose="020B0502040204020203" pitchFamily="34" charset="0"/>
              </a:rPr>
              <a:t>: In single inheritance, a class is allowed to inherit from only one class. i.e. one sub class is inherited by one base class only.</a:t>
            </a:r>
          </a:p>
          <a:p>
            <a:pPr marL="0" indent="0">
              <a:buNone/>
            </a:pPr>
            <a:r>
              <a:rPr lang="en-US" sz="1600" b="1" i="0" dirty="0">
                <a:solidFill>
                  <a:srgbClr val="273239"/>
                </a:solidFill>
                <a:effectLst/>
                <a:latin typeface="Vrinda" panose="020B0502040204020203" pitchFamily="34" charset="0"/>
                <a:cs typeface="Vrinda" panose="020B0502040204020203" pitchFamily="34" charset="0"/>
              </a:rPr>
              <a:t>2. </a:t>
            </a:r>
            <a:r>
              <a:rPr lang="en-US" sz="1600" b="1" i="0" dirty="0">
                <a:solidFill>
                  <a:srgbClr val="FF33CC"/>
                </a:solidFill>
                <a:effectLst/>
                <a:latin typeface="Vrinda" panose="020B0502040204020203" pitchFamily="34" charset="0"/>
                <a:cs typeface="Vrinda" panose="020B0502040204020203" pitchFamily="34" charset="0"/>
              </a:rPr>
              <a:t>Multiple Inheritance</a:t>
            </a:r>
            <a:r>
              <a:rPr lang="en-US" sz="1600" b="1" i="0" dirty="0">
                <a:solidFill>
                  <a:srgbClr val="273239"/>
                </a:solidFill>
                <a:effectLst/>
                <a:latin typeface="Vrinda" panose="020B0502040204020203" pitchFamily="34" charset="0"/>
                <a:cs typeface="Vrinda" panose="020B0502040204020203" pitchFamily="34" charset="0"/>
              </a:rPr>
              <a:t>:</a:t>
            </a:r>
            <a:r>
              <a:rPr lang="en-US" sz="1600" b="0" i="0" dirty="0">
                <a:solidFill>
                  <a:srgbClr val="273239"/>
                </a:solidFill>
                <a:effectLst/>
                <a:latin typeface="Vrinda" panose="020B0502040204020203" pitchFamily="34" charset="0"/>
                <a:cs typeface="Vrinda" panose="020B0502040204020203" pitchFamily="34" charset="0"/>
              </a:rPr>
              <a:t> Multiple Inheritance is a feature of C++ where a class can inherit from more than one classes. </a:t>
            </a:r>
            <a:r>
              <a:rPr lang="en-US" sz="1600" b="0" i="0" dirty="0" err="1">
                <a:solidFill>
                  <a:srgbClr val="273239"/>
                </a:solidFill>
                <a:effectLst/>
                <a:latin typeface="Vrinda" panose="020B0502040204020203" pitchFamily="34" charset="0"/>
                <a:cs typeface="Vrinda" panose="020B0502040204020203" pitchFamily="34" charset="0"/>
              </a:rPr>
              <a:t>i.e</a:t>
            </a:r>
            <a:r>
              <a:rPr lang="en-US" sz="1600" b="0" i="0" dirty="0">
                <a:solidFill>
                  <a:srgbClr val="273239"/>
                </a:solidFill>
                <a:effectLst/>
                <a:latin typeface="Vrinda" panose="020B0502040204020203" pitchFamily="34" charset="0"/>
                <a:cs typeface="Vrinda" panose="020B0502040204020203" pitchFamily="34" charset="0"/>
              </a:rPr>
              <a:t> one </a:t>
            </a:r>
            <a:r>
              <a:rPr lang="en-US" sz="1600" b="1" i="0" dirty="0">
                <a:solidFill>
                  <a:srgbClr val="273239"/>
                </a:solidFill>
                <a:effectLst/>
                <a:latin typeface="Vrinda" panose="020B0502040204020203" pitchFamily="34" charset="0"/>
                <a:cs typeface="Vrinda" panose="020B0502040204020203" pitchFamily="34" charset="0"/>
              </a:rPr>
              <a:t>sub class</a:t>
            </a:r>
            <a:r>
              <a:rPr lang="en-US" sz="1600" b="0" i="0" dirty="0">
                <a:solidFill>
                  <a:srgbClr val="273239"/>
                </a:solidFill>
                <a:effectLst/>
                <a:latin typeface="Vrinda" panose="020B0502040204020203" pitchFamily="34" charset="0"/>
                <a:cs typeface="Vrinda" panose="020B0502040204020203" pitchFamily="34" charset="0"/>
              </a:rPr>
              <a:t> is inherited from more than one </a:t>
            </a:r>
            <a:r>
              <a:rPr lang="en-US" sz="1600" b="1" dirty="0">
                <a:solidFill>
                  <a:srgbClr val="273239"/>
                </a:solidFill>
                <a:latin typeface="Vrinda" panose="020B0502040204020203" pitchFamily="34" charset="0"/>
                <a:cs typeface="Vrinda" panose="020B0502040204020203" pitchFamily="34" charset="0"/>
              </a:rPr>
              <a:t>parent</a:t>
            </a:r>
            <a:r>
              <a:rPr lang="en-US" sz="1600" b="1" i="0" dirty="0">
                <a:solidFill>
                  <a:srgbClr val="273239"/>
                </a:solidFill>
                <a:effectLst/>
                <a:latin typeface="Vrinda" panose="020B0502040204020203" pitchFamily="34" charset="0"/>
                <a:cs typeface="Vrinda" panose="020B0502040204020203" pitchFamily="34" charset="0"/>
              </a:rPr>
              <a:t> classes</a:t>
            </a:r>
            <a:r>
              <a:rPr lang="en-US" sz="1600" b="0" i="0" dirty="0">
                <a:solidFill>
                  <a:srgbClr val="273239"/>
                </a:solidFill>
                <a:effectLst/>
                <a:latin typeface="Vrinda" panose="020B0502040204020203" pitchFamily="34" charset="0"/>
                <a:cs typeface="Vrinda" panose="020B0502040204020203" pitchFamily="34" charset="0"/>
              </a:rPr>
              <a:t>.</a:t>
            </a:r>
          </a:p>
          <a:p>
            <a:pPr marL="0" indent="0">
              <a:buNone/>
            </a:pPr>
            <a:r>
              <a:rPr lang="en-US" sz="1600" b="0" i="0" dirty="0">
                <a:solidFill>
                  <a:srgbClr val="273239"/>
                </a:solidFill>
                <a:effectLst/>
                <a:latin typeface="Vrinda" panose="020B0502040204020203" pitchFamily="34" charset="0"/>
                <a:cs typeface="Vrinda" panose="020B0502040204020203" pitchFamily="34" charset="0"/>
              </a:rPr>
              <a:t>3.</a:t>
            </a:r>
            <a:r>
              <a:rPr lang="en-US" sz="1600" b="1" i="0" dirty="0">
                <a:solidFill>
                  <a:srgbClr val="273239"/>
                </a:solidFill>
                <a:effectLst/>
                <a:latin typeface="Vrinda" panose="020B0502040204020203" pitchFamily="34" charset="0"/>
                <a:cs typeface="Vrinda" panose="020B0502040204020203" pitchFamily="34" charset="0"/>
              </a:rPr>
              <a:t> </a:t>
            </a:r>
            <a:r>
              <a:rPr lang="en-US" sz="1600" b="1" i="0" dirty="0">
                <a:solidFill>
                  <a:srgbClr val="FF33CC"/>
                </a:solidFill>
                <a:effectLst/>
                <a:latin typeface="Vrinda" panose="020B0502040204020203" pitchFamily="34" charset="0"/>
                <a:cs typeface="Vrinda" panose="020B0502040204020203" pitchFamily="34" charset="0"/>
              </a:rPr>
              <a:t>Multilevel Inheritance</a:t>
            </a:r>
            <a:r>
              <a:rPr lang="en-US" sz="1600" b="0" i="0" dirty="0">
                <a:solidFill>
                  <a:srgbClr val="273239"/>
                </a:solidFill>
                <a:effectLst/>
                <a:latin typeface="Vrinda" panose="020B0502040204020203" pitchFamily="34" charset="0"/>
                <a:cs typeface="Vrinda" panose="020B0502040204020203" pitchFamily="34" charset="0"/>
              </a:rPr>
              <a:t>: In this type of inheritance, a derived class is created from another derived class.</a:t>
            </a:r>
          </a:p>
          <a:p>
            <a:pPr marL="0" indent="0">
              <a:buNone/>
            </a:pPr>
            <a:r>
              <a:rPr lang="en-US" sz="1600" b="1" i="0" dirty="0">
                <a:solidFill>
                  <a:srgbClr val="273239"/>
                </a:solidFill>
                <a:effectLst/>
                <a:latin typeface="Vrinda" panose="020B0502040204020203" pitchFamily="34" charset="0"/>
                <a:cs typeface="Vrinda" panose="020B0502040204020203" pitchFamily="34" charset="0"/>
              </a:rPr>
              <a:t>4. </a:t>
            </a:r>
            <a:r>
              <a:rPr lang="en-US" sz="1600" b="1" i="0" dirty="0">
                <a:solidFill>
                  <a:srgbClr val="FF33CC"/>
                </a:solidFill>
                <a:effectLst/>
                <a:latin typeface="Vrinda" panose="020B0502040204020203" pitchFamily="34" charset="0"/>
                <a:cs typeface="Vrinda" panose="020B0502040204020203" pitchFamily="34" charset="0"/>
              </a:rPr>
              <a:t>Hierarchical Inheritance</a:t>
            </a:r>
            <a:r>
              <a:rPr lang="en-US" sz="1600" b="0" i="0" dirty="0">
                <a:solidFill>
                  <a:srgbClr val="273239"/>
                </a:solidFill>
                <a:effectLst/>
                <a:latin typeface="Vrinda" panose="020B0502040204020203" pitchFamily="34" charset="0"/>
                <a:cs typeface="Vrinda" panose="020B0502040204020203" pitchFamily="34" charset="0"/>
              </a:rPr>
              <a:t>: In this type of inheritance, more than one sub class is inherited from a single parent class. i.e. more than one derived class is created from a single base class.</a:t>
            </a:r>
          </a:p>
          <a:p>
            <a:pPr marL="0" indent="0">
              <a:buNone/>
            </a:pPr>
            <a:r>
              <a:rPr lang="en-US" sz="1600" b="1" i="0" dirty="0">
                <a:solidFill>
                  <a:srgbClr val="273239"/>
                </a:solidFill>
                <a:effectLst/>
                <a:latin typeface="Vrinda" panose="020B0502040204020203" pitchFamily="34" charset="0"/>
                <a:cs typeface="Vrinda" panose="020B0502040204020203" pitchFamily="34" charset="0"/>
              </a:rPr>
              <a:t>5</a:t>
            </a:r>
            <a:r>
              <a:rPr lang="en-US" sz="1600" b="1" i="0" dirty="0">
                <a:solidFill>
                  <a:srgbClr val="FF33CC"/>
                </a:solidFill>
                <a:effectLst/>
                <a:latin typeface="Vrinda" panose="020B0502040204020203" pitchFamily="34" charset="0"/>
                <a:cs typeface="Vrinda" panose="020B0502040204020203" pitchFamily="34" charset="0"/>
              </a:rPr>
              <a:t>. Hybrid (Virtual) Inheritance</a:t>
            </a:r>
            <a:r>
              <a:rPr lang="en-US" sz="1600" b="0" i="0" dirty="0">
                <a:solidFill>
                  <a:srgbClr val="273239"/>
                </a:solidFill>
                <a:effectLst/>
                <a:latin typeface="Vrinda" panose="020B0502040204020203" pitchFamily="34" charset="0"/>
                <a:cs typeface="Vrinda" panose="020B0502040204020203" pitchFamily="34" charset="0"/>
              </a:rPr>
              <a:t>: Hybrid Inheritance is implemented by combining more than one type of inheritance. For example: Combining Hierarchical inheritance and Multiple Inheritance. </a:t>
            </a:r>
            <a:br>
              <a:rPr lang="en-US" sz="1600" dirty="0">
                <a:latin typeface="Vrinda" panose="020B0502040204020203" pitchFamily="34" charset="0"/>
                <a:cs typeface="Vrinda" panose="020B0502040204020203" pitchFamily="34" charset="0"/>
              </a:rPr>
            </a:br>
            <a:endParaRPr lang="en-IN" sz="1600" dirty="0">
              <a:latin typeface="Vrinda" panose="020B0502040204020203" pitchFamily="34" charset="0"/>
              <a:cs typeface="Vrinda" panose="020B0502040204020203" pitchFamily="34" charset="0"/>
            </a:endParaRPr>
          </a:p>
        </p:txBody>
      </p:sp>
    </p:spTree>
    <p:extLst>
      <p:ext uri="{BB962C8B-B14F-4D97-AF65-F5344CB8AC3E}">
        <p14:creationId xmlns:p14="http://schemas.microsoft.com/office/powerpoint/2010/main" val="280136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F012-A4D3-4B4E-BEA7-8F9A542886FE}"/>
              </a:ext>
            </a:extLst>
          </p:cNvPr>
          <p:cNvSpPr>
            <a:spLocks noGrp="1"/>
          </p:cNvSpPr>
          <p:nvPr>
            <p:ph type="title"/>
          </p:nvPr>
        </p:nvSpPr>
        <p:spPr>
          <a:xfrm>
            <a:off x="1484311" y="685800"/>
            <a:ext cx="10018713" cy="904875"/>
          </a:xfrm>
        </p:spPr>
        <p:txBody>
          <a:bodyPr>
            <a:scene3d>
              <a:camera prst="perspectiveRight"/>
              <a:lightRig rig="threePt" dir="t"/>
            </a:scene3d>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Polymorphism</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4E0BC871-4026-4C08-9F00-7522E54A0E07}"/>
              </a:ext>
            </a:extLst>
          </p:cNvPr>
          <p:cNvSpPr>
            <a:spLocks noGrp="1"/>
          </p:cNvSpPr>
          <p:nvPr>
            <p:ph idx="1"/>
          </p:nvPr>
        </p:nvSpPr>
        <p:spPr>
          <a:xfrm>
            <a:off x="1484310" y="1512749"/>
            <a:ext cx="10018713" cy="1943100"/>
          </a:xfrm>
        </p:spPr>
        <p:txBody>
          <a:bodyPr/>
          <a:lstStyle/>
          <a:p>
            <a:pPr marL="0" indent="0">
              <a:buNone/>
            </a:pPr>
            <a:r>
              <a:rPr lang="en-US" dirty="0">
                <a:solidFill>
                  <a:srgbClr val="273239"/>
                </a:solidFill>
                <a:latin typeface="urw-din"/>
              </a:rPr>
              <a:t>W</a:t>
            </a:r>
            <a:r>
              <a:rPr lang="en-US" b="0" i="0" dirty="0">
                <a:solidFill>
                  <a:srgbClr val="273239"/>
                </a:solidFill>
                <a:effectLst/>
                <a:latin typeface="urw-din"/>
              </a:rPr>
              <a:t>e can define polymorphism as the ability of a message to be displayed in more than one form. </a:t>
            </a:r>
            <a:r>
              <a:rPr lang="en-US" b="0" i="0" dirty="0">
                <a:solidFill>
                  <a:srgbClr val="333333"/>
                </a:solidFill>
                <a:effectLst/>
                <a:latin typeface="Muli"/>
              </a:rPr>
              <a:t>Polymorphism occurs due to inheritance. Polymorphism often saves you from the unnecessary creation of new functions with similar functionality but a different number of arguments or inputs.</a:t>
            </a:r>
          </a:p>
        </p:txBody>
      </p:sp>
      <p:sp>
        <p:nvSpPr>
          <p:cNvPr id="4" name="TextBox 3">
            <a:extLst>
              <a:ext uri="{FF2B5EF4-FFF2-40B4-BE49-F238E27FC236}">
                <a16:creationId xmlns:a16="http://schemas.microsoft.com/office/drawing/2014/main" id="{61BE735F-22DC-4E8B-853B-7AD1139E6BB9}"/>
              </a:ext>
            </a:extLst>
          </p:cNvPr>
          <p:cNvSpPr txBox="1"/>
          <p:nvPr/>
        </p:nvSpPr>
        <p:spPr>
          <a:xfrm>
            <a:off x="1628775" y="3514725"/>
            <a:ext cx="5105400"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0" i="0" dirty="0">
                <a:solidFill>
                  <a:srgbClr val="273239"/>
                </a:solidFill>
                <a:effectLst/>
                <a:latin typeface="urw-din"/>
              </a:rPr>
              <a:t> </a:t>
            </a:r>
            <a:r>
              <a:rPr lang="en-US" b="0" i="1" dirty="0">
                <a:solidFill>
                  <a:srgbClr val="273239"/>
                </a:solidFill>
                <a:effectLst/>
                <a:latin typeface="Nunito Sans"/>
              </a:rPr>
              <a:t>A real-life example of polymorphism, a person at the same time can have different characteristics. Like a man at the same time is a father, a husband, an employee. So the same person posses different behavior in different situations. This is called polymorphism.</a:t>
            </a:r>
            <a:endParaRPr lang="en-IN" i="1" dirty="0">
              <a:latin typeface="Nunito Sans"/>
            </a:endParaRPr>
          </a:p>
          <a:p>
            <a:endParaRPr lang="en-IN" dirty="0"/>
          </a:p>
        </p:txBody>
      </p:sp>
      <p:pic>
        <p:nvPicPr>
          <p:cNvPr id="1026" name="Picture 2" descr="Polymorphism in C++&#10;Object Oriented Programming in C++&#10;Lecture Slides By Adil Aslam&#10; ">
            <a:extLst>
              <a:ext uri="{FF2B5EF4-FFF2-40B4-BE49-F238E27FC236}">
                <a16:creationId xmlns:a16="http://schemas.microsoft.com/office/drawing/2014/main" id="{CD95256A-0905-4312-8915-08AD8FC78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616"/>
          <a:stretch/>
        </p:blipFill>
        <p:spPr bwMode="auto">
          <a:xfrm>
            <a:off x="7210425" y="3295651"/>
            <a:ext cx="4657725" cy="327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54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0D418E-B37E-4C8B-8C0F-5D9BB97CED7A}"/>
              </a:ext>
            </a:extLst>
          </p:cNvPr>
          <p:cNvSpPr>
            <a:spLocks noGrp="1"/>
          </p:cNvSpPr>
          <p:nvPr>
            <p:ph type="body" sz="half" idx="2"/>
          </p:nvPr>
        </p:nvSpPr>
        <p:spPr>
          <a:xfrm>
            <a:off x="1406013" y="678425"/>
            <a:ext cx="6237800" cy="2585323"/>
          </a:xfrm>
        </p:spPr>
        <p:txBody>
          <a:bodyPr>
            <a:normAutofit fontScale="92500" lnSpcReduction="10000"/>
          </a:bodyPr>
          <a:lstStyle/>
          <a:p>
            <a:pPr algn="l"/>
            <a:r>
              <a:rPr lang="en-US" sz="3200" u="sng" dirty="0">
                <a:solidFill>
                  <a:srgbClr val="002060"/>
                </a:solidFill>
                <a:latin typeface="Berlin Sans FB" panose="020E0602020502020306" pitchFamily="34" charset="0"/>
              </a:rPr>
              <a:t>Compile time polymorphism</a:t>
            </a:r>
          </a:p>
          <a:p>
            <a:pPr algn="l"/>
            <a:endParaRPr lang="en-US" sz="2000" u="sng" dirty="0">
              <a:latin typeface="Berlin Sans FB" panose="020E0602020502020306" pitchFamily="34" charset="0"/>
            </a:endParaRPr>
          </a:p>
          <a:p>
            <a:pPr algn="l"/>
            <a:r>
              <a:rPr lang="en-US" sz="2000" dirty="0">
                <a:solidFill>
                  <a:srgbClr val="FF33CC"/>
                </a:solidFill>
                <a:latin typeface="Calibri" panose="020F0502020204030204" pitchFamily="34" charset="0"/>
                <a:cs typeface="Calibri" panose="020F0502020204030204" pitchFamily="34" charset="0"/>
              </a:rPr>
              <a:t>1) Function Overloading- </a:t>
            </a:r>
            <a:r>
              <a:rPr lang="en-US" sz="2000" b="0" i="0" dirty="0">
                <a:solidFill>
                  <a:srgbClr val="273239"/>
                </a:solidFill>
                <a:effectLst/>
                <a:latin typeface="urw-din"/>
              </a:rPr>
              <a:t>When there are multiple functions with same name but different parameters then these functions are said to be </a:t>
            </a:r>
            <a:r>
              <a:rPr lang="en-US" sz="2000" b="1" i="0" dirty="0">
                <a:solidFill>
                  <a:srgbClr val="273239"/>
                </a:solidFill>
                <a:effectLst/>
                <a:latin typeface="urw-din"/>
              </a:rPr>
              <a:t>overloaded</a:t>
            </a:r>
            <a:r>
              <a:rPr lang="en-US" sz="2000" b="0" i="0" dirty="0">
                <a:solidFill>
                  <a:srgbClr val="273239"/>
                </a:solidFill>
                <a:effectLst/>
                <a:latin typeface="urw-din"/>
              </a:rPr>
              <a:t>. Functions can be overloaded by</a:t>
            </a:r>
            <a:r>
              <a:rPr lang="en-US" sz="2000" i="0" dirty="0">
                <a:solidFill>
                  <a:srgbClr val="273239"/>
                </a:solidFill>
                <a:effectLst/>
                <a:latin typeface="urw-din"/>
              </a:rPr>
              <a:t> change in number of arguments </a:t>
            </a:r>
            <a:r>
              <a:rPr lang="en-US" sz="2000" b="0" i="0" dirty="0">
                <a:solidFill>
                  <a:srgbClr val="273239"/>
                </a:solidFill>
                <a:effectLst/>
                <a:latin typeface="urw-din"/>
              </a:rPr>
              <a:t>or </a:t>
            </a:r>
            <a:r>
              <a:rPr lang="en-US" sz="2000" i="0" dirty="0">
                <a:solidFill>
                  <a:srgbClr val="273239"/>
                </a:solidFill>
                <a:effectLst/>
                <a:latin typeface="urw-din"/>
              </a:rPr>
              <a:t>change in type of arguments.</a:t>
            </a:r>
          </a:p>
          <a:p>
            <a:pPr algn="l"/>
            <a:endParaRPr lang="en-US" sz="2000" i="0" dirty="0">
              <a:solidFill>
                <a:srgbClr val="273239"/>
              </a:solidFill>
              <a:effectLst/>
              <a:latin typeface="urw-din"/>
            </a:endParaRPr>
          </a:p>
          <a:p>
            <a:pPr algn="l"/>
            <a:endParaRPr lang="en-IN" sz="2000" u="sng" dirty="0">
              <a:latin typeface="Calibri" panose="020F0502020204030204" pitchFamily="34" charset="0"/>
              <a:cs typeface="Calibri" panose="020F0502020204030204" pitchFamily="34" charset="0"/>
            </a:endParaRPr>
          </a:p>
        </p:txBody>
      </p:sp>
      <p:pic>
        <p:nvPicPr>
          <p:cNvPr id="2058" name="Picture 10" descr="Method Overloading in Java - YouTube">
            <a:extLst>
              <a:ext uri="{FF2B5EF4-FFF2-40B4-BE49-F238E27FC236}">
                <a16:creationId xmlns:a16="http://schemas.microsoft.com/office/drawing/2014/main" id="{55DBC28A-5193-42C7-ABFE-0E595EA6E2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87" r="8292" b="16619"/>
          <a:stretch/>
        </p:blipFill>
        <p:spPr bwMode="auto">
          <a:xfrm>
            <a:off x="7472516" y="766200"/>
            <a:ext cx="4538509"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F2780B-505A-4E45-9525-E4D40D596C33}"/>
              </a:ext>
            </a:extLst>
          </p:cNvPr>
          <p:cNvSpPr txBox="1"/>
          <p:nvPr/>
        </p:nvSpPr>
        <p:spPr>
          <a:xfrm>
            <a:off x="6656439" y="3962400"/>
            <a:ext cx="5240593" cy="2585323"/>
          </a:xfrm>
          <a:prstGeom prst="rect">
            <a:avLst/>
          </a:prstGeom>
          <a:noFill/>
        </p:spPr>
        <p:txBody>
          <a:bodyPr wrap="square" rtlCol="0">
            <a:spAutoFit/>
          </a:bodyPr>
          <a:lstStyle/>
          <a:p>
            <a:r>
              <a:rPr lang="en-US" sz="1800" i="0" dirty="0">
                <a:solidFill>
                  <a:srgbClr val="FF33CC"/>
                </a:solidFill>
                <a:effectLst/>
                <a:latin typeface="urw-din"/>
              </a:rPr>
              <a:t>2) Operator Overloading- </a:t>
            </a:r>
            <a:r>
              <a:rPr lang="en-US" sz="1800" b="0" i="0" dirty="0">
                <a:solidFill>
                  <a:srgbClr val="273239"/>
                </a:solidFill>
                <a:effectLst/>
                <a:latin typeface="urw-din"/>
              </a:rPr>
              <a:t>C++ also provide option to overload operators. For example, we can make the operator (‘+’) for string class to concatenate two strings. We know that this is the addition operator whose task is to add two operands. So a single operator ‘+’ when placed between integer operands , adds them and when placed between string operands, concatenates them.</a:t>
            </a:r>
            <a:endParaRPr lang="en-US" sz="1800" i="0" dirty="0">
              <a:solidFill>
                <a:srgbClr val="273239"/>
              </a:solidFill>
              <a:effectLst/>
              <a:latin typeface="urw-din"/>
            </a:endParaRPr>
          </a:p>
          <a:p>
            <a:endParaRPr lang="en-IN" dirty="0"/>
          </a:p>
        </p:txBody>
      </p:sp>
      <p:sp>
        <p:nvSpPr>
          <p:cNvPr id="9" name="Rectangle 14">
            <a:extLst>
              <a:ext uri="{FF2B5EF4-FFF2-40B4-BE49-F238E27FC236}">
                <a16:creationId xmlns:a16="http://schemas.microsoft.com/office/drawing/2014/main" id="{64631A85-F774-4927-9FB9-C43F6672D2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64" name="Picture 16" descr="Operator Overloading">
            <a:extLst>
              <a:ext uri="{FF2B5EF4-FFF2-40B4-BE49-F238E27FC236}">
                <a16:creationId xmlns:a16="http://schemas.microsoft.com/office/drawing/2014/main" id="{9F7D3ADD-06BD-4384-9B21-C01C531106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97" t="5875" r="5344" b="4691"/>
          <a:stretch/>
        </p:blipFill>
        <p:spPr bwMode="auto">
          <a:xfrm>
            <a:off x="875071" y="3123718"/>
            <a:ext cx="5781368" cy="342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4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6A5E-B12A-4629-AFE1-5EEC15F09660}"/>
              </a:ext>
            </a:extLst>
          </p:cNvPr>
          <p:cNvSpPr>
            <a:spLocks noGrp="1"/>
          </p:cNvSpPr>
          <p:nvPr>
            <p:ph type="title"/>
          </p:nvPr>
        </p:nvSpPr>
        <p:spPr>
          <a:xfrm>
            <a:off x="1484311" y="247650"/>
            <a:ext cx="7593808" cy="1638299"/>
          </a:xfrm>
        </p:spPr>
        <p:txBody>
          <a:bodyPr>
            <a:normAutofit fontScale="90000"/>
          </a:bodyPr>
          <a:lstStyle/>
          <a:p>
            <a:r>
              <a:rPr lang="en-US" sz="4900" dirty="0">
                <a:solidFill>
                  <a:schemeClr val="accent3">
                    <a:lumMod val="50000"/>
                  </a:schemeClr>
                </a:solidFill>
                <a:latin typeface="Bahnschrift Condensed" panose="020B0502040204020203" pitchFamily="34" charset="0"/>
              </a:rPr>
              <a:t>Programming paradigm</a:t>
            </a:r>
            <a:br>
              <a:rPr lang="en-US" sz="2800" dirty="0"/>
            </a:br>
            <a:r>
              <a:rPr lang="en-US" sz="2800" dirty="0"/>
              <a:t>[An approach to solve a problem using programming languages ]</a:t>
            </a:r>
            <a:endParaRPr lang="en-IN" sz="2800" dirty="0"/>
          </a:p>
        </p:txBody>
      </p:sp>
      <p:pic>
        <p:nvPicPr>
          <p:cNvPr id="5" name="Content Placeholder 4">
            <a:extLst>
              <a:ext uri="{FF2B5EF4-FFF2-40B4-BE49-F238E27FC236}">
                <a16:creationId xmlns:a16="http://schemas.microsoft.com/office/drawing/2014/main" id="{A61BDD5D-B2C8-4239-B145-DF7E8B25F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8119" y="104775"/>
            <a:ext cx="2894806" cy="2143125"/>
          </a:xfrm>
        </p:spPr>
      </p:pic>
      <p:pic>
        <p:nvPicPr>
          <p:cNvPr id="8" name="Picture 7">
            <a:extLst>
              <a:ext uri="{FF2B5EF4-FFF2-40B4-BE49-F238E27FC236}">
                <a16:creationId xmlns:a16="http://schemas.microsoft.com/office/drawing/2014/main" id="{3D3B7DB2-9F92-422E-AAB8-442B91CAC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045" y="2247900"/>
            <a:ext cx="10569678" cy="4414833"/>
          </a:xfrm>
          <a:prstGeom prst="rect">
            <a:avLst/>
          </a:prstGeom>
        </p:spPr>
      </p:pic>
      <p:sp>
        <p:nvSpPr>
          <p:cNvPr id="9" name="Oval 8">
            <a:extLst>
              <a:ext uri="{FF2B5EF4-FFF2-40B4-BE49-F238E27FC236}">
                <a16:creationId xmlns:a16="http://schemas.microsoft.com/office/drawing/2014/main" id="{F7B76238-9997-4B06-BED5-8DA2FF3C5F45}"/>
              </a:ext>
            </a:extLst>
          </p:cNvPr>
          <p:cNvSpPr/>
          <p:nvPr/>
        </p:nvSpPr>
        <p:spPr>
          <a:xfrm>
            <a:off x="4945626" y="5102942"/>
            <a:ext cx="3136490" cy="13765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971C125C-54E2-434F-9B4D-18C56C6BF03C}"/>
              </a:ext>
            </a:extLst>
          </p:cNvPr>
          <p:cNvSpPr txBox="1"/>
          <p:nvPr/>
        </p:nvSpPr>
        <p:spPr>
          <a:xfrm>
            <a:off x="5614219" y="5417574"/>
            <a:ext cx="1730478" cy="468000"/>
          </a:xfrm>
          <a:prstGeom prst="rect">
            <a:avLst/>
          </a:prstGeom>
          <a:noFill/>
        </p:spPr>
        <p:txBody>
          <a:bodyPr wrap="square" rtlCol="0">
            <a:spAutoFit/>
          </a:bodyPr>
          <a:lstStyle/>
          <a:p>
            <a:pPr algn="ctr"/>
            <a:r>
              <a:rPr lang="en-US" sz="2400" b="1" dirty="0">
                <a:ln w="22225">
                  <a:solidFill>
                    <a:schemeClr val="accent2"/>
                  </a:solidFill>
                  <a:prstDash val="solid"/>
                </a:ln>
                <a:solidFill>
                  <a:schemeClr val="accent2">
                    <a:lumMod val="40000"/>
                    <a:lumOff val="60000"/>
                  </a:schemeClr>
                </a:solidFill>
              </a:rPr>
              <a:t>Let’s start!! </a:t>
            </a:r>
            <a:endParaRPr lang="en-IN" sz="2400" b="1" dirty="0">
              <a:ln w="22225">
                <a:solidFill>
                  <a:schemeClr val="accent2"/>
                </a:solidFill>
                <a:prstDash val="solid"/>
              </a:ln>
              <a:solidFill>
                <a:schemeClr val="accent2">
                  <a:lumMod val="40000"/>
                  <a:lumOff val="60000"/>
                </a:schemeClr>
              </a:solidFill>
            </a:endParaRPr>
          </a:p>
        </p:txBody>
      </p:sp>
      <p:sp>
        <p:nvSpPr>
          <p:cNvPr id="12" name="Smiley Face 11">
            <a:extLst>
              <a:ext uri="{FF2B5EF4-FFF2-40B4-BE49-F238E27FC236}">
                <a16:creationId xmlns:a16="http://schemas.microsoft.com/office/drawing/2014/main" id="{C677B2FF-54EB-44FF-80FB-68A61D1DDF44}"/>
              </a:ext>
            </a:extLst>
          </p:cNvPr>
          <p:cNvSpPr/>
          <p:nvPr/>
        </p:nvSpPr>
        <p:spPr>
          <a:xfrm>
            <a:off x="6395884" y="5786906"/>
            <a:ext cx="422787" cy="369332"/>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101663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FEF2-2B67-423D-A5DD-79AC75DD10F5}"/>
              </a:ext>
            </a:extLst>
          </p:cNvPr>
          <p:cNvSpPr>
            <a:spLocks noGrp="1"/>
          </p:cNvSpPr>
          <p:nvPr>
            <p:ph type="title"/>
          </p:nvPr>
        </p:nvSpPr>
        <p:spPr>
          <a:xfrm>
            <a:off x="1484311" y="685801"/>
            <a:ext cx="5773739" cy="1143000"/>
          </a:xfrm>
        </p:spPr>
        <p:txBody>
          <a:bodyPr>
            <a:normAutofit fontScale="90000"/>
          </a:bodyPr>
          <a:lstStyle/>
          <a:p>
            <a:r>
              <a:rPr lang="en-US" sz="4000" u="sng" dirty="0">
                <a:solidFill>
                  <a:srgbClr val="002060"/>
                </a:solidFill>
                <a:latin typeface="Berlin Sans FB" panose="020E0602020502020306" pitchFamily="34" charset="0"/>
              </a:rPr>
              <a:t>Runtime polymorphism</a:t>
            </a:r>
            <a:br>
              <a:rPr lang="en-US" sz="4000" u="sng" dirty="0">
                <a:solidFill>
                  <a:srgbClr val="002060"/>
                </a:solidFill>
                <a:latin typeface="Berlin Sans FB" panose="020E0602020502020306" pitchFamily="34" charset="0"/>
              </a:rPr>
            </a:br>
            <a:endParaRPr lang="en-IN" dirty="0"/>
          </a:p>
        </p:txBody>
      </p:sp>
      <p:sp>
        <p:nvSpPr>
          <p:cNvPr id="3" name="Content Placeholder 2">
            <a:extLst>
              <a:ext uri="{FF2B5EF4-FFF2-40B4-BE49-F238E27FC236}">
                <a16:creationId xmlns:a16="http://schemas.microsoft.com/office/drawing/2014/main" id="{25CE60CD-7BDB-4939-8C31-A29B5EC556DD}"/>
              </a:ext>
            </a:extLst>
          </p:cNvPr>
          <p:cNvSpPr>
            <a:spLocks noGrp="1"/>
          </p:cNvSpPr>
          <p:nvPr>
            <p:ph idx="1"/>
          </p:nvPr>
        </p:nvSpPr>
        <p:spPr>
          <a:xfrm>
            <a:off x="1484310" y="1485900"/>
            <a:ext cx="5307015" cy="1847850"/>
          </a:xfrm>
        </p:spPr>
        <p:txBody>
          <a:bodyPr/>
          <a:lstStyle/>
          <a:p>
            <a:pPr marL="0" indent="0">
              <a:buNone/>
            </a:pPr>
            <a:r>
              <a:rPr lang="en-US" dirty="0">
                <a:solidFill>
                  <a:srgbClr val="FF33CC"/>
                </a:solidFill>
              </a:rPr>
              <a:t>Function Overriding- </a:t>
            </a:r>
            <a:r>
              <a:rPr lang="en-US" dirty="0">
                <a:solidFill>
                  <a:srgbClr val="273239"/>
                </a:solidFill>
                <a:latin typeface="urw-din"/>
              </a:rPr>
              <a:t>W</a:t>
            </a:r>
            <a:r>
              <a:rPr lang="en-US" b="0" i="0" dirty="0">
                <a:solidFill>
                  <a:srgbClr val="273239"/>
                </a:solidFill>
                <a:effectLst/>
                <a:latin typeface="urw-din"/>
              </a:rPr>
              <a:t>hen a derived class has a definition for one of the member functions of the base class. That base function is said to be </a:t>
            </a:r>
            <a:r>
              <a:rPr lang="en-US" i="0" dirty="0">
                <a:solidFill>
                  <a:srgbClr val="273239"/>
                </a:solidFill>
                <a:effectLst/>
                <a:latin typeface="urw-din"/>
              </a:rPr>
              <a:t>overridden</a:t>
            </a:r>
            <a:r>
              <a:rPr lang="en-US" b="0" i="0" dirty="0">
                <a:solidFill>
                  <a:srgbClr val="273239"/>
                </a:solidFill>
                <a:effectLst/>
                <a:latin typeface="urw-din"/>
              </a:rPr>
              <a:t>.</a:t>
            </a:r>
            <a:endParaRPr lang="en-IN" dirty="0"/>
          </a:p>
        </p:txBody>
      </p:sp>
      <p:sp>
        <p:nvSpPr>
          <p:cNvPr id="8" name="Rectangle 2">
            <a:extLst>
              <a:ext uri="{FF2B5EF4-FFF2-40B4-BE49-F238E27FC236}">
                <a16:creationId xmlns:a16="http://schemas.microsoft.com/office/drawing/2014/main" id="{37B75B7C-4752-469E-8BC6-42CFE9613A51}"/>
              </a:ext>
            </a:extLst>
          </p:cNvPr>
          <p:cNvSpPr>
            <a:spLocks noChangeArrowheads="1"/>
          </p:cNvSpPr>
          <p:nvPr/>
        </p:nvSpPr>
        <p:spPr bwMode="auto">
          <a:xfrm>
            <a:off x="6972301" y="382012"/>
            <a:ext cx="4724400"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Bahnschrift Light" panose="020B0502040204020203" pitchFamily="34" charset="0"/>
              </a:rPr>
              <a:t>// C++ program for function overriding</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808080"/>
                </a:solidFill>
                <a:effectLst/>
                <a:latin typeface="Bahnschrift Light" panose="020B0502040204020203" pitchFamily="34" charset="0"/>
              </a:rPr>
              <a:t>#include &lt;</a:t>
            </a:r>
            <a:r>
              <a:rPr lang="en-US" altLang="en-US" sz="1100" dirty="0" err="1">
                <a:solidFill>
                  <a:srgbClr val="808080"/>
                </a:solidFill>
                <a:latin typeface="Bahnschrift Light" panose="020B0502040204020203" pitchFamily="34" charset="0"/>
              </a:rPr>
              <a:t>iostream</a:t>
            </a:r>
            <a:r>
              <a:rPr kumimoji="0" lang="en-US" altLang="en-US" sz="1100" b="0" i="0" u="none" strike="noStrike" cap="none" normalizeH="0" baseline="0" dirty="0" err="1">
                <a:ln>
                  <a:noFill/>
                </a:ln>
                <a:solidFill>
                  <a:srgbClr val="808080"/>
                </a:solidFill>
                <a:effectLst/>
                <a:latin typeface="Bahnschrift Light" panose="020B0502040204020203" pitchFamily="34" charset="0"/>
              </a:rPr>
              <a:t>.h</a:t>
            </a:r>
            <a:r>
              <a:rPr kumimoji="0" lang="en-US" altLang="en-US" sz="1100" b="0" i="0" u="none" strike="noStrike" cap="none" normalizeH="0" baseline="0" dirty="0">
                <a:ln>
                  <a:noFill/>
                </a:ln>
                <a:solidFill>
                  <a:srgbClr val="808080"/>
                </a:solidFill>
                <a:effectLst/>
                <a:latin typeface="Bahnschrift Light" panose="020B0502040204020203" pitchFamily="34" charset="0"/>
              </a:rPr>
              <a:t>&gt;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Bahnschrift Light" panose="020B0502040204020203" pitchFamily="34" charset="0"/>
              </a:rPr>
              <a:t>using</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namespace</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std;</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Bahnschrift Light" panose="020B0502040204020203" pitchFamily="34" charset="0"/>
              </a:rPr>
              <a:t>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base</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Bahnschrift Light" panose="020B0502040204020203" pitchFamily="34" charset="0"/>
              </a:rPr>
              <a:t>public</a:t>
            </a: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virtual</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void</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print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 cout&lt;&lt; </a:t>
            </a:r>
            <a:r>
              <a:rPr kumimoji="0" lang="en-US" altLang="en-US" sz="1100" b="0" i="0" u="none" strike="noStrike" cap="none" normalizeH="0" baseline="0" dirty="0">
                <a:ln>
                  <a:noFill/>
                </a:ln>
                <a:solidFill>
                  <a:srgbClr val="0000FF"/>
                </a:solidFill>
                <a:effectLst/>
                <a:latin typeface="Bahnschrift Light" panose="020B0502040204020203" pitchFamily="34" charset="0"/>
              </a:rPr>
              <a:t>"print base 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&lt;&lt;endl;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void</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show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 cout&lt;&lt; </a:t>
            </a:r>
            <a:r>
              <a:rPr kumimoji="0" lang="en-US" altLang="en-US" sz="1100" b="0" i="0" u="none" strike="noStrike" cap="none" normalizeH="0" baseline="0" dirty="0">
                <a:ln>
                  <a:noFill/>
                </a:ln>
                <a:solidFill>
                  <a:srgbClr val="0000FF"/>
                </a:solidFill>
                <a:effectLst/>
                <a:latin typeface="Bahnschrift Light" panose="020B0502040204020203" pitchFamily="34" charset="0"/>
              </a:rPr>
              <a:t>"show base 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&lt;&lt;endl;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Bahnschrift Light" panose="020B0502040204020203" pitchFamily="34" charset="0"/>
              </a:rPr>
              <a:t>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derived: public</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base</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Bahnschrift Light" panose="020B0502040204020203" pitchFamily="34" charset="0"/>
              </a:rPr>
              <a:t>public</a:t>
            </a: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void</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print () </a:t>
            </a:r>
            <a:r>
              <a:rPr kumimoji="0" lang="en-US" altLang="en-US" sz="1100" b="0" i="0" u="none" strike="noStrike" cap="none" normalizeH="0" baseline="0" dirty="0">
                <a:ln>
                  <a:noFill/>
                </a:ln>
                <a:solidFill>
                  <a:srgbClr val="008200"/>
                </a:solidFill>
                <a:effectLst/>
                <a:latin typeface="Bahnschrift Light" panose="020B0502040204020203" pitchFamily="34" charset="0"/>
              </a:rPr>
              <a:t>//print () is already virtual function in derived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Bahnschrift Light" panose="020B0502040204020203" pitchFamily="34" charset="0"/>
              </a:rPr>
              <a:t>                           we could also declare it as virtual void print () explicitly</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 cout&lt;&lt; </a:t>
            </a:r>
            <a:r>
              <a:rPr kumimoji="0" lang="en-US" altLang="en-US" sz="1100" b="0" i="0" u="none" strike="noStrike" cap="none" normalizeH="0" baseline="0" dirty="0">
                <a:ln>
                  <a:noFill/>
                </a:ln>
                <a:solidFill>
                  <a:srgbClr val="0000FF"/>
                </a:solidFill>
                <a:effectLst/>
                <a:latin typeface="Bahnschrift Light" panose="020B0502040204020203" pitchFamily="34" charset="0"/>
              </a:rPr>
              <a:t>"print derived 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&lt;&lt;endl;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1" i="0" u="none" strike="noStrike" cap="none" normalizeH="0" baseline="0" dirty="0">
                <a:ln>
                  <a:noFill/>
                </a:ln>
                <a:solidFill>
                  <a:srgbClr val="006699"/>
                </a:solidFill>
                <a:effectLst/>
                <a:latin typeface="Bahnschrift Light" panose="020B0502040204020203" pitchFamily="34" charset="0"/>
              </a:rPr>
              <a:t>void</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show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 cout&lt;&lt; </a:t>
            </a:r>
            <a:r>
              <a:rPr kumimoji="0" lang="en-US" altLang="en-US" sz="1100" b="0" i="0" u="none" strike="noStrike" cap="none" normalizeH="0" baseline="0" dirty="0">
                <a:ln>
                  <a:noFill/>
                </a:ln>
                <a:solidFill>
                  <a:srgbClr val="0000FF"/>
                </a:solidFill>
                <a:effectLst/>
                <a:latin typeface="Bahnschrift Light" panose="020B0502040204020203" pitchFamily="34" charset="0"/>
              </a:rPr>
              <a:t>"show derived class"</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&lt;&lt;endl;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8200"/>
                </a:solidFill>
                <a:effectLst/>
                <a:latin typeface="Bahnschrift Light" panose="020B0502040204020203" pitchFamily="34" charset="0"/>
              </a:rPr>
              <a:t>//main function</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08080"/>
                </a:solidFill>
                <a:effectLst/>
                <a:latin typeface="Bahnschrift Light" panose="020B0502040204020203" pitchFamily="34" charset="0"/>
              </a:rPr>
              <a:t>int</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main()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Bahnschrift Light" panose="020B0502040204020203" pitchFamily="34" charset="0"/>
              </a:rPr>
              <a:t>{</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base *bptr;</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derived d;</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bptr = &amp;d;</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8200"/>
                </a:solidFill>
                <a:effectLst/>
                <a:latin typeface="Bahnschrift Light" panose="020B0502040204020203" pitchFamily="34" charset="0"/>
              </a:rPr>
              <a:t>//virtual function, binded at runtime (Runtime polymorphism)</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bptr-&gt;print();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8200"/>
                </a:solidFill>
                <a:effectLst/>
                <a:latin typeface="Bahnschrift Light" panose="020B0502040204020203" pitchFamily="34" charset="0"/>
              </a:rPr>
              <a:t>// Non-virtual function, binded at compile time</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bptr-&gt;show(); </a:t>
            </a:r>
            <a:endParaRPr kumimoji="0" lang="en-US" altLang="en-US" sz="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Bahnschrift Light" panose="020B0502040204020203" pitchFamily="34" charset="0"/>
              </a:rPr>
              <a:t> </a:t>
            </a:r>
            <a:r>
              <a:rPr kumimoji="0" lang="en-US" altLang="en-US" sz="800" b="0" i="0" u="none" strike="noStrike" cap="none" normalizeH="0" baseline="0" dirty="0">
                <a:ln>
                  <a:noFill/>
                </a:ln>
                <a:solidFill>
                  <a:srgbClr val="273239"/>
                </a:solidFill>
                <a:effectLst/>
                <a:latin typeface="Bahnschrift Light" panose="020B0502040204020203" pitchFamily="34" charset="0"/>
              </a:rPr>
              <a:t> </a:t>
            </a:r>
            <a:r>
              <a:rPr kumimoji="0" lang="en-US" altLang="en-US" sz="1100" b="0" i="0" u="none" strike="noStrike" cap="none" normalizeH="0" baseline="0" dirty="0">
                <a:ln>
                  <a:noFill/>
                </a:ln>
                <a:solidFill>
                  <a:srgbClr val="000000"/>
                </a:solidFill>
                <a:effectLst/>
                <a:latin typeface="Bahnschrift Light" panose="020B0502040204020203" pitchFamily="34" charset="0"/>
              </a:rPr>
              <a:t>} </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p:txBody>
      </p:sp>
      <p:sp>
        <p:nvSpPr>
          <p:cNvPr id="10" name="TextBox 9">
            <a:extLst>
              <a:ext uri="{FF2B5EF4-FFF2-40B4-BE49-F238E27FC236}">
                <a16:creationId xmlns:a16="http://schemas.microsoft.com/office/drawing/2014/main" id="{F65B8014-32EF-437D-82BF-6D8D88A30CE8}"/>
              </a:ext>
            </a:extLst>
          </p:cNvPr>
          <p:cNvSpPr txBox="1"/>
          <p:nvPr/>
        </p:nvSpPr>
        <p:spPr>
          <a:xfrm>
            <a:off x="1732755" y="3524251"/>
            <a:ext cx="4487069"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ln w="9525">
                  <a:solidFill>
                    <a:schemeClr val="bg1"/>
                  </a:solidFill>
                  <a:prstDash val="solid"/>
                </a:ln>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effectLst>
                  <a:outerShdw blurRad="12700" dist="38100" dir="2700000" algn="tl" rotWithShape="0">
                    <a:schemeClr val="accent5">
                      <a:lumMod val="60000"/>
                      <a:lumOff val="40000"/>
                    </a:schemeClr>
                  </a:outerShdw>
                </a:effectLst>
              </a:rPr>
              <a:t>Output:</a:t>
            </a:r>
          </a:p>
          <a:p>
            <a:r>
              <a:rPr lang="en-US" sz="3200" b="1" dirty="0">
                <a:ln w="9525">
                  <a:solidFill>
                    <a:schemeClr val="bg1"/>
                  </a:solidFill>
                  <a:prstDash val="solid"/>
                </a:ln>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print derived class</a:t>
            </a:r>
          </a:p>
          <a:p>
            <a:r>
              <a:rPr lang="en-IN" sz="3200" dirty="0">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atin typeface="Arial" panose="020B0604020202020204" pitchFamily="34" charset="0"/>
                <a:cs typeface="Arial" panose="020B0604020202020204" pitchFamily="34" charset="0"/>
              </a:rPr>
              <a:t>show base class</a:t>
            </a:r>
          </a:p>
        </p:txBody>
      </p:sp>
      <p:sp>
        <p:nvSpPr>
          <p:cNvPr id="4" name="TextBox 3">
            <a:extLst>
              <a:ext uri="{FF2B5EF4-FFF2-40B4-BE49-F238E27FC236}">
                <a16:creationId xmlns:a16="http://schemas.microsoft.com/office/drawing/2014/main" id="{C793053A-D6FB-40F6-A5AE-22A645ED46E6}"/>
              </a:ext>
            </a:extLst>
          </p:cNvPr>
          <p:cNvSpPr txBox="1"/>
          <p:nvPr/>
        </p:nvSpPr>
        <p:spPr>
          <a:xfrm>
            <a:off x="3067049" y="5467350"/>
            <a:ext cx="3724275"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New keyword: “virtual”</a:t>
            </a:r>
          </a:p>
          <a:p>
            <a:pPr algn="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Let’s have a look!</a:t>
            </a:r>
            <a:endParaRPr lang="en-IN"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7828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939-0CCA-47E0-A57A-7D1F8E76557E}"/>
              </a:ext>
            </a:extLst>
          </p:cNvPr>
          <p:cNvSpPr>
            <a:spLocks noGrp="1"/>
          </p:cNvSpPr>
          <p:nvPr>
            <p:ph type="title"/>
          </p:nvPr>
        </p:nvSpPr>
        <p:spPr>
          <a:xfrm>
            <a:off x="1608136" y="85726"/>
            <a:ext cx="10018713" cy="857249"/>
          </a:xfrm>
        </p:spPr>
        <p:txBody>
          <a:bodyPr/>
          <a:lstStyle/>
          <a:p>
            <a:r>
              <a:rPr lang="en-US" b="1" u="sng" dirty="0">
                <a:solidFill>
                  <a:schemeClr val="accent4">
                    <a:lumMod val="60000"/>
                    <a:lumOff val="40000"/>
                  </a:schemeClr>
                </a:solidFill>
              </a:rPr>
              <a:t>Virtual functions</a:t>
            </a:r>
            <a:endParaRPr lang="en-IN" b="1" u="sng"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7FDE61C7-F754-400E-BD4F-49BFFE02F3E7}"/>
              </a:ext>
            </a:extLst>
          </p:cNvPr>
          <p:cNvSpPr>
            <a:spLocks noGrp="1"/>
          </p:cNvSpPr>
          <p:nvPr>
            <p:ph idx="1"/>
          </p:nvPr>
        </p:nvSpPr>
        <p:spPr>
          <a:xfrm>
            <a:off x="1779586" y="942974"/>
            <a:ext cx="7535864" cy="5734051"/>
          </a:xfrm>
        </p:spPr>
        <p:txBody>
          <a:bodyPr>
            <a:normAutofit lnSpcReduction="10000"/>
          </a:bodyPr>
          <a:lstStyle/>
          <a:p>
            <a:pPr algn="l" fontAlgn="base">
              <a:buFont typeface="Arial" panose="020B0604020202020204" pitchFamily="34" charset="0"/>
              <a:buChar char="•"/>
            </a:pPr>
            <a:r>
              <a:rPr lang="en-US" b="0" i="0" dirty="0">
                <a:solidFill>
                  <a:srgbClr val="FFC000"/>
                </a:solidFill>
                <a:effectLst/>
                <a:latin typeface="Rockwell" panose="02060603020205020403" pitchFamily="18" charset="0"/>
              </a:rPr>
              <a:t>What is a virtual function?</a:t>
            </a:r>
          </a:p>
          <a:p>
            <a:pPr marL="0" indent="0" algn="l" fontAlgn="base">
              <a:buNone/>
            </a:pPr>
            <a:r>
              <a:rPr lang="en-US" sz="2000" b="0" i="0" dirty="0">
                <a:solidFill>
                  <a:srgbClr val="273239"/>
                </a:solidFill>
                <a:effectLst/>
                <a:latin typeface="urw-din"/>
              </a:rPr>
              <a:t>A virtual function is a member function which is declared within a base class and is re-defined (Overridden) by a derived class. When you refer to a derived class object using a pointer or a reference to the base class, you can call a virtual function for that object and execute the derived class’s version of the function. </a:t>
            </a:r>
          </a:p>
          <a:p>
            <a:pPr algn="l" fontAlgn="base">
              <a:buFont typeface="Arial" panose="020B0604020202020204" pitchFamily="34" charset="0"/>
              <a:buChar char="•"/>
            </a:pPr>
            <a:r>
              <a:rPr lang="en-US" dirty="0">
                <a:solidFill>
                  <a:srgbClr val="FFC000"/>
                </a:solidFill>
                <a:latin typeface="Rockwell" panose="02060603020205020403" pitchFamily="18" charset="0"/>
              </a:rPr>
              <a:t>Why or when do we use a virtual function?</a:t>
            </a:r>
          </a:p>
          <a:p>
            <a:pPr marL="0" indent="0" algn="l" fontAlgn="base">
              <a:buNone/>
            </a:pPr>
            <a:r>
              <a:rPr lang="en-US" sz="2000" b="0" i="0" dirty="0">
                <a:solidFill>
                  <a:srgbClr val="273239"/>
                </a:solidFill>
                <a:effectLst/>
                <a:latin typeface="urw-din"/>
              </a:rPr>
              <a:t>Virtual functions are used in virtual inheritance in a way of preventing multiple “instances” of a given class appearing in an inheritance hierarchy when using multiple inheritances. </a:t>
            </a:r>
          </a:p>
          <a:p>
            <a:pPr marL="0" indent="0" algn="l" fontAlgn="base">
              <a:buNone/>
            </a:pPr>
            <a:r>
              <a:rPr lang="en-US" sz="1600" b="0" i="1" dirty="0">
                <a:solidFill>
                  <a:srgbClr val="273239"/>
                </a:solidFill>
                <a:effectLst/>
                <a:latin typeface="urw-din"/>
              </a:rPr>
              <a:t>Consider the situation where we have one class </a:t>
            </a:r>
            <a:r>
              <a:rPr lang="en-US" sz="1600" b="1" i="1" dirty="0">
                <a:solidFill>
                  <a:srgbClr val="273239"/>
                </a:solidFill>
                <a:effectLst/>
                <a:latin typeface="urw-din"/>
              </a:rPr>
              <a:t>A</a:t>
            </a:r>
            <a:r>
              <a:rPr lang="en-US" sz="1600" b="0" i="1" dirty="0">
                <a:solidFill>
                  <a:srgbClr val="273239"/>
                </a:solidFill>
                <a:effectLst/>
                <a:latin typeface="urw-din"/>
              </a:rPr>
              <a:t> .This class is </a:t>
            </a:r>
            <a:r>
              <a:rPr lang="en-US" sz="1600" b="1" i="1" dirty="0">
                <a:solidFill>
                  <a:srgbClr val="273239"/>
                </a:solidFill>
                <a:effectLst/>
                <a:latin typeface="urw-din"/>
              </a:rPr>
              <a:t>A</a:t>
            </a:r>
            <a:r>
              <a:rPr lang="en-US" sz="1600" b="0" i="1" dirty="0">
                <a:solidFill>
                  <a:srgbClr val="273239"/>
                </a:solidFill>
                <a:effectLst/>
                <a:latin typeface="urw-din"/>
              </a:rPr>
              <a:t> is inherited by two other classes </a:t>
            </a:r>
            <a:r>
              <a:rPr lang="en-US" sz="1600" b="1" i="1" dirty="0">
                <a:solidFill>
                  <a:srgbClr val="273239"/>
                </a:solidFill>
                <a:effectLst/>
                <a:latin typeface="urw-din"/>
              </a:rPr>
              <a:t>B</a:t>
            </a:r>
            <a:r>
              <a:rPr lang="en-US" sz="1600" b="0" i="1" dirty="0">
                <a:solidFill>
                  <a:srgbClr val="273239"/>
                </a:solidFill>
                <a:effectLst/>
                <a:latin typeface="urw-din"/>
              </a:rPr>
              <a:t> and </a:t>
            </a:r>
            <a:r>
              <a:rPr lang="en-US" sz="1600" b="1" i="1" dirty="0">
                <a:solidFill>
                  <a:srgbClr val="273239"/>
                </a:solidFill>
                <a:effectLst/>
                <a:latin typeface="urw-din"/>
              </a:rPr>
              <a:t>C</a:t>
            </a:r>
            <a:r>
              <a:rPr lang="en-US" sz="1600" b="0" i="1" dirty="0">
                <a:solidFill>
                  <a:srgbClr val="273239"/>
                </a:solidFill>
                <a:effectLst/>
                <a:latin typeface="urw-din"/>
              </a:rPr>
              <a:t>. Both these class are inherited into another in a new class </a:t>
            </a:r>
            <a:r>
              <a:rPr lang="en-US" sz="1600" b="1" i="1" dirty="0">
                <a:solidFill>
                  <a:srgbClr val="273239"/>
                </a:solidFill>
                <a:effectLst/>
                <a:latin typeface="urw-din"/>
              </a:rPr>
              <a:t>D</a:t>
            </a:r>
            <a:r>
              <a:rPr lang="en-US" sz="1600" b="0" i="1" dirty="0">
                <a:solidFill>
                  <a:srgbClr val="273239"/>
                </a:solidFill>
                <a:effectLst/>
                <a:latin typeface="urw-din"/>
              </a:rPr>
              <a:t> as shown in figure. As we can see from the figure that data members/function of class </a:t>
            </a:r>
            <a:r>
              <a:rPr lang="en-US" sz="1600" b="1" i="1" dirty="0">
                <a:solidFill>
                  <a:srgbClr val="273239"/>
                </a:solidFill>
                <a:effectLst/>
                <a:latin typeface="urw-din"/>
              </a:rPr>
              <a:t>A</a:t>
            </a:r>
            <a:r>
              <a:rPr lang="en-US" sz="1600" b="0" i="1" dirty="0">
                <a:solidFill>
                  <a:srgbClr val="273239"/>
                </a:solidFill>
                <a:effectLst/>
                <a:latin typeface="urw-din"/>
              </a:rPr>
              <a:t> are inherited twice to class </a:t>
            </a:r>
            <a:r>
              <a:rPr lang="en-US" sz="1600" b="1" i="1" dirty="0">
                <a:solidFill>
                  <a:srgbClr val="273239"/>
                </a:solidFill>
                <a:effectLst/>
                <a:latin typeface="urw-din"/>
              </a:rPr>
              <a:t>D</a:t>
            </a:r>
            <a:r>
              <a:rPr lang="en-US" sz="1600" b="0" i="1" dirty="0">
                <a:solidFill>
                  <a:srgbClr val="273239"/>
                </a:solidFill>
                <a:effectLst/>
                <a:latin typeface="urw-din"/>
              </a:rPr>
              <a:t>. One through class </a:t>
            </a:r>
            <a:r>
              <a:rPr lang="en-US" sz="1600" b="1" i="1" dirty="0">
                <a:solidFill>
                  <a:srgbClr val="273239"/>
                </a:solidFill>
                <a:effectLst/>
                <a:latin typeface="urw-din"/>
              </a:rPr>
              <a:t>B</a:t>
            </a:r>
            <a:r>
              <a:rPr lang="en-US" sz="1600" b="0" i="1" dirty="0">
                <a:solidFill>
                  <a:srgbClr val="273239"/>
                </a:solidFill>
                <a:effectLst/>
                <a:latin typeface="urw-din"/>
              </a:rPr>
              <a:t> and second through class </a:t>
            </a:r>
            <a:r>
              <a:rPr lang="en-US" sz="1600" b="1" i="1" dirty="0">
                <a:solidFill>
                  <a:srgbClr val="273239"/>
                </a:solidFill>
                <a:effectLst/>
                <a:latin typeface="urw-din"/>
              </a:rPr>
              <a:t>C</a:t>
            </a:r>
            <a:r>
              <a:rPr lang="en-US" sz="1600" b="0" i="1" dirty="0">
                <a:solidFill>
                  <a:srgbClr val="273239"/>
                </a:solidFill>
                <a:effectLst/>
                <a:latin typeface="urw-din"/>
              </a:rPr>
              <a:t>. When any data / function member of class </a:t>
            </a:r>
            <a:r>
              <a:rPr lang="en-US" sz="1600" b="1" i="1" dirty="0">
                <a:solidFill>
                  <a:srgbClr val="273239"/>
                </a:solidFill>
                <a:effectLst/>
                <a:latin typeface="urw-din"/>
              </a:rPr>
              <a:t>A</a:t>
            </a:r>
            <a:r>
              <a:rPr lang="en-US" sz="1600" b="0" i="1" dirty="0">
                <a:solidFill>
                  <a:srgbClr val="273239"/>
                </a:solidFill>
                <a:effectLst/>
                <a:latin typeface="urw-din"/>
              </a:rPr>
              <a:t> is accessed by an object of class </a:t>
            </a:r>
            <a:r>
              <a:rPr lang="en-US" sz="1600" b="1" i="1" dirty="0">
                <a:solidFill>
                  <a:srgbClr val="273239"/>
                </a:solidFill>
                <a:effectLst/>
                <a:latin typeface="urw-din"/>
              </a:rPr>
              <a:t>D</a:t>
            </a:r>
            <a:r>
              <a:rPr lang="en-US" sz="1600" b="0" i="1" dirty="0">
                <a:solidFill>
                  <a:srgbClr val="273239"/>
                </a:solidFill>
                <a:effectLst/>
                <a:latin typeface="urw-din"/>
              </a:rPr>
              <a:t>, ambiguity arises as to which data/function member would be called? One inherited through </a:t>
            </a:r>
            <a:r>
              <a:rPr lang="en-US" sz="1600" b="1" i="1" dirty="0">
                <a:solidFill>
                  <a:srgbClr val="273239"/>
                </a:solidFill>
                <a:effectLst/>
                <a:latin typeface="urw-din"/>
              </a:rPr>
              <a:t>B</a:t>
            </a:r>
            <a:r>
              <a:rPr lang="en-US" sz="1600" b="0" i="1" dirty="0">
                <a:solidFill>
                  <a:srgbClr val="273239"/>
                </a:solidFill>
                <a:effectLst/>
                <a:latin typeface="urw-din"/>
              </a:rPr>
              <a:t> or the other inherited through </a:t>
            </a:r>
            <a:r>
              <a:rPr lang="en-US" sz="1600" b="1" i="1" dirty="0">
                <a:solidFill>
                  <a:srgbClr val="273239"/>
                </a:solidFill>
                <a:effectLst/>
                <a:latin typeface="urw-din"/>
              </a:rPr>
              <a:t>C</a:t>
            </a:r>
            <a:r>
              <a:rPr lang="en-US" sz="1600" b="0" i="1" dirty="0">
                <a:solidFill>
                  <a:srgbClr val="273239"/>
                </a:solidFill>
                <a:effectLst/>
                <a:latin typeface="urw-din"/>
              </a:rPr>
              <a:t>. This confuses compiler and it displays error. These issues can be solved by using virtual functions feature of OOP.</a:t>
            </a:r>
            <a:endParaRPr lang="en-US" sz="2000" b="0" i="1" dirty="0">
              <a:solidFill>
                <a:srgbClr val="FFC000"/>
              </a:solidFill>
              <a:effectLst/>
              <a:latin typeface="Rockwell" panose="02060603020205020403" pitchFamily="18" charset="0"/>
            </a:endParaRPr>
          </a:p>
          <a:p>
            <a:pPr marL="0" indent="0">
              <a:buNone/>
            </a:pPr>
            <a:endParaRPr lang="en-IN" dirty="0"/>
          </a:p>
        </p:txBody>
      </p:sp>
      <p:pic>
        <p:nvPicPr>
          <p:cNvPr id="5" name="Picture 4">
            <a:extLst>
              <a:ext uri="{FF2B5EF4-FFF2-40B4-BE49-F238E27FC236}">
                <a16:creationId xmlns:a16="http://schemas.microsoft.com/office/drawing/2014/main" id="{2B3B22CC-AACD-41E3-9EC7-04C46D60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676" y="2886074"/>
            <a:ext cx="2743200" cy="3886199"/>
          </a:xfrm>
          <a:prstGeom prst="rect">
            <a:avLst/>
          </a:prstGeom>
        </p:spPr>
      </p:pic>
    </p:spTree>
    <p:extLst>
      <p:ext uri="{BB962C8B-B14F-4D97-AF65-F5344CB8AC3E}">
        <p14:creationId xmlns:p14="http://schemas.microsoft.com/office/powerpoint/2010/main" val="405224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681D-0F36-4DBE-BE1B-81B523F2294A}"/>
              </a:ext>
            </a:extLst>
          </p:cNvPr>
          <p:cNvSpPr>
            <a:spLocks noGrp="1"/>
          </p:cNvSpPr>
          <p:nvPr>
            <p:ph type="title"/>
          </p:nvPr>
        </p:nvSpPr>
        <p:spPr>
          <a:xfrm>
            <a:off x="1484311" y="685801"/>
            <a:ext cx="10018713" cy="819150"/>
          </a:xfrm>
        </p:spPr>
        <p:txBody>
          <a:bodyPr/>
          <a:lstStyle/>
          <a:p>
            <a:r>
              <a:rPr lang="en-US" u="sng" dirty="0">
                <a:solidFill>
                  <a:schemeClr val="accent2">
                    <a:lumMod val="75000"/>
                  </a:schemeClr>
                </a:solidFill>
              </a:rPr>
              <a:t>Abstract Class</a:t>
            </a:r>
            <a:endParaRPr lang="en-IN" u="sng" dirty="0">
              <a:solidFill>
                <a:schemeClr val="accent2">
                  <a:lumMod val="75000"/>
                </a:schemeClr>
              </a:solidFill>
            </a:endParaRPr>
          </a:p>
        </p:txBody>
      </p:sp>
      <p:sp>
        <p:nvSpPr>
          <p:cNvPr id="3" name="Content Placeholder 2">
            <a:extLst>
              <a:ext uri="{FF2B5EF4-FFF2-40B4-BE49-F238E27FC236}">
                <a16:creationId xmlns:a16="http://schemas.microsoft.com/office/drawing/2014/main" id="{3D72EB5C-398F-49D5-9830-7E5A5077FE91}"/>
              </a:ext>
            </a:extLst>
          </p:cNvPr>
          <p:cNvSpPr>
            <a:spLocks noGrp="1"/>
          </p:cNvSpPr>
          <p:nvPr>
            <p:ph idx="1"/>
          </p:nvPr>
        </p:nvSpPr>
        <p:spPr>
          <a:xfrm>
            <a:off x="1931985" y="1504951"/>
            <a:ext cx="9907590" cy="4905375"/>
          </a:xfrm>
        </p:spPr>
        <p:txBody>
          <a:bodyPr>
            <a:normAutofit/>
          </a:bodyPr>
          <a:lstStyle/>
          <a:p>
            <a:pPr marL="0" indent="0">
              <a:buNone/>
            </a:pPr>
            <a:r>
              <a:rPr lang="en-US" dirty="0">
                <a:solidFill>
                  <a:srgbClr val="FFC000"/>
                </a:solidFill>
                <a:latin typeface="Rockwell" panose="02060603020205020403" pitchFamily="18" charset="0"/>
              </a:rPr>
              <a:t>What is an abstract class?</a:t>
            </a:r>
          </a:p>
          <a:p>
            <a:pPr marL="0" indent="0">
              <a:buNone/>
            </a:pPr>
            <a:r>
              <a:rPr lang="en-US" sz="2000" dirty="0">
                <a:solidFill>
                  <a:srgbClr val="3D3D4E"/>
                </a:solidFill>
                <a:latin typeface="Franklin Gothic Book" panose="020B0503020102020204" pitchFamily="34" charset="0"/>
              </a:rPr>
              <a:t>B</a:t>
            </a:r>
            <a:r>
              <a:rPr lang="en-US" sz="2000" b="0" i="0" dirty="0">
                <a:solidFill>
                  <a:srgbClr val="3D3D4E"/>
                </a:solidFill>
                <a:effectLst/>
                <a:latin typeface="Franklin Gothic Book" panose="020B0503020102020204" pitchFamily="34" charset="0"/>
              </a:rPr>
              <a:t>y definition, an </a:t>
            </a:r>
            <a:r>
              <a:rPr lang="en-US" sz="2000" b="1" i="0" dirty="0">
                <a:solidFill>
                  <a:srgbClr val="3D3D4E"/>
                </a:solidFill>
                <a:effectLst/>
                <a:latin typeface="Franklin Gothic Book" panose="020B0503020102020204" pitchFamily="34" charset="0"/>
              </a:rPr>
              <a:t>abstract class in C++</a:t>
            </a:r>
            <a:r>
              <a:rPr lang="en-US" sz="2000" b="0" i="0" dirty="0">
                <a:solidFill>
                  <a:srgbClr val="3D3D4E"/>
                </a:solidFill>
                <a:effectLst/>
                <a:latin typeface="Franklin Gothic Book" panose="020B0503020102020204" pitchFamily="34" charset="0"/>
              </a:rPr>
              <a:t> is a class that has at least </a:t>
            </a:r>
            <a:r>
              <a:rPr lang="en-US" sz="2000" b="0" i="1" dirty="0">
                <a:solidFill>
                  <a:srgbClr val="3D3D4E"/>
                </a:solidFill>
                <a:effectLst/>
                <a:latin typeface="Franklin Gothic Book" panose="020B0503020102020204" pitchFamily="34" charset="0"/>
              </a:rPr>
              <a:t>one</a:t>
            </a:r>
            <a:r>
              <a:rPr lang="en-US" sz="2000" b="0" i="0" dirty="0">
                <a:solidFill>
                  <a:srgbClr val="3D3D4E"/>
                </a:solidFill>
                <a:effectLst/>
                <a:latin typeface="Franklin Gothic Book" panose="020B0503020102020204" pitchFamily="34" charset="0"/>
              </a:rPr>
              <a:t> pure virtual function. The classes inheriting the abstract class </a:t>
            </a:r>
            <a:r>
              <a:rPr lang="en-US" sz="2000" b="0" i="1" dirty="0">
                <a:solidFill>
                  <a:srgbClr val="3D3D4E"/>
                </a:solidFill>
                <a:effectLst/>
                <a:latin typeface="Franklin Gothic Book" panose="020B0503020102020204" pitchFamily="34" charset="0"/>
              </a:rPr>
              <a:t>must</a:t>
            </a:r>
            <a:r>
              <a:rPr lang="en-US" sz="2000" b="0" i="0" dirty="0">
                <a:solidFill>
                  <a:srgbClr val="3D3D4E"/>
                </a:solidFill>
                <a:effectLst/>
                <a:latin typeface="Franklin Gothic Book" panose="020B0503020102020204" pitchFamily="34" charset="0"/>
              </a:rPr>
              <a:t> provide a definition for the pure virtual function; otherwise, the subclass would become an abstract class itself.</a:t>
            </a:r>
          </a:p>
          <a:p>
            <a:pPr marL="0" indent="0">
              <a:buNone/>
            </a:pPr>
            <a:endParaRPr lang="en-US" sz="2000" dirty="0">
              <a:solidFill>
                <a:srgbClr val="3D3D4E"/>
              </a:solidFill>
              <a:latin typeface="Franklin Gothic Book" panose="020B0503020102020204" pitchFamily="34" charset="0"/>
            </a:endParaRPr>
          </a:p>
          <a:p>
            <a:pPr marL="0" indent="0">
              <a:buNone/>
            </a:pPr>
            <a:r>
              <a:rPr lang="en-US" dirty="0">
                <a:solidFill>
                  <a:srgbClr val="FFC000"/>
                </a:solidFill>
                <a:latin typeface="Rockwell" panose="02060603020205020403" pitchFamily="18" charset="0"/>
              </a:rPr>
              <a:t>Properties of Abstract Class:</a:t>
            </a:r>
          </a:p>
          <a:p>
            <a:pPr marL="0" indent="0">
              <a:buNone/>
            </a:pPr>
            <a:r>
              <a:rPr lang="en-US" sz="2000" dirty="0">
                <a:solidFill>
                  <a:srgbClr val="3D3D4E"/>
                </a:solidFill>
                <a:latin typeface="Franklin Gothic Book" panose="020B0503020102020204" pitchFamily="34" charset="0"/>
              </a:rPr>
              <a:t>1) </a:t>
            </a:r>
            <a:r>
              <a:rPr lang="en-US" sz="2000" b="0" i="0" dirty="0">
                <a:solidFill>
                  <a:srgbClr val="212529"/>
                </a:solidFill>
                <a:effectLst/>
                <a:latin typeface="system-ui"/>
              </a:rPr>
              <a:t>Abstract class cannot be instantiated, but </a:t>
            </a:r>
            <a:r>
              <a:rPr lang="en-US" sz="2000" b="0" i="0" u="sng" dirty="0">
                <a:solidFill>
                  <a:srgbClr val="4535AA"/>
                </a:solidFill>
                <a:effectLst/>
                <a:latin typeface="system-ui"/>
              </a:rPr>
              <a:t>pointers</a:t>
            </a:r>
            <a:r>
              <a:rPr lang="en-US" sz="2000" b="0" i="0" dirty="0">
                <a:solidFill>
                  <a:srgbClr val="212529"/>
                </a:solidFill>
                <a:effectLst/>
                <a:latin typeface="system-ui"/>
              </a:rPr>
              <a:t> and references of Abstract class type can be created.</a:t>
            </a:r>
          </a:p>
          <a:p>
            <a:pPr marL="0" indent="0">
              <a:buNone/>
            </a:pPr>
            <a:r>
              <a:rPr lang="en-US" sz="2000" dirty="0">
                <a:solidFill>
                  <a:srgbClr val="3D3D4E"/>
                </a:solidFill>
                <a:latin typeface="Franklin Gothic Book" panose="020B0503020102020204" pitchFamily="34" charset="0"/>
              </a:rPr>
              <a:t>2) </a:t>
            </a:r>
            <a:r>
              <a:rPr lang="en-US" sz="2000" b="0" i="0" dirty="0">
                <a:solidFill>
                  <a:srgbClr val="212529"/>
                </a:solidFill>
                <a:effectLst/>
                <a:latin typeface="system-ui"/>
              </a:rPr>
              <a:t>Abstract class can have normal functions and variables along with a pure virtual function.</a:t>
            </a:r>
          </a:p>
          <a:p>
            <a:pPr marL="0" indent="0">
              <a:buNone/>
            </a:pPr>
            <a:r>
              <a:rPr lang="en-US" sz="2000" dirty="0">
                <a:solidFill>
                  <a:srgbClr val="3D3D4E"/>
                </a:solidFill>
                <a:latin typeface="Franklin Gothic Book" panose="020B0503020102020204" pitchFamily="34" charset="0"/>
              </a:rPr>
              <a:t>3) </a:t>
            </a:r>
            <a:r>
              <a:rPr lang="en-US" sz="2000" b="0" i="0" dirty="0">
                <a:solidFill>
                  <a:srgbClr val="212529"/>
                </a:solidFill>
                <a:effectLst/>
                <a:latin typeface="system-ui"/>
              </a:rPr>
              <a:t>Classes inheriting an Abstract Class must implement all pure virtual functions, or else they will become Abstract too.</a:t>
            </a:r>
          </a:p>
          <a:p>
            <a:pPr marL="0" indent="0">
              <a:buNone/>
            </a:pPr>
            <a:r>
              <a:rPr lang="en-US" sz="2000" dirty="0">
                <a:solidFill>
                  <a:srgbClr val="3D3D4E"/>
                </a:solidFill>
                <a:latin typeface="Franklin Gothic Book" panose="020B0503020102020204" pitchFamily="34" charset="0"/>
              </a:rPr>
              <a:t>4) </a:t>
            </a:r>
            <a:r>
              <a:rPr lang="en-US" sz="2000" b="0" i="1" dirty="0">
                <a:solidFill>
                  <a:srgbClr val="273239"/>
                </a:solidFill>
                <a:effectLst/>
                <a:latin typeface="system-ui"/>
              </a:rPr>
              <a:t>An abstract class can have constructors.</a:t>
            </a:r>
            <a:r>
              <a:rPr lang="en-US" sz="2000" b="0" i="0" dirty="0">
                <a:solidFill>
                  <a:srgbClr val="273239"/>
                </a:solidFill>
                <a:effectLst/>
                <a:latin typeface="system-ui"/>
              </a:rPr>
              <a:t> </a:t>
            </a:r>
            <a:endParaRPr lang="en-IN" sz="2000" dirty="0">
              <a:latin typeface="system-ui"/>
            </a:endParaRPr>
          </a:p>
        </p:txBody>
      </p:sp>
    </p:spTree>
    <p:extLst>
      <p:ext uri="{BB962C8B-B14F-4D97-AF65-F5344CB8AC3E}">
        <p14:creationId xmlns:p14="http://schemas.microsoft.com/office/powerpoint/2010/main" val="2432208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2211-AC32-42DC-A00B-239E7ECB5C6C}"/>
              </a:ext>
            </a:extLst>
          </p:cNvPr>
          <p:cNvSpPr>
            <a:spLocks noGrp="1"/>
          </p:cNvSpPr>
          <p:nvPr>
            <p:ph type="title"/>
          </p:nvPr>
        </p:nvSpPr>
        <p:spPr>
          <a:xfrm>
            <a:off x="712786" y="714375"/>
            <a:ext cx="10018713" cy="819149"/>
          </a:xfrm>
        </p:spPr>
        <p:txBody>
          <a:bodyPr/>
          <a:lstStyle/>
          <a:p>
            <a:r>
              <a:rPr lang="en-US" b="1" dirty="0">
                <a:ln w="6600">
                  <a:solidFill>
                    <a:schemeClr val="accent2"/>
                  </a:solidFill>
                  <a:prstDash val="solid"/>
                </a:ln>
                <a:solidFill>
                  <a:srgbClr val="CC3300"/>
                </a:solidFill>
                <a:effectLst>
                  <a:outerShdw dist="38100" dir="2700000" algn="tl" rotWithShape="0">
                    <a:schemeClr val="accent2"/>
                  </a:outerShdw>
                </a:effectLst>
              </a:rPr>
              <a:t>Constructor and Destructor</a:t>
            </a:r>
            <a:endParaRPr lang="en-IN" b="1" dirty="0">
              <a:ln w="6600">
                <a:solidFill>
                  <a:schemeClr val="accent2"/>
                </a:solidFill>
                <a:prstDash val="solid"/>
              </a:ln>
              <a:solidFill>
                <a:srgbClr val="CC3300"/>
              </a:solidFill>
              <a:effectLst>
                <a:outerShdw dist="38100" dir="2700000" algn="tl" rotWithShape="0">
                  <a:schemeClr val="accent2"/>
                </a:outerShdw>
              </a:effectLst>
            </a:endParaRPr>
          </a:p>
        </p:txBody>
      </p:sp>
      <p:sp>
        <p:nvSpPr>
          <p:cNvPr id="3" name="Content Placeholder 2">
            <a:extLst>
              <a:ext uri="{FF2B5EF4-FFF2-40B4-BE49-F238E27FC236}">
                <a16:creationId xmlns:a16="http://schemas.microsoft.com/office/drawing/2014/main" id="{4F4CBC3D-699B-4611-A753-0B6A7FD076D4}"/>
              </a:ext>
            </a:extLst>
          </p:cNvPr>
          <p:cNvSpPr>
            <a:spLocks noGrp="1"/>
          </p:cNvSpPr>
          <p:nvPr>
            <p:ph sz="half" idx="1"/>
          </p:nvPr>
        </p:nvSpPr>
        <p:spPr>
          <a:xfrm>
            <a:off x="1484311" y="1828801"/>
            <a:ext cx="4895055" cy="4105275"/>
          </a:xfrm>
          <a:solidFill>
            <a:srgbClr val="E3A549"/>
          </a:solidFill>
        </p:spPr>
        <p:style>
          <a:lnRef idx="0">
            <a:schemeClr val="accent6"/>
          </a:lnRef>
          <a:fillRef idx="3">
            <a:schemeClr val="accent6"/>
          </a:fillRef>
          <a:effectRef idx="3">
            <a:schemeClr val="accent6"/>
          </a:effectRef>
          <a:fontRef idx="minor">
            <a:schemeClr val="lt1"/>
          </a:fontRef>
        </p:style>
        <p:txBody>
          <a:bodyPr/>
          <a:lstStyle/>
          <a:p>
            <a:pPr marL="0" indent="0" algn="ctr">
              <a:buNone/>
            </a:pPr>
            <a:r>
              <a:rPr lang="en-US" sz="2800" b="0" i="0" u="sng" dirty="0">
                <a:solidFill>
                  <a:srgbClr val="273239"/>
                </a:solidFill>
                <a:effectLst/>
                <a:latin typeface="urw-din"/>
              </a:rPr>
              <a:t>Constructors</a:t>
            </a:r>
          </a:p>
          <a:p>
            <a:pPr marL="0" indent="0">
              <a:buNone/>
            </a:pPr>
            <a:r>
              <a:rPr lang="en-US" b="0" i="0" dirty="0">
                <a:solidFill>
                  <a:srgbClr val="273239"/>
                </a:solidFill>
                <a:effectLst/>
                <a:latin typeface="urw-din"/>
              </a:rPr>
              <a:t>A constructor is a member function of a class that has the same name as the class name. It helps to initialize the object of a class. It can either accept the arguments or not. It is used to allocate the memory to an object of the class. It is called whenever an instance of the class is created. It can be defined manually with arguments or without arguments. There can be many constructors in class. It can be overloaded but it can not be inherited or virtual. </a:t>
            </a:r>
            <a:endParaRPr lang="en-IN" dirty="0"/>
          </a:p>
        </p:txBody>
      </p:sp>
      <p:sp>
        <p:nvSpPr>
          <p:cNvPr id="4" name="Content Placeholder 3">
            <a:extLst>
              <a:ext uri="{FF2B5EF4-FFF2-40B4-BE49-F238E27FC236}">
                <a16:creationId xmlns:a16="http://schemas.microsoft.com/office/drawing/2014/main" id="{6C08A925-CBE9-49D4-A7AE-6C7D3021A87C}"/>
              </a:ext>
            </a:extLst>
          </p:cNvPr>
          <p:cNvSpPr>
            <a:spLocks noGrp="1"/>
          </p:cNvSpPr>
          <p:nvPr>
            <p:ph sz="half" idx="2"/>
          </p:nvPr>
        </p:nvSpPr>
        <p:spPr>
          <a:xfrm>
            <a:off x="6617494" y="2457451"/>
            <a:ext cx="4895056" cy="4105275"/>
          </a:xfrm>
          <a:solidFill>
            <a:srgbClr val="00B050"/>
          </a:solidFill>
        </p:spPr>
        <p:style>
          <a:lnRef idx="0">
            <a:schemeClr val="accent6"/>
          </a:lnRef>
          <a:fillRef idx="3">
            <a:schemeClr val="accent6"/>
          </a:fillRef>
          <a:effectRef idx="3">
            <a:schemeClr val="accent6"/>
          </a:effectRef>
          <a:fontRef idx="minor">
            <a:schemeClr val="lt1"/>
          </a:fontRef>
        </p:style>
        <p:txBody>
          <a:bodyPr/>
          <a:lstStyle/>
          <a:p>
            <a:pPr marL="0" indent="0" algn="ctr">
              <a:buNone/>
            </a:pPr>
            <a:r>
              <a:rPr lang="en-US" sz="2800" b="0" i="0" u="sng" dirty="0">
                <a:solidFill>
                  <a:srgbClr val="273239"/>
                </a:solidFill>
                <a:effectLst/>
                <a:latin typeface="urw-din"/>
              </a:rPr>
              <a:t>Destructors</a:t>
            </a:r>
          </a:p>
          <a:p>
            <a:pPr marL="0" indent="0">
              <a:buNone/>
            </a:pPr>
            <a:r>
              <a:rPr lang="en-US" b="0" i="0" dirty="0">
                <a:solidFill>
                  <a:srgbClr val="273239"/>
                </a:solidFill>
                <a:effectLst/>
                <a:latin typeface="urw-din"/>
              </a:rPr>
              <a:t>Like constructor, destructor is also a member function of a class that has the same name as the class name preceded by a tilde(~) operator. It helps to deallocate the memory of an object. It is called while object of the class is freed or deleted. In a class, there is always a single destructor without any parameters so it can’t be overloaded.</a:t>
            </a:r>
            <a:endParaRPr lang="en-IN" dirty="0"/>
          </a:p>
        </p:txBody>
      </p:sp>
      <p:pic>
        <p:nvPicPr>
          <p:cNvPr id="1030" name="Picture 6" descr="Object Oriented Programming in C++&#10;Lecture Slides By Adil Aslam&#10;Constructor in C++&#10; ">
            <a:extLst>
              <a:ext uri="{FF2B5EF4-FFF2-40B4-BE49-F238E27FC236}">
                <a16:creationId xmlns:a16="http://schemas.microsoft.com/office/drawing/2014/main" id="{25C6B5F2-235B-485D-8599-ECFE28579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49" t="37474" r="26332" b="9081"/>
          <a:stretch/>
        </p:blipFill>
        <p:spPr bwMode="auto">
          <a:xfrm>
            <a:off x="8960247" y="133350"/>
            <a:ext cx="2924176"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6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ar: 10 Points 5">
            <a:extLst>
              <a:ext uri="{FF2B5EF4-FFF2-40B4-BE49-F238E27FC236}">
                <a16:creationId xmlns:a16="http://schemas.microsoft.com/office/drawing/2014/main" id="{8FF0F15F-28E8-4602-B1D9-761E38F5B002}"/>
              </a:ext>
            </a:extLst>
          </p:cNvPr>
          <p:cNvSpPr/>
          <p:nvPr/>
        </p:nvSpPr>
        <p:spPr>
          <a:xfrm>
            <a:off x="1419225" y="-58788"/>
            <a:ext cx="4695825" cy="5172075"/>
          </a:xfrm>
          <a:prstGeom prst="star10">
            <a:avLst/>
          </a:prstGeom>
          <a:gradFill flip="none" rotWithShape="1">
            <a:gsLst>
              <a:gs pos="0">
                <a:schemeClr val="accent2">
                  <a:tint val="96000"/>
                  <a:lumMod val="102000"/>
                </a:schemeClr>
              </a:gs>
              <a:gs pos="100000">
                <a:schemeClr val="accent2">
                  <a:shade val="88000"/>
                  <a:lumMod val="94000"/>
                </a:schemeClr>
              </a:gs>
            </a:gsLst>
            <a:path path="circle">
              <a:fillToRect l="100000" t="100000"/>
            </a:path>
            <a:tileRect r="-100000" b="-100000"/>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E435399-09CF-462D-8D20-8C731B21AF17}"/>
              </a:ext>
            </a:extLst>
          </p:cNvPr>
          <p:cNvSpPr txBox="1"/>
          <p:nvPr/>
        </p:nvSpPr>
        <p:spPr>
          <a:xfrm>
            <a:off x="2335209" y="1422196"/>
            <a:ext cx="2924175" cy="3416320"/>
          </a:xfrm>
          <a:prstGeom prst="rect">
            <a:avLst/>
          </a:prstGeom>
          <a:noFill/>
        </p:spPr>
        <p:txBody>
          <a:bodyPr wrap="square" rtlCol="0">
            <a:spAutoFit/>
          </a:bodyPr>
          <a:lstStyle/>
          <a:p>
            <a:r>
              <a:rPr lang="en-US" sz="1800" dirty="0">
                <a:solidFill>
                  <a:srgbClr val="333333"/>
                </a:solidFill>
                <a:effectLst/>
                <a:latin typeface="inherit"/>
              </a:rPr>
              <a:t>Copy constructor is a special type of constructor used to create the copy of an object of the class. This constructor accepts an object of the same class as arguments and copies it to another object of the class being created. If not explicitly mentioned, the compiler creates a copy constructor!</a:t>
            </a:r>
            <a:endParaRPr lang="en-IN" sz="1800" dirty="0"/>
          </a:p>
          <a:p>
            <a:endParaRPr lang="en-IN" dirty="0"/>
          </a:p>
        </p:txBody>
      </p:sp>
      <p:sp>
        <p:nvSpPr>
          <p:cNvPr id="8" name="TextBox 7">
            <a:extLst>
              <a:ext uri="{FF2B5EF4-FFF2-40B4-BE49-F238E27FC236}">
                <a16:creationId xmlns:a16="http://schemas.microsoft.com/office/drawing/2014/main" id="{F8BD6378-7A0C-4C5D-9E05-30394F83FB67}"/>
              </a:ext>
            </a:extLst>
          </p:cNvPr>
          <p:cNvSpPr txBox="1"/>
          <p:nvPr/>
        </p:nvSpPr>
        <p:spPr>
          <a:xfrm>
            <a:off x="2586037" y="591199"/>
            <a:ext cx="2190750" cy="830997"/>
          </a:xfrm>
          <a:prstGeom prst="rect">
            <a:avLst/>
          </a:prstGeom>
          <a:noFill/>
        </p:spPr>
        <p:txBody>
          <a:bodyPr wrap="square" rtlCol="0">
            <a:spAutoFit/>
          </a:bodyPr>
          <a:lstStyle/>
          <a:p>
            <a:pPr algn="ctr"/>
            <a:r>
              <a:rPr lang="en-US" sz="2400" dirty="0">
                <a:solidFill>
                  <a:srgbClr val="FFFF00"/>
                </a:solidFill>
              </a:rPr>
              <a:t>Copy Constructor</a:t>
            </a:r>
            <a:endParaRPr lang="en-IN" sz="2400" dirty="0">
              <a:solidFill>
                <a:srgbClr val="FFFF00"/>
              </a:solidFill>
            </a:endParaRPr>
          </a:p>
        </p:txBody>
      </p:sp>
      <p:pic>
        <p:nvPicPr>
          <p:cNvPr id="2050" name="Picture 2" descr="Constructor And Destructor in C++">
            <a:extLst>
              <a:ext uri="{FF2B5EF4-FFF2-40B4-BE49-F238E27FC236}">
                <a16:creationId xmlns:a16="http://schemas.microsoft.com/office/drawing/2014/main" id="{FFF73B33-C8DD-4D08-8D22-7E5232FC02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24" t="6785" r="6897" b="6577"/>
          <a:stretch/>
        </p:blipFill>
        <p:spPr bwMode="auto">
          <a:xfrm>
            <a:off x="6450011" y="139923"/>
            <a:ext cx="5618164" cy="33938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or And Destructor in C++">
            <a:extLst>
              <a:ext uri="{FF2B5EF4-FFF2-40B4-BE49-F238E27FC236}">
                <a16:creationId xmlns:a16="http://schemas.microsoft.com/office/drawing/2014/main" id="{FAF57726-D8D4-4501-AD45-E986C73025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6843" r="6505" b="8398"/>
          <a:stretch/>
        </p:blipFill>
        <p:spPr bwMode="auto">
          <a:xfrm>
            <a:off x="5259384" y="3626073"/>
            <a:ext cx="5705475" cy="318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33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6A76-1401-4505-A2C4-1DB310CED24F}"/>
              </a:ext>
            </a:extLst>
          </p:cNvPr>
          <p:cNvSpPr>
            <a:spLocks noGrp="1"/>
          </p:cNvSpPr>
          <p:nvPr>
            <p:ph type="title"/>
          </p:nvPr>
        </p:nvSpPr>
        <p:spPr>
          <a:xfrm>
            <a:off x="1398587" y="609600"/>
            <a:ext cx="7135814" cy="857250"/>
          </a:xfrm>
        </p:spPr>
        <p:txBody>
          <a:bodyPr/>
          <a:lstStyle/>
          <a:p>
            <a:r>
              <a:rPr lang="en-US" dirty="0">
                <a:solidFill>
                  <a:srgbClr val="5F5F5F"/>
                </a:solidFill>
                <a:effectLst>
                  <a:glow rad="101600">
                    <a:schemeClr val="accent6">
                      <a:satMod val="175000"/>
                      <a:alpha val="40000"/>
                    </a:schemeClr>
                  </a:glow>
                  <a:innerShdw blurRad="63500" dist="50800" dir="5400000">
                    <a:prstClr val="black">
                      <a:alpha val="50000"/>
                    </a:prstClr>
                  </a:innerShdw>
                </a:effectLst>
              </a:rPr>
              <a:t>Garbage Collection in C++</a:t>
            </a:r>
            <a:endParaRPr lang="en-IN" dirty="0">
              <a:solidFill>
                <a:srgbClr val="5F5F5F"/>
              </a:solidFill>
              <a:effectLst>
                <a:glow rad="101600">
                  <a:schemeClr val="accent6">
                    <a:satMod val="175000"/>
                    <a:alpha val="40000"/>
                  </a:schemeClr>
                </a:glow>
                <a:innerShdw blurRad="63500" dist="50800" dir="5400000">
                  <a:prstClr val="black">
                    <a:alpha val="50000"/>
                  </a:prstClr>
                </a:innerShdw>
              </a:effectLst>
            </a:endParaRPr>
          </a:p>
        </p:txBody>
      </p:sp>
      <p:sp>
        <p:nvSpPr>
          <p:cNvPr id="3" name="Content Placeholder 2">
            <a:extLst>
              <a:ext uri="{FF2B5EF4-FFF2-40B4-BE49-F238E27FC236}">
                <a16:creationId xmlns:a16="http://schemas.microsoft.com/office/drawing/2014/main" id="{DA32F195-0E6A-4FAB-9D3A-546AFB8FAD67}"/>
              </a:ext>
            </a:extLst>
          </p:cNvPr>
          <p:cNvSpPr>
            <a:spLocks noGrp="1"/>
          </p:cNvSpPr>
          <p:nvPr>
            <p:ph idx="1"/>
          </p:nvPr>
        </p:nvSpPr>
        <p:spPr>
          <a:xfrm>
            <a:off x="1941510" y="1885950"/>
            <a:ext cx="10018713" cy="4819650"/>
          </a:xfrm>
        </p:spPr>
        <p:txBody>
          <a:bodyPr>
            <a:normAutofit/>
          </a:bodyPr>
          <a:lstStyle/>
          <a:p>
            <a:pPr marL="0" indent="0">
              <a:buNone/>
            </a:pPr>
            <a:r>
              <a:rPr lang="en-US" sz="1800" b="0" i="0" dirty="0">
                <a:solidFill>
                  <a:srgbClr val="000099"/>
                </a:solidFill>
                <a:effectLst/>
                <a:latin typeface="Nunito Sans"/>
              </a:rPr>
              <a:t>Garbage collection is a memory management technique. It is a separate automatic memory management method which is </a:t>
            </a:r>
            <a:r>
              <a:rPr lang="en-US" sz="1800" dirty="0">
                <a:solidFill>
                  <a:srgbClr val="000099"/>
                </a:solidFill>
                <a:latin typeface="Nunito Sans"/>
              </a:rPr>
              <a:t>used </a:t>
            </a:r>
            <a:r>
              <a:rPr lang="en-US" sz="1800" b="0" i="0" dirty="0">
                <a:solidFill>
                  <a:srgbClr val="000099"/>
                </a:solidFill>
                <a:effectLst/>
                <a:latin typeface="Nunito Sans"/>
              </a:rPr>
              <a:t>where manual memory management is not preferred or done. In the manual memory management method, the user is required to mention the memory which is in use and which can be deallocated, whereas the garbage collector collects the memory which is occupied by variables or objects which are no more in use in the program. Only memory will be managed by garbage collectors, other resources such as destructors, user interaction window or files will not be handled by the garbage collector.</a:t>
            </a:r>
          </a:p>
          <a:p>
            <a:pPr marL="0" indent="0">
              <a:buNone/>
            </a:pPr>
            <a:r>
              <a:rPr lang="en-US" sz="1800" b="0" i="0" dirty="0">
                <a:solidFill>
                  <a:srgbClr val="FF0000"/>
                </a:solidFill>
                <a:effectLst/>
                <a:latin typeface="Nunito Sans"/>
              </a:rPr>
              <a:t>One major disadvantage of garbage collection is the time involved or CPU cycles involved to find the unused memory and deleting it, even if the user knows which pointer memory can be released and not in use. Another disadvantage is, we will not know the time when it is deleted nor when the destructor is called.</a:t>
            </a:r>
          </a:p>
          <a:p>
            <a:pPr marL="0" indent="0">
              <a:buNone/>
            </a:pPr>
            <a:r>
              <a:rPr lang="en-US" sz="1800" b="0" i="0" dirty="0">
                <a:solidFill>
                  <a:srgbClr val="008000"/>
                </a:solidFill>
                <a:effectLst/>
                <a:latin typeface="Nunito Sans"/>
              </a:rPr>
              <a:t>This algorithm can be implemented in C++ using a specific pointer type. A specific pointer type should be declared and this can be used for purposes such as keeping track of all the references created, keeping track of the reference count when reference is created and deleted. A C++ program can contain both manual memory management and garbage collection happening in the same program. According to the need, either the normal pointer or the specific garbage collector pointer can be used.</a:t>
            </a:r>
          </a:p>
          <a:p>
            <a:pPr marL="0" indent="0">
              <a:buNone/>
            </a:pPr>
            <a:endParaRPr lang="en-IN" sz="1800" dirty="0">
              <a:solidFill>
                <a:srgbClr val="FF0000"/>
              </a:solidFill>
            </a:endParaRPr>
          </a:p>
        </p:txBody>
      </p:sp>
      <p:pic>
        <p:nvPicPr>
          <p:cNvPr id="3076" name="Picture 4" descr="Udemy] System C Project - Write a Garbage Collector from Scratch Free  Download » FreeTuts Download">
            <a:extLst>
              <a:ext uri="{FF2B5EF4-FFF2-40B4-BE49-F238E27FC236}">
                <a16:creationId xmlns:a16="http://schemas.microsoft.com/office/drawing/2014/main" id="{D75D1B16-32C1-428D-BB32-FE91A6126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675" y="152400"/>
            <a:ext cx="3930648"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70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DC9D-050F-4B57-8320-11D4F205E825}"/>
              </a:ext>
            </a:extLst>
          </p:cNvPr>
          <p:cNvSpPr>
            <a:spLocks noGrp="1"/>
          </p:cNvSpPr>
          <p:nvPr>
            <p:ph type="title"/>
          </p:nvPr>
        </p:nvSpPr>
        <p:spPr>
          <a:xfrm>
            <a:off x="1617661" y="323852"/>
            <a:ext cx="10018713" cy="542924"/>
          </a:xfrm>
        </p:spPr>
        <p:txBody>
          <a:bodyPr>
            <a:normAutofit fontScale="90000"/>
          </a:bodyPr>
          <a:lstStyle/>
          <a:p>
            <a:r>
              <a:rPr lang="en-US" dirty="0">
                <a:solidFill>
                  <a:srgbClr val="000099"/>
                </a:solidFill>
              </a:rPr>
              <a:t>Final Comparison!</a:t>
            </a:r>
            <a:endParaRPr lang="en-IN" dirty="0">
              <a:solidFill>
                <a:srgbClr val="000099"/>
              </a:solidFill>
            </a:endParaRPr>
          </a:p>
        </p:txBody>
      </p:sp>
      <p:graphicFrame>
        <p:nvGraphicFramePr>
          <p:cNvPr id="9" name="Table 9">
            <a:extLst>
              <a:ext uri="{FF2B5EF4-FFF2-40B4-BE49-F238E27FC236}">
                <a16:creationId xmlns:a16="http://schemas.microsoft.com/office/drawing/2014/main" id="{64B3B947-7D6C-4C92-9A70-F6F65FCAC8A8}"/>
              </a:ext>
            </a:extLst>
          </p:cNvPr>
          <p:cNvGraphicFramePr>
            <a:graphicFrameLocks noGrp="1"/>
          </p:cNvGraphicFramePr>
          <p:nvPr>
            <p:ph idx="1"/>
            <p:extLst>
              <p:ext uri="{D42A27DB-BD31-4B8C-83A1-F6EECF244321}">
                <p14:modId xmlns:p14="http://schemas.microsoft.com/office/powerpoint/2010/main" val="3970771996"/>
              </p:ext>
            </p:extLst>
          </p:nvPr>
        </p:nvGraphicFramePr>
        <p:xfrm>
          <a:off x="1827213" y="1219200"/>
          <a:ext cx="9097962" cy="5430503"/>
        </p:xfrm>
        <a:graphic>
          <a:graphicData uri="http://schemas.openxmlformats.org/drawingml/2006/table">
            <a:tbl>
              <a:tblPr firstRow="1" bandRow="1">
                <a:tableStyleId>{5C22544A-7EE6-4342-B048-85BDC9FD1C3A}</a:tableStyleId>
              </a:tblPr>
              <a:tblGrid>
                <a:gridCol w="4548981">
                  <a:extLst>
                    <a:ext uri="{9D8B030D-6E8A-4147-A177-3AD203B41FA5}">
                      <a16:colId xmlns:a16="http://schemas.microsoft.com/office/drawing/2014/main" val="1345432771"/>
                    </a:ext>
                  </a:extLst>
                </a:gridCol>
                <a:gridCol w="4548981">
                  <a:extLst>
                    <a:ext uri="{9D8B030D-6E8A-4147-A177-3AD203B41FA5}">
                      <a16:colId xmlns:a16="http://schemas.microsoft.com/office/drawing/2014/main" val="2730920629"/>
                    </a:ext>
                  </a:extLst>
                </a:gridCol>
              </a:tblGrid>
              <a:tr h="533383">
                <a:tc>
                  <a:txBody>
                    <a:bodyPr/>
                    <a:lstStyle/>
                    <a:p>
                      <a:pPr algn="ctr"/>
                      <a:r>
                        <a:rPr lang="en-US" dirty="0"/>
                        <a:t>Procedural Programming</a:t>
                      </a:r>
                      <a:endParaRPr lang="en-IN" dirty="0"/>
                    </a:p>
                  </a:txBody>
                  <a:tcPr/>
                </a:tc>
                <a:tc>
                  <a:txBody>
                    <a:bodyPr/>
                    <a:lstStyle/>
                    <a:p>
                      <a:pPr algn="ctr"/>
                      <a:r>
                        <a:rPr lang="en-US" dirty="0"/>
                        <a:t>Object Oriented Programming</a:t>
                      </a:r>
                      <a:endParaRPr lang="en-IN" dirty="0"/>
                    </a:p>
                  </a:txBody>
                  <a:tcPr/>
                </a:tc>
                <a:extLst>
                  <a:ext uri="{0D108BD9-81ED-4DB2-BD59-A6C34878D82A}">
                    <a16:rowId xmlns:a16="http://schemas.microsoft.com/office/drawing/2014/main" val="4172219332"/>
                  </a:ext>
                </a:extLst>
              </a:tr>
              <a:tr h="2660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latin typeface="inherit"/>
                        </a:rPr>
                        <a:t>It focuses on the process and functions. </a:t>
                      </a:r>
                    </a:p>
                    <a:p>
                      <a:pPr algn="l" fontAlgn="auto"/>
                      <a:endParaRPr lang="en-US" dirty="0">
                        <a:effectLst/>
                        <a:latin typeface="inherit"/>
                      </a:endParaRPr>
                    </a:p>
                  </a:txBody>
                  <a:tcPr marL="63500" marR="63500" marT="31750" marB="3175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latin typeface="inherit"/>
                        </a:rPr>
                        <a:t>It focuses on the data and classes. </a:t>
                      </a:r>
                    </a:p>
                    <a:p>
                      <a:pPr algn="l" fontAlgn="auto"/>
                      <a:endParaRPr lang="en-US" dirty="0">
                        <a:effectLst/>
                        <a:latin typeface="inherit"/>
                      </a:endParaRPr>
                    </a:p>
                  </a:txBody>
                  <a:tcPr marL="63500" marR="63500" marT="31750" marB="31750" anchor="ctr"/>
                </a:tc>
                <a:extLst>
                  <a:ext uri="{0D108BD9-81ED-4DB2-BD59-A6C34878D82A}">
                    <a16:rowId xmlns:a16="http://schemas.microsoft.com/office/drawing/2014/main" val="1000313030"/>
                  </a:ext>
                </a:extLst>
              </a:tr>
              <a:tr h="724823">
                <a:tc>
                  <a:txBody>
                    <a:bodyPr/>
                    <a:lstStyle/>
                    <a:p>
                      <a:pPr algn="l" fontAlgn="auto"/>
                      <a:r>
                        <a:rPr lang="en-US" dirty="0">
                          <a:effectLst/>
                          <a:latin typeface="inherit"/>
                        </a:rPr>
                        <a:t>In this paradigm, if a sub-procedure has to be modified, it becomes difficult to find and maintain it.</a:t>
                      </a:r>
                    </a:p>
                  </a:txBody>
                  <a:tcPr marL="63500" marR="63500" marT="31750" marB="31750" anchor="ctr"/>
                </a:tc>
                <a:tc>
                  <a:txBody>
                    <a:bodyPr/>
                    <a:lstStyle/>
                    <a:p>
                      <a:pPr algn="l" fontAlgn="auto"/>
                      <a:r>
                        <a:rPr lang="en-US" dirty="0">
                          <a:effectLst/>
                          <a:latin typeface="inherit"/>
                        </a:rPr>
                        <a:t>In this paradigm, it is easy to maintain code and modify existing code.</a:t>
                      </a:r>
                    </a:p>
                  </a:txBody>
                  <a:tcPr marL="63500" marR="63500" marT="31750" marB="31750" anchor="ctr"/>
                </a:tc>
                <a:extLst>
                  <a:ext uri="{0D108BD9-81ED-4DB2-BD59-A6C34878D82A}">
                    <a16:rowId xmlns:a16="http://schemas.microsoft.com/office/drawing/2014/main" val="205785593"/>
                  </a:ext>
                </a:extLst>
              </a:tr>
              <a:tr h="500523">
                <a:tc>
                  <a:txBody>
                    <a:bodyPr/>
                    <a:lstStyle/>
                    <a:p>
                      <a:pPr algn="l" fontAlgn="auto"/>
                      <a:r>
                        <a:rPr lang="en-US" dirty="0">
                          <a:effectLst/>
                          <a:latin typeface="inherit"/>
                        </a:rPr>
                        <a:t>Data hiding is not possible.</a:t>
                      </a:r>
                    </a:p>
                  </a:txBody>
                  <a:tcPr marL="63500" marR="63500" marT="31750" marB="31750" anchor="ctr"/>
                </a:tc>
                <a:tc>
                  <a:txBody>
                    <a:bodyPr/>
                    <a:lstStyle/>
                    <a:p>
                      <a:pPr algn="l" fontAlgn="auto"/>
                      <a:r>
                        <a:rPr lang="en-US" dirty="0">
                          <a:effectLst/>
                          <a:latin typeface="inherit"/>
                        </a:rPr>
                        <a:t>Data hiding is possible, hence more secure than procedural.</a:t>
                      </a:r>
                    </a:p>
                  </a:txBody>
                  <a:tcPr marL="63500" marR="63500" marT="31750" marB="31750" anchor="ctr"/>
                </a:tc>
                <a:extLst>
                  <a:ext uri="{0D108BD9-81ED-4DB2-BD59-A6C34878D82A}">
                    <a16:rowId xmlns:a16="http://schemas.microsoft.com/office/drawing/2014/main" val="1505113601"/>
                  </a:ext>
                </a:extLst>
              </a:tr>
              <a:tr h="276222">
                <a:tc>
                  <a:txBody>
                    <a:bodyPr/>
                    <a:lstStyle/>
                    <a:p>
                      <a:pPr algn="l" fontAlgn="auto"/>
                      <a:r>
                        <a:rPr lang="en-US" dirty="0">
                          <a:effectLst/>
                          <a:latin typeface="inherit"/>
                        </a:rPr>
                        <a:t>Operator overloading is not allowed.</a:t>
                      </a:r>
                    </a:p>
                  </a:txBody>
                  <a:tcPr marL="63500" marR="63500" marT="31750" marB="31750" anchor="ctr"/>
                </a:tc>
                <a:tc>
                  <a:txBody>
                    <a:bodyPr/>
                    <a:lstStyle/>
                    <a:p>
                      <a:pPr algn="l" fontAlgn="auto"/>
                      <a:r>
                        <a:rPr lang="en-IN">
                          <a:effectLst/>
                          <a:latin typeface="inherit"/>
                        </a:rPr>
                        <a:t>In OOP, operator overloading is allowed.</a:t>
                      </a:r>
                    </a:p>
                  </a:txBody>
                  <a:tcPr marL="63500" marR="63500" marT="31750" marB="31750" anchor="ctr"/>
                </a:tc>
                <a:extLst>
                  <a:ext uri="{0D108BD9-81ED-4DB2-BD59-A6C34878D82A}">
                    <a16:rowId xmlns:a16="http://schemas.microsoft.com/office/drawing/2014/main" val="2821397588"/>
                  </a:ext>
                </a:extLst>
              </a:tr>
              <a:tr h="500523">
                <a:tc>
                  <a:txBody>
                    <a:bodyPr/>
                    <a:lstStyle/>
                    <a:p>
                      <a:pPr algn="l" fontAlgn="auto"/>
                      <a:r>
                        <a:rPr lang="en-US">
                          <a:effectLst/>
                          <a:latin typeface="inherit"/>
                        </a:rPr>
                        <a:t>It has no such concepts like Inheritance.</a:t>
                      </a:r>
                    </a:p>
                  </a:txBody>
                  <a:tcPr marL="63500" marR="63500" marT="31750" marB="31750" anchor="ctr"/>
                </a:tc>
                <a:tc>
                  <a:txBody>
                    <a:bodyPr/>
                    <a:lstStyle/>
                    <a:p>
                      <a:pPr algn="l" fontAlgn="auto"/>
                      <a:r>
                        <a:rPr lang="en-US" dirty="0">
                          <a:effectLst/>
                          <a:latin typeface="inherit"/>
                        </a:rPr>
                        <a:t>It has four main concepts – Abstraction, Encapsulation, Inheritance, and Polymorphism.</a:t>
                      </a:r>
                    </a:p>
                  </a:txBody>
                  <a:tcPr marL="63500" marR="63500" marT="31750" marB="31750" anchor="ctr"/>
                </a:tc>
                <a:extLst>
                  <a:ext uri="{0D108BD9-81ED-4DB2-BD59-A6C34878D82A}">
                    <a16:rowId xmlns:a16="http://schemas.microsoft.com/office/drawing/2014/main" val="3093852780"/>
                  </a:ext>
                </a:extLst>
              </a:tr>
              <a:tr h="500523">
                <a:tc>
                  <a:txBody>
                    <a:bodyPr/>
                    <a:lstStyle/>
                    <a:p>
                      <a:pPr algn="l" fontAlgn="auto"/>
                      <a:r>
                        <a:rPr lang="en-US" dirty="0">
                          <a:effectLst/>
                          <a:latin typeface="inherit"/>
                        </a:rPr>
                        <a:t>Procedural uses procedures, modules, procedure calls.</a:t>
                      </a:r>
                    </a:p>
                  </a:txBody>
                  <a:tcPr marL="63500" marR="63500" marT="31750" marB="31750" anchor="ctr"/>
                </a:tc>
                <a:tc>
                  <a:txBody>
                    <a:bodyPr/>
                    <a:lstStyle/>
                    <a:p>
                      <a:pPr algn="l" fontAlgn="auto"/>
                      <a:r>
                        <a:rPr lang="en-IN" dirty="0">
                          <a:effectLst/>
                          <a:latin typeface="inherit"/>
                        </a:rPr>
                        <a:t>Object-oriented uses objects, classes, messages.</a:t>
                      </a:r>
                    </a:p>
                  </a:txBody>
                  <a:tcPr marL="63500" marR="63500" marT="31750" marB="31750" anchor="ctr"/>
                </a:tc>
                <a:extLst>
                  <a:ext uri="{0D108BD9-81ED-4DB2-BD59-A6C34878D82A}">
                    <a16:rowId xmlns:a16="http://schemas.microsoft.com/office/drawing/2014/main" val="2952579329"/>
                  </a:ext>
                </a:extLst>
              </a:tr>
              <a:tr h="500523">
                <a:tc>
                  <a:txBody>
                    <a:bodyPr/>
                    <a:lstStyle/>
                    <a:p>
                      <a:pPr algn="l" fontAlgn="auto"/>
                      <a:r>
                        <a:rPr lang="en-US" dirty="0">
                          <a:effectLst/>
                          <a:latin typeface="inherit"/>
                        </a:rPr>
                        <a:t>Due to its complexity, development time increases.</a:t>
                      </a:r>
                    </a:p>
                  </a:txBody>
                  <a:tcPr marL="63500" marR="63500" marT="31750" marB="31750" anchor="ctr"/>
                </a:tc>
                <a:tc>
                  <a:txBody>
                    <a:bodyPr/>
                    <a:lstStyle/>
                    <a:p>
                      <a:pPr algn="l" fontAlgn="auto"/>
                      <a:r>
                        <a:rPr lang="en-US">
                          <a:effectLst/>
                          <a:latin typeface="inherit"/>
                        </a:rPr>
                        <a:t>Due to easy maintenance, development time reduces.</a:t>
                      </a:r>
                    </a:p>
                  </a:txBody>
                  <a:tcPr marL="63500" marR="63500" marT="31750" marB="31750" anchor="ctr"/>
                </a:tc>
                <a:extLst>
                  <a:ext uri="{0D108BD9-81ED-4DB2-BD59-A6C34878D82A}">
                    <a16:rowId xmlns:a16="http://schemas.microsoft.com/office/drawing/2014/main" val="182754266"/>
                  </a:ext>
                </a:extLst>
              </a:tr>
              <a:tr h="500523">
                <a:tc>
                  <a:txBody>
                    <a:bodyPr/>
                    <a:lstStyle/>
                    <a:p>
                      <a:pPr algn="l" fontAlgn="auto"/>
                      <a:r>
                        <a:rPr lang="en-US">
                          <a:effectLst/>
                          <a:latin typeface="inherit"/>
                        </a:rPr>
                        <a:t>Procedural programming languages are not as faster as object-oriented.</a:t>
                      </a:r>
                    </a:p>
                  </a:txBody>
                  <a:tcPr marL="63500" marR="63500" marT="31750" marB="31750" anchor="ctr"/>
                </a:tc>
                <a:tc>
                  <a:txBody>
                    <a:bodyPr/>
                    <a:lstStyle/>
                    <a:p>
                      <a:pPr algn="l" fontAlgn="auto"/>
                      <a:r>
                        <a:rPr lang="en-US" dirty="0">
                          <a:effectLst/>
                          <a:latin typeface="inherit"/>
                        </a:rPr>
                        <a:t>The object-oriented programming languages are faster and more effective.</a:t>
                      </a:r>
                    </a:p>
                  </a:txBody>
                  <a:tcPr marL="63500" marR="63500" marT="31750" marB="31750" anchor="ctr"/>
                </a:tc>
                <a:extLst>
                  <a:ext uri="{0D108BD9-81ED-4DB2-BD59-A6C34878D82A}">
                    <a16:rowId xmlns:a16="http://schemas.microsoft.com/office/drawing/2014/main" val="3280835626"/>
                  </a:ext>
                </a:extLst>
              </a:tr>
            </a:tbl>
          </a:graphicData>
        </a:graphic>
      </p:graphicFrame>
    </p:spTree>
    <p:extLst>
      <p:ext uri="{BB962C8B-B14F-4D97-AF65-F5344CB8AC3E}">
        <p14:creationId xmlns:p14="http://schemas.microsoft.com/office/powerpoint/2010/main" val="166039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CBA024-4143-4D64-98E4-CDFEB2CE09DB}"/>
              </a:ext>
            </a:extLst>
          </p:cNvPr>
          <p:cNvSpPr txBox="1"/>
          <p:nvPr/>
        </p:nvSpPr>
        <p:spPr>
          <a:xfrm>
            <a:off x="2543175" y="533400"/>
            <a:ext cx="8305800" cy="1477328"/>
          </a:xfrm>
          <a:prstGeom prst="rect">
            <a:avLst/>
          </a:prstGeom>
          <a:noFill/>
        </p:spPr>
        <p:txBody>
          <a:bodyPr wrap="square" rtlCol="0">
            <a:spAutoFit/>
          </a:bodyPr>
          <a:lstStyle/>
          <a:p>
            <a:r>
              <a:rPr lang="en-US" b="0" i="0" dirty="0">
                <a:solidFill>
                  <a:srgbClr val="333333"/>
                </a:solidFill>
                <a:effectLst/>
                <a:latin typeface="Muli"/>
              </a:rPr>
              <a:t>Both the approaches are good to go and depends upon an individual or team which approach they prefer. Object-oriented and procedural are high-level programming paradigms to solve problems in less time by writing modular code. But OOP is best when it comes to bigger applications as procedural is not good for complex applications.</a:t>
            </a:r>
            <a:endParaRPr lang="en-IN" dirty="0"/>
          </a:p>
        </p:txBody>
      </p:sp>
      <p:pic>
        <p:nvPicPr>
          <p:cNvPr id="2050" name="Picture 2" descr="Thank You Letter Danger: 5 Things You Should Never Include!">
            <a:extLst>
              <a:ext uri="{FF2B5EF4-FFF2-40B4-BE49-F238E27FC236}">
                <a16:creationId xmlns:a16="http://schemas.microsoft.com/office/drawing/2014/main" id="{D71B55F0-4AC9-415D-A27A-BABCEAD97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595" y="2248852"/>
            <a:ext cx="6246230" cy="416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6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F0ABA-2B0B-42EC-B3C1-8A4E3B27F4CB}"/>
              </a:ext>
            </a:extLst>
          </p:cNvPr>
          <p:cNvSpPr>
            <a:spLocks noGrp="1"/>
          </p:cNvSpPr>
          <p:nvPr>
            <p:ph type="title"/>
          </p:nvPr>
        </p:nvSpPr>
        <p:spPr>
          <a:xfrm>
            <a:off x="1484310" y="397669"/>
            <a:ext cx="10127191" cy="576263"/>
          </a:xfrm>
        </p:spPr>
        <p:txBody>
          <a:bodyPr>
            <a:normAutofit fontScale="90000"/>
          </a:bodyPr>
          <a:lstStyle/>
          <a:p>
            <a:endParaRPr lang="en-IN" dirty="0"/>
          </a:p>
        </p:txBody>
      </p:sp>
      <p:sp>
        <p:nvSpPr>
          <p:cNvPr id="5" name="Text Placeholder 4">
            <a:extLst>
              <a:ext uri="{FF2B5EF4-FFF2-40B4-BE49-F238E27FC236}">
                <a16:creationId xmlns:a16="http://schemas.microsoft.com/office/drawing/2014/main" id="{EA40CAB6-0D16-487D-AB95-4ADFC5905BCB}"/>
              </a:ext>
            </a:extLst>
          </p:cNvPr>
          <p:cNvSpPr>
            <a:spLocks noGrp="1"/>
          </p:cNvSpPr>
          <p:nvPr>
            <p:ph type="body" idx="1"/>
          </p:nvPr>
        </p:nvSpPr>
        <p:spPr>
          <a:xfrm>
            <a:off x="6781405" y="1079302"/>
            <a:ext cx="4607188" cy="876299"/>
          </a:xfrm>
        </p:spPr>
        <p:txBody>
          <a:bodyPr/>
          <a:lstStyle/>
          <a:p>
            <a:pPr algn="ctr"/>
            <a:r>
              <a:rPr lang="en-US" u="sng" dirty="0">
                <a:solidFill>
                  <a:srgbClr val="C00000"/>
                </a:solidFill>
              </a:rPr>
              <a:t>Imperative programming</a:t>
            </a:r>
          </a:p>
          <a:p>
            <a:pPr algn="ctr"/>
            <a:r>
              <a:rPr lang="en-US" sz="2000" dirty="0">
                <a:solidFill>
                  <a:srgbClr val="C00000"/>
                </a:solidFill>
              </a:rPr>
              <a:t>(How to do</a:t>
            </a:r>
            <a:r>
              <a:rPr lang="en-US" sz="2000" u="sng" dirty="0">
                <a:solidFill>
                  <a:srgbClr val="C00000"/>
                </a:solidFill>
              </a:rPr>
              <a:t>)</a:t>
            </a:r>
            <a:endParaRPr lang="en-IN" sz="2000" u="sng" dirty="0">
              <a:solidFill>
                <a:srgbClr val="C00000"/>
              </a:solidFill>
            </a:endParaRPr>
          </a:p>
        </p:txBody>
      </p:sp>
      <p:sp>
        <p:nvSpPr>
          <p:cNvPr id="6" name="Content Placeholder 5">
            <a:extLst>
              <a:ext uri="{FF2B5EF4-FFF2-40B4-BE49-F238E27FC236}">
                <a16:creationId xmlns:a16="http://schemas.microsoft.com/office/drawing/2014/main" id="{B8423B57-601D-4F94-AF68-3100ACB34E07}"/>
              </a:ext>
            </a:extLst>
          </p:cNvPr>
          <p:cNvSpPr>
            <a:spLocks noGrp="1"/>
          </p:cNvSpPr>
          <p:nvPr>
            <p:ph sz="half" idx="2"/>
          </p:nvPr>
        </p:nvSpPr>
        <p:spPr>
          <a:xfrm>
            <a:off x="6705998" y="2060971"/>
            <a:ext cx="4772024" cy="3895725"/>
          </a:xfrm>
        </p:spPr>
        <p:txBody>
          <a:bodyPr>
            <a:normAutofit/>
          </a:bodyPr>
          <a:lstStyle/>
          <a:p>
            <a:pPr marL="0" indent="0">
              <a:lnSpc>
                <a:spcPct val="150000"/>
              </a:lnSpc>
              <a:buNone/>
            </a:pPr>
            <a:r>
              <a:rPr lang="en-US" b="0" i="0" dirty="0">
                <a:solidFill>
                  <a:srgbClr val="273239"/>
                </a:solidFill>
                <a:effectLst/>
                <a:latin typeface="urw-din"/>
              </a:rPr>
              <a:t>It is one of the oldest programming paradigm. It features close relation to machine architecture</a:t>
            </a:r>
            <a:r>
              <a:rPr lang="en-US" b="0" i="1" dirty="0">
                <a:solidFill>
                  <a:srgbClr val="292929"/>
                </a:solidFill>
                <a:effectLst/>
                <a:latin typeface="urw-din"/>
              </a:rPr>
              <a:t>. </a:t>
            </a:r>
            <a:r>
              <a:rPr lang="en-US" b="0" i="0" dirty="0">
                <a:solidFill>
                  <a:srgbClr val="273239"/>
                </a:solidFill>
                <a:effectLst/>
                <a:latin typeface="urw-din"/>
              </a:rPr>
              <a:t>It performs step by step task by changing state. The main focus is on how to achieve the goal. The paradigm consist of several statements.</a:t>
            </a:r>
            <a:br>
              <a:rPr lang="en-US" dirty="0"/>
            </a:br>
            <a:endParaRPr lang="en-IN" dirty="0"/>
          </a:p>
        </p:txBody>
      </p:sp>
      <p:sp>
        <p:nvSpPr>
          <p:cNvPr id="7" name="Text Placeholder 6">
            <a:extLst>
              <a:ext uri="{FF2B5EF4-FFF2-40B4-BE49-F238E27FC236}">
                <a16:creationId xmlns:a16="http://schemas.microsoft.com/office/drawing/2014/main" id="{938D531E-F883-497B-85BF-FAA03BA3D73F}"/>
              </a:ext>
            </a:extLst>
          </p:cNvPr>
          <p:cNvSpPr>
            <a:spLocks noGrp="1"/>
          </p:cNvSpPr>
          <p:nvPr>
            <p:ph type="body" sz="quarter" idx="3"/>
          </p:nvPr>
        </p:nvSpPr>
        <p:spPr>
          <a:xfrm>
            <a:off x="1484310" y="2912271"/>
            <a:ext cx="4622537" cy="871536"/>
          </a:xfrm>
        </p:spPr>
        <p:txBody>
          <a:bodyPr/>
          <a:lstStyle/>
          <a:p>
            <a:pPr algn="ctr"/>
            <a:r>
              <a:rPr lang="en-US" u="sng" dirty="0"/>
              <a:t>Declarative programming</a:t>
            </a:r>
          </a:p>
          <a:p>
            <a:pPr algn="ctr"/>
            <a:r>
              <a:rPr lang="en-US" sz="2000" dirty="0"/>
              <a:t>(What to do)</a:t>
            </a:r>
            <a:endParaRPr lang="en-IN" sz="2000" dirty="0"/>
          </a:p>
        </p:txBody>
      </p:sp>
      <p:sp>
        <p:nvSpPr>
          <p:cNvPr id="8" name="Content Placeholder 7">
            <a:extLst>
              <a:ext uri="{FF2B5EF4-FFF2-40B4-BE49-F238E27FC236}">
                <a16:creationId xmlns:a16="http://schemas.microsoft.com/office/drawing/2014/main" id="{9815AB98-EEBB-4CC1-9505-13484F079B80}"/>
              </a:ext>
            </a:extLst>
          </p:cNvPr>
          <p:cNvSpPr>
            <a:spLocks noGrp="1"/>
          </p:cNvSpPr>
          <p:nvPr>
            <p:ph sz="quarter" idx="4"/>
          </p:nvPr>
        </p:nvSpPr>
        <p:spPr>
          <a:xfrm>
            <a:off x="1558132" y="3825475"/>
            <a:ext cx="4786313" cy="3960017"/>
          </a:xfrm>
        </p:spPr>
        <p:txBody>
          <a:bodyPr>
            <a:normAutofit/>
          </a:bodyPr>
          <a:lstStyle/>
          <a:p>
            <a:pPr marL="0" indent="0">
              <a:lnSpc>
                <a:spcPct val="150000"/>
              </a:lnSpc>
              <a:buNone/>
            </a:pPr>
            <a:r>
              <a:rPr lang="en-US" i="1" dirty="0">
                <a:solidFill>
                  <a:srgbClr val="292929"/>
                </a:solidFill>
                <a:latin typeface="urw-din"/>
              </a:rPr>
              <a:t>It</a:t>
            </a:r>
            <a:r>
              <a:rPr lang="en-US" b="0" i="1" dirty="0">
                <a:solidFill>
                  <a:srgbClr val="292929"/>
                </a:solidFill>
                <a:effectLst/>
                <a:latin typeface="urw-din"/>
              </a:rPr>
              <a:t> expresses the logic of a computation without describing its control flow. </a:t>
            </a:r>
            <a:r>
              <a:rPr lang="en-US" b="0" i="0" dirty="0">
                <a:solidFill>
                  <a:srgbClr val="273239"/>
                </a:solidFill>
                <a:effectLst/>
                <a:latin typeface="urw-din"/>
              </a:rPr>
              <a:t>The focus is on what needs to be done rather how it should be done basically emphasize on what code is actually doing.</a:t>
            </a:r>
            <a:endParaRPr lang="en-IN" dirty="0">
              <a:latin typeface="urw-din"/>
            </a:endParaRPr>
          </a:p>
          <a:p>
            <a:pPr marL="0" indent="0">
              <a:buNone/>
            </a:pPr>
            <a:endParaRPr lang="en-IN" dirty="0">
              <a:latin typeface="urw-din"/>
            </a:endParaRPr>
          </a:p>
        </p:txBody>
      </p:sp>
      <p:pic>
        <p:nvPicPr>
          <p:cNvPr id="3" name="Picture 2">
            <a:extLst>
              <a:ext uri="{FF2B5EF4-FFF2-40B4-BE49-F238E27FC236}">
                <a16:creationId xmlns:a16="http://schemas.microsoft.com/office/drawing/2014/main" id="{27650A10-0317-40D2-AF78-FFFBB382FC97}"/>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13361"/>
          <a:stretch/>
        </p:blipFill>
        <p:spPr>
          <a:xfrm>
            <a:off x="1463966" y="158356"/>
            <a:ext cx="5115721" cy="2712247"/>
          </a:xfrm>
          <a:prstGeom prst="rect">
            <a:avLst/>
          </a:prstGeom>
        </p:spPr>
      </p:pic>
      <p:pic>
        <p:nvPicPr>
          <p:cNvPr id="11" name="Picture 10">
            <a:extLst>
              <a:ext uri="{FF2B5EF4-FFF2-40B4-BE49-F238E27FC236}">
                <a16:creationId xmlns:a16="http://schemas.microsoft.com/office/drawing/2014/main" id="{8B111F3E-DCD7-44AC-BA34-D950DE73280B}"/>
              </a:ext>
            </a:extLst>
          </p:cNvPr>
          <p:cNvPicPr>
            <a:picLocks noChangeAspect="1"/>
          </p:cNvPicPr>
          <p:nvPr/>
        </p:nvPicPr>
        <p:blipFill rotWithShape="1">
          <a:blip r:embed="rId3">
            <a:extLst>
              <a:ext uri="{28A0092B-C50C-407E-A947-70E740481C1C}">
                <a14:useLocalDpi xmlns:a14="http://schemas.microsoft.com/office/drawing/2010/main" val="0"/>
              </a:ext>
            </a:extLst>
          </a:blip>
          <a:srcRect b="22281"/>
          <a:stretch/>
        </p:blipFill>
        <p:spPr>
          <a:xfrm>
            <a:off x="6411120" y="4221956"/>
            <a:ext cx="5495130" cy="2477687"/>
          </a:xfrm>
          <a:prstGeom prst="rect">
            <a:avLst/>
          </a:prstGeom>
        </p:spPr>
      </p:pic>
    </p:spTree>
    <p:extLst>
      <p:ext uri="{BB962C8B-B14F-4D97-AF65-F5344CB8AC3E}">
        <p14:creationId xmlns:p14="http://schemas.microsoft.com/office/powerpoint/2010/main" val="269124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CD31-4DD8-453A-AF2A-D801C6A4FC7A}"/>
              </a:ext>
            </a:extLst>
          </p:cNvPr>
          <p:cNvSpPr>
            <a:spLocks noGrp="1"/>
          </p:cNvSpPr>
          <p:nvPr>
            <p:ph type="title"/>
          </p:nvPr>
        </p:nvSpPr>
        <p:spPr>
          <a:xfrm>
            <a:off x="1484311" y="219076"/>
            <a:ext cx="10018713" cy="1085850"/>
          </a:xfrm>
        </p:spPr>
        <p:txBody>
          <a:bodyPr>
            <a:normAutofit fontScale="90000"/>
          </a:bodyPr>
          <a:lstStyle/>
          <a:p>
            <a:r>
              <a:rPr lang="en-US" b="1" u="dbl" dirty="0">
                <a:solidFill>
                  <a:schemeClr val="accent1">
                    <a:lumMod val="75000"/>
                  </a:schemeClr>
                </a:solidFill>
              </a:rPr>
              <a:t>Declarative Programming </a:t>
            </a:r>
            <a:br>
              <a:rPr lang="en-US" dirty="0"/>
            </a:br>
            <a:r>
              <a:rPr lang="en-US" sz="3100" i="1" dirty="0"/>
              <a:t>(Quick overview)</a:t>
            </a:r>
            <a:endParaRPr lang="en-IN" sz="3100" i="1" dirty="0"/>
          </a:p>
        </p:txBody>
      </p:sp>
      <p:sp>
        <p:nvSpPr>
          <p:cNvPr id="3" name="Content Placeholder 2">
            <a:extLst>
              <a:ext uri="{FF2B5EF4-FFF2-40B4-BE49-F238E27FC236}">
                <a16:creationId xmlns:a16="http://schemas.microsoft.com/office/drawing/2014/main" id="{C191FFF4-7A9D-4370-AED8-EBDC0663553D}"/>
              </a:ext>
            </a:extLst>
          </p:cNvPr>
          <p:cNvSpPr>
            <a:spLocks noGrp="1"/>
          </p:cNvSpPr>
          <p:nvPr>
            <p:ph idx="1"/>
          </p:nvPr>
        </p:nvSpPr>
        <p:spPr>
          <a:xfrm>
            <a:off x="1484311" y="1428750"/>
            <a:ext cx="10018713" cy="4876799"/>
          </a:xfrm>
        </p:spPr>
        <p:txBody>
          <a:bodyPr/>
          <a:lstStyle/>
          <a:p>
            <a:pPr>
              <a:buFont typeface="Wingdings" panose="05000000000000000000" pitchFamily="2" charset="2"/>
              <a:buChar char="Ø"/>
            </a:pPr>
            <a:r>
              <a:rPr lang="en-US" dirty="0"/>
              <a:t> </a:t>
            </a:r>
            <a:r>
              <a:rPr lang="en-US" sz="2800" u="sng" dirty="0">
                <a:solidFill>
                  <a:srgbClr val="FF33CC"/>
                </a:solidFill>
              </a:rPr>
              <a:t>Logical Programming</a:t>
            </a:r>
            <a:r>
              <a:rPr lang="en-US" dirty="0">
                <a:solidFill>
                  <a:srgbClr val="FF33CC"/>
                </a:solidFill>
              </a:rPr>
              <a:t>- </a:t>
            </a:r>
            <a:r>
              <a:rPr lang="en-US" b="0" i="0" dirty="0">
                <a:solidFill>
                  <a:srgbClr val="273239"/>
                </a:solidFill>
                <a:effectLst/>
                <a:latin typeface="urw-din"/>
              </a:rPr>
              <a:t>It can be termed as abstract model of computation. It would solve logical problems like puzzles, series etc. In logical programming the main emphasize is on knowledge base and the problem. E.g.- Prolog.</a:t>
            </a:r>
          </a:p>
          <a:p>
            <a:pPr>
              <a:buFont typeface="Wingdings" panose="05000000000000000000" pitchFamily="2" charset="2"/>
              <a:buChar char="Ø"/>
            </a:pPr>
            <a:r>
              <a:rPr lang="en-US" dirty="0">
                <a:solidFill>
                  <a:srgbClr val="273239"/>
                </a:solidFill>
                <a:latin typeface="urw-din"/>
              </a:rPr>
              <a:t> </a:t>
            </a:r>
            <a:r>
              <a:rPr lang="en-US" sz="2800" u="sng" dirty="0">
                <a:solidFill>
                  <a:srgbClr val="FF33CC"/>
                </a:solidFill>
              </a:rPr>
              <a:t>Functional Programming-</a:t>
            </a:r>
            <a:r>
              <a:rPr lang="en-US" sz="2800" u="sng" dirty="0"/>
              <a:t> </a:t>
            </a:r>
            <a:r>
              <a:rPr lang="en-US" b="0" i="0" dirty="0">
                <a:solidFill>
                  <a:srgbClr val="273239"/>
                </a:solidFill>
                <a:effectLst/>
                <a:latin typeface="urw-din"/>
              </a:rPr>
              <a:t>The functional programming paradigms has its roots in mathematics and it is language independent</a:t>
            </a:r>
            <a:r>
              <a:rPr lang="en-US" dirty="0">
                <a:solidFill>
                  <a:srgbClr val="273239"/>
                </a:solidFill>
                <a:latin typeface="urw-din"/>
              </a:rPr>
              <a:t>. </a:t>
            </a:r>
            <a:r>
              <a:rPr lang="en-US" b="0" i="0" dirty="0">
                <a:solidFill>
                  <a:srgbClr val="273239"/>
                </a:solidFill>
                <a:effectLst/>
                <a:latin typeface="urw-din"/>
              </a:rPr>
              <a:t>The central model for the abstraction is the function which are meant for some specific computation and not the data structure. E.g.- JavaScript, Erlang, ML.</a:t>
            </a:r>
          </a:p>
          <a:p>
            <a:pPr>
              <a:buFont typeface="Wingdings" panose="05000000000000000000" pitchFamily="2" charset="2"/>
              <a:buChar char="Ø"/>
            </a:pPr>
            <a:r>
              <a:rPr lang="en-US" dirty="0">
                <a:solidFill>
                  <a:srgbClr val="273239"/>
                </a:solidFill>
                <a:latin typeface="urw-din"/>
              </a:rPr>
              <a:t> </a:t>
            </a:r>
            <a:r>
              <a:rPr lang="en-US" sz="2800" u="sng" dirty="0">
                <a:solidFill>
                  <a:srgbClr val="FF33CC"/>
                </a:solidFill>
              </a:rPr>
              <a:t>Database Programming- </a:t>
            </a:r>
            <a:r>
              <a:rPr lang="en-US" b="0" i="0" dirty="0">
                <a:solidFill>
                  <a:srgbClr val="273239"/>
                </a:solidFill>
                <a:effectLst/>
                <a:latin typeface="urw-din"/>
              </a:rPr>
              <a:t>This programming methodology is based on data and its movement. Program statements are defined by data rather than hard-coding a series of steps. E.g.- SQL. </a:t>
            </a:r>
            <a:endParaRPr lang="en-IN" dirty="0"/>
          </a:p>
        </p:txBody>
      </p:sp>
    </p:spTree>
    <p:extLst>
      <p:ext uri="{BB962C8B-B14F-4D97-AF65-F5344CB8AC3E}">
        <p14:creationId xmlns:p14="http://schemas.microsoft.com/office/powerpoint/2010/main" val="110315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5C10-0362-4C25-B6F0-74EC4A4BB598}"/>
              </a:ext>
            </a:extLst>
          </p:cNvPr>
          <p:cNvSpPr>
            <a:spLocks noGrp="1"/>
          </p:cNvSpPr>
          <p:nvPr>
            <p:ph type="title"/>
          </p:nvPr>
        </p:nvSpPr>
        <p:spPr>
          <a:xfrm>
            <a:off x="1389061" y="609601"/>
            <a:ext cx="10018713" cy="1085850"/>
          </a:xfrm>
        </p:spPr>
        <p:txBody>
          <a:bodyPr>
            <a:normAutofit fontScale="90000"/>
          </a:bodyPr>
          <a:lstStyle/>
          <a:p>
            <a:r>
              <a:rPr lang="en-US" b="1" u="dbl" dirty="0">
                <a:solidFill>
                  <a:srgbClr val="C00000"/>
                </a:solidFill>
              </a:rPr>
              <a:t>Imperative Programming </a:t>
            </a:r>
            <a:br>
              <a:rPr lang="en-US" dirty="0">
                <a:solidFill>
                  <a:srgbClr val="C00000"/>
                </a:solidFill>
              </a:rPr>
            </a:br>
            <a:r>
              <a:rPr lang="en-US" sz="3100" i="1" dirty="0"/>
              <a:t>(Quick overview)</a:t>
            </a:r>
            <a:endParaRPr lang="en-IN" dirty="0"/>
          </a:p>
        </p:txBody>
      </p:sp>
      <p:sp>
        <p:nvSpPr>
          <p:cNvPr id="3" name="Content Placeholder 2">
            <a:extLst>
              <a:ext uri="{FF2B5EF4-FFF2-40B4-BE49-F238E27FC236}">
                <a16:creationId xmlns:a16="http://schemas.microsoft.com/office/drawing/2014/main" id="{F09778F0-9A15-4D38-891C-811EB90614F0}"/>
              </a:ext>
            </a:extLst>
          </p:cNvPr>
          <p:cNvSpPr>
            <a:spLocks noGrp="1"/>
          </p:cNvSpPr>
          <p:nvPr>
            <p:ph idx="1"/>
          </p:nvPr>
        </p:nvSpPr>
        <p:spPr>
          <a:xfrm>
            <a:off x="1389061" y="2165555"/>
            <a:ext cx="10018713" cy="4257675"/>
          </a:xfrm>
        </p:spPr>
        <p:txBody>
          <a:bodyPr>
            <a:normAutofit fontScale="92500" lnSpcReduction="10000"/>
          </a:bodyPr>
          <a:lstStyle/>
          <a:p>
            <a:pPr>
              <a:buFont typeface="Wingdings" panose="05000000000000000000" pitchFamily="2" charset="2"/>
              <a:buChar char="Ø"/>
            </a:pPr>
            <a:r>
              <a:rPr lang="en-US" u="sng" dirty="0">
                <a:solidFill>
                  <a:srgbClr val="FF33CC"/>
                </a:solidFill>
              </a:rPr>
              <a:t>Procedural</a:t>
            </a:r>
            <a:r>
              <a:rPr lang="en-US" sz="2400" u="sng" dirty="0">
                <a:solidFill>
                  <a:srgbClr val="FF33CC"/>
                </a:solidFill>
              </a:rPr>
              <a:t> Programming</a:t>
            </a:r>
            <a:r>
              <a:rPr lang="en-US" dirty="0">
                <a:solidFill>
                  <a:srgbClr val="FF33CC"/>
                </a:solidFill>
              </a:rPr>
              <a:t>- </a:t>
            </a:r>
            <a:r>
              <a:rPr lang="en-US" b="0" i="0" dirty="0">
                <a:solidFill>
                  <a:srgbClr val="273239"/>
                </a:solidFill>
                <a:effectLst/>
                <a:latin typeface="urw-din"/>
              </a:rPr>
              <a:t>This paradigm emphasizes on procedure in terms of under lying machine model. It consists of a set of functions which perform a specific operation. E.g.- C, Pascal, C++.</a:t>
            </a:r>
          </a:p>
          <a:p>
            <a:pPr>
              <a:buFont typeface="Wingdings" panose="05000000000000000000" pitchFamily="2" charset="2"/>
              <a:buChar char="Ø"/>
            </a:pPr>
            <a:r>
              <a:rPr lang="en-US" dirty="0">
                <a:solidFill>
                  <a:srgbClr val="273239"/>
                </a:solidFill>
                <a:latin typeface="urw-din"/>
              </a:rPr>
              <a:t> </a:t>
            </a:r>
            <a:r>
              <a:rPr lang="en-US" u="sng" dirty="0">
                <a:solidFill>
                  <a:srgbClr val="FF33CC"/>
                </a:solidFill>
                <a:latin typeface="urw-din"/>
              </a:rPr>
              <a:t>Object Oriented</a:t>
            </a:r>
            <a:r>
              <a:rPr lang="en-US" sz="2400" u="sng" dirty="0">
                <a:solidFill>
                  <a:srgbClr val="FF33CC"/>
                </a:solidFill>
              </a:rPr>
              <a:t> Programming</a:t>
            </a:r>
            <a:r>
              <a:rPr lang="en-US" dirty="0">
                <a:solidFill>
                  <a:srgbClr val="FF33CC"/>
                </a:solidFill>
              </a:rPr>
              <a:t>- </a:t>
            </a:r>
            <a:r>
              <a:rPr lang="en-US" b="0" i="0" dirty="0">
                <a:solidFill>
                  <a:srgbClr val="273239"/>
                </a:solidFill>
                <a:effectLst/>
                <a:latin typeface="urw-din"/>
              </a:rPr>
              <a:t>The program is written as a collection of classes and object which are meant for communication. The smallest and basic entity is object and all forms of computation is performed on the objects only. It can handle almost all kind of real life problems which are today in scenario. E.g.- Java, C++, Python</a:t>
            </a:r>
          </a:p>
          <a:p>
            <a:pPr>
              <a:buFont typeface="Wingdings" panose="05000000000000000000" pitchFamily="2" charset="2"/>
              <a:buChar char="Ø"/>
            </a:pPr>
            <a:r>
              <a:rPr lang="en-US" dirty="0">
                <a:solidFill>
                  <a:srgbClr val="273239"/>
                </a:solidFill>
                <a:latin typeface="urw-din"/>
              </a:rPr>
              <a:t> </a:t>
            </a:r>
            <a:r>
              <a:rPr lang="en-US" u="sng" dirty="0">
                <a:solidFill>
                  <a:srgbClr val="FF33CC"/>
                </a:solidFill>
                <a:latin typeface="urw-din"/>
              </a:rPr>
              <a:t>Procedural</a:t>
            </a:r>
            <a:r>
              <a:rPr lang="en-US" sz="2400" u="sng" dirty="0">
                <a:solidFill>
                  <a:srgbClr val="FF33CC"/>
                </a:solidFill>
              </a:rPr>
              <a:t> Programming</a:t>
            </a:r>
            <a:r>
              <a:rPr lang="en-US" dirty="0">
                <a:solidFill>
                  <a:srgbClr val="FF33CC"/>
                </a:solidFill>
              </a:rPr>
              <a:t>- </a:t>
            </a:r>
            <a:r>
              <a:rPr lang="en-US" b="0" i="0" dirty="0">
                <a:solidFill>
                  <a:srgbClr val="273239"/>
                </a:solidFill>
                <a:effectLst/>
                <a:latin typeface="urw-din"/>
              </a:rPr>
              <a:t>Parallel processing is the processing of program instructions by dividing them among multiple processors. A parallel processing system posses many numbers of processor with the objective of running a program in less time by dividing them. E.g.- NESL</a:t>
            </a:r>
          </a:p>
          <a:p>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8581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A6E711-22BE-498D-AED2-7949D5E66011}"/>
              </a:ext>
            </a:extLst>
          </p:cNvPr>
          <p:cNvSpPr>
            <a:spLocks noGrp="1"/>
          </p:cNvSpPr>
          <p:nvPr>
            <p:ph type="title"/>
          </p:nvPr>
        </p:nvSpPr>
        <p:spPr>
          <a:xfrm>
            <a:off x="2273298" y="338138"/>
            <a:ext cx="8756651" cy="1247775"/>
          </a:xfrm>
        </p:spPr>
        <p:txBody>
          <a:bodyPr>
            <a:noAutofit/>
          </a:bodyPr>
          <a:lstStyle/>
          <a:p>
            <a:r>
              <a:rPr lang="en-US" sz="4000" b="1" dirty="0">
                <a:ln w="9525">
                  <a:solidFill>
                    <a:schemeClr val="bg1"/>
                  </a:solidFill>
                  <a:prstDash val="solid"/>
                </a:ln>
                <a:gradFill flip="none" rotWithShape="1">
                  <a:gsLst>
                    <a:gs pos="0">
                      <a:srgbClr val="F60E35">
                        <a:shade val="30000"/>
                        <a:satMod val="115000"/>
                      </a:srgbClr>
                    </a:gs>
                    <a:gs pos="50000">
                      <a:srgbClr val="F60E35">
                        <a:shade val="67500"/>
                        <a:satMod val="115000"/>
                      </a:srgbClr>
                    </a:gs>
                    <a:gs pos="100000">
                      <a:srgbClr val="F60E35">
                        <a:shade val="100000"/>
                        <a:satMod val="115000"/>
                      </a:srgbClr>
                    </a:gs>
                  </a:gsLst>
                  <a:path path="circle">
                    <a:fillToRect l="100000" t="100000"/>
                  </a:path>
                  <a:tileRect r="-100000" b="-100000"/>
                </a:gradFill>
                <a:effectLst>
                  <a:outerShdw blurRad="12700" dist="38100" dir="2700000" algn="tl" rotWithShape="0">
                    <a:schemeClr val="accent5">
                      <a:lumMod val="60000"/>
                      <a:lumOff val="40000"/>
                    </a:schemeClr>
                  </a:outerShdw>
                </a:effectLst>
                <a:latin typeface="Book Antiqua" panose="02040602050305030304" pitchFamily="18" charset="0"/>
              </a:rPr>
              <a:t>Basic C++ syntax for absolute beginners</a:t>
            </a:r>
            <a:endParaRPr lang="en-IN" sz="4000" b="1" dirty="0">
              <a:ln w="9525">
                <a:solidFill>
                  <a:schemeClr val="bg1"/>
                </a:solidFill>
                <a:prstDash val="solid"/>
              </a:ln>
              <a:gradFill flip="none" rotWithShape="1">
                <a:gsLst>
                  <a:gs pos="0">
                    <a:srgbClr val="F60E35">
                      <a:shade val="30000"/>
                      <a:satMod val="115000"/>
                    </a:srgbClr>
                  </a:gs>
                  <a:gs pos="50000">
                    <a:srgbClr val="F60E35">
                      <a:shade val="67500"/>
                      <a:satMod val="115000"/>
                    </a:srgbClr>
                  </a:gs>
                  <a:gs pos="100000">
                    <a:srgbClr val="F60E35">
                      <a:shade val="100000"/>
                      <a:satMod val="115000"/>
                    </a:srgbClr>
                  </a:gs>
                </a:gsLst>
                <a:path path="circle">
                  <a:fillToRect l="100000" t="100000"/>
                </a:path>
                <a:tileRect r="-100000" b="-100000"/>
              </a:gradFill>
              <a:effectLst>
                <a:outerShdw blurRad="12700" dist="38100" dir="2700000" algn="tl" rotWithShape="0">
                  <a:schemeClr val="accent5">
                    <a:lumMod val="60000"/>
                    <a:lumOff val="40000"/>
                  </a:schemeClr>
                </a:outerShdw>
              </a:effectLst>
              <a:latin typeface="Book Antiqua" panose="02040602050305030304" pitchFamily="18" charset="0"/>
            </a:endParaRPr>
          </a:p>
        </p:txBody>
      </p:sp>
      <p:pic>
        <p:nvPicPr>
          <p:cNvPr id="1026" name="Picture 2" descr="Hello World example of C++">
            <a:extLst>
              <a:ext uri="{FF2B5EF4-FFF2-40B4-BE49-F238E27FC236}">
                <a16:creationId xmlns:a16="http://schemas.microsoft.com/office/drawing/2014/main" id="{51DAE322-6461-42CC-96B3-E1945950ED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4" t="-456" r="2737" b="1"/>
          <a:stretch/>
        </p:blipFill>
        <p:spPr bwMode="auto">
          <a:xfrm>
            <a:off x="852528" y="1794668"/>
            <a:ext cx="7391400" cy="42021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B0AC0D20-A3F9-4AA2-B4E5-740FD8E217E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FB268A30-C490-454B-84DA-FCF98ADF1E4F}"/>
              </a:ext>
            </a:extLst>
          </p:cNvPr>
          <p:cNvSpPr txBox="1"/>
          <p:nvPr/>
        </p:nvSpPr>
        <p:spPr>
          <a:xfrm>
            <a:off x="8572500" y="1466850"/>
            <a:ext cx="3362325" cy="535531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Gabriola" panose="04040605051002020D02" pitchFamily="82" charset="0"/>
              </a:rPr>
              <a:t>#include &lt;iostream&gt;</a:t>
            </a:r>
            <a:r>
              <a:rPr kumimoji="0" lang="en-US" altLang="en-US" b="0" i="0" u="none" strike="noStrike" cap="none" normalizeH="0" baseline="0" dirty="0">
                <a:ln>
                  <a:noFill/>
                </a:ln>
                <a:solidFill>
                  <a:srgbClr val="000000"/>
                </a:solidFill>
                <a:effectLst/>
                <a:latin typeface="Gabriola" panose="04040605051002020D02" pitchFamily="82" charset="0"/>
              </a:rPr>
              <a:t> is a </a:t>
            </a:r>
            <a:r>
              <a:rPr kumimoji="0" lang="en-US" altLang="en-US" b="1" i="0" u="none" strike="noStrike" cap="none" normalizeH="0" baseline="0" dirty="0">
                <a:ln>
                  <a:noFill/>
                </a:ln>
                <a:solidFill>
                  <a:srgbClr val="000000"/>
                </a:solidFill>
                <a:effectLst/>
                <a:latin typeface="Gabriola" panose="04040605051002020D02" pitchFamily="82" charset="0"/>
              </a:rPr>
              <a:t>header file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abriola" panose="04040605051002020D02" pitchFamily="82" charset="0"/>
              </a:rPr>
              <a:t> that lets us work with input and output objects, such as </a:t>
            </a:r>
            <a:r>
              <a:rPr kumimoji="0" lang="en-US" altLang="en-US" b="0" i="0" u="none" strike="noStrike" cap="none" normalizeH="0" baseline="0" dirty="0" err="1">
                <a:ln>
                  <a:noFill/>
                </a:ln>
                <a:solidFill>
                  <a:srgbClr val="DC143C"/>
                </a:solidFill>
                <a:effectLst/>
                <a:latin typeface="Gabriola" panose="04040605051002020D02" pitchFamily="82" charset="0"/>
              </a:rPr>
              <a:t>cout</a:t>
            </a:r>
            <a:r>
              <a:rPr kumimoji="0" lang="en-US" altLang="en-US" b="0" i="0" u="none" strike="noStrike" cap="none" normalizeH="0" baseline="0" dirty="0">
                <a:ln>
                  <a:noFill/>
                </a:ln>
                <a:solidFill>
                  <a:srgbClr val="DC143C"/>
                </a:solidFill>
                <a:effectLst/>
                <a:latin typeface="Gabriola" panose="04040605051002020D02" pitchFamily="8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DC143C"/>
              </a:solidFill>
              <a:latin typeface="Gabriola" panose="04040605051002020D02" pitchFamily="82" charset="0"/>
            </a:endParaRPr>
          </a:p>
          <a:p>
            <a:pPr algn="l" defTabSz="914400">
              <a:buClrTx/>
              <a:buSzTx/>
            </a:pPr>
            <a:r>
              <a:rPr kumimoji="0" lang="en-US" altLang="en-US" b="0" i="0" u="none" strike="noStrike" cap="none" normalizeH="0" baseline="0" dirty="0">
                <a:ln>
                  <a:noFill/>
                </a:ln>
                <a:solidFill>
                  <a:srgbClr val="DC143C"/>
                </a:solidFill>
                <a:effectLst/>
                <a:latin typeface="Gabriola" panose="04040605051002020D02" pitchFamily="82" charset="0"/>
              </a:rPr>
              <a:t>using namespace std</a:t>
            </a:r>
            <a:r>
              <a:rPr kumimoji="0" lang="en-US" altLang="en-US" b="0" i="0" u="none" strike="noStrike" cap="none" normalizeH="0" baseline="0" dirty="0">
                <a:ln>
                  <a:noFill/>
                </a:ln>
                <a:solidFill>
                  <a:srgbClr val="000000"/>
                </a:solidFill>
                <a:effectLst/>
                <a:latin typeface="Gabriola" panose="04040605051002020D02" pitchFamily="82" charset="0"/>
              </a:rPr>
              <a:t> means that we can use names for objects and variables from the standard library.</a:t>
            </a:r>
            <a:r>
              <a:rPr kumimoji="0" lang="en-US" altLang="en-US" b="0" i="0" u="none" strike="noStrike" cap="none" normalizeH="0" baseline="0" dirty="0">
                <a:ln>
                  <a:noFill/>
                </a:ln>
                <a:solidFill>
                  <a:schemeClr val="tx1"/>
                </a:solidFill>
                <a:effectLst/>
                <a:latin typeface="Gabriola" panose="04040605051002020D02" pitchFamily="8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DC143C"/>
              </a:solidFill>
              <a:latin typeface="Gabriola" panose="04040605051002020D02" pitchFamily="82" charset="0"/>
            </a:endParaRPr>
          </a:p>
          <a:p>
            <a:pPr algn="l" defTabSz="914400">
              <a:buClrTx/>
              <a:buSzTx/>
            </a:pPr>
            <a:r>
              <a:rPr kumimoji="0" lang="en-US" altLang="en-US" b="0" i="0" u="none" strike="noStrike" cap="none" normalizeH="0" baseline="0" dirty="0">
                <a:ln>
                  <a:noFill/>
                </a:ln>
                <a:solidFill>
                  <a:srgbClr val="DC143C"/>
                </a:solidFill>
                <a:effectLst/>
                <a:latin typeface="Gabriola" panose="04040605051002020D02" pitchFamily="82" charset="0"/>
              </a:rPr>
              <a:t>int main()</a:t>
            </a:r>
            <a:r>
              <a:rPr kumimoji="0" lang="en-US" altLang="en-US" b="0" i="0" u="none" strike="noStrike" cap="none" normalizeH="0" baseline="0" dirty="0">
                <a:ln>
                  <a:noFill/>
                </a:ln>
                <a:solidFill>
                  <a:srgbClr val="000000"/>
                </a:solidFill>
                <a:effectLst/>
                <a:latin typeface="Gabriola" panose="04040605051002020D02" pitchFamily="82" charset="0"/>
              </a:rPr>
              <a:t> is called a </a:t>
            </a:r>
            <a:r>
              <a:rPr kumimoji="0" lang="en-US" altLang="en-US" b="1" i="0" u="none" strike="noStrike" cap="none" normalizeH="0" baseline="0" dirty="0">
                <a:ln>
                  <a:noFill/>
                </a:ln>
                <a:solidFill>
                  <a:srgbClr val="000000"/>
                </a:solidFill>
                <a:effectLst/>
                <a:latin typeface="Gabriola" panose="04040605051002020D02" pitchFamily="82" charset="0"/>
              </a:rPr>
              <a:t>function</a:t>
            </a:r>
            <a:r>
              <a:rPr kumimoji="0" lang="en-US" altLang="en-US" b="0" i="0" u="none" strike="noStrike" cap="none" normalizeH="0" baseline="0" dirty="0">
                <a:ln>
                  <a:noFill/>
                </a:ln>
                <a:solidFill>
                  <a:srgbClr val="000000"/>
                </a:solidFill>
                <a:effectLst/>
                <a:latin typeface="Gabriola" panose="04040605051002020D02" pitchFamily="82" charset="0"/>
              </a:rPr>
              <a:t>. Any code inside its curly brackets </a:t>
            </a:r>
            <a:r>
              <a:rPr kumimoji="0" lang="en-US" altLang="en-US" b="0" i="0" u="none" strike="noStrike" cap="none" normalizeH="0" baseline="0" dirty="0">
                <a:ln>
                  <a:noFill/>
                </a:ln>
                <a:solidFill>
                  <a:srgbClr val="DC143C"/>
                </a:solidFill>
                <a:effectLst/>
                <a:latin typeface="Gabriola" panose="04040605051002020D02" pitchFamily="82" charset="0"/>
              </a:rPr>
              <a:t>{}</a:t>
            </a:r>
            <a:r>
              <a:rPr kumimoji="0" lang="en-US" altLang="en-US" b="0" i="0" u="none" strike="noStrike" cap="none" normalizeH="0" baseline="0" dirty="0">
                <a:ln>
                  <a:noFill/>
                </a:ln>
                <a:solidFill>
                  <a:srgbClr val="000000"/>
                </a:solidFill>
                <a:effectLst/>
                <a:latin typeface="Gabriola" panose="04040605051002020D02" pitchFamily="82" charset="0"/>
              </a:rPr>
              <a:t> will be executed.</a:t>
            </a:r>
            <a:r>
              <a:rPr kumimoji="0" lang="en-US" altLang="en-US" b="0" i="0" u="none" strike="noStrike" cap="none" normalizeH="0" baseline="0" dirty="0">
                <a:ln>
                  <a:noFill/>
                </a:ln>
                <a:solidFill>
                  <a:schemeClr val="tx1"/>
                </a:solidFill>
                <a:effectLst/>
                <a:latin typeface="Gabriola" panose="04040605051002020D02" pitchFamily="8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DC143C"/>
              </a:solidFill>
              <a:latin typeface="Gabriola" panose="04040605051002020D02" pitchFamily="82" charset="0"/>
            </a:endParaRPr>
          </a:p>
          <a:p>
            <a:pPr algn="l" defTabSz="914400">
              <a:buClrTx/>
              <a:buSzTx/>
            </a:pPr>
            <a:r>
              <a:rPr kumimoji="0" lang="en-US" altLang="en-US" b="0" i="0" u="none" strike="noStrike" cap="none" normalizeH="0" baseline="0" dirty="0" err="1">
                <a:ln>
                  <a:noFill/>
                </a:ln>
                <a:solidFill>
                  <a:srgbClr val="DC143C"/>
                </a:solidFill>
                <a:effectLst/>
                <a:latin typeface="Gabriola" panose="04040605051002020D02" pitchFamily="82" charset="0"/>
              </a:rPr>
              <a:t>cout</a:t>
            </a:r>
            <a:r>
              <a:rPr kumimoji="0" lang="en-US" altLang="en-US" b="0" i="0" u="none" strike="noStrike" cap="none" normalizeH="0" baseline="0" dirty="0">
                <a:ln>
                  <a:noFill/>
                </a:ln>
                <a:solidFill>
                  <a:srgbClr val="000000"/>
                </a:solidFill>
                <a:effectLst/>
                <a:latin typeface="Gabriola" panose="04040605051002020D02" pitchFamily="82" charset="0"/>
              </a:rPr>
              <a:t> (pronounced "see-out") is an </a:t>
            </a:r>
            <a:r>
              <a:rPr kumimoji="0" lang="en-US" altLang="en-US" b="1" i="0" u="none" strike="noStrike" cap="none" normalizeH="0" baseline="0" dirty="0">
                <a:ln>
                  <a:noFill/>
                </a:ln>
                <a:solidFill>
                  <a:srgbClr val="000000"/>
                </a:solidFill>
                <a:effectLst/>
                <a:latin typeface="Gabriola" panose="04040605051002020D02" pitchFamily="82" charset="0"/>
              </a:rPr>
              <a:t>object</a:t>
            </a:r>
            <a:r>
              <a:rPr kumimoji="0" lang="en-US" altLang="en-US" b="0" i="0" u="none" strike="noStrike" cap="none" normalizeH="0" baseline="0" dirty="0">
                <a:ln>
                  <a:noFill/>
                </a:ln>
                <a:solidFill>
                  <a:srgbClr val="000000"/>
                </a:solidFill>
                <a:effectLst/>
                <a:latin typeface="Gabriola" panose="04040605051002020D02" pitchFamily="82" charset="0"/>
              </a:rPr>
              <a:t> used together with the </a:t>
            </a:r>
            <a:r>
              <a:rPr kumimoji="0" lang="en-US" altLang="en-US" b="0" i="1" u="none" strike="noStrike" cap="none" normalizeH="0" baseline="0" dirty="0">
                <a:ln>
                  <a:noFill/>
                </a:ln>
                <a:solidFill>
                  <a:srgbClr val="000000"/>
                </a:solidFill>
                <a:effectLst/>
                <a:latin typeface="Gabriola" panose="04040605051002020D02" pitchFamily="82" charset="0"/>
              </a:rPr>
              <a:t>insertion operator</a:t>
            </a:r>
            <a:r>
              <a:rPr kumimoji="0" lang="en-US" altLang="en-US" b="0" i="0" u="none" strike="noStrike" cap="none" normalizeH="0" baseline="0" dirty="0">
                <a:ln>
                  <a:noFill/>
                </a:ln>
                <a:solidFill>
                  <a:srgbClr val="000000"/>
                </a:solidFill>
                <a:effectLst/>
                <a:latin typeface="Gabriola" panose="04040605051002020D02" pitchFamily="82" charset="0"/>
              </a:rPr>
              <a:t> (</a:t>
            </a:r>
            <a:r>
              <a:rPr kumimoji="0" lang="en-US" altLang="en-US" b="0" i="0" u="none" strike="noStrike" cap="none" normalizeH="0" baseline="0" dirty="0">
                <a:ln>
                  <a:noFill/>
                </a:ln>
                <a:solidFill>
                  <a:srgbClr val="DC143C"/>
                </a:solidFill>
                <a:effectLst/>
                <a:latin typeface="Gabriola" panose="04040605051002020D02" pitchFamily="82" charset="0"/>
              </a:rPr>
              <a:t>&lt;&lt;</a:t>
            </a:r>
            <a:r>
              <a:rPr kumimoji="0" lang="en-US" altLang="en-US" b="0" i="0" u="none" strike="noStrike" cap="none" normalizeH="0" baseline="0" dirty="0">
                <a:ln>
                  <a:noFill/>
                </a:ln>
                <a:solidFill>
                  <a:srgbClr val="000000"/>
                </a:solidFill>
                <a:effectLst/>
                <a:latin typeface="Gabriola" panose="04040605051002020D02" pitchFamily="82" charset="0"/>
              </a:rPr>
              <a:t>) to output/print text. In our example it will output "Hello World".</a:t>
            </a:r>
            <a:r>
              <a:rPr kumimoji="0" lang="en-US" altLang="en-US" b="0" i="0" u="none" strike="noStrike" cap="none" normalizeH="0" baseline="0" dirty="0">
                <a:ln>
                  <a:noFill/>
                </a:ln>
                <a:solidFill>
                  <a:schemeClr val="tx1"/>
                </a:solidFill>
                <a:effectLst/>
                <a:latin typeface="Gabriola" panose="04040605051002020D02" pitchFamily="82" charset="0"/>
              </a:rPr>
              <a:t> </a:t>
            </a:r>
          </a:p>
          <a:p>
            <a:pPr algn="l" defTabSz="914400">
              <a:buClrTx/>
              <a:buSzTx/>
            </a:pPr>
            <a:endParaRPr kumimoji="0" lang="en-US" altLang="en-US" b="0" i="0" u="none" strike="noStrike" cap="none" normalizeH="0" baseline="0" dirty="0">
              <a:ln>
                <a:noFill/>
              </a:ln>
              <a:solidFill>
                <a:srgbClr val="000000"/>
              </a:solidFill>
              <a:effectLst/>
              <a:latin typeface="Gabriola" panose="04040605051002020D02" pitchFamily="82" charset="0"/>
            </a:endParaRPr>
          </a:p>
          <a:p>
            <a:pPr algn="l" defTabSz="914400">
              <a:buClrTx/>
              <a:buSzTx/>
            </a:pPr>
            <a:r>
              <a:rPr kumimoji="0" lang="en-US" altLang="en-US" b="0" i="0" u="none" strike="noStrike" cap="none" normalizeH="0" baseline="0" dirty="0">
                <a:ln>
                  <a:noFill/>
                </a:ln>
                <a:solidFill>
                  <a:srgbClr val="000000"/>
                </a:solidFill>
                <a:effectLst/>
                <a:latin typeface="Gabriola" panose="04040605051002020D02" pitchFamily="82" charset="0"/>
              </a:rPr>
              <a:t>Every C++ statement ends with a semicolon </a:t>
            </a:r>
            <a:r>
              <a:rPr kumimoji="0" lang="en-US" altLang="en-US" b="0" i="0" u="none" strike="noStrike" cap="none" normalizeH="0" baseline="0" dirty="0">
                <a:ln>
                  <a:noFill/>
                </a:ln>
                <a:solidFill>
                  <a:srgbClr val="DC143C"/>
                </a:solidFill>
                <a:effectLst/>
                <a:latin typeface="Gabriola" panose="04040605051002020D02" pitchFamily="82" charset="0"/>
              </a:rPr>
              <a:t>;</a:t>
            </a:r>
            <a:r>
              <a:rPr kumimoji="0" lang="en-US" altLang="en-US" b="0" i="0" u="none" strike="noStrike" cap="none" normalizeH="0" baseline="0" dirty="0">
                <a:ln>
                  <a:noFill/>
                </a:ln>
                <a:solidFill>
                  <a:schemeClr val="tx1"/>
                </a:solidFill>
                <a:effectLst/>
                <a:latin typeface="Gabriola" panose="04040605051002020D02" pitchFamily="82" charset="0"/>
              </a:rPr>
              <a:t> </a:t>
            </a:r>
          </a:p>
          <a:p>
            <a:pPr algn="l" defTabSz="914400">
              <a:buClrTx/>
              <a:buSzTx/>
            </a:pPr>
            <a:r>
              <a:rPr kumimoji="0" lang="en-US" altLang="en-US" b="0" i="0" u="none" strike="noStrike" cap="none" normalizeH="0" baseline="0" dirty="0">
                <a:ln>
                  <a:noFill/>
                </a:ln>
                <a:solidFill>
                  <a:srgbClr val="DC143C"/>
                </a:solidFill>
                <a:effectLst/>
                <a:latin typeface="Gabriola" panose="04040605051002020D02" pitchFamily="82" charset="0"/>
              </a:rPr>
              <a:t>return 0</a:t>
            </a:r>
            <a:r>
              <a:rPr kumimoji="0" lang="en-US" altLang="en-US" b="0" i="0" u="none" strike="noStrike" cap="none" normalizeH="0" baseline="0" dirty="0">
                <a:ln>
                  <a:noFill/>
                </a:ln>
                <a:solidFill>
                  <a:srgbClr val="000000"/>
                </a:solidFill>
                <a:effectLst/>
                <a:latin typeface="Gabriola" panose="04040605051002020D02" pitchFamily="82" charset="0"/>
              </a:rPr>
              <a:t> ends the main function.</a:t>
            </a:r>
            <a:r>
              <a:rPr kumimoji="0" lang="en-US" altLang="en-US" b="0" i="0" u="none" strike="noStrike" cap="none" normalizeH="0" baseline="0" dirty="0">
                <a:ln>
                  <a:noFill/>
                </a:ln>
                <a:solidFill>
                  <a:schemeClr val="tx1"/>
                </a:solidFill>
                <a:effectLst/>
                <a:latin typeface="Gabriola" panose="04040605051002020D02" pitchFamily="82" charset="0"/>
              </a:rPr>
              <a:t> </a:t>
            </a:r>
          </a:p>
          <a:p>
            <a:endParaRPr lang="en-IN" dirty="0"/>
          </a:p>
        </p:txBody>
      </p:sp>
    </p:spTree>
    <p:extLst>
      <p:ext uri="{BB962C8B-B14F-4D97-AF65-F5344CB8AC3E}">
        <p14:creationId xmlns:p14="http://schemas.microsoft.com/office/powerpoint/2010/main" val="68533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3199-F25B-4BFA-BE84-3C5AFDA3D5ED}"/>
              </a:ext>
            </a:extLst>
          </p:cNvPr>
          <p:cNvSpPr>
            <a:spLocks noGrp="1"/>
          </p:cNvSpPr>
          <p:nvPr>
            <p:ph type="title"/>
          </p:nvPr>
        </p:nvSpPr>
        <p:spPr>
          <a:xfrm>
            <a:off x="1484311" y="685800"/>
            <a:ext cx="10018713" cy="1247775"/>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Object –Oriented programming</a:t>
            </a:r>
            <a:endParaRPr lang="en-IN" b="1" dirty="0">
              <a:ln/>
              <a:solidFill>
                <a:schemeClr val="accent3"/>
              </a:solidFill>
            </a:endParaRPr>
          </a:p>
        </p:txBody>
      </p:sp>
      <p:pic>
        <p:nvPicPr>
          <p:cNvPr id="5" name="Content Placeholder 4">
            <a:extLst>
              <a:ext uri="{FF2B5EF4-FFF2-40B4-BE49-F238E27FC236}">
                <a16:creationId xmlns:a16="http://schemas.microsoft.com/office/drawing/2014/main" id="{D65CA870-A4F6-4D51-8880-F29131B22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143125"/>
            <a:ext cx="6796511" cy="3857625"/>
          </a:xfrm>
        </p:spPr>
      </p:pic>
      <p:sp>
        <p:nvSpPr>
          <p:cNvPr id="6" name="TextBox 5">
            <a:extLst>
              <a:ext uri="{FF2B5EF4-FFF2-40B4-BE49-F238E27FC236}">
                <a16:creationId xmlns:a16="http://schemas.microsoft.com/office/drawing/2014/main" id="{AA934F59-1F64-49F0-B702-196D7013A1E7}"/>
              </a:ext>
            </a:extLst>
          </p:cNvPr>
          <p:cNvSpPr txBox="1"/>
          <p:nvPr/>
        </p:nvSpPr>
        <p:spPr>
          <a:xfrm>
            <a:off x="8515350" y="2000250"/>
            <a:ext cx="3314700" cy="4247317"/>
          </a:xfrm>
          <a:prstGeom prst="rect">
            <a:avLst/>
          </a:prstGeom>
          <a:noFill/>
        </p:spPr>
        <p:txBody>
          <a:bodyPr wrap="square" rtlCol="0">
            <a:sp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OOPs share some common features with non-OOPs namely:</a:t>
            </a:r>
          </a:p>
          <a:p>
            <a:pPr marL="342900" indent="-342900">
              <a:buAutoNum type="arabicParenR"/>
            </a:pPr>
            <a:r>
              <a:rPr lang="en-US" dirty="0">
                <a:solidFill>
                  <a:schemeClr val="accent4">
                    <a:lumMod val="50000"/>
                  </a:schemeClr>
                </a:solidFill>
                <a:latin typeface="Times New Roman" panose="02020603050405020304" pitchFamily="18" charset="0"/>
                <a:cs typeface="Times New Roman" panose="02020603050405020304" pitchFamily="18" charset="0"/>
              </a:rPr>
              <a:t>Variables which store information in the format of either primitive datatypes (int, char, Boolean, etc.) or non-primitive datatypes (array, string, data structure etc.).</a:t>
            </a:r>
          </a:p>
          <a:p>
            <a:pPr marL="342900" indent="-342900">
              <a:buAutoNum type="arabicParenR"/>
            </a:pPr>
            <a:r>
              <a:rPr lang="en-US" dirty="0">
                <a:solidFill>
                  <a:schemeClr val="accent4">
                    <a:lumMod val="50000"/>
                  </a:schemeClr>
                </a:solidFill>
                <a:latin typeface="Times New Roman" panose="02020603050405020304" pitchFamily="18" charset="0"/>
                <a:cs typeface="Times New Roman" panose="02020603050405020304" pitchFamily="18" charset="0"/>
              </a:rPr>
              <a:t>Procedures also known as functions which can take input, generate output and manipulate data. </a:t>
            </a:r>
          </a:p>
          <a:p>
            <a:r>
              <a:rPr lang="en-US" dirty="0">
                <a:solidFill>
                  <a:schemeClr val="accent4">
                    <a:lumMod val="50000"/>
                  </a:schemeClr>
                </a:solidFill>
                <a:latin typeface="Times New Roman" panose="02020603050405020304" pitchFamily="18" charset="0"/>
                <a:cs typeface="Times New Roman" panose="02020603050405020304" pitchFamily="18" charset="0"/>
              </a:rPr>
              <a:t>What distinguishes them from POP is the use of classes and objects! </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29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58FB-E83E-4257-A203-C6E0DF039C88}"/>
              </a:ext>
            </a:extLst>
          </p:cNvPr>
          <p:cNvSpPr>
            <a:spLocks noGrp="1"/>
          </p:cNvSpPr>
          <p:nvPr>
            <p:ph type="title"/>
          </p:nvPr>
        </p:nvSpPr>
        <p:spPr>
          <a:xfrm>
            <a:off x="1484311" y="685801"/>
            <a:ext cx="10018713" cy="933450"/>
          </a:xfrm>
        </p:spPr>
        <p:txBody>
          <a:bodyPr/>
          <a:lstStyle/>
          <a:p>
            <a:r>
              <a:rPr lang="en-US" u="heavy" dirty="0">
                <a:solidFill>
                  <a:srgbClr val="00B050"/>
                </a:solidFill>
                <a:latin typeface="Bahnschrift Light SemiCondensed" panose="020B0502040204020203" pitchFamily="34" charset="0"/>
              </a:rPr>
              <a:t>Classes and objects</a:t>
            </a:r>
            <a:endParaRPr lang="en-IN" u="heavy" dirty="0">
              <a:solidFill>
                <a:srgbClr val="00B050"/>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2514C249-B347-4C96-82BF-613B7AED109B}"/>
              </a:ext>
            </a:extLst>
          </p:cNvPr>
          <p:cNvSpPr>
            <a:spLocks noGrp="1"/>
          </p:cNvSpPr>
          <p:nvPr>
            <p:ph idx="1"/>
          </p:nvPr>
        </p:nvSpPr>
        <p:spPr>
          <a:xfrm>
            <a:off x="1274761" y="1790700"/>
            <a:ext cx="5678489" cy="4933950"/>
          </a:xfrm>
        </p:spPr>
        <p:txBody>
          <a:bodyPr>
            <a:normAutofit fontScale="92500" lnSpcReduction="10000"/>
          </a:bodyPr>
          <a:lstStyle/>
          <a:p>
            <a:pPr marL="0" indent="0">
              <a:buNone/>
            </a:pPr>
            <a:r>
              <a:rPr lang="en-US" dirty="0">
                <a:latin typeface="urw-din"/>
              </a:rPr>
              <a:t>A class is a user-defined data-type which has data members (variables) and member functions (to manipulate the data members). It can be accessed by creating an instance of the class. These instances created are called objects of that class.  </a:t>
            </a:r>
          </a:p>
          <a:p>
            <a:pPr marL="0" indent="0">
              <a:buNone/>
            </a:pPr>
            <a:endParaRPr lang="en-US" dirty="0">
              <a:latin typeface="urw-din"/>
            </a:endParaRPr>
          </a:p>
          <a:p>
            <a:pPr marL="0" indent="0">
              <a:buNone/>
            </a:pPr>
            <a:r>
              <a:rPr lang="en-US" b="0" i="0" dirty="0">
                <a:effectLst/>
                <a:latin typeface="urw-din"/>
              </a:rPr>
              <a:t>When a class is defined, no memory is allocated but when it is instantiated (i.e. an object is created) memory is allocated.</a:t>
            </a:r>
          </a:p>
          <a:p>
            <a:pPr marL="0" indent="0">
              <a:buNone/>
            </a:pPr>
            <a:endParaRPr lang="en-US" b="0" i="0" dirty="0">
              <a:effectLst/>
              <a:latin typeface="urw-din"/>
            </a:endParaRPr>
          </a:p>
          <a:p>
            <a:pPr marL="0" indent="0">
              <a:buNone/>
            </a:pPr>
            <a:br>
              <a:rPr lang="en-US" dirty="0"/>
            </a:br>
            <a:endParaRPr lang="en-IN" dirty="0">
              <a:latin typeface="urw-din"/>
            </a:endParaRPr>
          </a:p>
          <a:p>
            <a:pPr marL="0" indent="0">
              <a:buNone/>
            </a:pPr>
            <a:endParaRPr lang="en-IN" dirty="0">
              <a:latin typeface="urw-din"/>
            </a:endParaRPr>
          </a:p>
        </p:txBody>
      </p:sp>
      <p:pic>
        <p:nvPicPr>
          <p:cNvPr id="5" name="Picture 4">
            <a:extLst>
              <a:ext uri="{FF2B5EF4-FFF2-40B4-BE49-F238E27FC236}">
                <a16:creationId xmlns:a16="http://schemas.microsoft.com/office/drawing/2014/main" id="{1A98296B-F516-4A43-AFF2-48839EF8E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054" y="2476500"/>
            <a:ext cx="5001071" cy="4105275"/>
          </a:xfrm>
          <a:prstGeom prst="rect">
            <a:avLst/>
          </a:prstGeom>
        </p:spPr>
      </p:pic>
    </p:spTree>
    <p:extLst>
      <p:ext uri="{BB962C8B-B14F-4D97-AF65-F5344CB8AC3E}">
        <p14:creationId xmlns:p14="http://schemas.microsoft.com/office/powerpoint/2010/main" val="192577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1C96-026C-45B5-9C81-69BDB630D8CB}"/>
              </a:ext>
            </a:extLst>
          </p:cNvPr>
          <p:cNvSpPr>
            <a:spLocks noGrp="1"/>
          </p:cNvSpPr>
          <p:nvPr>
            <p:ph type="title"/>
          </p:nvPr>
        </p:nvSpPr>
        <p:spPr>
          <a:xfrm>
            <a:off x="531811" y="685800"/>
            <a:ext cx="10018713" cy="962025"/>
          </a:xfrm>
        </p:spPr>
        <p:txBody>
          <a:bodyPr/>
          <a:lstStyle/>
          <a:p>
            <a:r>
              <a:rPr lang="en-US"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Access Specifier</a:t>
            </a:r>
            <a:endParaRPr lang="en-IN"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881E5F90-4CE9-4008-AEF3-511FB82CFE7F}"/>
              </a:ext>
            </a:extLst>
          </p:cNvPr>
          <p:cNvSpPr>
            <a:spLocks noGrp="1"/>
          </p:cNvSpPr>
          <p:nvPr>
            <p:ph idx="1"/>
          </p:nvPr>
        </p:nvSpPr>
        <p:spPr>
          <a:xfrm>
            <a:off x="1560510" y="1828801"/>
            <a:ext cx="10018713" cy="4686300"/>
          </a:xfrm>
        </p:spPr>
        <p:txBody>
          <a:bodyPr/>
          <a:lstStyle/>
          <a:p>
            <a:pPr marL="0" indent="0">
              <a:buNone/>
            </a:pPr>
            <a:r>
              <a:rPr lang="en-US" b="0" i="0" dirty="0">
                <a:solidFill>
                  <a:srgbClr val="000000"/>
                </a:solidFill>
                <a:effectLst/>
                <a:latin typeface="Cambria" panose="02040503050406030204" pitchFamily="18" charset="0"/>
                <a:ea typeface="Cambria" panose="02040503050406030204" pitchFamily="18" charset="0"/>
              </a:rPr>
              <a:t>Access specifiers define how the members (attributes and methods) of a class can be accessed. In C++ there are 3 access specifiers:</a:t>
            </a:r>
          </a:p>
          <a:p>
            <a:pPr marL="457200" indent="-457200">
              <a:buAutoNum type="arabicParenR"/>
            </a:pPr>
            <a:r>
              <a:rPr lang="en-US" dirty="0">
                <a:solidFill>
                  <a:srgbClr val="FF3300"/>
                </a:solidFill>
                <a:latin typeface="Cambria" panose="02040503050406030204" pitchFamily="18" charset="0"/>
                <a:ea typeface="Cambria" panose="02040503050406030204" pitchFamily="18" charset="0"/>
              </a:rPr>
              <a:t>public</a:t>
            </a:r>
            <a:r>
              <a:rPr lang="en-US" dirty="0">
                <a:solidFill>
                  <a:srgbClr val="000000"/>
                </a:solidFill>
                <a:latin typeface="Cambria" panose="02040503050406030204" pitchFamily="18" charset="0"/>
                <a:ea typeface="Cambria" panose="02040503050406030204" pitchFamily="18" charset="0"/>
              </a:rPr>
              <a:t>- </a:t>
            </a:r>
            <a:r>
              <a:rPr lang="en-US" b="0" i="0" dirty="0">
                <a:solidFill>
                  <a:srgbClr val="000000"/>
                </a:solidFill>
                <a:effectLst/>
                <a:latin typeface="Cambria" panose="02040503050406030204" pitchFamily="18" charset="0"/>
                <a:ea typeface="Cambria" panose="02040503050406030204" pitchFamily="18" charset="0"/>
              </a:rPr>
              <a:t>members are accessible from outside the class</a:t>
            </a:r>
          </a:p>
          <a:p>
            <a:pPr marL="457200" indent="-457200">
              <a:buAutoNum type="arabicParenR"/>
            </a:pPr>
            <a:r>
              <a:rPr lang="en-IN" dirty="0">
                <a:solidFill>
                  <a:srgbClr val="FF3300"/>
                </a:solidFill>
                <a:latin typeface="Cambria" panose="02040503050406030204" pitchFamily="18" charset="0"/>
                <a:ea typeface="Cambria" panose="02040503050406030204" pitchFamily="18" charset="0"/>
              </a:rPr>
              <a:t>private</a:t>
            </a:r>
            <a:r>
              <a:rPr lang="en-IN" dirty="0">
                <a:latin typeface="Cambria" panose="02040503050406030204" pitchFamily="18" charset="0"/>
                <a:ea typeface="Cambria" panose="02040503050406030204" pitchFamily="18" charset="0"/>
              </a:rPr>
              <a:t>- </a:t>
            </a:r>
            <a:r>
              <a:rPr lang="en-US" b="0" i="0" dirty="0">
                <a:solidFill>
                  <a:srgbClr val="000000"/>
                </a:solidFill>
                <a:effectLst/>
                <a:latin typeface="Cambria" panose="02040503050406030204" pitchFamily="18" charset="0"/>
                <a:ea typeface="Cambria" panose="02040503050406030204" pitchFamily="18" charset="0"/>
              </a:rPr>
              <a:t>members cannot be accessed (or viewed) from outside the class</a:t>
            </a:r>
          </a:p>
          <a:p>
            <a:pPr marL="457200" indent="-457200">
              <a:buAutoNum type="arabicParenR"/>
            </a:pPr>
            <a:r>
              <a:rPr lang="en-US" dirty="0">
                <a:solidFill>
                  <a:srgbClr val="FF3300"/>
                </a:solidFill>
                <a:latin typeface="Cambria" panose="02040503050406030204" pitchFamily="18" charset="0"/>
                <a:ea typeface="Cambria" panose="02040503050406030204" pitchFamily="18" charset="0"/>
              </a:rPr>
              <a:t>protected</a:t>
            </a:r>
            <a:r>
              <a:rPr lang="en-US" dirty="0">
                <a:solidFill>
                  <a:srgbClr val="000000"/>
                </a:solidFill>
                <a:latin typeface="Cambria" panose="02040503050406030204" pitchFamily="18" charset="0"/>
                <a:ea typeface="Cambria" panose="02040503050406030204" pitchFamily="18" charset="0"/>
              </a:rPr>
              <a:t>- </a:t>
            </a:r>
            <a:r>
              <a:rPr lang="en-US" b="0" i="0" dirty="0">
                <a:solidFill>
                  <a:srgbClr val="000000"/>
                </a:solidFill>
                <a:effectLst/>
                <a:latin typeface="Cambria" panose="02040503050406030204" pitchFamily="18" charset="0"/>
                <a:ea typeface="Cambria" panose="02040503050406030204" pitchFamily="18" charset="0"/>
              </a:rPr>
              <a:t>members cannot be accessed from outside the class, however, they can be accessed in inherited classes. </a:t>
            </a:r>
            <a:endParaRPr lang="en-IN"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C2989FB-FED7-4AC3-A488-308C19A44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525" y="133350"/>
            <a:ext cx="3909225" cy="2457227"/>
          </a:xfrm>
          <a:prstGeom prst="rect">
            <a:avLst/>
          </a:prstGeom>
        </p:spPr>
      </p:pic>
    </p:spTree>
    <p:extLst>
      <p:ext uri="{BB962C8B-B14F-4D97-AF65-F5344CB8AC3E}">
        <p14:creationId xmlns:p14="http://schemas.microsoft.com/office/powerpoint/2010/main" val="187526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Ion</Template>
  <TotalTime>1580</TotalTime>
  <Words>3465</Words>
  <Application>Microsoft Office PowerPoint</Application>
  <PresentationFormat>Widescreen</PresentationFormat>
  <Paragraphs>210</Paragraphs>
  <Slides>27</Slides>
  <Notes>0</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27</vt:i4>
      </vt:variant>
    </vt:vector>
  </HeadingPairs>
  <TitlesOfParts>
    <vt:vector size="53" baseType="lpstr">
      <vt:lpstr>PMingLiU-ExtB</vt:lpstr>
      <vt:lpstr>Algerian</vt:lpstr>
      <vt:lpstr>Arial</vt:lpstr>
      <vt:lpstr>Arial Rounded MT Bold</vt:lpstr>
      <vt:lpstr>Bahnschrift Condensed</vt:lpstr>
      <vt:lpstr>Bahnschrift Light</vt:lpstr>
      <vt:lpstr>Bahnschrift Light SemiCondensed</vt:lpstr>
      <vt:lpstr>Berlin Sans FB</vt:lpstr>
      <vt:lpstr>Book Antiqua</vt:lpstr>
      <vt:lpstr>Calibri</vt:lpstr>
      <vt:lpstr>Cambria</vt:lpstr>
      <vt:lpstr>Consolas</vt:lpstr>
      <vt:lpstr>Corbel</vt:lpstr>
      <vt:lpstr>Courier New</vt:lpstr>
      <vt:lpstr>Franklin Gothic Book</vt:lpstr>
      <vt:lpstr>Gabriola</vt:lpstr>
      <vt:lpstr>inherit</vt:lpstr>
      <vt:lpstr>Muli</vt:lpstr>
      <vt:lpstr>Nunito Sans</vt:lpstr>
      <vt:lpstr>Rockwell</vt:lpstr>
      <vt:lpstr>system-ui</vt:lpstr>
      <vt:lpstr>Times New Roman</vt:lpstr>
      <vt:lpstr>urw-din</vt:lpstr>
      <vt:lpstr>Vrinda</vt:lpstr>
      <vt:lpstr>Wingdings</vt:lpstr>
      <vt:lpstr>Parallax</vt:lpstr>
      <vt:lpstr>PowerPoint Presentation</vt:lpstr>
      <vt:lpstr>Programming paradigm [An approach to solve a problem using programming languages ]</vt:lpstr>
      <vt:lpstr>PowerPoint Presentation</vt:lpstr>
      <vt:lpstr>Declarative Programming  (Quick overview)</vt:lpstr>
      <vt:lpstr>Imperative Programming  (Quick overview)</vt:lpstr>
      <vt:lpstr>Basic C++ syntax for absolute beginners</vt:lpstr>
      <vt:lpstr>Object –Oriented programming</vt:lpstr>
      <vt:lpstr>Classes and objects</vt:lpstr>
      <vt:lpstr>Access Specifier</vt:lpstr>
      <vt:lpstr>PowerPoint Presentation</vt:lpstr>
      <vt:lpstr>Differences between class and structure</vt:lpstr>
      <vt:lpstr>PowerPoint Presentation</vt:lpstr>
      <vt:lpstr>Encapsulation</vt:lpstr>
      <vt:lpstr>Abstraction</vt:lpstr>
      <vt:lpstr>Implementing abstraction in a simple program</vt:lpstr>
      <vt:lpstr>Inheritance</vt:lpstr>
      <vt:lpstr>PowerPoint Presentation</vt:lpstr>
      <vt:lpstr>Polymorphism</vt:lpstr>
      <vt:lpstr>PowerPoint Presentation</vt:lpstr>
      <vt:lpstr>Runtime polymorphism </vt:lpstr>
      <vt:lpstr>Virtual functions</vt:lpstr>
      <vt:lpstr>Abstract Class</vt:lpstr>
      <vt:lpstr>Constructor and Destructor</vt:lpstr>
      <vt:lpstr>PowerPoint Presentation</vt:lpstr>
      <vt:lpstr>Garbage Collection in C++</vt:lpstr>
      <vt:lpstr>Final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dc:title>
  <dc:creator>ANUSHKA CHATTERJEE</dc:creator>
  <cp:lastModifiedBy>ANUSHKA CHATTERJEE</cp:lastModifiedBy>
  <cp:revision>78</cp:revision>
  <dcterms:created xsi:type="dcterms:W3CDTF">2021-06-20T10:09:19Z</dcterms:created>
  <dcterms:modified xsi:type="dcterms:W3CDTF">2021-06-25T14:53:14Z</dcterms:modified>
</cp:coreProperties>
</file>