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7" r:id="rId4"/>
  </p:sldMasterIdLst>
  <p:notesMasterIdLst>
    <p:notesMasterId r:id="rId32"/>
  </p:notesMasterIdLst>
  <p:sldIdLst>
    <p:sldId id="28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5" r:id="rId29"/>
    <p:sldId id="282" r:id="rId30"/>
    <p:sldId id="283" r:id="rId31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BFE1-9D88-4F82-A736-FF5188DCCC83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AD7BA-E3B4-4701-B411-0A63A450B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9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3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93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4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9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7039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      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6600"/>
                </a:solidFill>
              </a:rPr>
              <a:t>          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       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30971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7410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7570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6375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965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: Empha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>
              <a:defRPr lang="en-US" sz="4600" b="1" kern="1200" spc="-150" baseline="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19693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7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1124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0829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211929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prstClr val="white"/>
              </a:solidFill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prstClr val="white"/>
                </a:solidFill>
              </a:rPr>
              <a:pPr/>
              <a:t>7/8/2018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5820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    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008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0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46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0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3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851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7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9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9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776B3-786C-4281-91B9-4FEFADB69C31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7F03-0A37-43E6-9C48-DEF904116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7/8/2018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ransition spd="med">
    <p:strips dir="r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26ED-FDD6-44C9-8066-AD4E4CEDEA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7/8/2018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FEEB1-4CE6-44E3-B4B9-7D9BE848D9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68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www.easybiologyclass.com/" TargetMode="Externa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asybiologyclass.com/hypothesis-testing-in-statistics-short-lecture-notes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angiospermtaxonomy.com/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://www.easybiologyclass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.xml"/><Relationship Id="rId6" Type="http://schemas.openxmlformats.org/officeDocument/2006/relationships/hyperlink" Target="http://www.youtube.com/user/easybiologyclass" TargetMode="External"/><Relationship Id="rId5" Type="http://schemas.openxmlformats.org/officeDocument/2006/relationships/hyperlink" Target="http://www.easybiologyclass.com/" TargetMode="External"/><Relationship Id="rId4" Type="http://schemas.openxmlformats.org/officeDocument/2006/relationships/image" Target="../media/image3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895600"/>
            <a:ext cx="7620000" cy="2133600"/>
          </a:xfrm>
        </p:spPr>
        <p:txBody>
          <a:bodyPr anchor="ctr">
            <a:normAutofit/>
          </a:bodyPr>
          <a:lstStyle/>
          <a:p>
            <a:r>
              <a:rPr lang="en-US" sz="4000" cap="all" dirty="0" smtClean="0">
                <a:solidFill>
                  <a:prstClr val="white"/>
                </a:solidFill>
                <a:latin typeface="Cambria" pitchFamily="18" charset="0"/>
              </a:rPr>
              <a:t>Testing of Hypothesis</a:t>
            </a:r>
            <a:r>
              <a:rPr lang="en-US" sz="5600" cap="all" dirty="0" smtClean="0">
                <a:solidFill>
                  <a:prstClr val="white"/>
                </a:solidFill>
                <a:latin typeface="Cambria" pitchFamily="18" charset="0"/>
              </a:rPr>
              <a:t/>
            </a:r>
            <a:br>
              <a:rPr lang="en-US" sz="5600" cap="all" dirty="0" smtClean="0">
                <a:solidFill>
                  <a:prstClr val="white"/>
                </a:solidFill>
                <a:latin typeface="Cambria" pitchFamily="18" charset="0"/>
              </a:rPr>
            </a:br>
            <a:r>
              <a:rPr lang="en-US" sz="2800" i="1" dirty="0" smtClean="0">
                <a:solidFill>
                  <a:prstClr val="white"/>
                </a:solidFill>
                <a:latin typeface="Cambria" pitchFamily="18" charset="0"/>
              </a:rPr>
              <a:t>Statistical Significance Testing</a:t>
            </a:r>
            <a:endParaRPr lang="en-US" i="1" cap="all" dirty="0"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613546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	e-mail</a:t>
            </a:r>
            <a:r>
              <a:rPr lang="en-US" dirty="0">
                <a:solidFill>
                  <a:srgbClr val="FFFF00"/>
                </a:solidFill>
                <a:latin typeface="Cambria" pitchFamily="18" charset="0"/>
              </a:rPr>
              <a:t>: 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easybiologyclass@gmail.com</a:t>
            </a:r>
          </a:p>
          <a:p>
            <a:r>
              <a:rPr lang="en-US" dirty="0">
                <a:solidFill>
                  <a:srgbClr val="FFFF00"/>
                </a:solidFill>
                <a:latin typeface="Cambria" pitchFamily="18" charset="0"/>
              </a:rPr>
              <a:t>	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             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www.easybiologyclass.com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	</a:t>
            </a:r>
            <a:endParaRPr lang="en-IN" dirty="0">
              <a:solidFill>
                <a:srgbClr val="FFFF00"/>
              </a:solidFill>
              <a:latin typeface="Cambri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0" y="228600"/>
            <a:ext cx="3733800" cy="2452245"/>
            <a:chOff x="4572000" y="340842"/>
            <a:chExt cx="3733800" cy="2452245"/>
          </a:xfrm>
        </p:grpSpPr>
        <p:pic>
          <p:nvPicPr>
            <p:cNvPr id="4" name="Picture 3" descr="D:\PERSONAL\WEBSITE\Logo\Easy Biology Clas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40842"/>
              <a:ext cx="2754996" cy="20213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72000" y="2362200"/>
              <a:ext cx="3733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>
                  <a:solidFill>
                    <a:srgbClr val="C00000"/>
                  </a:solidFill>
                  <a:latin typeface="Cambria" pitchFamily="18" charset="0"/>
                  <a:hlinkClick r:id="rId5"/>
                </a:rPr>
                <a:t>www.easybiologyclass.com</a:t>
              </a:r>
              <a:endParaRPr lang="en-US" sz="2200" b="1" dirty="0">
                <a:solidFill>
                  <a:srgbClr val="C00000"/>
                </a:solidFill>
                <a:latin typeface="Cambri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044402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8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584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63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43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7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76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6719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852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92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83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175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41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88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84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677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29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04800"/>
            <a:ext cx="86106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For detailed description of this topic, please click on:</a:t>
            </a:r>
          </a:p>
          <a:p>
            <a:r>
              <a:rPr lang="en-US" b="1" i="1" dirty="0">
                <a:solidFill>
                  <a:prstClr val="black"/>
                </a:solidFill>
                <a:latin typeface="Cambria" pitchFamily="18" charset="0"/>
                <a:hlinkClick r:id="rId3"/>
              </a:rPr>
              <a:t>http://www.easybiologyclass.com/hypothesis-testing-in-statistics-short-lecture-notes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  <a:hlinkClick r:id="rId3"/>
              </a:rPr>
              <a:t>/</a:t>
            </a:r>
            <a:r>
              <a:rPr lang="en-US" b="1" i="1" dirty="0" smtClean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US" b="1" i="1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ERSONAL\WEBSITE\Copyright Free Photos\water-plant-821293_128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7000" contras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15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9201508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500" dirty="0" smtClean="0">
                <a:solidFill>
                  <a:srgbClr val="00B0F0"/>
                </a:solidFill>
                <a:latin typeface="Cambria" pitchFamily="18" charset="0"/>
              </a:rPr>
              <a:t>Visit our website: </a:t>
            </a:r>
            <a:r>
              <a:rPr lang="en-US" sz="3000" dirty="0" smtClean="0">
                <a:solidFill>
                  <a:srgbClr val="00B0F0"/>
                </a:solidFill>
                <a:latin typeface="Cambria" pitchFamily="18" charset="0"/>
                <a:hlinkClick r:id="rId4"/>
              </a:rPr>
              <a:t>www.easybiologyclass.com</a:t>
            </a:r>
            <a:r>
              <a:rPr lang="en-US" sz="3000" dirty="0" smtClean="0">
                <a:solidFill>
                  <a:srgbClr val="00B0F0"/>
                </a:solidFill>
                <a:latin typeface="Cambria" pitchFamily="18" charset="0"/>
              </a:rPr>
              <a:t> </a:t>
            </a:r>
            <a:r>
              <a:rPr lang="en-US" sz="2500" dirty="0" smtClean="0">
                <a:solidFill>
                  <a:srgbClr val="00B0F0"/>
                </a:solidFill>
                <a:latin typeface="Cambria" pitchFamily="18" charset="0"/>
              </a:rPr>
              <a:t>for: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FFFF00"/>
                </a:solidFill>
                <a:latin typeface="Cambria" pitchFamily="18" charset="0"/>
              </a:rPr>
              <a:t>Lecture notes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prstClr val="white"/>
                </a:solidFill>
                <a:latin typeface="Cambria" pitchFamily="18" charset="0"/>
              </a:rPr>
              <a:t>Video tutorials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FFFF00"/>
                </a:solidFill>
                <a:latin typeface="Cambria" pitchFamily="18" charset="0"/>
              </a:rPr>
              <a:t>Biology PPTs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prstClr val="white"/>
                </a:solidFill>
                <a:latin typeface="Cambria" pitchFamily="18" charset="0"/>
              </a:rPr>
              <a:t>Biology MCQs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FFFF00"/>
                </a:solidFill>
                <a:latin typeface="Cambria" pitchFamily="18" charset="0"/>
              </a:rPr>
              <a:t>CSIR and GATE Study Materials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prstClr val="white"/>
                </a:solidFill>
                <a:latin typeface="Cambria" pitchFamily="18" charset="0"/>
              </a:rPr>
              <a:t>Job Notifications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FFFF00"/>
                </a:solidFill>
                <a:latin typeface="Cambria" pitchFamily="18" charset="0"/>
              </a:rPr>
              <a:t>Question Bank</a:t>
            </a:r>
          </a:p>
          <a:p>
            <a:pPr marL="909638" lvl="1" indent="-452438">
              <a:lnSpc>
                <a:spcPct val="150000"/>
              </a:lnSpc>
              <a:spcAft>
                <a:spcPts val="300"/>
              </a:spcAft>
              <a:buFont typeface="Wingdings" pitchFamily="2" charset="2"/>
              <a:buChar char="Ø"/>
            </a:pPr>
            <a:r>
              <a:rPr lang="en-US" sz="2500" dirty="0" smtClean="0">
                <a:solidFill>
                  <a:prstClr val="white"/>
                </a:solidFill>
                <a:latin typeface="Cambria" pitchFamily="18" charset="0"/>
              </a:rPr>
              <a:t>Many more…</a:t>
            </a:r>
            <a:endParaRPr lang="en-US" sz="2500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028" name="Picture 4" descr="E:\PERSONAL\WEBSITE\Logo\easybiologyclass 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49367"/>
            <a:ext cx="2802083" cy="205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42242" y="6349939"/>
            <a:ext cx="51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prstClr val="white"/>
                </a:solidFill>
                <a:latin typeface="Cambria" pitchFamily="18" charset="0"/>
              </a:rPr>
              <a:t>Our sister concern: </a:t>
            </a:r>
            <a:r>
              <a:rPr lang="en-US" i="1" dirty="0" smtClean="0">
                <a:solidFill>
                  <a:prstClr val="white"/>
                </a:solidFill>
                <a:latin typeface="Cambria" pitchFamily="18" charset="0"/>
                <a:hlinkClick r:id="rId6"/>
              </a:rPr>
              <a:t>www.angiospermtaxonomy.com</a:t>
            </a:r>
            <a:r>
              <a:rPr lang="en-US" i="1" dirty="0" smtClean="0">
                <a:solidFill>
                  <a:prstClr val="white"/>
                </a:solidFill>
                <a:latin typeface="Cambria" pitchFamily="18" charset="0"/>
              </a:rPr>
              <a:t> </a:t>
            </a:r>
            <a:endParaRPr lang="en-US" i="1" dirty="0">
              <a:solidFill>
                <a:prstClr val="white"/>
              </a:solidFill>
              <a:latin typeface="Cambria" pitchFamily="18" charset="0"/>
            </a:endParaRPr>
          </a:p>
        </p:txBody>
      </p:sp>
      <p:pic>
        <p:nvPicPr>
          <p:cNvPr id="1029" name="Picture 5" descr="E:\PERSONAL\WEBSITE\Angiosperm Taxonomy\Logo\Angiosperm-taxonomy-flowering-plant-systematic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90" y="4121149"/>
            <a:ext cx="2453713" cy="222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14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152400"/>
            <a:ext cx="876300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09538">
              <a:spcBef>
                <a:spcPts val="600"/>
              </a:spcBef>
            </a:pP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For more information, please </a:t>
            </a: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  <a:hlinkClick r:id="rId5"/>
              </a:rPr>
              <a:t>log on </a:t>
            </a: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to:  </a:t>
            </a:r>
            <a:r>
              <a:rPr lang="en-US" sz="3000" b="1" dirty="0">
                <a:solidFill>
                  <a:prstClr val="white">
                    <a:lumMod val="50000"/>
                  </a:prstClr>
                </a:solidFill>
                <a:latin typeface="David" pitchFamily="34" charset="-79"/>
                <a:cs typeface="David" pitchFamily="34" charset="-79"/>
              </a:rPr>
              <a:t>www</a:t>
            </a:r>
            <a:r>
              <a:rPr lang="en-US" sz="3000" b="1" dirty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.</a:t>
            </a:r>
            <a:r>
              <a:rPr lang="en-US" sz="3000" b="1" dirty="0">
                <a:solidFill>
                  <a:srgbClr val="00B0F0">
                    <a:lumMod val="60000"/>
                    <a:lumOff val="40000"/>
                  </a:srgbClr>
                </a:solidFill>
                <a:latin typeface="David" pitchFamily="34" charset="-79"/>
                <a:cs typeface="David" pitchFamily="34" charset="-79"/>
              </a:rPr>
              <a:t>easy</a:t>
            </a:r>
            <a:r>
              <a:rPr lang="en-US" sz="3000" b="1" dirty="0">
                <a:solidFill>
                  <a:srgbClr val="7BCF27">
                    <a:lumMod val="60000"/>
                    <a:lumOff val="40000"/>
                  </a:srgbClr>
                </a:solidFill>
                <a:latin typeface="David" pitchFamily="34" charset="-79"/>
                <a:cs typeface="David" pitchFamily="34" charset="-79"/>
              </a:rPr>
              <a:t>biology</a:t>
            </a:r>
            <a:r>
              <a:rPr lang="en-US" sz="3000" b="1" dirty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class</a:t>
            </a:r>
            <a:r>
              <a:rPr lang="en-US" sz="3000" b="1" dirty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.</a:t>
            </a:r>
            <a:r>
              <a:rPr lang="en-US" sz="3000" b="1" dirty="0">
                <a:solidFill>
                  <a:prstClr val="white">
                    <a:lumMod val="65000"/>
                  </a:prstClr>
                </a:solidFill>
                <a:latin typeface="David" pitchFamily="34" charset="-79"/>
                <a:cs typeface="David" pitchFamily="34" charset="-79"/>
              </a:rPr>
              <a:t>com</a:t>
            </a:r>
          </a:p>
          <a:p>
            <a:pPr marL="109538">
              <a:spcBef>
                <a:spcPts val="600"/>
              </a:spcBef>
            </a:pPr>
            <a:r>
              <a:rPr lang="en-US" sz="2000" i="1" dirty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	</a:t>
            </a: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		</a:t>
            </a:r>
            <a:endParaRPr lang="en-US" sz="3200" i="1" dirty="0">
              <a:solidFill>
                <a:srgbClr val="92D050"/>
              </a:solidFill>
              <a:latin typeface="David" pitchFamily="34" charset="-79"/>
              <a:cs typeface="David" pitchFamily="34" charset="-79"/>
            </a:endParaRPr>
          </a:p>
          <a:p>
            <a:pPr marL="109538">
              <a:spcBef>
                <a:spcPts val="1200"/>
              </a:spcBef>
            </a:pP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For </a:t>
            </a:r>
            <a:r>
              <a:rPr lang="en-US" sz="2000" i="1" dirty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video tutorials </a:t>
            </a: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: 	            </a:t>
            </a:r>
            <a:r>
              <a:rPr lang="en-US" sz="2800" i="1" dirty="0" err="1" smtClean="0">
                <a:solidFill>
                  <a:srgbClr val="00B0F0">
                    <a:lumMod val="60000"/>
                    <a:lumOff val="40000"/>
                  </a:srgbClr>
                </a:solidFill>
                <a:latin typeface="David" pitchFamily="34" charset="-79"/>
                <a:cs typeface="David" pitchFamily="34" charset="-79"/>
              </a:rPr>
              <a:t>easy</a:t>
            </a:r>
            <a:r>
              <a:rPr lang="en-US" sz="2800" i="1" dirty="0" err="1" smtClean="0">
                <a:solidFill>
                  <a:srgbClr val="7BCF27">
                    <a:lumMod val="60000"/>
                    <a:lumOff val="40000"/>
                  </a:srgbClr>
                </a:solidFill>
                <a:latin typeface="David" pitchFamily="34" charset="-79"/>
                <a:cs typeface="David" pitchFamily="34" charset="-79"/>
              </a:rPr>
              <a:t>biology</a:t>
            </a:r>
            <a:r>
              <a:rPr lang="en-US" sz="2800" i="1" dirty="0" err="1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class</a:t>
            </a:r>
            <a:endParaRPr lang="en-US" sz="2800" i="1" dirty="0">
              <a:solidFill>
                <a:srgbClr val="FFC000"/>
              </a:solidFill>
              <a:latin typeface="David" pitchFamily="34" charset="-79"/>
              <a:cs typeface="David" pitchFamily="34" charset="-79"/>
            </a:endParaRPr>
          </a:p>
          <a:p>
            <a:pPr marL="109538">
              <a:spcBef>
                <a:spcPts val="1200"/>
              </a:spcBef>
            </a:pP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				</a:t>
            </a:r>
          </a:p>
          <a:p>
            <a:pPr marL="109538">
              <a:spcBef>
                <a:spcPts val="600"/>
              </a:spcBef>
            </a:pPr>
            <a:r>
              <a:rPr lang="en-US" sz="2000" i="1" dirty="0" smtClean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	        </a:t>
            </a:r>
            <a:r>
              <a:rPr lang="en-US" sz="3200" i="1" dirty="0">
                <a:solidFill>
                  <a:prstClr val="white"/>
                </a:solidFill>
                <a:latin typeface="David" pitchFamily="34" charset="-79"/>
                <a:cs typeface="David" pitchFamily="34" charset="-79"/>
              </a:rPr>
              <a:t>						</a:t>
            </a:r>
            <a:endParaRPr lang="en-US" sz="3200" dirty="0" smtClean="0">
              <a:solidFill>
                <a:srgbClr val="92D05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890" y="3733800"/>
            <a:ext cx="3808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i="1" dirty="0" smtClean="0">
                <a:ln/>
                <a:solidFill>
                  <a:srgbClr val="00B0F0">
                    <a:lumMod val="60000"/>
                    <a:lumOff val="40000"/>
                  </a:srgbClr>
                </a:solidFill>
                <a:effectLst>
                  <a:outerShdw blurRad="19685" dist="12700" dir="5400000" algn="tl" rotWithShape="0">
                    <a:srgbClr val="F4891E">
                      <a:satMod val="130000"/>
                      <a:alpha val="60000"/>
                    </a:srgbClr>
                  </a:outerShdw>
                </a:effectLst>
                <a:latin typeface="Monotype Corsiva" pitchFamily="66" charset="0"/>
              </a:rPr>
              <a:t>Thank You…</a:t>
            </a:r>
            <a:endParaRPr lang="en-US" sz="5400" b="1" i="1" dirty="0">
              <a:ln/>
              <a:solidFill>
                <a:srgbClr val="00B0F0">
                  <a:lumMod val="60000"/>
                  <a:lumOff val="40000"/>
                </a:srgbClr>
              </a:solidFill>
              <a:effectLst>
                <a:outerShdw blurRad="19685" dist="12700" dir="5400000" algn="tl" rotWithShape="0">
                  <a:srgbClr val="F4891E">
                    <a:satMod val="130000"/>
                    <a:alpha val="60000"/>
                  </a:srgbClr>
                </a:outerShdw>
              </a:effectLst>
              <a:latin typeface="Monotype Corsiva" pitchFamily="66" charset="0"/>
            </a:endParaRPr>
          </a:p>
        </p:txBody>
      </p:sp>
      <p:pic>
        <p:nvPicPr>
          <p:cNvPr id="5" name="Picture 2" descr="C:\Users\krishnakumar\Desktop\youtube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04" y="1173699"/>
            <a:ext cx="1133792" cy="504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Picture 3" descr="D:\PERSONAL\WEBSITE\Logo\Easy Biology Class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91200"/>
            <a:ext cx="1304420" cy="104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55626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E-mail:</a:t>
            </a:r>
          </a:p>
          <a:p>
            <a:r>
              <a:rPr lang="en-US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  <a:latin typeface="Cambria" pitchFamily="18" charset="0"/>
              </a:rPr>
              <a:t>easybiologyclass@gmail.com</a:t>
            </a:r>
            <a:endParaRPr lang="en-US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       </a:t>
            </a:r>
            <a:r>
              <a:rPr lang="en-US" dirty="0" err="1" smtClean="0">
                <a:solidFill>
                  <a:srgbClr val="FFFF00"/>
                </a:solidFill>
                <a:latin typeface="Cambria" pitchFamily="18" charset="0"/>
              </a:rPr>
              <a:t>mail@easybiologyclass.com</a:t>
            </a:r>
            <a:r>
              <a:rPr lang="en-US" dirty="0">
                <a:solidFill>
                  <a:srgbClr val="FFFF00"/>
                </a:solidFill>
                <a:latin typeface="Cambria" pitchFamily="18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        visit: www.easybiologyclass.com</a:t>
            </a:r>
            <a:endParaRPr lang="en-IN" dirty="0">
              <a:solidFill>
                <a:srgbClr val="FFFF00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269820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37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8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88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88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88" fill="hold">
                                          <p:stCondLst>
                                            <p:cond delay="563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08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24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15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4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0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418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665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 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</Words>
  <Application>Microsoft Office PowerPoint</Application>
  <PresentationFormat>On-screen Show (4:3)</PresentationFormat>
  <Paragraphs>28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Office Theme</vt:lpstr>
      <vt:lpstr>1_Office Theme</vt:lpstr>
      <vt:lpstr>Template 1</vt:lpstr>
      <vt:lpstr>2_Office Theme</vt:lpstr>
      <vt:lpstr>Testing of Hypothesis Statistical Significance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</dc:creator>
  <cp:lastModifiedBy>Flora</cp:lastModifiedBy>
  <cp:revision>3</cp:revision>
  <dcterms:created xsi:type="dcterms:W3CDTF">2018-07-08T07:29:27Z</dcterms:created>
  <dcterms:modified xsi:type="dcterms:W3CDTF">2018-07-08T07:35:04Z</dcterms:modified>
</cp:coreProperties>
</file>