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70" r:id="rId3"/>
    <p:sldId id="271" r:id="rId4"/>
    <p:sldId id="273" r:id="rId5"/>
    <p:sldId id="274" r:id="rId6"/>
    <p:sldId id="260" r:id="rId7"/>
    <p:sldId id="261" r:id="rId8"/>
    <p:sldId id="277" r:id="rId9"/>
    <p:sldId id="280" r:id="rId10"/>
    <p:sldId id="266" r:id="rId11"/>
    <p:sldId id="278" r:id="rId12"/>
    <p:sldId id="267" r:id="rId13"/>
    <p:sldId id="263" r:id="rId14"/>
    <p:sldId id="264" r:id="rId15"/>
    <p:sldId id="285" r:id="rId16"/>
    <p:sldId id="286"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5097" autoAdjust="0"/>
  </p:normalViewPr>
  <p:slideViewPr>
    <p:cSldViewPr snapToGrid="0">
      <p:cViewPr varScale="1">
        <p:scale>
          <a:sx n="70" d="100"/>
          <a:sy n="70" d="100"/>
        </p:scale>
        <p:origin x="5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8ABE3C1-DBE1-495D-B57B-2849774B866A}" type="datetimeFigureOut">
              <a:rPr lang="en-US" smtClean="0"/>
              <a:t>3/23/2023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9626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0483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EB90BD-B6CE-46B7-997F-7313B992CCDC}"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5026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DB9D11F-B188-461D-B23F-39381795C052}"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7551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32247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B24536-994D-4021-A283-9F449C0DB509}" type="datetimeFigureOut">
              <a:rPr lang="en-US" smtClean="0"/>
              <a:t>3/23/2023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0230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BBBB78-C96F-47B7-AB17-D852CA960AC9}" type="datetimeFigureOut">
              <a:rPr lang="en-US" smtClean="0"/>
              <a:t>3/23/2023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5337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FA3F48C-C7C6-4055-9F49-3777875E72AE}"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8549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178E61D-D431-422C-9764-11DAFE33AB63}"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62919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0192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1863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1784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3/23/2023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7736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3/23/2023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615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3/23/2023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376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1288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4238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D6E9DEC-419B-4CC5-A080-3B06BD5A8291}" type="datetimeFigureOut">
              <a:rPr lang="en-US" smtClean="0"/>
              <a:t>3/23/2023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622679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sothebys.com/en/inside/about-us.html"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towardsdatascience.com/understanding-random-forest-58381e0602d2" TargetMode="External"/><Relationship Id="rId2" Type="http://schemas.openxmlformats.org/officeDocument/2006/relationships/hyperlink" Target="http://www.christies.com/about-us/company/overview/"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3.cs.stonybrook.edu/~skiena/591/final_projects/art_acution/Team4_Final_Report.pdf"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damore-mckim.northeastern.edu/wp-content/uploads/2019/04/Northeastern_Spaenjers.pdf" TargetMode="External"/><Relationship Id="rId5" Type="http://schemas.openxmlformats.org/officeDocument/2006/relationships/hyperlink" Target="http://cs230.stanford.edu/projects_fall_2020/reports/55539436.pdf" TargetMode="External"/><Relationship Id="rId4" Type="http://schemas.openxmlformats.org/officeDocument/2006/relationships/hyperlink" Target="https://cs230.stanford.edu/projects_fall_2019/reports/26261328.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2668F1A4-6DBB-4F0B-A679-6EE548363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5" name="Picture 4">
            <a:extLst>
              <a:ext uri="{FF2B5EF4-FFF2-40B4-BE49-F238E27FC236}">
                <a16:creationId xmlns:a16="http://schemas.microsoft.com/office/drawing/2014/main" id="{E1D603B8-FB59-511D-0C79-613F2B4D16DB}"/>
              </a:ext>
            </a:extLst>
          </p:cNvPr>
          <p:cNvPicPr>
            <a:picLocks noChangeAspect="1"/>
          </p:cNvPicPr>
          <p:nvPr/>
        </p:nvPicPr>
        <p:blipFill rotWithShape="1">
          <a:blip r:embed="rId2">
            <a:alphaModFix amt="35000"/>
          </a:blip>
          <a:srcRect t="20962" r="-1" b="-1"/>
          <a:stretch/>
        </p:blipFill>
        <p:spPr>
          <a:xfrm>
            <a:off x="474133" y="474133"/>
            <a:ext cx="11243734" cy="5909733"/>
          </a:xfrm>
          <a:prstGeom prst="rect">
            <a:avLst/>
          </a:prstGeom>
        </p:spPr>
      </p:pic>
      <p:sp>
        <p:nvSpPr>
          <p:cNvPr id="2" name="Title 1">
            <a:extLst>
              <a:ext uri="{FF2B5EF4-FFF2-40B4-BE49-F238E27FC236}">
                <a16:creationId xmlns:a16="http://schemas.microsoft.com/office/drawing/2014/main" id="{9EC7CF0B-9467-45F3-BC43-3F38B118AE8E}"/>
              </a:ext>
            </a:extLst>
          </p:cNvPr>
          <p:cNvSpPr>
            <a:spLocks noGrp="1"/>
          </p:cNvSpPr>
          <p:nvPr>
            <p:ph type="ctrTitle"/>
          </p:nvPr>
        </p:nvSpPr>
        <p:spPr>
          <a:xfrm>
            <a:off x="1154954" y="2099733"/>
            <a:ext cx="8970121" cy="1681692"/>
          </a:xfrm>
        </p:spPr>
        <p:txBody>
          <a:bodyPr vert="horz" lIns="91440" tIns="45720" rIns="91440" bIns="45720" rtlCol="0">
            <a:normAutofit fontScale="90000"/>
          </a:bodyPr>
          <a:lstStyle/>
          <a:p>
            <a:r>
              <a:rPr lang="en-US" sz="2700" dirty="0">
                <a:solidFill>
                  <a:srgbClr val="FFFFFF"/>
                </a:solidFill>
              </a:rPr>
              <a:t>Minor Research Project on</a:t>
            </a:r>
            <a:br>
              <a:rPr lang="en-US" dirty="0">
                <a:solidFill>
                  <a:srgbClr val="FFFFFF"/>
                </a:solidFill>
              </a:rPr>
            </a:br>
            <a:r>
              <a:rPr lang="en-IN" sz="6000" dirty="0">
                <a:effectLst/>
                <a:latin typeface="Times New Roman" panose="02020603050405020304" pitchFamily="18" charset="0"/>
                <a:ea typeface="Times New Roman" panose="02020603050405020304" pitchFamily="18" charset="0"/>
              </a:rPr>
              <a:t>Appraisal of Artwork using Machine Learning</a:t>
            </a:r>
            <a:endParaRPr lang="en-US" dirty="0">
              <a:solidFill>
                <a:srgbClr val="FFFFFF"/>
              </a:solidFill>
            </a:endParaRPr>
          </a:p>
        </p:txBody>
      </p:sp>
      <p:sp>
        <p:nvSpPr>
          <p:cNvPr id="3" name="Subtitle 2">
            <a:extLst>
              <a:ext uri="{FF2B5EF4-FFF2-40B4-BE49-F238E27FC236}">
                <a16:creationId xmlns:a16="http://schemas.microsoft.com/office/drawing/2014/main" id="{4ECAB19D-84A5-45B2-995D-8374D32CA0F2}"/>
              </a:ext>
            </a:extLst>
          </p:cNvPr>
          <p:cNvSpPr>
            <a:spLocks noGrp="1"/>
          </p:cNvSpPr>
          <p:nvPr>
            <p:ph type="subTitle" idx="1"/>
          </p:nvPr>
        </p:nvSpPr>
        <p:spPr>
          <a:xfrm>
            <a:off x="1154954" y="4777380"/>
            <a:ext cx="9884521" cy="1143000"/>
          </a:xfrm>
        </p:spPr>
        <p:txBody>
          <a:bodyPr vert="horz" lIns="91440" tIns="45720" rIns="91440" bIns="45720" rtlCol="0">
            <a:noAutofit/>
          </a:bodyPr>
          <a:lstStyle/>
          <a:p>
            <a:pPr>
              <a:lnSpc>
                <a:spcPct val="90000"/>
              </a:lnSpc>
              <a:buFont typeface="Wingdings 3" charset="2"/>
              <a:buChar char=""/>
            </a:pPr>
            <a:r>
              <a:rPr lang="en-US" dirty="0">
                <a:solidFill>
                  <a:srgbClr val="FFFFFF"/>
                </a:solidFill>
              </a:rPr>
              <a:t>Anushka Joshi						Guide: Dr. Rishi Gupta</a:t>
            </a:r>
          </a:p>
          <a:p>
            <a:pPr>
              <a:lnSpc>
                <a:spcPct val="90000"/>
              </a:lnSpc>
            </a:pPr>
            <a:r>
              <a:rPr lang="en-US" dirty="0">
                <a:solidFill>
                  <a:srgbClr val="FFFFFF"/>
                </a:solidFill>
              </a:rPr>
              <a:t>209301149</a:t>
            </a:r>
          </a:p>
          <a:p>
            <a:pPr>
              <a:lnSpc>
                <a:spcPct val="90000"/>
              </a:lnSpc>
              <a:buFont typeface="Wingdings 3" charset="2"/>
              <a:buChar char=""/>
            </a:pPr>
            <a:r>
              <a:rPr lang="en-US" dirty="0">
                <a:solidFill>
                  <a:srgbClr val="FFFFFF"/>
                </a:solidFill>
              </a:rPr>
              <a:t>Vatsal Tripathi</a:t>
            </a:r>
          </a:p>
          <a:p>
            <a:pPr>
              <a:lnSpc>
                <a:spcPct val="90000"/>
              </a:lnSpc>
            </a:pPr>
            <a:r>
              <a:rPr lang="en-US" dirty="0">
                <a:solidFill>
                  <a:srgbClr val="FFFFFF"/>
                </a:solidFill>
              </a:rPr>
              <a:t>209301424</a:t>
            </a:r>
          </a:p>
        </p:txBody>
      </p:sp>
      <p:sp>
        <p:nvSpPr>
          <p:cNvPr id="53" name="Rectangle 5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13297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9CD27-DFA8-420B-AA5F-04EE39A6ECE2}"/>
              </a:ext>
            </a:extLst>
          </p:cNvPr>
          <p:cNvSpPr>
            <a:spLocks noGrp="1"/>
          </p:cNvSpPr>
          <p:nvPr>
            <p:ph type="title"/>
          </p:nvPr>
        </p:nvSpPr>
        <p:spPr/>
        <p:txBody>
          <a:bodyPr/>
          <a:lstStyle/>
          <a:p>
            <a:r>
              <a:rPr lang="en-GB" dirty="0"/>
              <a:t>Model Used : Multiple Linear Regression</a:t>
            </a:r>
            <a:endParaRPr lang="en-IN" dirty="0"/>
          </a:p>
        </p:txBody>
      </p:sp>
      <p:pic>
        <p:nvPicPr>
          <p:cNvPr id="4" name="Picture 3">
            <a:extLst>
              <a:ext uri="{FF2B5EF4-FFF2-40B4-BE49-F238E27FC236}">
                <a16:creationId xmlns:a16="http://schemas.microsoft.com/office/drawing/2014/main" id="{29C6432B-7BBC-401F-8BA7-E899F8A56F20}"/>
              </a:ext>
            </a:extLst>
          </p:cNvPr>
          <p:cNvPicPr>
            <a:picLocks noChangeAspect="1"/>
          </p:cNvPicPr>
          <p:nvPr/>
        </p:nvPicPr>
        <p:blipFill>
          <a:blip r:embed="rId2"/>
          <a:stretch>
            <a:fillRect/>
          </a:stretch>
        </p:blipFill>
        <p:spPr>
          <a:xfrm>
            <a:off x="719777" y="2725445"/>
            <a:ext cx="10290940" cy="5931922"/>
          </a:xfrm>
          <a:prstGeom prst="rect">
            <a:avLst/>
          </a:prstGeom>
        </p:spPr>
      </p:pic>
      <p:sp>
        <p:nvSpPr>
          <p:cNvPr id="5" name="TextBox 4">
            <a:extLst>
              <a:ext uri="{FF2B5EF4-FFF2-40B4-BE49-F238E27FC236}">
                <a16:creationId xmlns:a16="http://schemas.microsoft.com/office/drawing/2014/main" id="{42C71EDE-DEEE-4DA8-9C4A-716454EF8C38}"/>
              </a:ext>
            </a:extLst>
          </p:cNvPr>
          <p:cNvSpPr txBox="1"/>
          <p:nvPr/>
        </p:nvSpPr>
        <p:spPr>
          <a:xfrm>
            <a:off x="7031115" y="2725445"/>
            <a:ext cx="4542708" cy="2585323"/>
          </a:xfrm>
          <a:prstGeom prst="rect">
            <a:avLst/>
          </a:prstGeom>
          <a:noFill/>
        </p:spPr>
        <p:txBody>
          <a:bodyPr wrap="square" rtlCol="0">
            <a:spAutoFit/>
          </a:bodyPr>
          <a:lstStyle/>
          <a:p>
            <a:pPr marL="285750" indent="-285750">
              <a:buFont typeface="Arial" panose="020B0604020202020204" pitchFamily="34" charset="0"/>
              <a:buChar char="•"/>
            </a:pPr>
            <a:r>
              <a:rPr lang="en-IN" sz="2400" dirty="0"/>
              <a:t>Y= Output/Response variable</a:t>
            </a:r>
          </a:p>
          <a:p>
            <a:pPr marL="285750" indent="-285750">
              <a:buFont typeface="Arial" panose="020B0604020202020204" pitchFamily="34" charset="0"/>
              <a:buChar char="•"/>
            </a:pPr>
            <a:r>
              <a:rPr lang="en-IN" sz="2400" dirty="0"/>
              <a:t>β</a:t>
            </a:r>
            <a:r>
              <a:rPr lang="en-IN" sz="2400" baseline="-25000" dirty="0"/>
              <a:t>0</a:t>
            </a:r>
            <a:r>
              <a:rPr lang="en-IN" sz="2400" dirty="0"/>
              <a:t>, β</a:t>
            </a:r>
            <a:r>
              <a:rPr lang="en-IN" sz="2400" baseline="-25000" dirty="0"/>
              <a:t> 1</a:t>
            </a:r>
            <a:r>
              <a:rPr lang="en-IN" sz="2400" dirty="0"/>
              <a:t>, β</a:t>
            </a:r>
            <a:r>
              <a:rPr lang="en-IN" sz="2400" baseline="-25000" dirty="0"/>
              <a:t> 2</a:t>
            </a:r>
            <a:r>
              <a:rPr lang="en-IN" sz="2400" dirty="0"/>
              <a:t>, β</a:t>
            </a:r>
            <a:r>
              <a:rPr lang="en-IN" sz="2400" baseline="-25000" dirty="0"/>
              <a:t> 3</a:t>
            </a:r>
            <a:r>
              <a:rPr lang="en-IN" sz="2400" dirty="0"/>
              <a:t> , β</a:t>
            </a:r>
            <a:r>
              <a:rPr lang="en-IN" sz="2400" baseline="-25000" dirty="0"/>
              <a:t> n</a:t>
            </a:r>
            <a:r>
              <a:rPr lang="en-IN" sz="2400" dirty="0"/>
              <a:t>....= Coefficients of the model.</a:t>
            </a:r>
          </a:p>
          <a:p>
            <a:pPr marL="285750" indent="-285750">
              <a:buFont typeface="Arial" panose="020B0604020202020204" pitchFamily="34" charset="0"/>
              <a:buChar char="•"/>
            </a:pPr>
            <a:r>
              <a:rPr lang="en-IN" sz="2400" dirty="0"/>
              <a:t>X</a:t>
            </a:r>
            <a:r>
              <a:rPr lang="en-IN" sz="2400" baseline="-25000" dirty="0"/>
              <a:t>1</a:t>
            </a:r>
            <a:r>
              <a:rPr lang="en-IN" sz="2400" dirty="0"/>
              <a:t>, X</a:t>
            </a:r>
            <a:r>
              <a:rPr lang="en-IN" sz="2400" baseline="-25000" dirty="0"/>
              <a:t>2</a:t>
            </a:r>
            <a:r>
              <a:rPr lang="en-IN" sz="2400" dirty="0"/>
              <a:t>, X</a:t>
            </a:r>
            <a:r>
              <a:rPr lang="en-IN" sz="2400" baseline="-25000" dirty="0"/>
              <a:t>3</a:t>
            </a:r>
            <a:r>
              <a:rPr lang="en-IN" sz="2400" dirty="0"/>
              <a:t>, X</a:t>
            </a:r>
            <a:r>
              <a:rPr lang="en-IN" sz="2400" baseline="-25000" dirty="0"/>
              <a:t>4</a:t>
            </a:r>
            <a:r>
              <a:rPr lang="en-IN" sz="2400" dirty="0"/>
              <a:t>,...= Various Independent/feature variable</a:t>
            </a:r>
          </a:p>
          <a:p>
            <a:endParaRPr lang="en-IN" dirty="0"/>
          </a:p>
        </p:txBody>
      </p:sp>
    </p:spTree>
    <p:extLst>
      <p:ext uri="{BB962C8B-B14F-4D97-AF65-F5344CB8AC3E}">
        <p14:creationId xmlns:p14="http://schemas.microsoft.com/office/powerpoint/2010/main" val="2686336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EC7EB-AA1D-4E38-ABCB-AE4FDBDADEFC}"/>
              </a:ext>
            </a:extLst>
          </p:cNvPr>
          <p:cNvSpPr>
            <a:spLocks noGrp="1"/>
          </p:cNvSpPr>
          <p:nvPr>
            <p:ph type="title"/>
          </p:nvPr>
        </p:nvSpPr>
        <p:spPr>
          <a:xfrm>
            <a:off x="1715293" y="1225128"/>
            <a:ext cx="8761413" cy="706964"/>
          </a:xfrm>
        </p:spPr>
        <p:txBody>
          <a:bodyPr/>
          <a:lstStyle/>
          <a:p>
            <a:r>
              <a:rPr lang="en-GB" dirty="0"/>
              <a:t>Better Model in Play; Random Forest</a:t>
            </a:r>
            <a:endParaRPr lang="en-IN" dirty="0"/>
          </a:p>
        </p:txBody>
      </p:sp>
      <p:pic>
        <p:nvPicPr>
          <p:cNvPr id="4" name="Content Placeholder 3">
            <a:extLst>
              <a:ext uri="{FF2B5EF4-FFF2-40B4-BE49-F238E27FC236}">
                <a16:creationId xmlns:a16="http://schemas.microsoft.com/office/drawing/2014/main" id="{075DC5A3-69EE-4F88-A262-A7C1B31C9349}"/>
              </a:ext>
            </a:extLst>
          </p:cNvPr>
          <p:cNvPicPr>
            <a:picLocks noGrp="1" noChangeAspect="1"/>
          </p:cNvPicPr>
          <p:nvPr>
            <p:ph idx="1"/>
          </p:nvPr>
        </p:nvPicPr>
        <p:blipFill>
          <a:blip r:embed="rId2"/>
          <a:stretch>
            <a:fillRect/>
          </a:stretch>
        </p:blipFill>
        <p:spPr>
          <a:xfrm>
            <a:off x="658084" y="2629098"/>
            <a:ext cx="5437916" cy="3598863"/>
          </a:xfrm>
          <a:prstGeom prst="rect">
            <a:avLst/>
          </a:prstGeom>
        </p:spPr>
      </p:pic>
      <p:sp>
        <p:nvSpPr>
          <p:cNvPr id="5" name="TextBox 4">
            <a:extLst>
              <a:ext uri="{FF2B5EF4-FFF2-40B4-BE49-F238E27FC236}">
                <a16:creationId xmlns:a16="http://schemas.microsoft.com/office/drawing/2014/main" id="{8A64817D-838F-41D1-BE02-6BD73DC833FC}"/>
              </a:ext>
            </a:extLst>
          </p:cNvPr>
          <p:cNvSpPr txBox="1"/>
          <p:nvPr/>
        </p:nvSpPr>
        <p:spPr>
          <a:xfrm>
            <a:off x="6471821" y="2316678"/>
            <a:ext cx="5530789" cy="3693319"/>
          </a:xfrm>
          <a:prstGeom prst="rect">
            <a:avLst/>
          </a:prstGeom>
          <a:noFill/>
        </p:spPr>
        <p:txBody>
          <a:bodyPr wrap="square" rtlCol="0">
            <a:spAutoFit/>
          </a:bodyPr>
          <a:lstStyle/>
          <a:p>
            <a:pPr marL="742950" lvl="1" indent="-285750">
              <a:buFont typeface="Arial" panose="020B0604020202020204" pitchFamily="34" charset="0"/>
              <a:buChar char="•"/>
            </a:pPr>
            <a:r>
              <a:rPr lang="en-IN" sz="2400" dirty="0"/>
              <a:t>There needs to be some actual signal in our features so that models built using those features do better than random guessing.</a:t>
            </a:r>
          </a:p>
          <a:p>
            <a:pPr lvl="1"/>
            <a:endParaRPr lang="en-IN" sz="2400" dirty="0"/>
          </a:p>
          <a:p>
            <a:pPr marL="742950" lvl="1" indent="-285750">
              <a:buFont typeface="Arial" panose="020B0604020202020204" pitchFamily="34" charset="0"/>
              <a:buChar char="•"/>
            </a:pPr>
            <a:r>
              <a:rPr lang="en-IN" sz="2400" dirty="0"/>
              <a:t>The predictions (and therefore the errors) made by the individual trees need to have low correlations with each other.</a:t>
            </a:r>
          </a:p>
          <a:p>
            <a:endParaRPr lang="en-IN" dirty="0"/>
          </a:p>
        </p:txBody>
      </p:sp>
    </p:spTree>
    <p:extLst>
      <p:ext uri="{BB962C8B-B14F-4D97-AF65-F5344CB8AC3E}">
        <p14:creationId xmlns:p14="http://schemas.microsoft.com/office/powerpoint/2010/main" val="2360650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4E46-7E3C-4E9D-B770-F7BED22E8989}"/>
              </a:ext>
            </a:extLst>
          </p:cNvPr>
          <p:cNvSpPr>
            <a:spLocks noGrp="1"/>
          </p:cNvSpPr>
          <p:nvPr>
            <p:ph type="title"/>
          </p:nvPr>
        </p:nvSpPr>
        <p:spPr/>
        <p:txBody>
          <a:bodyPr/>
          <a:lstStyle/>
          <a:p>
            <a:r>
              <a:rPr lang="en-GB" dirty="0"/>
              <a:t>Results Drawn (to work)</a:t>
            </a:r>
            <a:endParaRPr lang="en-IN" dirty="0"/>
          </a:p>
        </p:txBody>
      </p:sp>
      <p:sp>
        <p:nvSpPr>
          <p:cNvPr id="4" name="Content Placeholder 3">
            <a:extLst>
              <a:ext uri="{FF2B5EF4-FFF2-40B4-BE49-F238E27FC236}">
                <a16:creationId xmlns:a16="http://schemas.microsoft.com/office/drawing/2014/main" id="{A80D9A09-1591-48A4-806D-FD8BDD6B71B4}"/>
              </a:ext>
            </a:extLst>
          </p:cNvPr>
          <p:cNvSpPr>
            <a:spLocks noGrp="1"/>
          </p:cNvSpPr>
          <p:nvPr>
            <p:ph idx="1"/>
          </p:nvPr>
        </p:nvSpPr>
        <p:spPr>
          <a:xfrm>
            <a:off x="97654" y="2006352"/>
            <a:ext cx="11984855" cy="4714043"/>
          </a:xfrm>
        </p:spPr>
        <p:txBody>
          <a:bodyPr/>
          <a:lstStyle/>
          <a:p>
            <a:r>
              <a:rPr lang="en-GB" dirty="0"/>
              <a:t> R2 score of:</a:t>
            </a:r>
          </a:p>
          <a:p>
            <a:pPr marL="0" indent="0">
              <a:buNone/>
            </a:pPr>
            <a:r>
              <a:rPr lang="en-GB" dirty="0"/>
              <a:t>      Multiple Linear Regression 		                       Vs 		             Random Forest</a:t>
            </a:r>
            <a:endParaRPr lang="en-IN" dirty="0"/>
          </a:p>
        </p:txBody>
      </p:sp>
      <p:sp>
        <p:nvSpPr>
          <p:cNvPr id="7" name="TextBox 6">
            <a:extLst>
              <a:ext uri="{FF2B5EF4-FFF2-40B4-BE49-F238E27FC236}">
                <a16:creationId xmlns:a16="http://schemas.microsoft.com/office/drawing/2014/main" id="{0316E092-C927-4FA3-948F-1E0A34662853}"/>
              </a:ext>
            </a:extLst>
          </p:cNvPr>
          <p:cNvSpPr txBox="1"/>
          <p:nvPr/>
        </p:nvSpPr>
        <p:spPr>
          <a:xfrm>
            <a:off x="532660" y="6152225"/>
            <a:ext cx="11256886" cy="646331"/>
          </a:xfrm>
          <a:prstGeom prst="rect">
            <a:avLst/>
          </a:prstGeom>
          <a:noFill/>
        </p:spPr>
        <p:txBody>
          <a:bodyPr wrap="square" rtlCol="0">
            <a:spAutoFit/>
          </a:bodyPr>
          <a:lstStyle/>
          <a:p>
            <a:r>
              <a:rPr lang="en-GB" dirty="0"/>
              <a:t>R2 score used in Random Forest(r2 score 0.933) is higher than Multiple Linear Regression model (where r2 score 0.55)</a:t>
            </a:r>
            <a:endParaRPr lang="en-IN" dirty="0"/>
          </a:p>
        </p:txBody>
      </p:sp>
      <p:pic>
        <p:nvPicPr>
          <p:cNvPr id="8" name="Picture 7" descr="Graphical user interface, text, application, email&#10;&#10;Description automatically generated">
            <a:extLst>
              <a:ext uri="{FF2B5EF4-FFF2-40B4-BE49-F238E27FC236}">
                <a16:creationId xmlns:a16="http://schemas.microsoft.com/office/drawing/2014/main" id="{7607B178-28D7-2810-7084-7DE1B0314E80}"/>
              </a:ext>
            </a:extLst>
          </p:cNvPr>
          <p:cNvPicPr>
            <a:picLocks noChangeAspect="1"/>
          </p:cNvPicPr>
          <p:nvPr/>
        </p:nvPicPr>
        <p:blipFill>
          <a:blip r:embed="rId2"/>
          <a:stretch>
            <a:fillRect/>
          </a:stretch>
        </p:blipFill>
        <p:spPr>
          <a:xfrm>
            <a:off x="253425" y="3404420"/>
            <a:ext cx="5251448" cy="1723297"/>
          </a:xfrm>
          <a:prstGeom prst="rect">
            <a:avLst/>
          </a:prstGeom>
        </p:spPr>
      </p:pic>
      <p:pic>
        <p:nvPicPr>
          <p:cNvPr id="10" name="Picture 9" descr="Graphical user interface, text, application, email&#10;&#10;Description automatically generated">
            <a:extLst>
              <a:ext uri="{FF2B5EF4-FFF2-40B4-BE49-F238E27FC236}">
                <a16:creationId xmlns:a16="http://schemas.microsoft.com/office/drawing/2014/main" id="{99D662E0-930F-40F3-8BDB-CE4BC53EBBE8}"/>
              </a:ext>
            </a:extLst>
          </p:cNvPr>
          <p:cNvPicPr>
            <a:picLocks noChangeAspect="1"/>
          </p:cNvPicPr>
          <p:nvPr/>
        </p:nvPicPr>
        <p:blipFill>
          <a:blip r:embed="rId3"/>
          <a:stretch>
            <a:fillRect/>
          </a:stretch>
        </p:blipFill>
        <p:spPr>
          <a:xfrm>
            <a:off x="5660644" y="2877199"/>
            <a:ext cx="5947352" cy="2250518"/>
          </a:xfrm>
          <a:prstGeom prst="rect">
            <a:avLst/>
          </a:prstGeom>
        </p:spPr>
      </p:pic>
    </p:spTree>
    <p:extLst>
      <p:ext uri="{BB962C8B-B14F-4D97-AF65-F5344CB8AC3E}">
        <p14:creationId xmlns:p14="http://schemas.microsoft.com/office/powerpoint/2010/main" val="3261574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E8D3-3489-4356-B789-9FCBA126C30D}"/>
              </a:ext>
            </a:extLst>
          </p:cNvPr>
          <p:cNvSpPr>
            <a:spLocks noGrp="1"/>
          </p:cNvSpPr>
          <p:nvPr>
            <p:ph type="title"/>
          </p:nvPr>
        </p:nvSpPr>
        <p:spPr/>
        <p:txBody>
          <a:bodyPr/>
          <a:lstStyle/>
          <a:p>
            <a:r>
              <a:rPr lang="en-GB" dirty="0"/>
              <a:t>Advantage</a:t>
            </a:r>
            <a:endParaRPr lang="en-IN" dirty="0"/>
          </a:p>
        </p:txBody>
      </p:sp>
      <p:sp>
        <p:nvSpPr>
          <p:cNvPr id="3" name="Content Placeholder 2">
            <a:extLst>
              <a:ext uri="{FF2B5EF4-FFF2-40B4-BE49-F238E27FC236}">
                <a16:creationId xmlns:a16="http://schemas.microsoft.com/office/drawing/2014/main" id="{A4734829-E26C-4684-A0E8-AB8EB4C38067}"/>
              </a:ext>
            </a:extLst>
          </p:cNvPr>
          <p:cNvSpPr>
            <a:spLocks noGrp="1"/>
          </p:cNvSpPr>
          <p:nvPr>
            <p:ph idx="1"/>
          </p:nvPr>
        </p:nvSpPr>
        <p:spPr/>
        <p:txBody>
          <a:bodyPr>
            <a:normAutofit fontScale="85000" lnSpcReduction="10000"/>
          </a:bodyPr>
          <a:lstStyle/>
          <a:p>
            <a:pPr marL="0" indent="0" algn="just">
              <a:buNone/>
            </a:pPr>
            <a:r>
              <a:rPr lang="en-GB" dirty="0"/>
              <a:t>Current advantage drawn are:</a:t>
            </a:r>
          </a:p>
          <a:p>
            <a:pPr marL="0" indent="0" algn="just">
              <a:buNone/>
            </a:pPr>
            <a:r>
              <a:rPr lang="en-US" dirty="0"/>
              <a:t>Ability to identify patterns and correlations in the data that may be difficult for humans to detect.</a:t>
            </a:r>
          </a:p>
          <a:p>
            <a:pPr marL="0" indent="0" algn="just">
              <a:buNone/>
            </a:pPr>
            <a:r>
              <a:rPr lang="en-US" dirty="0"/>
              <a:t>Can take into account a wide range of factors and variables that contribute to the value of artwork, resulting in a more comprehensive and accurate appraisal.</a:t>
            </a:r>
          </a:p>
          <a:p>
            <a:pPr marL="0" indent="0" algn="just">
              <a:buNone/>
            </a:pPr>
            <a:r>
              <a:rPr lang="en-US" dirty="0"/>
              <a:t>Can be trained and refined over time, improving its accuracy and reliability.</a:t>
            </a:r>
          </a:p>
          <a:p>
            <a:pPr marL="0" indent="0" algn="just">
              <a:buNone/>
            </a:pPr>
            <a:r>
              <a:rPr lang="en-US" dirty="0"/>
              <a:t>Can help to standardize the appraisal process, ensuring consistency and reducing the potential for human error and bias.</a:t>
            </a:r>
          </a:p>
          <a:p>
            <a:pPr marL="0" indent="0" algn="just">
              <a:buNone/>
            </a:pPr>
            <a:r>
              <a:rPr lang="en-US" dirty="0"/>
              <a:t>Can provide transparency and interpretability in the appraisal process, allowing users to understand how the model arrived at its valuation and identify any potential errors or biases.</a:t>
            </a:r>
          </a:p>
          <a:p>
            <a:pPr marL="0" indent="0" algn="just">
              <a:buNone/>
            </a:pPr>
            <a:r>
              <a:rPr lang="en-US" dirty="0"/>
              <a:t>Can be used to evaluate a large number of artworks in a relatively short amount of time, increasing the efficiency of the appraisal process.</a:t>
            </a:r>
            <a:endParaRPr lang="en-GB" dirty="0"/>
          </a:p>
        </p:txBody>
      </p:sp>
    </p:spTree>
    <p:extLst>
      <p:ext uri="{BB962C8B-B14F-4D97-AF65-F5344CB8AC3E}">
        <p14:creationId xmlns:p14="http://schemas.microsoft.com/office/powerpoint/2010/main" val="419643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3308-80E5-4D30-816C-274D995C3D0D}"/>
              </a:ext>
            </a:extLst>
          </p:cNvPr>
          <p:cNvSpPr>
            <a:spLocks noGrp="1"/>
          </p:cNvSpPr>
          <p:nvPr>
            <p:ph type="title"/>
          </p:nvPr>
        </p:nvSpPr>
        <p:spPr/>
        <p:txBody>
          <a:bodyPr/>
          <a:lstStyle/>
          <a:p>
            <a:r>
              <a:rPr lang="en-GB" dirty="0"/>
              <a:t>Way to go ahead</a:t>
            </a:r>
            <a:endParaRPr lang="en-IN" dirty="0"/>
          </a:p>
        </p:txBody>
      </p:sp>
      <p:sp>
        <p:nvSpPr>
          <p:cNvPr id="3" name="Content Placeholder 2">
            <a:extLst>
              <a:ext uri="{FF2B5EF4-FFF2-40B4-BE49-F238E27FC236}">
                <a16:creationId xmlns:a16="http://schemas.microsoft.com/office/drawing/2014/main" id="{45BF7715-DC3A-4455-808F-4B00D3D4BEC9}"/>
              </a:ext>
            </a:extLst>
          </p:cNvPr>
          <p:cNvSpPr>
            <a:spLocks noGrp="1"/>
          </p:cNvSpPr>
          <p:nvPr>
            <p:ph idx="1"/>
          </p:nvPr>
        </p:nvSpPr>
        <p:spPr/>
        <p:txBody>
          <a:bodyPr/>
          <a:lstStyle/>
          <a:p>
            <a:r>
              <a:rPr lang="en-GB" dirty="0"/>
              <a:t>Optimising model further.</a:t>
            </a:r>
          </a:p>
          <a:p>
            <a:r>
              <a:rPr lang="en-GB" dirty="0"/>
              <a:t>Deployment of the website for the same.</a:t>
            </a:r>
          </a:p>
        </p:txBody>
      </p:sp>
    </p:spTree>
    <p:extLst>
      <p:ext uri="{BB962C8B-B14F-4D97-AF65-F5344CB8AC3E}">
        <p14:creationId xmlns:p14="http://schemas.microsoft.com/office/powerpoint/2010/main" val="101918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3401-85AD-4139-BFD2-CE029F751A8F}"/>
              </a:ext>
            </a:extLst>
          </p:cNvPr>
          <p:cNvSpPr>
            <a:spLocks noGrp="1"/>
          </p:cNvSpPr>
          <p:nvPr>
            <p:ph type="title"/>
          </p:nvPr>
        </p:nvSpPr>
        <p:spPr/>
        <p:txBody>
          <a:bodyPr/>
          <a:lstStyle/>
          <a:p>
            <a:r>
              <a:rPr lang="en-GB" dirty="0"/>
              <a:t>References</a:t>
            </a:r>
            <a:endParaRPr lang="en-IN" dirty="0"/>
          </a:p>
        </p:txBody>
      </p:sp>
      <p:sp>
        <p:nvSpPr>
          <p:cNvPr id="3" name="Rectangle 2">
            <a:extLst>
              <a:ext uri="{FF2B5EF4-FFF2-40B4-BE49-F238E27FC236}">
                <a16:creationId xmlns:a16="http://schemas.microsoft.com/office/drawing/2014/main" id="{68667267-81AD-42D7-B032-CC8E8D9EC3F5}"/>
              </a:ext>
            </a:extLst>
          </p:cNvPr>
          <p:cNvSpPr/>
          <p:nvPr/>
        </p:nvSpPr>
        <p:spPr>
          <a:xfrm>
            <a:off x="316815" y="1966960"/>
            <a:ext cx="11034945" cy="5632311"/>
          </a:xfrm>
          <a:prstGeom prst="rect">
            <a:avLst/>
          </a:prstGeom>
        </p:spPr>
        <p:txBody>
          <a:bodyPr wrap="square">
            <a:spAutoFit/>
          </a:bodyPr>
          <a:lstStyle/>
          <a:p>
            <a:pPr marL="285750" lvl="0" indent="-285750">
              <a:buFont typeface="Arial" panose="020B0604020202020204" pitchFamily="34" charset="0"/>
              <a:buChar char="•"/>
            </a:pPr>
            <a:r>
              <a:rPr lang="en-US" dirty="0"/>
              <a:t>Sotheby’s </a:t>
            </a:r>
            <a:r>
              <a:rPr lang="en-US" dirty="0">
                <a:hlinkClick r:id="rId2"/>
              </a:rPr>
              <a:t>http://www.sothebys.com/en/inside/about-us.html</a:t>
            </a:r>
            <a:endParaRPr lang="en-US" dirty="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r>
              <a:rPr lang="en-US" dirty="0"/>
              <a:t>Christie’s Buying Guide http://www.christies.com/features/guides/buying/ forms/How%20to%20Buy%20NY.pdf</a:t>
            </a:r>
            <a:r>
              <a:rPr lang="en-IN" dirty="0"/>
              <a:t>. </a:t>
            </a:r>
          </a:p>
          <a:p>
            <a:pPr lvl="0"/>
            <a:endParaRPr lang="en-IN" dirty="0"/>
          </a:p>
          <a:p>
            <a:pPr marL="285750" lvl="0" indent="-285750">
              <a:buFont typeface="Arial" panose="020B0604020202020204" pitchFamily="34" charset="0"/>
              <a:buChar char="•"/>
            </a:pPr>
            <a:r>
              <a:rPr lang="en-US" dirty="0" err="1"/>
              <a:t>Ashenfelter</a:t>
            </a:r>
            <a:r>
              <a:rPr lang="en-US" dirty="0"/>
              <a:t>, </a:t>
            </a:r>
            <a:r>
              <a:rPr lang="en-US" dirty="0" err="1"/>
              <a:t>Orley</a:t>
            </a:r>
            <a:r>
              <a:rPr lang="en-US" dirty="0"/>
              <a:t> and Kathryn </a:t>
            </a:r>
            <a:r>
              <a:rPr lang="en-US" dirty="0" err="1"/>
              <a:t>Graddy</a:t>
            </a:r>
            <a:r>
              <a:rPr lang="en-US" dirty="0"/>
              <a:t> (2011), “Sale rates and price movements in art auctions.” American Economic Review, 101, 212–216, URL http://www.aeaweb.org/articles?id=10.1257/ aer.101.3.212.</a:t>
            </a:r>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r>
              <a:rPr lang="en-US" dirty="0"/>
              <a:t>Jason Bailey. Can machine learning predict the price of art at auction? Harvard Data Science Re-view, Apr 2020. </a:t>
            </a:r>
            <a:r>
              <a:rPr lang="en-US" dirty="0" err="1"/>
              <a:t>doi</a:t>
            </a:r>
            <a:r>
              <a:rPr lang="en-US" dirty="0"/>
              <a:t>: 10.1162/99608f92.7f90ce96.</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Rafi </a:t>
            </a:r>
            <a:r>
              <a:rPr lang="en-US" dirty="0" err="1"/>
              <a:t>Ayub</a:t>
            </a:r>
            <a:r>
              <a:rPr lang="en-US" dirty="0"/>
              <a:t>, Cedric </a:t>
            </a:r>
            <a:r>
              <a:rPr lang="en-US" dirty="0" err="1"/>
              <a:t>Orban</a:t>
            </a:r>
            <a:r>
              <a:rPr lang="en-US" dirty="0"/>
              <a:t>, and </a:t>
            </a:r>
            <a:r>
              <a:rPr lang="en-US" dirty="0" err="1"/>
              <a:t>Vidush</a:t>
            </a:r>
            <a:r>
              <a:rPr lang="en-US" dirty="0"/>
              <a:t> Mukund. Art appraisal using convolutional neural networks. Dec 2017.</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solaris-2578/Art-Auction-Price-Prediction </a:t>
            </a:r>
            <a:r>
              <a:rPr lang="en-US" dirty="0" err="1"/>
              <a:t>url</a:t>
            </a:r>
            <a:r>
              <a:rPr lang="en-US" dirty="0"/>
              <a:t> solaris-2578/Art-Auction-Price-Prediction: final-project-solaris-2578 created by GitHub Classroom</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1674032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0477-E2D3-48C7-ADB4-824F1F126B5C}"/>
              </a:ext>
            </a:extLst>
          </p:cNvPr>
          <p:cNvSpPr>
            <a:spLocks noGrp="1"/>
          </p:cNvSpPr>
          <p:nvPr>
            <p:ph type="title"/>
          </p:nvPr>
        </p:nvSpPr>
        <p:spPr/>
        <p:txBody>
          <a:bodyPr/>
          <a:lstStyle/>
          <a:p>
            <a:r>
              <a:rPr lang="en-GB" dirty="0"/>
              <a:t>References</a:t>
            </a:r>
            <a:endParaRPr lang="en-IN" dirty="0"/>
          </a:p>
        </p:txBody>
      </p:sp>
      <p:sp>
        <p:nvSpPr>
          <p:cNvPr id="3" name="Rectangle 2">
            <a:extLst>
              <a:ext uri="{FF2B5EF4-FFF2-40B4-BE49-F238E27FC236}">
                <a16:creationId xmlns:a16="http://schemas.microsoft.com/office/drawing/2014/main" id="{AFEBBC3D-817A-45AF-BAB0-80DF0100C24C}"/>
              </a:ext>
            </a:extLst>
          </p:cNvPr>
          <p:cNvSpPr/>
          <p:nvPr/>
        </p:nvSpPr>
        <p:spPr>
          <a:xfrm>
            <a:off x="0" y="1960421"/>
            <a:ext cx="12191999" cy="5078313"/>
          </a:xfrm>
          <a:prstGeom prst="rect">
            <a:avLst/>
          </a:prstGeom>
        </p:spPr>
        <p:txBody>
          <a:bodyPr wrap="square">
            <a:spAutoFit/>
          </a:bodyPr>
          <a:lstStyle/>
          <a:p>
            <a:pPr marL="285750" lvl="0" indent="-285750">
              <a:buFont typeface="Arial" panose="020B0604020202020204" pitchFamily="34" charset="0"/>
              <a:buChar char="•"/>
            </a:pPr>
            <a:r>
              <a:rPr lang="en-US" dirty="0"/>
              <a:t>Nona Tepper. How </a:t>
            </a:r>
            <a:r>
              <a:rPr lang="en-US" dirty="0" err="1"/>
              <a:t>artnome</a:t>
            </a:r>
            <a:r>
              <a:rPr lang="en-US" dirty="0"/>
              <a:t> uses machine learning to predict the price of an artistic masterpiece, Apr 2020. URL https://builtin.com/machine-learning/ </a:t>
            </a:r>
            <a:r>
              <a:rPr lang="en-US" dirty="0" err="1"/>
              <a:t>artnome</a:t>
            </a:r>
            <a:r>
              <a:rPr lang="en-US" dirty="0"/>
              <a:t>-</a:t>
            </a:r>
            <a:r>
              <a:rPr lang="en-US" dirty="0" err="1"/>
              <a:t>boston</a:t>
            </a:r>
            <a:r>
              <a:rPr lang="en-US" dirty="0"/>
              <a:t>-machine-learning.</a:t>
            </a:r>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r>
              <a:rPr lang="en-IN" u="sng" dirty="0"/>
              <a:t>Christie’s </a:t>
            </a:r>
            <a:r>
              <a:rPr lang="en-IN" u="sng" dirty="0">
                <a:hlinkClick r:id="rId2"/>
              </a:rPr>
              <a:t>http://www.christies.com/about-us/company/overview/</a:t>
            </a:r>
            <a:endParaRPr lang="en-IN" u="sng" dirty="0"/>
          </a:p>
          <a:p>
            <a:pPr marL="285750" lvl="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err="1"/>
              <a:t>Aubry</a:t>
            </a:r>
            <a:r>
              <a:rPr lang="en-US" dirty="0"/>
              <a:t>, M., </a:t>
            </a:r>
            <a:r>
              <a:rPr lang="en-US" dirty="0" err="1"/>
              <a:t>Kräussl</a:t>
            </a:r>
            <a:r>
              <a:rPr lang="en-US" dirty="0"/>
              <a:t>, R., </a:t>
            </a:r>
            <a:r>
              <a:rPr lang="en-US" dirty="0" err="1"/>
              <a:t>Manso</a:t>
            </a:r>
            <a:r>
              <a:rPr lang="en-US" dirty="0"/>
              <a:t>, G., </a:t>
            </a:r>
            <a:r>
              <a:rPr lang="en-US" dirty="0" err="1"/>
              <a:t>Spaenjers</a:t>
            </a:r>
            <a:r>
              <a:rPr lang="en-US" dirty="0"/>
              <a:t>, C. (2019). Machines and Masterpieces: Predicting Prices in the Art Auction Market. Available at SSRN 3347175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Devin Liu and Doug </a:t>
            </a:r>
            <a:r>
              <a:rPr lang="en-US" dirty="0" err="1"/>
              <a:t>Woodham</a:t>
            </a:r>
            <a:r>
              <a:rPr lang="en-US" dirty="0"/>
              <a:t>, Using AI to Predict Rothko Paintings’ Auction Prices, May 7, 2019, </a:t>
            </a:r>
            <a:r>
              <a:rPr lang="en-US" dirty="0" err="1"/>
              <a:t>Artsy,https</a:t>
            </a:r>
            <a:r>
              <a:rPr lang="en-US" dirty="0"/>
              <a:t>://www.artsy.net/article/artsy-editorial-ai-predict-rothko-paintings-auction-prices </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IN" i="1" dirty="0"/>
              <a:t>Understanding Random Forest. How the Algorithm Works and Why it Is… | by Tony Yiu | Towards Data Science</a:t>
            </a:r>
            <a:r>
              <a:rPr lang="en-IN" dirty="0"/>
              <a:t>. (n.d.). Retrieved June 1, 2022, from </a:t>
            </a:r>
            <a:r>
              <a:rPr lang="en-IN" dirty="0">
                <a:hlinkClick r:id="rId3"/>
              </a:rPr>
              <a:t>https://towardsdatascience.com/understanding-random-forest-58381e0602d2</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Flow chart made on https://www.lucidchart.com/pages/examples/flowchart-maker</a:t>
            </a:r>
          </a:p>
          <a:p>
            <a:endParaRPr lang="en-IN" dirty="0"/>
          </a:p>
          <a:p>
            <a:pPr lvl="0"/>
            <a:endParaRPr lang="en-IN" dirty="0"/>
          </a:p>
        </p:txBody>
      </p:sp>
    </p:spTree>
    <p:extLst>
      <p:ext uri="{BB962C8B-B14F-4D97-AF65-F5344CB8AC3E}">
        <p14:creationId xmlns:p14="http://schemas.microsoft.com/office/powerpoint/2010/main" val="760706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E17479-B534-498E-B19D-DCEE9E832539}"/>
              </a:ext>
            </a:extLst>
          </p:cNvPr>
          <p:cNvSpPr txBox="1"/>
          <p:nvPr/>
        </p:nvSpPr>
        <p:spPr>
          <a:xfrm>
            <a:off x="2503503" y="1997476"/>
            <a:ext cx="5974672" cy="2215991"/>
          </a:xfrm>
          <a:prstGeom prst="rect">
            <a:avLst/>
          </a:prstGeom>
          <a:noFill/>
        </p:spPr>
        <p:txBody>
          <a:bodyPr wrap="square" rtlCol="0">
            <a:spAutoFit/>
          </a:bodyPr>
          <a:lstStyle/>
          <a:p>
            <a:pPr algn="ctr"/>
            <a:endParaRPr lang="en-GB" sz="6000" dirty="0"/>
          </a:p>
          <a:p>
            <a:pPr algn="ctr"/>
            <a:r>
              <a:rPr lang="en-GB" sz="6000" dirty="0"/>
              <a:t>T</a:t>
            </a:r>
            <a:r>
              <a:rPr lang="en-IN" sz="6000" dirty="0"/>
              <a:t>hank you</a:t>
            </a:r>
          </a:p>
          <a:p>
            <a:endParaRPr lang="en-IN" dirty="0"/>
          </a:p>
        </p:txBody>
      </p:sp>
    </p:spTree>
    <p:extLst>
      <p:ext uri="{BB962C8B-B14F-4D97-AF65-F5344CB8AC3E}">
        <p14:creationId xmlns:p14="http://schemas.microsoft.com/office/powerpoint/2010/main" val="132384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BB94FF10-7053-4E36-A600-0E76560BA295}"/>
              </a:ext>
            </a:extLst>
          </p:cNvPr>
          <p:cNvSpPr>
            <a:spLocks noGrp="1"/>
          </p:cNvSpPr>
          <p:nvPr>
            <p:ph type="title"/>
          </p:nvPr>
        </p:nvSpPr>
        <p:spPr>
          <a:xfrm>
            <a:off x="1154954" y="855481"/>
            <a:ext cx="8761413" cy="898674"/>
          </a:xfrm>
        </p:spPr>
        <p:txBody>
          <a:bodyPr anchor="b">
            <a:normAutofit/>
          </a:bodyPr>
          <a:lstStyle/>
          <a:p>
            <a:r>
              <a:rPr lang="en-GB">
                <a:solidFill>
                  <a:schemeClr val="tx1"/>
                </a:solidFill>
              </a:rPr>
              <a:t>Problem Statement</a:t>
            </a:r>
            <a:endParaRPr lang="en-IN">
              <a:solidFill>
                <a:schemeClr val="tx1"/>
              </a:solidFill>
            </a:endParaRPr>
          </a:p>
        </p:txBody>
      </p:sp>
      <p:sp>
        <p:nvSpPr>
          <p:cNvPr id="3" name="Content Placeholder 2">
            <a:extLst>
              <a:ext uri="{FF2B5EF4-FFF2-40B4-BE49-F238E27FC236}">
                <a16:creationId xmlns:a16="http://schemas.microsoft.com/office/drawing/2014/main" id="{1C8449D4-E828-456F-9184-5D9960F80199}"/>
              </a:ext>
            </a:extLst>
          </p:cNvPr>
          <p:cNvSpPr>
            <a:spLocks noGrp="1"/>
          </p:cNvSpPr>
          <p:nvPr>
            <p:ph idx="1"/>
          </p:nvPr>
        </p:nvSpPr>
        <p:spPr>
          <a:xfrm>
            <a:off x="1154954" y="2079173"/>
            <a:ext cx="8182191" cy="3730689"/>
          </a:xfrm>
        </p:spPr>
        <p:txBody>
          <a:bodyPr anchor="ctr">
            <a:normAutofit/>
          </a:bodyPr>
          <a:lstStyle/>
          <a:p>
            <a:r>
              <a:rPr lang="en-US" dirty="0">
                <a:solidFill>
                  <a:schemeClr val="tx1"/>
                </a:solidFill>
              </a:rPr>
              <a:t>The problem statement for this project is how accurately we can predict the value of artwork based on a variety of factors using machine learning. </a:t>
            </a:r>
          </a:p>
          <a:p>
            <a:r>
              <a:rPr lang="en-US" dirty="0">
                <a:solidFill>
                  <a:schemeClr val="tx1"/>
                </a:solidFill>
              </a:rPr>
              <a:t>The challenge lies in developing a machine learning model that can faithfully capture the details of the art market and generate consistent and dependable values.</a:t>
            </a:r>
            <a:endParaRPr lang="en-IN" dirty="0">
              <a:solidFill>
                <a:schemeClr val="tx1"/>
              </a:solidFill>
            </a:endParaRPr>
          </a:p>
        </p:txBody>
      </p:sp>
    </p:spTree>
    <p:extLst>
      <p:ext uri="{BB962C8B-B14F-4D97-AF65-F5344CB8AC3E}">
        <p14:creationId xmlns:p14="http://schemas.microsoft.com/office/powerpoint/2010/main" val="162873697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72AAF3B9-DEA2-4BAA-8513-5F5A74782C06}"/>
              </a:ext>
            </a:extLst>
          </p:cNvPr>
          <p:cNvSpPr>
            <a:spLocks noGrp="1"/>
          </p:cNvSpPr>
          <p:nvPr>
            <p:ph type="title"/>
          </p:nvPr>
        </p:nvSpPr>
        <p:spPr>
          <a:xfrm>
            <a:off x="836247" y="1085549"/>
            <a:ext cx="3430947" cy="4686903"/>
          </a:xfrm>
        </p:spPr>
        <p:txBody>
          <a:bodyPr anchor="ctr">
            <a:normAutofit/>
          </a:bodyPr>
          <a:lstStyle/>
          <a:p>
            <a:pPr algn="r"/>
            <a:r>
              <a:rPr lang="en-GB">
                <a:solidFill>
                  <a:schemeClr val="tx1"/>
                </a:solidFill>
              </a:rPr>
              <a:t>Objective</a:t>
            </a:r>
            <a:endParaRPr lang="en-IN">
              <a:solidFill>
                <a:schemeClr val="tx1"/>
              </a:solidFill>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7E8D57-3EB8-4329-A759-78F6878A606E}"/>
              </a:ext>
            </a:extLst>
          </p:cNvPr>
          <p:cNvSpPr>
            <a:spLocks noGrp="1"/>
          </p:cNvSpPr>
          <p:nvPr>
            <p:ph idx="1"/>
          </p:nvPr>
        </p:nvSpPr>
        <p:spPr>
          <a:xfrm>
            <a:off x="5041399" y="1085549"/>
            <a:ext cx="5579707" cy="4686903"/>
          </a:xfrm>
        </p:spPr>
        <p:txBody>
          <a:bodyPr anchor="ctr">
            <a:normAutofit/>
          </a:bodyPr>
          <a:lstStyle/>
          <a:p>
            <a:pPr marL="0" indent="0">
              <a:buNone/>
            </a:pPr>
            <a:endParaRPr lang="en-IN" dirty="0">
              <a:solidFill>
                <a:schemeClr val="tx1"/>
              </a:solidFill>
            </a:endParaRPr>
          </a:p>
          <a:p>
            <a:pPr marL="0" indent="0">
              <a:buNone/>
            </a:pPr>
            <a:endParaRPr lang="en-IN" dirty="0">
              <a:solidFill>
                <a:schemeClr val="tx1"/>
              </a:solidFill>
            </a:endParaRPr>
          </a:p>
          <a:p>
            <a:pPr marL="0" indent="0">
              <a:buNone/>
            </a:pPr>
            <a:r>
              <a:rPr lang="en-US" dirty="0">
                <a:solidFill>
                  <a:schemeClr val="tx1"/>
                </a:solidFill>
              </a:rPr>
              <a:t>The objective of this project is to develop a machine learning model to predict the price of artwork. The model will be trained on a dataset of past artwork sales.</a:t>
            </a:r>
            <a:endParaRPr lang="en-IN" dirty="0">
              <a:solidFill>
                <a:schemeClr val="tx1"/>
              </a:solidFill>
            </a:endParaRPr>
          </a:p>
        </p:txBody>
      </p:sp>
    </p:spTree>
    <p:extLst>
      <p:ext uri="{BB962C8B-B14F-4D97-AF65-F5344CB8AC3E}">
        <p14:creationId xmlns:p14="http://schemas.microsoft.com/office/powerpoint/2010/main" val="138486663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C84B2FA-6D4C-463F-A64B-55C7012FC3F6}"/>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4600" b="0" i="0" kern="1200">
                <a:solidFill>
                  <a:srgbClr val="EBEBEB"/>
                </a:solidFill>
                <a:latin typeface="+mj-lt"/>
                <a:ea typeface="+mj-ea"/>
                <a:cs typeface="+mj-cs"/>
              </a:rPr>
              <a:t>Research Paper used for Reference:</a:t>
            </a:r>
          </a:p>
        </p:txBody>
      </p:sp>
      <p:graphicFrame>
        <p:nvGraphicFramePr>
          <p:cNvPr id="3" name="Table 2">
            <a:extLst>
              <a:ext uri="{FF2B5EF4-FFF2-40B4-BE49-F238E27FC236}">
                <a16:creationId xmlns:a16="http://schemas.microsoft.com/office/drawing/2014/main" id="{841A829E-4624-7D8B-C656-A57B30CB731C}"/>
              </a:ext>
            </a:extLst>
          </p:cNvPr>
          <p:cNvGraphicFramePr>
            <a:graphicFrameLocks noGrp="1"/>
          </p:cNvGraphicFramePr>
          <p:nvPr>
            <p:extLst>
              <p:ext uri="{D42A27DB-BD31-4B8C-83A1-F6EECF244321}">
                <p14:modId xmlns:p14="http://schemas.microsoft.com/office/powerpoint/2010/main" val="4020501776"/>
              </p:ext>
            </p:extLst>
          </p:nvPr>
        </p:nvGraphicFramePr>
        <p:xfrm>
          <a:off x="640352" y="571500"/>
          <a:ext cx="7408298" cy="5627998"/>
        </p:xfrm>
        <a:graphic>
          <a:graphicData uri="http://schemas.openxmlformats.org/drawingml/2006/table">
            <a:tbl>
              <a:tblPr firstRow="1" firstCol="1" bandRow="1">
                <a:tableStyleId>{8EC20E35-A176-4012-BC5E-935CFFF8708E}</a:tableStyleId>
              </a:tblPr>
              <a:tblGrid>
                <a:gridCol w="892295">
                  <a:extLst>
                    <a:ext uri="{9D8B030D-6E8A-4147-A177-3AD203B41FA5}">
                      <a16:colId xmlns:a16="http://schemas.microsoft.com/office/drawing/2014/main" val="942807405"/>
                    </a:ext>
                  </a:extLst>
                </a:gridCol>
                <a:gridCol w="4049024">
                  <a:extLst>
                    <a:ext uri="{9D8B030D-6E8A-4147-A177-3AD203B41FA5}">
                      <a16:colId xmlns:a16="http://schemas.microsoft.com/office/drawing/2014/main" val="427978547"/>
                    </a:ext>
                  </a:extLst>
                </a:gridCol>
                <a:gridCol w="2466979">
                  <a:extLst>
                    <a:ext uri="{9D8B030D-6E8A-4147-A177-3AD203B41FA5}">
                      <a16:colId xmlns:a16="http://schemas.microsoft.com/office/drawing/2014/main" val="2373082679"/>
                    </a:ext>
                  </a:extLst>
                </a:gridCol>
              </a:tblGrid>
              <a:tr h="132454">
                <a:tc>
                  <a:txBody>
                    <a:bodyPr/>
                    <a:lstStyle/>
                    <a:p>
                      <a:pPr>
                        <a:lnSpc>
                          <a:spcPct val="107000"/>
                        </a:lnSpc>
                        <a:spcAft>
                          <a:spcPts val="800"/>
                        </a:spcAft>
                        <a:tabLst>
                          <a:tab pos="2865755" algn="ctr"/>
                          <a:tab pos="5731510" algn="r"/>
                        </a:tabLst>
                      </a:pPr>
                      <a:r>
                        <a:rPr lang="en-IN" sz="600">
                          <a:effectLst/>
                        </a:rPr>
                        <a:t>Source Information</a:t>
                      </a:r>
                      <a:endParaRPr lang="en-IN" sz="600">
                        <a:effectLst/>
                        <a:latin typeface="Calibri" panose="020F0502020204030204" pitchFamily="34" charset="0"/>
                        <a:ea typeface="Times New Roman" panose="02020603050405020304" pitchFamily="18" charset="0"/>
                        <a:cs typeface="Times New Roman" panose="02020603050405020304" pitchFamily="18" charset="0"/>
                      </a:endParaRPr>
                    </a:p>
                  </a:txBody>
                  <a:tcPr marL="11211" marR="11211" marT="0" marB="0"/>
                </a:tc>
                <a:tc>
                  <a:txBody>
                    <a:bodyPr/>
                    <a:lstStyle/>
                    <a:p>
                      <a:pPr>
                        <a:lnSpc>
                          <a:spcPct val="107000"/>
                        </a:lnSpc>
                        <a:spcAft>
                          <a:spcPts val="800"/>
                        </a:spcAft>
                        <a:tabLst>
                          <a:tab pos="2865755" algn="ctr"/>
                          <a:tab pos="5731510" algn="r"/>
                        </a:tabLst>
                      </a:pPr>
                      <a:r>
                        <a:rPr lang="en-IN" sz="600">
                          <a:effectLst/>
                        </a:rPr>
                        <a:t>Salient Features</a:t>
                      </a:r>
                      <a:endParaRPr lang="en-IN" sz="600">
                        <a:effectLst/>
                        <a:latin typeface="Calibri" panose="020F0502020204030204" pitchFamily="34" charset="0"/>
                        <a:ea typeface="Times New Roman" panose="02020603050405020304" pitchFamily="18" charset="0"/>
                        <a:cs typeface="Times New Roman" panose="02020603050405020304" pitchFamily="18" charset="0"/>
                      </a:endParaRPr>
                    </a:p>
                  </a:txBody>
                  <a:tcPr marL="11211" marR="11211" marT="0" marB="0"/>
                </a:tc>
                <a:tc>
                  <a:txBody>
                    <a:bodyPr/>
                    <a:lstStyle/>
                    <a:p>
                      <a:pPr>
                        <a:lnSpc>
                          <a:spcPct val="107000"/>
                        </a:lnSpc>
                        <a:spcAft>
                          <a:spcPts val="800"/>
                        </a:spcAft>
                        <a:tabLst>
                          <a:tab pos="2865755" algn="ctr"/>
                          <a:tab pos="5731510" algn="r"/>
                        </a:tabLst>
                      </a:pPr>
                      <a:r>
                        <a:rPr lang="en-IN" sz="600">
                          <a:effectLst/>
                        </a:rPr>
                        <a:t>Link</a:t>
                      </a:r>
                      <a:endParaRPr lang="en-IN" sz="600">
                        <a:effectLst/>
                        <a:latin typeface="Calibri" panose="020F0502020204030204" pitchFamily="34" charset="0"/>
                        <a:ea typeface="Times New Roman" panose="02020603050405020304" pitchFamily="18" charset="0"/>
                        <a:cs typeface="Times New Roman" panose="02020603050405020304" pitchFamily="18" charset="0"/>
                      </a:endParaRPr>
                    </a:p>
                  </a:txBody>
                  <a:tcPr marL="11211" marR="11211" marT="0" marB="0"/>
                </a:tc>
                <a:extLst>
                  <a:ext uri="{0D108BD9-81ED-4DB2-BD59-A6C34878D82A}">
                    <a16:rowId xmlns:a16="http://schemas.microsoft.com/office/drawing/2014/main" val="3866665295"/>
                  </a:ext>
                </a:extLst>
              </a:tr>
              <a:tr h="936156">
                <a:tc>
                  <a:txBody>
                    <a:bodyPr/>
                    <a:lstStyle/>
                    <a:p>
                      <a:pPr algn="just">
                        <a:lnSpc>
                          <a:spcPct val="107000"/>
                        </a:lnSpc>
                        <a:spcAft>
                          <a:spcPts val="800"/>
                        </a:spcAft>
                        <a:tabLst>
                          <a:tab pos="2865755" algn="ctr"/>
                          <a:tab pos="5731510" algn="r"/>
                        </a:tabLst>
                      </a:pPr>
                      <a:r>
                        <a:rPr lang="en-IN" sz="800">
                          <a:effectLst/>
                        </a:rPr>
                        <a:t>Department of Computer Science, Stony Brook University</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11211" marR="11211" marT="0" marB="0"/>
                </a:tc>
                <a:tc>
                  <a:txBody>
                    <a:bodyPr/>
                    <a:lstStyle/>
                    <a:p>
                      <a:pPr algn="just">
                        <a:lnSpc>
                          <a:spcPct val="107000"/>
                        </a:lnSpc>
                        <a:spcAft>
                          <a:spcPts val="800"/>
                        </a:spcAft>
                        <a:tabLst>
                          <a:tab pos="2865755" algn="ctr"/>
                          <a:tab pos="5731510" algn="r"/>
                        </a:tabLst>
                      </a:pPr>
                      <a:r>
                        <a:rPr lang="en-IN" sz="800">
                          <a:effectLst/>
                        </a:rPr>
                        <a:t>Features used: a) Colour Palette Score : For this we used k-means colour quantization to reduce the colours in an image. In this algorithm, we use the K-means algorithm to cluster pixels based on similar colours and reduce the total number of colours to a pre-defined number b) Is Portrait : A pre-trained Haar-cascade classifier for face detection in the image c) Smoothness Score : Canny edge detector on the image, and found out the number of pixels in the image corresponding to an edge d) Brightness Score : Changed the image colour space from RGB to YUV, because Y-channel corresponds to the luminosity of the image.</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11211" marR="11211" marT="0" marB="0"/>
                </a:tc>
                <a:tc>
                  <a:txBody>
                    <a:bodyPr/>
                    <a:lstStyle/>
                    <a:p>
                      <a:pPr>
                        <a:lnSpc>
                          <a:spcPct val="107000"/>
                        </a:lnSpc>
                        <a:spcAft>
                          <a:spcPts val="800"/>
                        </a:spcAft>
                        <a:tabLst>
                          <a:tab pos="2865755" algn="ctr"/>
                          <a:tab pos="5731510" algn="r"/>
                        </a:tabLst>
                      </a:pPr>
                      <a:r>
                        <a:rPr lang="en-IN" sz="800" u="sng">
                          <a:effectLst/>
                          <a:hlinkClick r:id="rId3"/>
                        </a:rPr>
                        <a:t>https://www3.cs.stonybrook.edu/~skiena/591/final_projects/art_acution/Team4_Final_Report.pdf</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11211" marR="11211" marT="0" marB="0"/>
                </a:tc>
                <a:extLst>
                  <a:ext uri="{0D108BD9-81ED-4DB2-BD59-A6C34878D82A}">
                    <a16:rowId xmlns:a16="http://schemas.microsoft.com/office/drawing/2014/main" val="844111454"/>
                  </a:ext>
                </a:extLst>
              </a:tr>
              <a:tr h="1107388">
                <a:tc>
                  <a:txBody>
                    <a:bodyPr/>
                    <a:lstStyle/>
                    <a:p>
                      <a:pPr algn="just">
                        <a:lnSpc>
                          <a:spcPct val="107000"/>
                        </a:lnSpc>
                        <a:spcAft>
                          <a:spcPts val="800"/>
                        </a:spcAft>
                        <a:tabLst>
                          <a:tab pos="2865755" algn="ctr"/>
                          <a:tab pos="5731510" algn="r"/>
                        </a:tabLst>
                      </a:pPr>
                      <a:r>
                        <a:rPr lang="en-IN" sz="800">
                          <a:effectLst/>
                        </a:rPr>
                        <a:t>CS230, Deep Learning, Stanford University</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11211" marR="11211" marT="0" marB="0"/>
                </a:tc>
                <a:tc>
                  <a:txBody>
                    <a:bodyPr/>
                    <a:lstStyle/>
                    <a:p>
                      <a:pPr algn="just">
                        <a:lnSpc>
                          <a:spcPct val="107000"/>
                        </a:lnSpc>
                        <a:spcAft>
                          <a:spcPts val="800"/>
                        </a:spcAft>
                        <a:tabLst>
                          <a:tab pos="2865755" algn="ctr"/>
                          <a:tab pos="5731510" algn="r"/>
                        </a:tabLst>
                      </a:pPr>
                      <a:r>
                        <a:rPr lang="en-IN" sz="800">
                          <a:effectLst/>
                        </a:rPr>
                        <a:t>Methods: a) Baseline model: Linear regression model using textual/numerical data b) Multilayer perception model using textual/numerical data includes 11 hidden layers, with 64 neuron units c) Convolutional neural network models using image data d) Fused model using bimodal data of textual/numerical features and images.</a:t>
                      </a:r>
                    </a:p>
                    <a:p>
                      <a:pPr algn="just">
                        <a:lnSpc>
                          <a:spcPct val="107000"/>
                        </a:lnSpc>
                        <a:spcAft>
                          <a:spcPts val="800"/>
                        </a:spcAft>
                        <a:tabLst>
                          <a:tab pos="2865755" algn="ctr"/>
                          <a:tab pos="5731510" algn="r"/>
                        </a:tabLst>
                      </a:pPr>
                      <a:r>
                        <a:rPr lang="en-IN" sz="800">
                          <a:effectLst/>
                        </a:rPr>
                        <a:t>Results: The fused models utilizing bimodal data of textual/numerical data and image data outperforms both the models using only textual/numerical data and the models using only image data. The convolutional neural network models using only images performed relatively poorly to other types of models.</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11211" marR="11211" marT="0" marB="0"/>
                </a:tc>
                <a:tc>
                  <a:txBody>
                    <a:bodyPr/>
                    <a:lstStyle/>
                    <a:p>
                      <a:pPr>
                        <a:lnSpc>
                          <a:spcPct val="107000"/>
                        </a:lnSpc>
                        <a:spcAft>
                          <a:spcPts val="800"/>
                        </a:spcAft>
                        <a:tabLst>
                          <a:tab pos="2865755" algn="ctr"/>
                          <a:tab pos="5731510" algn="r"/>
                        </a:tabLst>
                      </a:pPr>
                      <a:r>
                        <a:rPr lang="en-IN" sz="800" u="sng">
                          <a:effectLst/>
                          <a:hlinkClick r:id="rId4"/>
                        </a:rPr>
                        <a:t>https://cs230.stanford.edu/projects_fall_2019/reports/26261328.pdf</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11211" marR="11211" marT="0" marB="0"/>
                </a:tc>
                <a:extLst>
                  <a:ext uri="{0D108BD9-81ED-4DB2-BD59-A6C34878D82A}">
                    <a16:rowId xmlns:a16="http://schemas.microsoft.com/office/drawing/2014/main" val="3613136291"/>
                  </a:ext>
                </a:extLst>
              </a:tr>
              <a:tr h="1280598">
                <a:tc>
                  <a:txBody>
                    <a:bodyPr/>
                    <a:lstStyle/>
                    <a:p>
                      <a:pPr>
                        <a:lnSpc>
                          <a:spcPct val="107000"/>
                        </a:lnSpc>
                        <a:spcAft>
                          <a:spcPts val="800"/>
                        </a:spcAft>
                        <a:tabLst>
                          <a:tab pos="2865755" algn="ctr"/>
                          <a:tab pos="5731510" algn="r"/>
                        </a:tabLst>
                      </a:pPr>
                      <a:r>
                        <a:rPr lang="en-IN" sz="800">
                          <a:effectLst/>
                        </a:rPr>
                        <a:t>Painting2Auction: Art Price Prediction with a Siamese CNN and LSTM, Stanford University</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11211" marR="11211" marT="0" marB="0"/>
                </a:tc>
                <a:tc>
                  <a:txBody>
                    <a:bodyPr/>
                    <a:lstStyle/>
                    <a:p>
                      <a:pPr algn="just">
                        <a:lnSpc>
                          <a:spcPct val="107000"/>
                        </a:lnSpc>
                        <a:spcAft>
                          <a:spcPts val="800"/>
                        </a:spcAft>
                        <a:tabLst>
                          <a:tab pos="2865755" algn="ctr"/>
                          <a:tab pos="5731510" algn="r"/>
                        </a:tabLst>
                      </a:pPr>
                      <a:r>
                        <a:rPr lang="en-IN" sz="800">
                          <a:effectLst/>
                        </a:rPr>
                        <a:t>Methods: a) Siamese Neural Networks: Evaluating the efficacy of several different CNN architectures for evaluating the similarity of two paintings, judged by their accuracy on the binary classification task("same artist" or "different artist") with the Kaggle dataset. Each CNN is individually incorporated into a Siamese Neural Network b) KNN: This model predicts the price of an input painting by taking the median of the price values of the k paintings closest to the input out of a pool of the n most-recently-auctioned paintings, where k and n are hyperparameters and "closest" is judged with the Siamese CNN c) LSTM: This model predicts the price of an input painting by taking the median of the price values of the k paintings closest to the input out of a pool of the n most-recently-auctioned paintings, where k and n are hyperparameters and "closest" is judged with the Siamese CNN.</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11211" marR="11211" marT="0" marB="0"/>
                </a:tc>
                <a:tc>
                  <a:txBody>
                    <a:bodyPr/>
                    <a:lstStyle/>
                    <a:p>
                      <a:pPr>
                        <a:lnSpc>
                          <a:spcPct val="107000"/>
                        </a:lnSpc>
                        <a:spcAft>
                          <a:spcPts val="800"/>
                        </a:spcAft>
                        <a:tabLst>
                          <a:tab pos="2865755" algn="ctr"/>
                          <a:tab pos="5731510" algn="r"/>
                        </a:tabLst>
                      </a:pPr>
                      <a:r>
                        <a:rPr lang="en-IN" sz="800" u="sng">
                          <a:effectLst/>
                          <a:hlinkClick r:id="rId5"/>
                        </a:rPr>
                        <a:t>http://cs230.stanford.edu/projects_fall_2020/reports/55539436.pdf</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11211" marR="11211" marT="0" marB="0"/>
                </a:tc>
                <a:extLst>
                  <a:ext uri="{0D108BD9-81ED-4DB2-BD59-A6C34878D82A}">
                    <a16:rowId xmlns:a16="http://schemas.microsoft.com/office/drawing/2014/main" val="3355853271"/>
                  </a:ext>
                </a:extLst>
              </a:tr>
              <a:tr h="1333398">
                <a:tc>
                  <a:txBody>
                    <a:bodyPr/>
                    <a:lstStyle/>
                    <a:p>
                      <a:pPr algn="just">
                        <a:lnSpc>
                          <a:spcPct val="107000"/>
                        </a:lnSpc>
                        <a:spcAft>
                          <a:spcPts val="800"/>
                        </a:spcAft>
                        <a:tabLst>
                          <a:tab pos="2865755" algn="ctr"/>
                          <a:tab pos="5731510" algn="r"/>
                        </a:tabLst>
                      </a:pPr>
                      <a:r>
                        <a:rPr lang="en-IN" sz="800" dirty="0">
                          <a:effectLst/>
                        </a:rPr>
                        <a:t>Machines and Masterpieces: Predicting Prices in the Art Auction Market</a:t>
                      </a:r>
                      <a:endParaRPr lang="en-IN"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211" marR="11211" marT="0" marB="0"/>
                </a:tc>
                <a:tc>
                  <a:txBody>
                    <a:bodyPr/>
                    <a:lstStyle/>
                    <a:p>
                      <a:pPr algn="just">
                        <a:lnSpc>
                          <a:spcPct val="107000"/>
                        </a:lnSpc>
                        <a:spcAft>
                          <a:spcPts val="800"/>
                        </a:spcAft>
                        <a:tabLst>
                          <a:tab pos="2865755" algn="ctr"/>
                          <a:tab pos="5731510" algn="r"/>
                        </a:tabLst>
                      </a:pPr>
                      <a:r>
                        <a:rPr lang="en-IN" sz="800">
                          <a:effectLst/>
                        </a:rPr>
                        <a:t>Variables Used: a) Artist and artist nationality- more than 100,000 distinct artists in the training data. Together, these artists represent 168 different nationalities.  b) Artwork creation year c) Artwork size- Width and height are included in the database for nearly all observations. We winsorize these size variables at the 0.5% lowest and highest values in each year. d) Artwork markings- Creating three dummy variables that equal one if the artwork is (1) signed; (2) dated; or (3) inscribed by the artist. These categories are not mutually exclusive e) Artwork title f) Artwork materials.</a:t>
                      </a:r>
                    </a:p>
                    <a:p>
                      <a:pPr algn="just">
                        <a:lnSpc>
                          <a:spcPct val="107000"/>
                        </a:lnSpc>
                        <a:spcAft>
                          <a:spcPts val="800"/>
                        </a:spcAft>
                        <a:tabLst>
                          <a:tab pos="2865755" algn="ctr"/>
                          <a:tab pos="5731510" algn="r"/>
                        </a:tabLst>
                      </a:pPr>
                      <a:r>
                        <a:rPr lang="en-IN" sz="800">
                          <a:effectLst/>
                        </a:rPr>
                        <a:t> </a:t>
                      </a:r>
                    </a:p>
                    <a:p>
                      <a:pPr algn="just">
                        <a:lnSpc>
                          <a:spcPct val="107000"/>
                        </a:lnSpc>
                        <a:spcAft>
                          <a:spcPts val="800"/>
                        </a:spcAft>
                        <a:tabLst>
                          <a:tab pos="2865755" algn="ctr"/>
                          <a:tab pos="5731510" algn="r"/>
                        </a:tabLst>
                      </a:pPr>
                      <a:r>
                        <a:rPr lang="en-IN" sz="800">
                          <a:effectLst/>
                        </a:rPr>
                        <a:t> </a:t>
                      </a:r>
                      <a:endParaRPr lang="en-IN"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11211" marR="11211" marT="0" marB="0"/>
                </a:tc>
                <a:tc>
                  <a:txBody>
                    <a:bodyPr/>
                    <a:lstStyle/>
                    <a:p>
                      <a:pPr>
                        <a:lnSpc>
                          <a:spcPct val="107000"/>
                        </a:lnSpc>
                        <a:spcAft>
                          <a:spcPts val="800"/>
                        </a:spcAft>
                        <a:tabLst>
                          <a:tab pos="2865755" algn="ctr"/>
                          <a:tab pos="5731510" algn="r"/>
                        </a:tabLst>
                      </a:pPr>
                      <a:r>
                        <a:rPr lang="en-IN" sz="800" u="sng" dirty="0">
                          <a:effectLst/>
                          <a:hlinkClick r:id="rId6"/>
                        </a:rPr>
                        <a:t>https://damore-mckim.northeastern.edu/wp-content/uploads/2019/04/Northeastern_Spaenjers.pdf</a:t>
                      </a:r>
                      <a:endParaRPr lang="en-IN"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211" marR="11211" marT="0" marB="0"/>
                </a:tc>
                <a:extLst>
                  <a:ext uri="{0D108BD9-81ED-4DB2-BD59-A6C34878D82A}">
                    <a16:rowId xmlns:a16="http://schemas.microsoft.com/office/drawing/2014/main" val="4108599241"/>
                  </a:ext>
                </a:extLst>
              </a:tr>
            </a:tbl>
          </a:graphicData>
        </a:graphic>
      </p:graphicFrame>
    </p:spTree>
    <p:extLst>
      <p:ext uri="{BB962C8B-B14F-4D97-AF65-F5344CB8AC3E}">
        <p14:creationId xmlns:p14="http://schemas.microsoft.com/office/powerpoint/2010/main" val="332060543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5" name="Rectangle 1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9" name="Rectangle 18">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D70BB0-7E04-4507-9FC6-E4F23C8CD050}"/>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5400" b="0" i="0" kern="1200" dirty="0">
                <a:solidFill>
                  <a:srgbClr val="EBEBEB"/>
                </a:solidFill>
                <a:latin typeface="+mj-lt"/>
                <a:ea typeface="+mj-ea"/>
                <a:cs typeface="+mj-cs"/>
              </a:rPr>
              <a:t>What comes next:</a:t>
            </a:r>
          </a:p>
        </p:txBody>
      </p:sp>
      <p:pic>
        <p:nvPicPr>
          <p:cNvPr id="8" name="Content Placeholder 7" descr="Diagram">
            <a:extLst>
              <a:ext uri="{FF2B5EF4-FFF2-40B4-BE49-F238E27FC236}">
                <a16:creationId xmlns:a16="http://schemas.microsoft.com/office/drawing/2014/main" id="{2DEB792A-4C39-C8FE-F882-D8B9803FDA2C}"/>
              </a:ext>
            </a:extLst>
          </p:cNvPr>
          <p:cNvPicPr>
            <a:picLocks noGrp="1" noChangeAspect="1"/>
          </p:cNvPicPr>
          <p:nvPr>
            <p:ph idx="1"/>
          </p:nvPr>
        </p:nvPicPr>
        <p:blipFill>
          <a:blip r:embed="rId3"/>
          <a:stretch>
            <a:fillRect/>
          </a:stretch>
        </p:blipFill>
        <p:spPr>
          <a:xfrm>
            <a:off x="1175721" y="1031682"/>
            <a:ext cx="5809332" cy="4794635"/>
          </a:xfrm>
        </p:spPr>
      </p:pic>
    </p:spTree>
    <p:extLst>
      <p:ext uri="{BB962C8B-B14F-4D97-AF65-F5344CB8AC3E}">
        <p14:creationId xmlns:p14="http://schemas.microsoft.com/office/powerpoint/2010/main" val="185993846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9"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35F9ED55-85D5-4438-8C45-06CE5BFA422C}"/>
              </a:ext>
            </a:extLst>
          </p:cNvPr>
          <p:cNvSpPr>
            <a:spLocks noGrp="1"/>
          </p:cNvSpPr>
          <p:nvPr>
            <p:ph type="title"/>
          </p:nvPr>
        </p:nvSpPr>
        <p:spPr>
          <a:xfrm>
            <a:off x="994087" y="1130603"/>
            <a:ext cx="3342442" cy="4596794"/>
          </a:xfrm>
        </p:spPr>
        <p:txBody>
          <a:bodyPr anchor="ctr">
            <a:normAutofit/>
          </a:bodyPr>
          <a:lstStyle/>
          <a:p>
            <a:r>
              <a:rPr lang="en-GB" sz="3200">
                <a:solidFill>
                  <a:srgbClr val="EBEBEB"/>
                </a:solidFill>
              </a:rPr>
              <a:t>Dataset</a:t>
            </a:r>
            <a:endParaRPr lang="en-IN" sz="3200">
              <a:solidFill>
                <a:srgbClr val="EBEBEB"/>
              </a:solidFill>
            </a:endParaRPr>
          </a:p>
        </p:txBody>
      </p:sp>
      <p:sp>
        <p:nvSpPr>
          <p:cNvPr id="30" name="Content Placeholder 2">
            <a:extLst>
              <a:ext uri="{FF2B5EF4-FFF2-40B4-BE49-F238E27FC236}">
                <a16:creationId xmlns:a16="http://schemas.microsoft.com/office/drawing/2014/main" id="{2E6177BD-FD0A-48DD-8150-8BFB56207B22}"/>
              </a:ext>
            </a:extLst>
          </p:cNvPr>
          <p:cNvSpPr>
            <a:spLocks noGrp="1"/>
          </p:cNvSpPr>
          <p:nvPr>
            <p:ph idx="1"/>
          </p:nvPr>
        </p:nvSpPr>
        <p:spPr>
          <a:xfrm>
            <a:off x="5290077" y="428277"/>
            <a:ext cx="5502614" cy="5954325"/>
          </a:xfrm>
        </p:spPr>
        <p:txBody>
          <a:bodyPr anchor="ctr">
            <a:normAutofit/>
          </a:bodyPr>
          <a:lstStyle/>
          <a:p>
            <a:pPr marL="0" indent="0">
              <a:lnSpc>
                <a:spcPct val="90000"/>
              </a:lnSpc>
              <a:buNone/>
            </a:pPr>
            <a:r>
              <a:rPr lang="en-US" sz="1700" dirty="0"/>
              <a:t>The data used for this analysis come from </a:t>
            </a:r>
            <a:r>
              <a:rPr lang="en-US" sz="1700" dirty="0" err="1"/>
              <a:t>askART</a:t>
            </a:r>
            <a:r>
              <a:rPr lang="en-US" sz="1700" dirty="0"/>
              <a:t>, an online artwork database which contains auction records dating back to 1987 and features over 350,000 artists . This analysis is based on the auction records at Sotheby’s and Christie’s the two most well-known international auction houses in Hong Kong from 2016 to 2020.</a:t>
            </a:r>
            <a:endParaRPr lang="en-GB" sz="1700" dirty="0"/>
          </a:p>
        </p:txBody>
      </p:sp>
    </p:spTree>
    <p:extLst>
      <p:ext uri="{BB962C8B-B14F-4D97-AF65-F5344CB8AC3E}">
        <p14:creationId xmlns:p14="http://schemas.microsoft.com/office/powerpoint/2010/main" val="894582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03EE6EAA-8787-4FAD-BFAC-37A24EA087D4}"/>
              </a:ext>
            </a:extLst>
          </p:cNvPr>
          <p:cNvSpPr>
            <a:spLocks noGrp="1"/>
          </p:cNvSpPr>
          <p:nvPr>
            <p:ph type="title"/>
          </p:nvPr>
        </p:nvSpPr>
        <p:spPr>
          <a:xfrm>
            <a:off x="1154954" y="973668"/>
            <a:ext cx="8761413" cy="706964"/>
          </a:xfrm>
        </p:spPr>
        <p:txBody>
          <a:bodyPr>
            <a:normAutofit/>
          </a:bodyPr>
          <a:lstStyle/>
          <a:p>
            <a:r>
              <a:rPr lang="en-GB">
                <a:solidFill>
                  <a:srgbClr val="FFFFFF"/>
                </a:solidFill>
              </a:rPr>
              <a:t>Given parameters</a:t>
            </a:r>
            <a:endParaRPr lang="en-IN">
              <a:solidFill>
                <a:srgbClr val="FFFFFF"/>
              </a:solidFill>
            </a:endParaRP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Content Placeholder 3">
            <a:extLst>
              <a:ext uri="{FF2B5EF4-FFF2-40B4-BE49-F238E27FC236}">
                <a16:creationId xmlns:a16="http://schemas.microsoft.com/office/drawing/2014/main" id="{A07C427C-F770-42EB-976D-6A627327F7F2}"/>
              </a:ext>
            </a:extLst>
          </p:cNvPr>
          <p:cNvGraphicFramePr>
            <a:graphicFrameLocks noGrp="1"/>
          </p:cNvGraphicFramePr>
          <p:nvPr>
            <p:ph idx="1"/>
            <p:extLst>
              <p:ext uri="{D42A27DB-BD31-4B8C-83A1-F6EECF244321}">
                <p14:modId xmlns:p14="http://schemas.microsoft.com/office/powerpoint/2010/main" val="3675113256"/>
              </p:ext>
            </p:extLst>
          </p:nvPr>
        </p:nvGraphicFramePr>
        <p:xfrm>
          <a:off x="1539283" y="1945409"/>
          <a:ext cx="8898529" cy="4073894"/>
        </p:xfrm>
        <a:graphic>
          <a:graphicData uri="http://schemas.openxmlformats.org/drawingml/2006/table">
            <a:tbl>
              <a:tblPr firstRow="1" bandRow="1">
                <a:tableStyleId>{5C22544A-7EE6-4342-B048-85BDC9FD1C3A}</a:tableStyleId>
              </a:tblPr>
              <a:tblGrid>
                <a:gridCol w="3180499">
                  <a:extLst>
                    <a:ext uri="{9D8B030D-6E8A-4147-A177-3AD203B41FA5}">
                      <a16:colId xmlns:a16="http://schemas.microsoft.com/office/drawing/2014/main" val="976652008"/>
                    </a:ext>
                  </a:extLst>
                </a:gridCol>
                <a:gridCol w="5718030">
                  <a:extLst>
                    <a:ext uri="{9D8B030D-6E8A-4147-A177-3AD203B41FA5}">
                      <a16:colId xmlns:a16="http://schemas.microsoft.com/office/drawing/2014/main" val="2402274774"/>
                    </a:ext>
                  </a:extLst>
                </a:gridCol>
              </a:tblGrid>
              <a:tr h="327288">
                <a:tc>
                  <a:txBody>
                    <a:bodyPr/>
                    <a:lstStyle/>
                    <a:p>
                      <a:r>
                        <a:rPr lang="en-GB" sz="1600" dirty="0"/>
                        <a:t>Parameter</a:t>
                      </a:r>
                      <a:endParaRPr lang="en-IN" sz="1600" dirty="0"/>
                    </a:p>
                  </a:txBody>
                  <a:tcPr marL="82276" marR="82276" marT="41138" marB="41138"/>
                </a:tc>
                <a:tc>
                  <a:txBody>
                    <a:bodyPr/>
                    <a:lstStyle/>
                    <a:p>
                      <a:r>
                        <a:rPr lang="en-GB" sz="1600"/>
                        <a:t>Meaning</a:t>
                      </a:r>
                      <a:endParaRPr lang="en-IN" sz="1600"/>
                    </a:p>
                  </a:txBody>
                  <a:tcPr marL="82276" marR="82276" marT="41138" marB="41138"/>
                </a:tc>
                <a:extLst>
                  <a:ext uri="{0D108BD9-81ED-4DB2-BD59-A6C34878D82A}">
                    <a16:rowId xmlns:a16="http://schemas.microsoft.com/office/drawing/2014/main" val="2147727285"/>
                  </a:ext>
                </a:extLst>
              </a:tr>
              <a:tr h="401672">
                <a:tc>
                  <a:txBody>
                    <a:bodyPr/>
                    <a:lstStyle/>
                    <a:p>
                      <a:r>
                        <a:rPr lang="en-GB" sz="1100" i="1" dirty="0" err="1"/>
                        <a:t>sales_price</a:t>
                      </a:r>
                      <a:endParaRPr lang="en-IN" sz="1100" i="1" dirty="0"/>
                    </a:p>
                  </a:txBody>
                  <a:tcPr marL="82276" marR="82276" marT="41138" marB="41138"/>
                </a:tc>
                <a:tc>
                  <a:txBody>
                    <a:bodyPr/>
                    <a:lstStyle/>
                    <a:p>
                      <a:r>
                        <a:rPr lang="en-GB" sz="1100" dirty="0"/>
                        <a:t>The price of the artwork</a:t>
                      </a:r>
                    </a:p>
                  </a:txBody>
                  <a:tcPr marL="82276" marR="82276" marT="41138" marB="41138"/>
                </a:tc>
                <a:extLst>
                  <a:ext uri="{0D108BD9-81ED-4DB2-BD59-A6C34878D82A}">
                    <a16:rowId xmlns:a16="http://schemas.microsoft.com/office/drawing/2014/main" val="2486543479"/>
                  </a:ext>
                </a:extLst>
              </a:tr>
              <a:tr h="377501">
                <a:tc>
                  <a:txBody>
                    <a:bodyPr/>
                    <a:lstStyle/>
                    <a:p>
                      <a:r>
                        <a:rPr lang="en-IN" sz="1100" dirty="0" err="1"/>
                        <a:t>sales_price_log</a:t>
                      </a:r>
                      <a:r>
                        <a:rPr lang="en-IN" sz="1100" dirty="0"/>
                        <a:t>	</a:t>
                      </a:r>
                    </a:p>
                  </a:txBody>
                  <a:tcPr marL="82276" marR="82276" marT="41138" marB="41138"/>
                </a:tc>
                <a:tc>
                  <a:txBody>
                    <a:bodyPr/>
                    <a:lstStyle/>
                    <a:p>
                      <a:r>
                        <a:rPr lang="en-GB" sz="1100" dirty="0"/>
                        <a:t>Log of price on base e.</a:t>
                      </a:r>
                      <a:endParaRPr lang="en-IN" sz="1100" dirty="0"/>
                    </a:p>
                  </a:txBody>
                  <a:tcPr marL="82276" marR="82276" marT="41138" marB="41138"/>
                </a:tc>
                <a:extLst>
                  <a:ext uri="{0D108BD9-81ED-4DB2-BD59-A6C34878D82A}">
                    <a16:rowId xmlns:a16="http://schemas.microsoft.com/office/drawing/2014/main" val="567644574"/>
                  </a:ext>
                </a:extLst>
              </a:tr>
              <a:tr h="377501">
                <a:tc>
                  <a:txBody>
                    <a:bodyPr/>
                    <a:lstStyle/>
                    <a:p>
                      <a:r>
                        <a:rPr lang="en-IN" sz="1100" dirty="0" err="1"/>
                        <a:t>estimate_range</a:t>
                      </a:r>
                      <a:endParaRPr lang="en-IN" sz="1100" dirty="0"/>
                    </a:p>
                  </a:txBody>
                  <a:tcPr marL="82276" marR="82276" marT="41138" marB="41138"/>
                </a:tc>
                <a:tc>
                  <a:txBody>
                    <a:bodyPr/>
                    <a:lstStyle/>
                    <a:p>
                      <a:r>
                        <a:rPr lang="en-GB" sz="1100" dirty="0"/>
                        <a:t>Estimated price of the artwork based on lower estimate and higher estimate</a:t>
                      </a:r>
                      <a:endParaRPr lang="en-IN" sz="1100" dirty="0"/>
                    </a:p>
                  </a:txBody>
                  <a:tcPr marL="82276" marR="82276" marT="41138" marB="41138"/>
                </a:tc>
                <a:extLst>
                  <a:ext uri="{0D108BD9-81ED-4DB2-BD59-A6C34878D82A}">
                    <a16:rowId xmlns:a16="http://schemas.microsoft.com/office/drawing/2014/main" val="4259425015"/>
                  </a:ext>
                </a:extLst>
              </a:tr>
              <a:tr h="529060">
                <a:tc>
                  <a:txBody>
                    <a:bodyPr/>
                    <a:lstStyle/>
                    <a:p>
                      <a:r>
                        <a:rPr lang="en-GB" sz="1100" i="1" dirty="0"/>
                        <a:t>surface</a:t>
                      </a:r>
                      <a:endParaRPr lang="en-IN" sz="1100" dirty="0"/>
                    </a:p>
                  </a:txBody>
                  <a:tcPr marL="82276" marR="82276" marT="41138" marB="411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Surface area of the artwork.</a:t>
                      </a:r>
                    </a:p>
                    <a:p>
                      <a:endParaRPr lang="en-IN" sz="1100" dirty="0"/>
                    </a:p>
                  </a:txBody>
                  <a:tcPr marL="82276" marR="82276" marT="41138" marB="41138"/>
                </a:tc>
                <a:extLst>
                  <a:ext uri="{0D108BD9-81ED-4DB2-BD59-A6C34878D82A}">
                    <a16:rowId xmlns:a16="http://schemas.microsoft.com/office/drawing/2014/main" val="545168186"/>
                  </a:ext>
                </a:extLst>
              </a:tr>
              <a:tr h="529060">
                <a:tc>
                  <a:txBody>
                    <a:bodyPr/>
                    <a:lstStyle/>
                    <a:p>
                      <a:r>
                        <a:rPr lang="en-GB" sz="1100" i="1" dirty="0" err="1"/>
                        <a:t>auction_location</a:t>
                      </a:r>
                      <a:endParaRPr lang="en-IN" sz="1100" dirty="0"/>
                    </a:p>
                  </a:txBody>
                  <a:tcPr marL="82276" marR="82276" marT="41138" marB="411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Honk Kong – Sotheby’s and Christie’s.</a:t>
                      </a:r>
                    </a:p>
                    <a:p>
                      <a:endParaRPr lang="en-IN" sz="1100" dirty="0"/>
                    </a:p>
                  </a:txBody>
                  <a:tcPr marL="82276" marR="82276" marT="41138" marB="41138"/>
                </a:tc>
                <a:extLst>
                  <a:ext uri="{0D108BD9-81ED-4DB2-BD59-A6C34878D82A}">
                    <a16:rowId xmlns:a16="http://schemas.microsoft.com/office/drawing/2014/main" val="1964022869"/>
                  </a:ext>
                </a:extLst>
              </a:tr>
              <a:tr h="529060">
                <a:tc>
                  <a:txBody>
                    <a:bodyPr/>
                    <a:lstStyle/>
                    <a:p>
                      <a:r>
                        <a:rPr lang="en-GB" sz="1100" i="1" dirty="0" err="1"/>
                        <a:t>Auction_month</a:t>
                      </a:r>
                      <a:endParaRPr lang="en-IN" sz="1100" dirty="0"/>
                    </a:p>
                  </a:txBody>
                  <a:tcPr marL="82276" marR="82276" marT="41138" marB="411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Month of the auction</a:t>
                      </a:r>
                    </a:p>
                    <a:p>
                      <a:endParaRPr lang="en-IN" sz="1100" dirty="0"/>
                    </a:p>
                  </a:txBody>
                  <a:tcPr marL="82276" marR="82276" marT="41138" marB="41138"/>
                </a:tc>
                <a:extLst>
                  <a:ext uri="{0D108BD9-81ED-4DB2-BD59-A6C34878D82A}">
                    <a16:rowId xmlns:a16="http://schemas.microsoft.com/office/drawing/2014/main" val="2540429706"/>
                  </a:ext>
                </a:extLst>
              </a:tr>
              <a:tr h="401672">
                <a:tc>
                  <a:txBody>
                    <a:bodyPr/>
                    <a:lstStyle/>
                    <a:p>
                      <a:r>
                        <a:rPr lang="en-US" sz="1100" dirty="0"/>
                        <a:t>Canvas oil acrylic board paper lacquer Masonite panel ink wood</a:t>
                      </a:r>
                    </a:p>
                    <a:p>
                      <a:endParaRPr lang="en-IN" sz="1100" dirty="0"/>
                    </a:p>
                  </a:txBody>
                  <a:tcPr marL="82276" marR="82276" marT="41138" marB="41138"/>
                </a:tc>
                <a:tc>
                  <a:txBody>
                    <a:bodyPr/>
                    <a:lstStyle/>
                    <a:p>
                      <a:r>
                        <a:rPr lang="en-IN" sz="1100" dirty="0"/>
                        <a:t>Denoted by 0 and 1, for the absence and presence of the attribute.</a:t>
                      </a:r>
                    </a:p>
                  </a:txBody>
                  <a:tcPr marL="82276" marR="82276" marT="41138" marB="41138"/>
                </a:tc>
                <a:extLst>
                  <a:ext uri="{0D108BD9-81ED-4DB2-BD59-A6C34878D82A}">
                    <a16:rowId xmlns:a16="http://schemas.microsoft.com/office/drawing/2014/main" val="948768978"/>
                  </a:ext>
                </a:extLst>
              </a:tr>
              <a:tr h="252905">
                <a:tc>
                  <a:txBody>
                    <a:bodyPr/>
                    <a:lstStyle/>
                    <a:p>
                      <a:r>
                        <a:rPr lang="en-IN" sz="1100" dirty="0" err="1"/>
                        <a:t>auction_weekday</a:t>
                      </a:r>
                      <a:endParaRPr lang="en-IN" sz="1100" dirty="0"/>
                    </a:p>
                    <a:p>
                      <a:endParaRPr lang="en-IN" sz="1100" dirty="0"/>
                    </a:p>
                  </a:txBody>
                  <a:tcPr marL="82276" marR="82276" marT="41138" marB="41138"/>
                </a:tc>
                <a:tc>
                  <a:txBody>
                    <a:bodyPr/>
                    <a:lstStyle/>
                    <a:p>
                      <a:r>
                        <a:rPr lang="en-GB" sz="1100" dirty="0"/>
                        <a:t>On which day of the week the selling was made</a:t>
                      </a:r>
                      <a:endParaRPr lang="en-IN" sz="1100" dirty="0"/>
                    </a:p>
                  </a:txBody>
                  <a:tcPr marL="82276" marR="82276" marT="41138" marB="41138"/>
                </a:tc>
                <a:extLst>
                  <a:ext uri="{0D108BD9-81ED-4DB2-BD59-A6C34878D82A}">
                    <a16:rowId xmlns:a16="http://schemas.microsoft.com/office/drawing/2014/main" val="3669080848"/>
                  </a:ext>
                </a:extLst>
              </a:tr>
            </a:tbl>
          </a:graphicData>
        </a:graphic>
      </p:graphicFrame>
    </p:spTree>
    <p:extLst>
      <p:ext uri="{BB962C8B-B14F-4D97-AF65-F5344CB8AC3E}">
        <p14:creationId xmlns:p14="http://schemas.microsoft.com/office/powerpoint/2010/main" val="380202860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A419-861B-4DC9-A56F-A519BCD9590B}"/>
              </a:ext>
            </a:extLst>
          </p:cNvPr>
          <p:cNvSpPr>
            <a:spLocks noGrp="1"/>
          </p:cNvSpPr>
          <p:nvPr>
            <p:ph type="title"/>
          </p:nvPr>
        </p:nvSpPr>
        <p:spPr>
          <a:xfrm>
            <a:off x="1145429" y="792693"/>
            <a:ext cx="8761413" cy="706964"/>
          </a:xfrm>
        </p:spPr>
        <p:txBody>
          <a:bodyPr/>
          <a:lstStyle/>
          <a:p>
            <a:r>
              <a:rPr lang="en-GB" dirty="0"/>
              <a:t>Dataset in use:</a:t>
            </a:r>
            <a:endParaRPr lang="en-IN" dirty="0"/>
          </a:p>
        </p:txBody>
      </p:sp>
      <p:pic>
        <p:nvPicPr>
          <p:cNvPr id="7" name="Picture 6">
            <a:extLst>
              <a:ext uri="{FF2B5EF4-FFF2-40B4-BE49-F238E27FC236}">
                <a16:creationId xmlns:a16="http://schemas.microsoft.com/office/drawing/2014/main" id="{F2A213C3-8D12-3AC8-8EFC-B5E2A807AD77}"/>
              </a:ext>
            </a:extLst>
          </p:cNvPr>
          <p:cNvPicPr>
            <a:picLocks noChangeAspect="1"/>
          </p:cNvPicPr>
          <p:nvPr/>
        </p:nvPicPr>
        <p:blipFill>
          <a:blip r:embed="rId2"/>
          <a:stretch>
            <a:fillRect/>
          </a:stretch>
        </p:blipFill>
        <p:spPr>
          <a:xfrm>
            <a:off x="915457" y="2209143"/>
            <a:ext cx="10098804" cy="2187575"/>
          </a:xfrm>
          <a:prstGeom prst="rect">
            <a:avLst/>
          </a:prstGeom>
        </p:spPr>
      </p:pic>
      <p:pic>
        <p:nvPicPr>
          <p:cNvPr id="9" name="Picture 8">
            <a:extLst>
              <a:ext uri="{FF2B5EF4-FFF2-40B4-BE49-F238E27FC236}">
                <a16:creationId xmlns:a16="http://schemas.microsoft.com/office/drawing/2014/main" id="{7144E4EC-84BF-9A1B-5137-96D91B5DC3F9}"/>
              </a:ext>
            </a:extLst>
          </p:cNvPr>
          <p:cNvPicPr>
            <a:picLocks noChangeAspect="1"/>
          </p:cNvPicPr>
          <p:nvPr/>
        </p:nvPicPr>
        <p:blipFill>
          <a:blip r:embed="rId3"/>
          <a:stretch>
            <a:fillRect/>
          </a:stretch>
        </p:blipFill>
        <p:spPr>
          <a:xfrm>
            <a:off x="877885" y="4496457"/>
            <a:ext cx="10019243" cy="2209143"/>
          </a:xfrm>
          <a:prstGeom prst="rect">
            <a:avLst/>
          </a:prstGeom>
        </p:spPr>
      </p:pic>
    </p:spTree>
    <p:extLst>
      <p:ext uri="{BB962C8B-B14F-4D97-AF65-F5344CB8AC3E}">
        <p14:creationId xmlns:p14="http://schemas.microsoft.com/office/powerpoint/2010/main" val="407006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Shape 24">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7"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BEA5EC2-0C14-436E-9D2B-09C7098B1E4B}"/>
              </a:ext>
            </a:extLst>
          </p:cNvPr>
          <p:cNvSpPr>
            <a:spLocks noGrp="1"/>
          </p:cNvSpPr>
          <p:nvPr>
            <p:ph type="title"/>
          </p:nvPr>
        </p:nvSpPr>
        <p:spPr>
          <a:xfrm>
            <a:off x="1028373" y="912648"/>
            <a:ext cx="2942210" cy="1020232"/>
          </a:xfrm>
        </p:spPr>
        <p:txBody>
          <a:bodyPr>
            <a:normAutofit/>
          </a:bodyPr>
          <a:lstStyle/>
          <a:p>
            <a:pPr>
              <a:lnSpc>
                <a:spcPct val="90000"/>
              </a:lnSpc>
            </a:pPr>
            <a:r>
              <a:rPr lang="en-GB" sz="2400">
                <a:solidFill>
                  <a:schemeClr val="tx1"/>
                </a:solidFill>
              </a:rPr>
              <a:t>Cor-relation matrix in consideration</a:t>
            </a:r>
            <a:endParaRPr lang="en-IN" sz="2400">
              <a:solidFill>
                <a:schemeClr val="tx1"/>
              </a:solidFill>
            </a:endParaRPr>
          </a:p>
        </p:txBody>
      </p:sp>
      <p:sp>
        <p:nvSpPr>
          <p:cNvPr id="29" name="Rectangle 28">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Content Placeholder 17" descr="Chart&#10;&#10;Description automatically generated">
            <a:extLst>
              <a:ext uri="{FF2B5EF4-FFF2-40B4-BE49-F238E27FC236}">
                <a16:creationId xmlns:a16="http://schemas.microsoft.com/office/drawing/2014/main" id="{2B32E6DD-E038-BAF3-D309-B4279C41F3B3}"/>
              </a:ext>
            </a:extLst>
          </p:cNvPr>
          <p:cNvPicPr>
            <a:picLocks noGrp="1" noChangeAspect="1"/>
          </p:cNvPicPr>
          <p:nvPr>
            <p:ph idx="1"/>
          </p:nvPr>
        </p:nvPicPr>
        <p:blipFill>
          <a:blip r:embed="rId2"/>
          <a:stretch>
            <a:fillRect/>
          </a:stretch>
        </p:blipFill>
        <p:spPr>
          <a:xfrm>
            <a:off x="5124668" y="289508"/>
            <a:ext cx="6819827" cy="6566905"/>
          </a:xfrm>
        </p:spPr>
      </p:pic>
      <p:sp>
        <p:nvSpPr>
          <p:cNvPr id="35"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9" name="TextBox 18">
            <a:extLst>
              <a:ext uri="{FF2B5EF4-FFF2-40B4-BE49-F238E27FC236}">
                <a16:creationId xmlns:a16="http://schemas.microsoft.com/office/drawing/2014/main" id="{6CF0A1D4-7196-492B-1DD6-85061B1E69A2}"/>
              </a:ext>
            </a:extLst>
          </p:cNvPr>
          <p:cNvSpPr txBox="1"/>
          <p:nvPr/>
        </p:nvSpPr>
        <p:spPr>
          <a:xfrm>
            <a:off x="1239726" y="2599372"/>
            <a:ext cx="2671399" cy="1938992"/>
          </a:xfrm>
          <a:prstGeom prst="rect">
            <a:avLst/>
          </a:prstGeom>
          <a:noFill/>
        </p:spPr>
        <p:txBody>
          <a:bodyPr wrap="square" rtlCol="0">
            <a:spAutoFit/>
          </a:bodyPr>
          <a:lstStyle/>
          <a:p>
            <a:r>
              <a:rPr lang="en-IN" sz="2000" dirty="0"/>
              <a:t>This tells us the positive correlation and negative correlation of attributes on the </a:t>
            </a:r>
            <a:r>
              <a:rPr lang="en-IN" sz="2000" dirty="0" err="1"/>
              <a:t>sales_price</a:t>
            </a:r>
            <a:r>
              <a:rPr lang="en-IN" sz="2000" dirty="0"/>
              <a:t>.</a:t>
            </a:r>
          </a:p>
        </p:txBody>
      </p:sp>
    </p:spTree>
    <p:extLst>
      <p:ext uri="{BB962C8B-B14F-4D97-AF65-F5344CB8AC3E}">
        <p14:creationId xmlns:p14="http://schemas.microsoft.com/office/powerpoint/2010/main" val="778819404"/>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13662</TotalTime>
  <Words>1581</Words>
  <Application>Microsoft Office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Times New Roman</vt:lpstr>
      <vt:lpstr>Wingdings 3</vt:lpstr>
      <vt:lpstr>Ion Boardroom</vt:lpstr>
      <vt:lpstr>Minor Research Project on Appraisal of Artwork using Machine Learning</vt:lpstr>
      <vt:lpstr>Problem Statement</vt:lpstr>
      <vt:lpstr>Objective</vt:lpstr>
      <vt:lpstr>Research Paper used for Reference:</vt:lpstr>
      <vt:lpstr>What comes next:</vt:lpstr>
      <vt:lpstr>Dataset</vt:lpstr>
      <vt:lpstr>Given parameters</vt:lpstr>
      <vt:lpstr>Dataset in use:</vt:lpstr>
      <vt:lpstr>Cor-relation matrix in consideration</vt:lpstr>
      <vt:lpstr>Model Used : Multiple Linear Regression</vt:lpstr>
      <vt:lpstr>Better Model in Play; Random Forest</vt:lpstr>
      <vt:lpstr>Results Drawn (to work)</vt:lpstr>
      <vt:lpstr>Advantage</vt:lpstr>
      <vt:lpstr>Way to go ahead</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Severity of Epilepsy using</dc:title>
  <dc:creator>Admin</dc:creator>
  <cp:lastModifiedBy>Anushka Joshi [CSE - 2020]</cp:lastModifiedBy>
  <cp:revision>113</cp:revision>
  <dcterms:created xsi:type="dcterms:W3CDTF">2022-02-20T14:27:26Z</dcterms:created>
  <dcterms:modified xsi:type="dcterms:W3CDTF">2023-03-23T09:30:57Z</dcterms:modified>
</cp:coreProperties>
</file>