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7686d3b0d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7686d3b0d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7686d3b0d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7686d3b0d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686d3b0d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686d3b0d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b3e3ecc0b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b3e3ecc0b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7686d3b0d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7686d3b0d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686d3b0dc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7686d3b0dc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7b3e3ecc0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7b3e3ecc0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7b3e3ecc0b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7b3e3ecc0b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7b3e3ecc0b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7b3e3ecc0b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686d3b0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686d3b0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686d3b0dc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686d3b0dc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b778dc5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7b778dc5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b778dc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b778dc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7686d3b0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686d3b0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100"/>
              <a:t>Machine Learning Algorithms</a:t>
            </a:r>
            <a:endParaRPr sz="5100"/>
          </a:p>
        </p:txBody>
      </p:sp>
      <p:sp>
        <p:nvSpPr>
          <p:cNvPr id="57" name="Google Shape;57;p13"/>
          <p:cNvSpPr txBox="1"/>
          <p:nvPr>
            <p:ph idx="1" type="subTitle"/>
          </p:nvPr>
        </p:nvSpPr>
        <p:spPr>
          <a:xfrm>
            <a:off x="1680300" y="3108150"/>
            <a:ext cx="5783400" cy="1229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b="1" lang="en" sz="1540">
                <a:latin typeface="Proxima Nova"/>
                <a:ea typeface="Proxima Nova"/>
                <a:cs typeface="Proxima Nova"/>
                <a:sym typeface="Proxima Nova"/>
              </a:rPr>
              <a:t>Gradient Boosting (variants: Stochastic GB, Histogram-based GB, Hybrid/Adaptive variants).</a:t>
            </a:r>
            <a:endParaRPr b="1" sz="1540">
              <a:latin typeface="Proxima Nova"/>
              <a:ea typeface="Proxima Nova"/>
              <a:cs typeface="Proxima Nova"/>
              <a:sym typeface="Proxima Nova"/>
            </a:endParaRPr>
          </a:p>
          <a:p>
            <a:pPr indent="0" lvl="0" marL="0" rtl="0" algn="ctr">
              <a:lnSpc>
                <a:spcPct val="80000"/>
              </a:lnSpc>
              <a:spcBef>
                <a:spcPts val="0"/>
              </a:spcBef>
              <a:spcAft>
                <a:spcPts val="0"/>
              </a:spcAft>
              <a:buSzPts val="523"/>
              <a:buNone/>
            </a:pPr>
            <a:r>
              <a:rPr b="1" lang="en" sz="1540">
                <a:latin typeface="Proxima Nova"/>
                <a:ea typeface="Proxima Nova"/>
                <a:cs typeface="Proxima Nova"/>
                <a:sym typeface="Proxima Nova"/>
              </a:rPr>
              <a:t>Dimensionality Reduction: PCA.</a:t>
            </a:r>
            <a:endParaRPr b="1" sz="1540">
              <a:latin typeface="Proxima Nova"/>
              <a:ea typeface="Proxima Nova"/>
              <a:cs typeface="Proxima Nova"/>
              <a:sym typeface="Proxima Nova"/>
            </a:endParaRPr>
          </a:p>
          <a:p>
            <a:pPr indent="0" lvl="0" marL="0" rtl="0" algn="ctr">
              <a:lnSpc>
                <a:spcPct val="80000"/>
              </a:lnSpc>
              <a:spcBef>
                <a:spcPts val="0"/>
              </a:spcBef>
              <a:spcAft>
                <a:spcPts val="0"/>
              </a:spcAft>
              <a:buSzPts val="523"/>
              <a:buNone/>
            </a:pPr>
            <a:r>
              <a:rPr b="1" lang="en" sz="1540">
                <a:latin typeface="Proxima Nova"/>
                <a:ea typeface="Proxima Nova"/>
                <a:cs typeface="Proxima Nova"/>
                <a:sym typeface="Proxima Nova"/>
              </a:rPr>
              <a:t>Text-based Algorithm: LSTM.</a:t>
            </a:r>
            <a:endParaRPr b="1" sz="1540">
              <a:latin typeface="Proxima Nova"/>
              <a:ea typeface="Proxima Nova"/>
              <a:cs typeface="Proxima Nova"/>
              <a:sym typeface="Proxima Nova"/>
            </a:endParaRPr>
          </a:p>
          <a:p>
            <a:pPr indent="0" lvl="0" marL="0" rtl="0" algn="ctr">
              <a:lnSpc>
                <a:spcPct val="80000"/>
              </a:lnSpc>
              <a:spcBef>
                <a:spcPts val="0"/>
              </a:spcBef>
              <a:spcAft>
                <a:spcPts val="0"/>
              </a:spcAft>
              <a:buSzPts val="523"/>
              <a:buNone/>
            </a:pPr>
            <a:r>
              <a:rPr b="1" lang="en" sz="1540">
                <a:latin typeface="Proxima Nova"/>
                <a:ea typeface="Proxima Nova"/>
                <a:cs typeface="Proxima Nova"/>
                <a:sym typeface="Proxima Nova"/>
              </a:rPr>
              <a:t>Clustering Algorithm: K-Means Clustering.</a:t>
            </a:r>
            <a:endParaRPr b="1" sz="154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Arial"/>
              <a:buChar char="●"/>
            </a:pPr>
            <a:r>
              <a:rPr lang="en" sz="1200"/>
              <a:t>PCA is </a:t>
            </a:r>
            <a:r>
              <a:rPr b="1" lang="en" sz="1200"/>
              <a:t>unsupervised</a:t>
            </a:r>
            <a:r>
              <a:rPr lang="en" sz="1200"/>
              <a:t> → it doesn’t optimize for prediction accuracy.</a:t>
            </a:r>
            <a:endParaRPr sz="1200"/>
          </a:p>
          <a:p>
            <a:pPr indent="-304800" lvl="0" marL="457200" rtl="0" algn="l">
              <a:lnSpc>
                <a:spcPct val="100000"/>
              </a:lnSpc>
              <a:spcBef>
                <a:spcPts val="0"/>
              </a:spcBef>
              <a:spcAft>
                <a:spcPts val="0"/>
              </a:spcAft>
              <a:buClr>
                <a:schemeClr val="dk2"/>
              </a:buClr>
              <a:buSzPts val="1200"/>
              <a:buFont typeface="Arial"/>
              <a:buChar char="●"/>
            </a:pPr>
            <a:r>
              <a:rPr lang="en" sz="1200"/>
              <a:t>Instead, its </a:t>
            </a:r>
            <a:r>
              <a:rPr b="1" lang="en" sz="1200"/>
              <a:t>objective function</a:t>
            </a:r>
            <a:r>
              <a:rPr lang="en" sz="1200"/>
              <a:t> is:</a:t>
            </a:r>
            <a:endParaRPr sz="1200"/>
          </a:p>
          <a:p>
            <a:pPr indent="0" lvl="0" marL="457200" rtl="0" algn="l">
              <a:lnSpc>
                <a:spcPct val="100000"/>
              </a:lnSpc>
              <a:spcBef>
                <a:spcPts val="0"/>
              </a:spcBef>
              <a:spcAft>
                <a:spcPts val="0"/>
              </a:spcAft>
              <a:buNone/>
            </a:pPr>
            <a:r>
              <a:t/>
            </a:r>
            <a:endParaRPr sz="1200"/>
          </a:p>
          <a:p>
            <a:pPr indent="0" lvl="0" marL="914400" rtl="0" algn="l">
              <a:lnSpc>
                <a:spcPct val="200000"/>
              </a:lnSpc>
              <a:spcBef>
                <a:spcPts val="0"/>
              </a:spcBef>
              <a:spcAft>
                <a:spcPts val="0"/>
              </a:spcAft>
              <a:buNone/>
            </a:pPr>
            <a:r>
              <a:t/>
            </a:r>
            <a:endParaRPr sz="1200"/>
          </a:p>
          <a:p>
            <a:pPr indent="0" lvl="0" marL="0" rtl="0" algn="l">
              <a:lnSpc>
                <a:spcPct val="200000"/>
              </a:lnSpc>
              <a:spcBef>
                <a:spcPts val="0"/>
              </a:spcBef>
              <a:spcAft>
                <a:spcPts val="0"/>
              </a:spcAft>
              <a:buNone/>
            </a:pPr>
            <a:r>
              <a:rPr lang="en" sz="1200"/>
              <a:t>or equivalently,</a:t>
            </a:r>
            <a:endParaRPr sz="1200"/>
          </a:p>
          <a:p>
            <a:pPr indent="0" lvl="0" marL="0" rtl="0" algn="l">
              <a:lnSpc>
                <a:spcPct val="2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So PCA is about </a:t>
            </a:r>
            <a:r>
              <a:rPr b="1" lang="en" sz="1200"/>
              <a:t>information preservation</a:t>
            </a:r>
            <a:r>
              <a:rPr lang="en" sz="1200"/>
              <a:t>, not classification/regression error.</a:t>
            </a:r>
            <a:endParaRPr sz="12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0"/>
              </a:spcAft>
              <a:buNone/>
            </a:pPr>
            <a:r>
              <a:rPr b="1" lang="en" sz="1500"/>
              <a:t>PCA Evaluation Metrics</a:t>
            </a:r>
            <a:endParaRPr b="1" sz="1500"/>
          </a:p>
          <a:p>
            <a:pPr indent="0" lvl="0" marL="0" rtl="0" algn="l">
              <a:lnSpc>
                <a:spcPct val="115000"/>
              </a:lnSpc>
              <a:spcBef>
                <a:spcPts val="0"/>
              </a:spcBef>
              <a:spcAft>
                <a:spcPts val="0"/>
              </a:spcAft>
              <a:buNone/>
            </a:pPr>
            <a:r>
              <a:rPr b="1" lang="en" sz="1200"/>
              <a:t>1. Explained Variance Ratio (EVR)</a:t>
            </a:r>
            <a:endParaRPr b="1" sz="1200"/>
          </a:p>
          <a:p>
            <a:pPr indent="-304800" lvl="0" marL="457200" rtl="0" algn="l">
              <a:lnSpc>
                <a:spcPct val="115000"/>
              </a:lnSpc>
              <a:spcBef>
                <a:spcPts val="0"/>
              </a:spcBef>
              <a:spcAft>
                <a:spcPts val="0"/>
              </a:spcAft>
              <a:buClr>
                <a:schemeClr val="dk2"/>
              </a:buClr>
              <a:buSzPts val="1200"/>
              <a:buFont typeface="Proxima Nova"/>
              <a:buChar char="●"/>
            </a:pPr>
            <a:r>
              <a:rPr lang="en" sz="1200"/>
              <a:t>Shows % of total variance captured by each principal component.</a:t>
            </a:r>
            <a:endParaRPr sz="1200"/>
          </a:p>
          <a:p>
            <a:pPr indent="-304800" lvl="0" marL="457200" rtl="0" algn="l">
              <a:lnSpc>
                <a:spcPct val="115000"/>
              </a:lnSpc>
              <a:spcBef>
                <a:spcPts val="0"/>
              </a:spcBef>
              <a:spcAft>
                <a:spcPts val="0"/>
              </a:spcAft>
              <a:buClr>
                <a:schemeClr val="dk2"/>
              </a:buClr>
              <a:buSzPts val="1200"/>
              <a:buFont typeface="Proxima Nova"/>
              <a:buChar char="●"/>
            </a:pPr>
            <a:r>
              <a:rPr lang="en" sz="1200"/>
              <a:t>Higher EVR → component carries more useful information.</a:t>
            </a:r>
            <a:endParaRPr sz="1200"/>
          </a:p>
          <a:p>
            <a:pPr indent="0" lvl="0" marL="0" rtl="0" algn="l">
              <a:lnSpc>
                <a:spcPct val="115000"/>
              </a:lnSpc>
              <a:spcBef>
                <a:spcPts val="0"/>
              </a:spcBef>
              <a:spcAft>
                <a:spcPts val="0"/>
              </a:spcAft>
              <a:buNone/>
            </a:pPr>
            <a:r>
              <a:rPr b="1" lang="en" sz="1200"/>
              <a:t>2. Cumulative Explained Variance</a:t>
            </a:r>
            <a:endParaRPr b="1" sz="1200"/>
          </a:p>
          <a:p>
            <a:pPr indent="-304800" lvl="0" marL="457200" rtl="0" algn="l">
              <a:lnSpc>
                <a:spcPct val="115000"/>
              </a:lnSpc>
              <a:spcBef>
                <a:spcPts val="0"/>
              </a:spcBef>
              <a:spcAft>
                <a:spcPts val="0"/>
              </a:spcAft>
              <a:buClr>
                <a:schemeClr val="dk2"/>
              </a:buClr>
              <a:buSzPts val="1200"/>
              <a:buFont typeface="Proxima Nova"/>
              <a:buChar char="●"/>
            </a:pPr>
            <a:r>
              <a:rPr lang="en" sz="1200"/>
              <a:t>Sum of variance captured up to </a:t>
            </a:r>
            <a:r>
              <a:rPr i="1" lang="en" sz="1200"/>
              <a:t>k</a:t>
            </a:r>
            <a:r>
              <a:rPr lang="en" sz="1200"/>
              <a:t> components.</a:t>
            </a:r>
            <a:endParaRPr sz="1200"/>
          </a:p>
          <a:p>
            <a:pPr indent="-304800" lvl="0" marL="457200" rtl="0" algn="l">
              <a:lnSpc>
                <a:spcPct val="115000"/>
              </a:lnSpc>
              <a:spcBef>
                <a:spcPts val="0"/>
              </a:spcBef>
              <a:spcAft>
                <a:spcPts val="0"/>
              </a:spcAft>
              <a:buClr>
                <a:schemeClr val="dk2"/>
              </a:buClr>
              <a:buSzPts val="1200"/>
              <a:buFont typeface="Proxima Nova"/>
              <a:buChar char="●"/>
            </a:pPr>
            <a:r>
              <a:rPr lang="en" sz="1200"/>
              <a:t>Helps decide optimal number of components (e.g., keep 95% variance).</a:t>
            </a:r>
            <a:endParaRPr sz="1200"/>
          </a:p>
          <a:p>
            <a:pPr indent="0" lvl="0" marL="0" rtl="0" algn="l">
              <a:lnSpc>
                <a:spcPct val="115000"/>
              </a:lnSpc>
              <a:spcBef>
                <a:spcPts val="0"/>
              </a:spcBef>
              <a:spcAft>
                <a:spcPts val="0"/>
              </a:spcAft>
              <a:buNone/>
            </a:pPr>
            <a:r>
              <a:rPr b="1" lang="en" sz="1200"/>
              <a:t>3. Reconstruction Error</a:t>
            </a:r>
            <a:endParaRPr b="1" sz="1200"/>
          </a:p>
          <a:p>
            <a:pPr indent="-304800" lvl="0" marL="457200" rtl="0" algn="l">
              <a:lnSpc>
                <a:spcPct val="115000"/>
              </a:lnSpc>
              <a:spcBef>
                <a:spcPts val="0"/>
              </a:spcBef>
              <a:spcAft>
                <a:spcPts val="0"/>
              </a:spcAft>
              <a:buClr>
                <a:schemeClr val="dk2"/>
              </a:buClr>
              <a:buSzPts val="1200"/>
              <a:buFont typeface="Proxima Nova"/>
              <a:buChar char="●"/>
            </a:pPr>
            <a:r>
              <a:rPr lang="en" sz="1200"/>
              <a:t>Measures how much information is lost after dimensionality reduction.</a:t>
            </a:r>
            <a:endParaRPr sz="1200"/>
          </a:p>
          <a:p>
            <a:pPr indent="-304800" lvl="0" marL="457200" rtl="0" algn="l">
              <a:lnSpc>
                <a:spcPct val="115000"/>
              </a:lnSpc>
              <a:spcBef>
                <a:spcPts val="0"/>
              </a:spcBef>
              <a:spcAft>
                <a:spcPts val="0"/>
              </a:spcAft>
              <a:buClr>
                <a:schemeClr val="dk2"/>
              </a:buClr>
              <a:buSzPts val="1200"/>
              <a:buFont typeface="Proxima Nova"/>
              <a:buChar char="●"/>
            </a:pPr>
            <a:r>
              <a:rPr lang="en" sz="1200"/>
              <a:t>Lower error → better data representation.</a:t>
            </a:r>
            <a:endParaRPr sz="1200"/>
          </a:p>
          <a:p>
            <a:pPr indent="0" lvl="0" marL="0" rtl="0" algn="l">
              <a:lnSpc>
                <a:spcPct val="115000"/>
              </a:lnSpc>
              <a:spcBef>
                <a:spcPts val="0"/>
              </a:spcBef>
              <a:spcAft>
                <a:spcPts val="0"/>
              </a:spcAft>
              <a:buNone/>
            </a:pPr>
            <a:r>
              <a:rPr b="1" lang="en" sz="1200"/>
              <a:t>4. Downstream Model Performance</a:t>
            </a:r>
            <a:endParaRPr b="1" sz="1200"/>
          </a:p>
          <a:p>
            <a:pPr indent="-304800" lvl="0" marL="457200" rtl="0" algn="l">
              <a:lnSpc>
                <a:spcPct val="115000"/>
              </a:lnSpc>
              <a:spcBef>
                <a:spcPts val="0"/>
              </a:spcBef>
              <a:spcAft>
                <a:spcPts val="0"/>
              </a:spcAft>
              <a:buClr>
                <a:schemeClr val="dk2"/>
              </a:buClr>
              <a:buSzPts val="1200"/>
              <a:buFont typeface="Arial"/>
              <a:buChar char="●"/>
            </a:pPr>
            <a:r>
              <a:rPr lang="en" sz="1200"/>
              <a:t>Compare accuracy, training time, generalization of ML models </a:t>
            </a:r>
            <a:r>
              <a:rPr b="1" lang="en" sz="1200"/>
              <a:t>with vs without PCA</a:t>
            </a:r>
            <a:r>
              <a:rPr lang="en" sz="1200"/>
              <a:t>.</a:t>
            </a:r>
            <a:endParaRPr sz="1200"/>
          </a:p>
          <a:p>
            <a:pPr indent="-304800" lvl="0" marL="457200" rtl="0" algn="l">
              <a:lnSpc>
                <a:spcPct val="115000"/>
              </a:lnSpc>
              <a:spcBef>
                <a:spcPts val="0"/>
              </a:spcBef>
              <a:spcAft>
                <a:spcPts val="0"/>
              </a:spcAft>
              <a:buClr>
                <a:schemeClr val="dk2"/>
              </a:buClr>
              <a:buSzPts val="1200"/>
              <a:buFont typeface="Proxima Nova"/>
              <a:buChar char="●"/>
            </a:pPr>
            <a:r>
              <a:rPr lang="en" sz="1200"/>
              <a:t>If performance improves → PCA is effective.</a:t>
            </a:r>
            <a:endParaRPr sz="1200"/>
          </a:p>
        </p:txBody>
      </p:sp>
      <p:pic>
        <p:nvPicPr>
          <p:cNvPr id="118" name="Google Shape;118;p22"/>
          <p:cNvPicPr preferRelativeResize="0"/>
          <p:nvPr/>
        </p:nvPicPr>
        <p:blipFill>
          <a:blip r:embed="rId3">
            <a:alphaModFix/>
          </a:blip>
          <a:stretch>
            <a:fillRect/>
          </a:stretch>
        </p:blipFill>
        <p:spPr>
          <a:xfrm>
            <a:off x="1506450" y="1408775"/>
            <a:ext cx="4886326" cy="390163"/>
          </a:xfrm>
          <a:prstGeom prst="rect">
            <a:avLst/>
          </a:prstGeom>
          <a:noFill/>
          <a:ln>
            <a:noFill/>
          </a:ln>
        </p:spPr>
      </p:pic>
      <p:pic>
        <p:nvPicPr>
          <p:cNvPr id="119" name="Google Shape;119;p22"/>
          <p:cNvPicPr preferRelativeResize="0"/>
          <p:nvPr/>
        </p:nvPicPr>
        <p:blipFill>
          <a:blip r:embed="rId4">
            <a:alphaModFix/>
          </a:blip>
          <a:stretch>
            <a:fillRect/>
          </a:stretch>
        </p:blipFill>
        <p:spPr>
          <a:xfrm>
            <a:off x="1506450" y="572575"/>
            <a:ext cx="4886325" cy="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225475" y="0"/>
            <a:ext cx="8690100" cy="500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t>Advantages of PCA</a:t>
            </a:r>
            <a:endParaRPr b="1" sz="1500"/>
          </a:p>
          <a:p>
            <a:pPr indent="-298450" lvl="0" marL="457200" rtl="0" algn="l">
              <a:lnSpc>
                <a:spcPct val="100000"/>
              </a:lnSpc>
              <a:spcBef>
                <a:spcPts val="0"/>
              </a:spcBef>
              <a:spcAft>
                <a:spcPts val="0"/>
              </a:spcAft>
              <a:buClr>
                <a:schemeClr val="dk2"/>
              </a:buClr>
              <a:buSzPts val="1100"/>
              <a:buFont typeface="Arial"/>
              <a:buChar char="●"/>
            </a:pPr>
            <a:r>
              <a:rPr lang="en" sz="1100"/>
              <a:t>Handles </a:t>
            </a:r>
            <a:r>
              <a:rPr b="1" lang="en" sz="1100"/>
              <a:t>multicollinearity</a:t>
            </a:r>
            <a:r>
              <a:rPr lang="en" sz="1100"/>
              <a:t> by creating uncorrelated features</a:t>
            </a:r>
            <a:endParaRPr sz="1100"/>
          </a:p>
          <a:p>
            <a:pPr indent="-298450" lvl="0" marL="457200" rtl="0" algn="l">
              <a:lnSpc>
                <a:spcPct val="100000"/>
              </a:lnSpc>
              <a:spcBef>
                <a:spcPts val="0"/>
              </a:spcBef>
              <a:spcAft>
                <a:spcPts val="0"/>
              </a:spcAft>
              <a:buClr>
                <a:schemeClr val="dk2"/>
              </a:buClr>
              <a:buSzPts val="1100"/>
              <a:buFont typeface="Arial"/>
              <a:buChar char="●"/>
            </a:pPr>
            <a:r>
              <a:rPr b="1" lang="en" sz="1100"/>
              <a:t>Noise reduction</a:t>
            </a:r>
            <a:r>
              <a:rPr lang="en" sz="1100"/>
              <a:t> → removes low-variance features</a:t>
            </a:r>
            <a:endParaRPr sz="1100"/>
          </a:p>
          <a:p>
            <a:pPr indent="-298450" lvl="0" marL="457200" rtl="0" algn="l">
              <a:lnSpc>
                <a:spcPct val="100000"/>
              </a:lnSpc>
              <a:spcBef>
                <a:spcPts val="0"/>
              </a:spcBef>
              <a:spcAft>
                <a:spcPts val="0"/>
              </a:spcAft>
              <a:buClr>
                <a:schemeClr val="dk2"/>
              </a:buClr>
              <a:buSzPts val="1100"/>
              <a:buFont typeface="Arial"/>
              <a:buChar char="●"/>
            </a:pPr>
            <a:r>
              <a:rPr lang="en" sz="1100"/>
              <a:t>Enables </a:t>
            </a:r>
            <a:r>
              <a:rPr b="1" lang="en" sz="1100"/>
              <a:t>data compression</a:t>
            </a:r>
            <a:r>
              <a:rPr lang="en" sz="1100"/>
              <a:t> → fewer components, faster processing</a:t>
            </a:r>
            <a:endParaRPr sz="1100"/>
          </a:p>
          <a:p>
            <a:pPr indent="-298450" lvl="0" marL="457200" rtl="0" algn="l">
              <a:lnSpc>
                <a:spcPct val="100000"/>
              </a:lnSpc>
              <a:spcBef>
                <a:spcPts val="0"/>
              </a:spcBef>
              <a:spcAft>
                <a:spcPts val="0"/>
              </a:spcAft>
              <a:buClr>
                <a:schemeClr val="dk2"/>
              </a:buClr>
              <a:buSzPts val="1100"/>
              <a:buFont typeface="Arial"/>
              <a:buChar char="●"/>
            </a:pPr>
            <a:r>
              <a:rPr lang="en" sz="1100"/>
              <a:t>Useful for </a:t>
            </a:r>
            <a:r>
              <a:rPr b="1" lang="en" sz="1100"/>
              <a:t>outlier detection</a:t>
            </a:r>
            <a:r>
              <a:rPr lang="en" sz="1100"/>
              <a:t> in reduced space</a:t>
            </a:r>
            <a:endParaRPr sz="1100"/>
          </a:p>
          <a:p>
            <a:pPr indent="0" lvl="0" marL="457200" rtl="0" algn="l">
              <a:lnSpc>
                <a:spcPct val="100000"/>
              </a:lnSpc>
              <a:spcBef>
                <a:spcPts val="0"/>
              </a:spcBef>
              <a:spcAft>
                <a:spcPts val="0"/>
              </a:spcAft>
              <a:buNone/>
            </a:pPr>
            <a:r>
              <a:t/>
            </a:r>
            <a:endParaRPr sz="1100"/>
          </a:p>
          <a:p>
            <a:pPr indent="0" lvl="0" marL="0" rtl="0" algn="l">
              <a:lnSpc>
                <a:spcPct val="150000"/>
              </a:lnSpc>
              <a:spcBef>
                <a:spcPts val="0"/>
              </a:spcBef>
              <a:spcAft>
                <a:spcPts val="0"/>
              </a:spcAft>
              <a:buNone/>
            </a:pPr>
            <a:r>
              <a:rPr b="1" lang="en" sz="1500"/>
              <a:t>Disadvantages of PCA</a:t>
            </a:r>
            <a:endParaRPr b="1" sz="1500"/>
          </a:p>
          <a:p>
            <a:pPr indent="-298450" lvl="0" marL="457200" rtl="0" algn="l">
              <a:lnSpc>
                <a:spcPct val="100000"/>
              </a:lnSpc>
              <a:spcBef>
                <a:spcPts val="0"/>
              </a:spcBef>
              <a:spcAft>
                <a:spcPts val="0"/>
              </a:spcAft>
              <a:buClr>
                <a:schemeClr val="dk2"/>
              </a:buClr>
              <a:buSzPts val="1100"/>
              <a:buFont typeface="Arial"/>
              <a:buChar char="●"/>
            </a:pPr>
            <a:r>
              <a:rPr b="1" lang="en" sz="1100"/>
              <a:t>Hard to interpret</a:t>
            </a:r>
            <a:r>
              <a:rPr lang="en" sz="1100"/>
              <a:t> → components are combinations of features</a:t>
            </a:r>
            <a:endParaRPr sz="1100"/>
          </a:p>
          <a:p>
            <a:pPr indent="-298450" lvl="0" marL="457200" rtl="0" algn="l">
              <a:lnSpc>
                <a:spcPct val="100000"/>
              </a:lnSpc>
              <a:spcBef>
                <a:spcPts val="0"/>
              </a:spcBef>
              <a:spcAft>
                <a:spcPts val="0"/>
              </a:spcAft>
              <a:buClr>
                <a:schemeClr val="dk2"/>
              </a:buClr>
              <a:buSzPts val="1100"/>
              <a:buFont typeface="Arial"/>
              <a:buChar char="●"/>
            </a:pPr>
            <a:r>
              <a:rPr lang="en" sz="1100"/>
              <a:t>Sensitive to </a:t>
            </a:r>
            <a:r>
              <a:rPr b="1" lang="en" sz="1100"/>
              <a:t>data scaling</a:t>
            </a:r>
            <a:r>
              <a:rPr lang="en" sz="1100"/>
              <a:t> (needs standardization)</a:t>
            </a:r>
            <a:endParaRPr sz="1100"/>
          </a:p>
          <a:p>
            <a:pPr indent="-298450" lvl="0" marL="457200" rtl="0" algn="l">
              <a:lnSpc>
                <a:spcPct val="100000"/>
              </a:lnSpc>
              <a:spcBef>
                <a:spcPts val="0"/>
              </a:spcBef>
              <a:spcAft>
                <a:spcPts val="0"/>
              </a:spcAft>
              <a:buClr>
                <a:schemeClr val="dk2"/>
              </a:buClr>
              <a:buSzPts val="1100"/>
              <a:buFont typeface="Arial"/>
              <a:buChar char="●"/>
            </a:pPr>
            <a:r>
              <a:rPr lang="en" sz="1100"/>
              <a:t>Possible </a:t>
            </a:r>
            <a:r>
              <a:rPr b="1" lang="en" sz="1100"/>
              <a:t>information loss</a:t>
            </a:r>
            <a:r>
              <a:rPr lang="en" sz="1100"/>
              <a:t> if too few components kept</a:t>
            </a:r>
            <a:endParaRPr sz="1100"/>
          </a:p>
          <a:p>
            <a:pPr indent="-298450" lvl="0" marL="457200" rtl="0" algn="l">
              <a:lnSpc>
                <a:spcPct val="100000"/>
              </a:lnSpc>
              <a:spcBef>
                <a:spcPts val="0"/>
              </a:spcBef>
              <a:spcAft>
                <a:spcPts val="0"/>
              </a:spcAft>
              <a:buClr>
                <a:schemeClr val="dk2"/>
              </a:buClr>
              <a:buSzPts val="1100"/>
              <a:buFont typeface="Arial"/>
              <a:buChar char="●"/>
            </a:pPr>
            <a:r>
              <a:rPr lang="en" sz="1100"/>
              <a:t>Assumes </a:t>
            </a:r>
            <a:r>
              <a:rPr b="1" lang="en" sz="1100"/>
              <a:t>linear relationships</a:t>
            </a:r>
            <a:r>
              <a:rPr lang="en" sz="1100"/>
              <a:t>, struggles with non-linear data</a:t>
            </a:r>
            <a:endParaRPr sz="1100"/>
          </a:p>
          <a:p>
            <a:pPr indent="-298450" lvl="0" marL="457200" rtl="0" algn="l">
              <a:lnSpc>
                <a:spcPct val="100000"/>
              </a:lnSpc>
              <a:spcBef>
                <a:spcPts val="0"/>
              </a:spcBef>
              <a:spcAft>
                <a:spcPts val="0"/>
              </a:spcAft>
              <a:buClr>
                <a:schemeClr val="dk2"/>
              </a:buClr>
              <a:buSzPts val="1100"/>
              <a:buFont typeface="Arial"/>
              <a:buChar char="●"/>
            </a:pPr>
            <a:r>
              <a:rPr b="1" lang="en" sz="1100"/>
              <a:t>Computationally expensive</a:t>
            </a:r>
            <a:r>
              <a:rPr lang="en" sz="1100"/>
              <a:t> for very large datasets</a:t>
            </a:r>
            <a:endParaRPr sz="1100"/>
          </a:p>
          <a:p>
            <a:pPr indent="-298450" lvl="0" marL="457200" rtl="0" algn="l">
              <a:lnSpc>
                <a:spcPct val="100000"/>
              </a:lnSpc>
              <a:spcBef>
                <a:spcPts val="0"/>
              </a:spcBef>
              <a:spcAft>
                <a:spcPts val="0"/>
              </a:spcAft>
              <a:buClr>
                <a:schemeClr val="dk2"/>
              </a:buClr>
              <a:buSzPts val="1100"/>
              <a:buFont typeface="Arial"/>
              <a:buChar char="●"/>
            </a:pPr>
            <a:r>
              <a:rPr lang="en" sz="1100"/>
              <a:t>Risk of </a:t>
            </a:r>
            <a:r>
              <a:rPr b="1" lang="en" sz="1100"/>
              <a:t>overfitting</a:t>
            </a:r>
            <a:r>
              <a:rPr lang="en" sz="1100"/>
              <a:t> if too many components are used</a:t>
            </a:r>
            <a:endParaRPr sz="1100"/>
          </a:p>
          <a:p>
            <a:pPr indent="0" lvl="0" marL="0" rtl="0" algn="l">
              <a:lnSpc>
                <a:spcPct val="100000"/>
              </a:lnSpc>
              <a:spcBef>
                <a:spcPts val="0"/>
              </a:spcBef>
              <a:spcAft>
                <a:spcPts val="0"/>
              </a:spcAft>
              <a:buNone/>
            </a:pPr>
            <a:r>
              <a:t/>
            </a:r>
            <a:endParaRPr sz="1100"/>
          </a:p>
          <a:p>
            <a:pPr indent="0" lvl="0" marL="0" rtl="0" algn="l">
              <a:lnSpc>
                <a:spcPct val="150000"/>
              </a:lnSpc>
              <a:spcBef>
                <a:spcPts val="0"/>
              </a:spcBef>
              <a:spcAft>
                <a:spcPts val="0"/>
              </a:spcAft>
              <a:buNone/>
            </a:pPr>
            <a:r>
              <a:rPr b="1" lang="en" sz="1500"/>
              <a:t>Parameters &amp; Hyperparameters (Scikit-learn)</a:t>
            </a:r>
            <a:endParaRPr b="1" sz="1500"/>
          </a:p>
          <a:p>
            <a:pPr indent="-298450" lvl="0" marL="457200" rtl="0" algn="l">
              <a:spcBef>
                <a:spcPts val="0"/>
              </a:spcBef>
              <a:spcAft>
                <a:spcPts val="0"/>
              </a:spcAft>
              <a:buSzPts val="1100"/>
              <a:buAutoNum type="arabicPeriod"/>
            </a:pPr>
            <a:r>
              <a:rPr b="1" lang="en" sz="1100"/>
              <a:t>n_components</a:t>
            </a:r>
            <a:endParaRPr b="1" sz="1100"/>
          </a:p>
          <a:p>
            <a:pPr indent="-298450" lvl="0" marL="914400" rtl="0" algn="l">
              <a:spcBef>
                <a:spcPts val="0"/>
              </a:spcBef>
              <a:spcAft>
                <a:spcPts val="0"/>
              </a:spcAft>
              <a:buClr>
                <a:schemeClr val="dk2"/>
              </a:buClr>
              <a:buSzPts val="1100"/>
              <a:buFont typeface="Proxima Nova"/>
              <a:buChar char="●"/>
            </a:pPr>
            <a:r>
              <a:rPr lang="en" sz="1100"/>
              <a:t>Controls how many principal components are kept.</a:t>
            </a:r>
            <a:endParaRPr sz="1100"/>
          </a:p>
          <a:p>
            <a:pPr indent="-298450" lvl="0" marL="914400" rtl="0" algn="l">
              <a:spcBef>
                <a:spcPts val="0"/>
              </a:spcBef>
              <a:spcAft>
                <a:spcPts val="0"/>
              </a:spcAft>
              <a:buClr>
                <a:schemeClr val="dk2"/>
              </a:buClr>
              <a:buSzPts val="1100"/>
              <a:buFont typeface="Arial"/>
              <a:buChar char="●"/>
            </a:pPr>
            <a:r>
              <a:rPr lang="en" sz="1100"/>
              <a:t>Can be set as an </a:t>
            </a:r>
            <a:r>
              <a:rPr b="1" lang="en" sz="1100"/>
              <a:t>integer</a:t>
            </a:r>
            <a:r>
              <a:rPr lang="en" sz="1100"/>
              <a:t> (fixed number) or </a:t>
            </a:r>
            <a:r>
              <a:rPr b="1" lang="en" sz="1100"/>
              <a:t>float (0–1)</a:t>
            </a:r>
            <a:r>
              <a:rPr lang="en" sz="1100"/>
              <a:t> to keep % of variance (e.g., 0.95 → 95% variance).</a:t>
            </a:r>
            <a:endParaRPr sz="1100"/>
          </a:p>
          <a:p>
            <a:pPr indent="-298450" lvl="0" marL="457200" rtl="0" algn="l">
              <a:spcBef>
                <a:spcPts val="0"/>
              </a:spcBef>
              <a:spcAft>
                <a:spcPts val="0"/>
              </a:spcAft>
              <a:buSzPts val="1100"/>
              <a:buAutoNum type="arabicPeriod"/>
            </a:pPr>
            <a:r>
              <a:rPr b="1" lang="en" sz="1100"/>
              <a:t>svd_solver</a:t>
            </a:r>
            <a:endParaRPr b="1" sz="1100"/>
          </a:p>
          <a:p>
            <a:pPr indent="-298450" lvl="0" marL="914400" rtl="0" algn="l">
              <a:spcBef>
                <a:spcPts val="0"/>
              </a:spcBef>
              <a:spcAft>
                <a:spcPts val="0"/>
              </a:spcAft>
              <a:buClr>
                <a:schemeClr val="dk2"/>
              </a:buClr>
              <a:buSzPts val="1100"/>
              <a:buFont typeface="Arial"/>
              <a:buChar char="●"/>
            </a:pPr>
            <a:r>
              <a:rPr lang="en" sz="1100"/>
              <a:t>Algorithm for decomposition: "auto", "full", "randomized", "arpack".</a:t>
            </a:r>
            <a:endParaRPr sz="1100"/>
          </a:p>
          <a:p>
            <a:pPr indent="-298450" lvl="0" marL="914400" rtl="0" algn="l">
              <a:spcBef>
                <a:spcPts val="0"/>
              </a:spcBef>
              <a:spcAft>
                <a:spcPts val="0"/>
              </a:spcAft>
              <a:buClr>
                <a:schemeClr val="dk2"/>
              </a:buClr>
              <a:buSzPts val="1100"/>
              <a:buFont typeface="Arial"/>
              <a:buChar char="●"/>
            </a:pPr>
            <a:r>
              <a:rPr lang="en" sz="1100"/>
              <a:t>"randomized" → fast for large datasets; "full" → exact, better for small datasets.</a:t>
            </a:r>
            <a:endParaRPr sz="1100"/>
          </a:p>
          <a:p>
            <a:pPr indent="-298450" lvl="0" marL="457200" rtl="0" algn="l">
              <a:spcBef>
                <a:spcPts val="0"/>
              </a:spcBef>
              <a:spcAft>
                <a:spcPts val="0"/>
              </a:spcAft>
              <a:buSzPts val="1100"/>
              <a:buAutoNum type="arabicPeriod"/>
            </a:pPr>
            <a:r>
              <a:rPr b="1" lang="en" sz="1100"/>
              <a:t>whiten</a:t>
            </a:r>
            <a:endParaRPr b="1" sz="1100"/>
          </a:p>
          <a:p>
            <a:pPr indent="-298450" lvl="0" marL="914400" rtl="0" algn="l">
              <a:spcBef>
                <a:spcPts val="0"/>
              </a:spcBef>
              <a:spcAft>
                <a:spcPts val="0"/>
              </a:spcAft>
              <a:buClr>
                <a:schemeClr val="dk2"/>
              </a:buClr>
              <a:buSzPts val="1100"/>
              <a:buFont typeface="Arial"/>
              <a:buChar char="●"/>
            </a:pPr>
            <a:r>
              <a:rPr lang="en" sz="1100"/>
              <a:t>Scales components to </a:t>
            </a:r>
            <a:r>
              <a:rPr b="1" lang="en" sz="1100"/>
              <a:t>unit variance</a:t>
            </a:r>
            <a:r>
              <a:rPr lang="en" sz="1100"/>
              <a:t> → useful for Neural Nets &amp; kNN.</a:t>
            </a:r>
            <a:endParaRPr sz="1100"/>
          </a:p>
          <a:p>
            <a:pPr indent="-298450" lvl="0" marL="914400" rtl="0" algn="l">
              <a:spcBef>
                <a:spcPts val="0"/>
              </a:spcBef>
              <a:spcAft>
                <a:spcPts val="0"/>
              </a:spcAft>
              <a:buClr>
                <a:schemeClr val="dk2"/>
              </a:buClr>
              <a:buSzPts val="1100"/>
              <a:buFont typeface="Proxima Nova"/>
              <a:buChar char="●"/>
            </a:pPr>
            <a:r>
              <a:rPr lang="en" sz="1100"/>
              <a:t>Removes correlation in components but may lose some variance information.</a:t>
            </a:r>
            <a:endParaRPr b="1"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45625"/>
            <a:ext cx="8520600" cy="4826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t>When PCA is Used</a:t>
            </a:r>
            <a:endParaRPr b="1" sz="1600"/>
          </a:p>
          <a:p>
            <a:pPr indent="-311150" lvl="0" marL="457200" rtl="0" algn="l">
              <a:lnSpc>
                <a:spcPct val="100000"/>
              </a:lnSpc>
              <a:spcBef>
                <a:spcPts val="0"/>
              </a:spcBef>
              <a:spcAft>
                <a:spcPts val="0"/>
              </a:spcAft>
              <a:buClr>
                <a:schemeClr val="dk2"/>
              </a:buClr>
              <a:buSzPts val="1300"/>
              <a:buFont typeface="Arial"/>
              <a:buChar char="●"/>
            </a:pPr>
            <a:r>
              <a:rPr lang="en" sz="1300"/>
              <a:t>When dataset has </a:t>
            </a:r>
            <a:r>
              <a:rPr b="1" lang="en" sz="1300"/>
              <a:t>high dimensionality</a:t>
            </a:r>
            <a:r>
              <a:rPr lang="en" sz="1300"/>
              <a:t>.</a:t>
            </a:r>
            <a:endParaRPr sz="1300"/>
          </a:p>
          <a:p>
            <a:pPr indent="-311150" lvl="0" marL="457200" rtl="0" algn="l">
              <a:lnSpc>
                <a:spcPct val="100000"/>
              </a:lnSpc>
              <a:spcBef>
                <a:spcPts val="0"/>
              </a:spcBef>
              <a:spcAft>
                <a:spcPts val="0"/>
              </a:spcAft>
              <a:buClr>
                <a:schemeClr val="dk2"/>
              </a:buClr>
              <a:buSzPts val="1300"/>
              <a:buFont typeface="Arial"/>
              <a:buChar char="●"/>
            </a:pPr>
            <a:r>
              <a:rPr lang="en" sz="1300"/>
              <a:t>When features are </a:t>
            </a:r>
            <a:r>
              <a:rPr b="1" lang="en" sz="1300"/>
              <a:t>highly correlated</a:t>
            </a:r>
            <a:r>
              <a:rPr lang="en" sz="1300"/>
              <a:t>.</a:t>
            </a:r>
            <a:endParaRPr sz="1300"/>
          </a:p>
          <a:p>
            <a:pPr indent="-311150" lvl="0" marL="457200" rtl="0" algn="l">
              <a:lnSpc>
                <a:spcPct val="100000"/>
              </a:lnSpc>
              <a:spcBef>
                <a:spcPts val="0"/>
              </a:spcBef>
              <a:spcAft>
                <a:spcPts val="0"/>
              </a:spcAft>
              <a:buClr>
                <a:schemeClr val="dk2"/>
              </a:buClr>
              <a:buSzPts val="1300"/>
              <a:buFont typeface="Arial"/>
              <a:buChar char="●"/>
            </a:pPr>
            <a:r>
              <a:rPr lang="en" sz="1300"/>
              <a:t>When visualization is required in </a:t>
            </a:r>
            <a:r>
              <a:rPr b="1" lang="en" sz="1300"/>
              <a:t>2D/3D</a:t>
            </a:r>
            <a:r>
              <a:rPr lang="en" sz="1300"/>
              <a:t>.</a:t>
            </a:r>
            <a:endParaRPr sz="1300"/>
          </a:p>
          <a:p>
            <a:pPr indent="-311150" lvl="0" marL="457200" rtl="0" algn="l">
              <a:lnSpc>
                <a:spcPct val="100000"/>
              </a:lnSpc>
              <a:spcBef>
                <a:spcPts val="0"/>
              </a:spcBef>
              <a:spcAft>
                <a:spcPts val="0"/>
              </a:spcAft>
              <a:buClr>
                <a:schemeClr val="dk2"/>
              </a:buClr>
              <a:buSzPts val="1300"/>
              <a:buFont typeface="Arial"/>
              <a:buChar char="●"/>
            </a:pPr>
            <a:r>
              <a:rPr lang="en" sz="1300"/>
              <a:t>Before applying </a:t>
            </a:r>
            <a:r>
              <a:rPr b="1" lang="en" sz="1300"/>
              <a:t>distance-based models</a:t>
            </a:r>
            <a:r>
              <a:rPr lang="en" sz="1300"/>
              <a:t> (kNN, clustering, SVM with RBF).</a:t>
            </a:r>
            <a:endParaRPr sz="1300"/>
          </a:p>
          <a:p>
            <a:pPr indent="-311150" lvl="0" marL="457200" rtl="0" algn="l">
              <a:lnSpc>
                <a:spcPct val="100000"/>
              </a:lnSpc>
              <a:spcBef>
                <a:spcPts val="0"/>
              </a:spcBef>
              <a:spcAft>
                <a:spcPts val="0"/>
              </a:spcAft>
              <a:buClr>
                <a:schemeClr val="dk2"/>
              </a:buClr>
              <a:buSzPts val="1300"/>
              <a:buFont typeface="Proxima Nova"/>
              <a:buChar char="●"/>
            </a:pPr>
            <a:r>
              <a:rPr lang="en" sz="1300"/>
              <a:t>When interpretability of features is less important than variance preservation.</a:t>
            </a:r>
            <a:endParaRPr sz="1300"/>
          </a:p>
          <a:p>
            <a:pPr indent="0" lvl="0" marL="0" rtl="0" algn="l">
              <a:lnSpc>
                <a:spcPct val="100000"/>
              </a:lnSpc>
              <a:spcBef>
                <a:spcPts val="0"/>
              </a:spcBef>
              <a:spcAft>
                <a:spcPts val="0"/>
              </a:spcAft>
              <a:buNone/>
            </a:pPr>
            <a:r>
              <a:t/>
            </a:r>
            <a:endParaRPr sz="1200"/>
          </a:p>
          <a:p>
            <a:pPr indent="0" lvl="0" marL="0" rtl="0" algn="l">
              <a:lnSpc>
                <a:spcPct val="150000"/>
              </a:lnSpc>
              <a:spcBef>
                <a:spcPts val="0"/>
              </a:spcBef>
              <a:spcAft>
                <a:spcPts val="0"/>
              </a:spcAft>
              <a:buNone/>
            </a:pPr>
            <a:r>
              <a:rPr b="1" lang="en" sz="1600"/>
              <a:t>Real-World PCA Use Cases</a:t>
            </a:r>
            <a:endParaRPr sz="1600"/>
          </a:p>
          <a:p>
            <a:pPr indent="0" lvl="0" marL="0" rtl="0" algn="l">
              <a:lnSpc>
                <a:spcPct val="100000"/>
              </a:lnSpc>
              <a:spcBef>
                <a:spcPts val="0"/>
              </a:spcBef>
              <a:spcAft>
                <a:spcPts val="0"/>
              </a:spcAft>
              <a:buNone/>
            </a:pPr>
            <a:r>
              <a:rPr b="1" lang="en" sz="1300"/>
              <a:t>1. Image Compression</a:t>
            </a:r>
            <a:endParaRPr b="1" sz="1300"/>
          </a:p>
          <a:p>
            <a:pPr indent="-311150" lvl="0" marL="457200" rtl="0" algn="l">
              <a:lnSpc>
                <a:spcPct val="100000"/>
              </a:lnSpc>
              <a:spcBef>
                <a:spcPts val="0"/>
              </a:spcBef>
              <a:spcAft>
                <a:spcPts val="0"/>
              </a:spcAft>
              <a:buClr>
                <a:schemeClr val="dk2"/>
              </a:buClr>
              <a:buSzPts val="1300"/>
              <a:buFont typeface="Proxima Nova"/>
              <a:buChar char="●"/>
            </a:pPr>
            <a:r>
              <a:rPr lang="en" sz="1300"/>
              <a:t>High-dimensional pixel data → reduced to fewer principal components.</a:t>
            </a:r>
            <a:endParaRPr sz="1300"/>
          </a:p>
          <a:p>
            <a:pPr indent="-311150" lvl="0" marL="457200" rtl="0" algn="l">
              <a:lnSpc>
                <a:spcPct val="100000"/>
              </a:lnSpc>
              <a:spcBef>
                <a:spcPts val="0"/>
              </a:spcBef>
              <a:spcAft>
                <a:spcPts val="0"/>
              </a:spcAft>
              <a:buClr>
                <a:schemeClr val="dk2"/>
              </a:buClr>
              <a:buSzPts val="1300"/>
              <a:buFont typeface="Proxima Nova"/>
              <a:buChar char="●"/>
            </a:pPr>
            <a:r>
              <a:rPr lang="en" sz="1300"/>
              <a:t>Keeps essential structure while discarding noise &amp; redundancy.</a:t>
            </a:r>
            <a:endParaRPr sz="1300"/>
          </a:p>
          <a:p>
            <a:pPr indent="-311150" lvl="0" marL="457200" rtl="0" algn="l">
              <a:lnSpc>
                <a:spcPct val="100000"/>
              </a:lnSpc>
              <a:spcBef>
                <a:spcPts val="0"/>
              </a:spcBef>
              <a:spcAft>
                <a:spcPts val="0"/>
              </a:spcAft>
              <a:buClr>
                <a:schemeClr val="dk2"/>
              </a:buClr>
              <a:buSzPts val="1300"/>
              <a:buFont typeface="Proxima Nova"/>
              <a:buChar char="●"/>
            </a:pPr>
            <a:r>
              <a:rPr lang="en" sz="1300"/>
              <a:t>Saves storage space and speeds up image processing.</a:t>
            </a:r>
            <a:endParaRPr sz="1300"/>
          </a:p>
          <a:p>
            <a:pPr indent="0" lvl="0" marL="0" rtl="0" algn="l">
              <a:lnSpc>
                <a:spcPct val="100000"/>
              </a:lnSpc>
              <a:spcBef>
                <a:spcPts val="0"/>
              </a:spcBef>
              <a:spcAft>
                <a:spcPts val="0"/>
              </a:spcAft>
              <a:buNone/>
            </a:pPr>
            <a:r>
              <a:rPr b="1" lang="en" sz="1300"/>
              <a:t>2. Finance (Portfolio &amp; Risk Management)</a:t>
            </a:r>
            <a:endParaRPr b="1" sz="1300"/>
          </a:p>
          <a:p>
            <a:pPr indent="-311150" lvl="0" marL="457200" rtl="0" algn="l">
              <a:lnSpc>
                <a:spcPct val="100000"/>
              </a:lnSpc>
              <a:spcBef>
                <a:spcPts val="0"/>
              </a:spcBef>
              <a:spcAft>
                <a:spcPts val="0"/>
              </a:spcAft>
              <a:buClr>
                <a:schemeClr val="dk2"/>
              </a:buClr>
              <a:buSzPts val="1300"/>
              <a:buFont typeface="Proxima Nova"/>
              <a:buChar char="●"/>
            </a:pPr>
            <a:r>
              <a:rPr lang="en" sz="1300"/>
              <a:t>Reduces correlated stock returns into fewer uncorrelated risk factors.</a:t>
            </a:r>
            <a:endParaRPr sz="1300"/>
          </a:p>
          <a:p>
            <a:pPr indent="-311150" lvl="0" marL="457200" rtl="0" algn="l">
              <a:lnSpc>
                <a:spcPct val="100000"/>
              </a:lnSpc>
              <a:spcBef>
                <a:spcPts val="0"/>
              </a:spcBef>
              <a:spcAft>
                <a:spcPts val="0"/>
              </a:spcAft>
              <a:buClr>
                <a:schemeClr val="dk2"/>
              </a:buClr>
              <a:buSzPts val="1300"/>
              <a:buFont typeface="Proxima Nova"/>
              <a:buChar char="●"/>
            </a:pPr>
            <a:r>
              <a:rPr lang="en" sz="1300"/>
              <a:t>Helps identify main drivers of market volatility.</a:t>
            </a:r>
            <a:endParaRPr sz="1300"/>
          </a:p>
          <a:p>
            <a:pPr indent="-311150" lvl="0" marL="457200" rtl="0" algn="l">
              <a:lnSpc>
                <a:spcPct val="100000"/>
              </a:lnSpc>
              <a:spcBef>
                <a:spcPts val="0"/>
              </a:spcBef>
              <a:spcAft>
                <a:spcPts val="0"/>
              </a:spcAft>
              <a:buClr>
                <a:schemeClr val="dk2"/>
              </a:buClr>
              <a:buSzPts val="1300"/>
              <a:buFont typeface="Proxima Nova"/>
              <a:buChar char="●"/>
            </a:pPr>
            <a:r>
              <a:rPr lang="en" sz="1300"/>
              <a:t>Improves risk diversification and asset allocation strategies.</a:t>
            </a:r>
            <a:endParaRPr sz="1300"/>
          </a:p>
          <a:p>
            <a:pPr indent="0" lvl="0" marL="0" rtl="0" algn="l">
              <a:lnSpc>
                <a:spcPct val="100000"/>
              </a:lnSpc>
              <a:spcBef>
                <a:spcPts val="0"/>
              </a:spcBef>
              <a:spcAft>
                <a:spcPts val="0"/>
              </a:spcAft>
              <a:buNone/>
            </a:pPr>
            <a:r>
              <a:rPr b="1" lang="en" sz="1300"/>
              <a:t>3. Bioinformatics / Genomics</a:t>
            </a:r>
            <a:endParaRPr b="1" sz="1300"/>
          </a:p>
          <a:p>
            <a:pPr indent="-311150" lvl="0" marL="457200" rtl="0" algn="l">
              <a:lnSpc>
                <a:spcPct val="100000"/>
              </a:lnSpc>
              <a:spcBef>
                <a:spcPts val="0"/>
              </a:spcBef>
              <a:spcAft>
                <a:spcPts val="0"/>
              </a:spcAft>
              <a:buClr>
                <a:schemeClr val="dk2"/>
              </a:buClr>
              <a:buSzPts val="1300"/>
              <a:buFont typeface="Proxima Nova"/>
              <a:buChar char="●"/>
            </a:pPr>
            <a:r>
              <a:rPr lang="en" sz="1300"/>
              <a:t>Gene expression datasets have thousands of features (genes).</a:t>
            </a:r>
            <a:endParaRPr sz="1300"/>
          </a:p>
          <a:p>
            <a:pPr indent="-311150" lvl="0" marL="457200" rtl="0" algn="l">
              <a:lnSpc>
                <a:spcPct val="100000"/>
              </a:lnSpc>
              <a:spcBef>
                <a:spcPts val="0"/>
              </a:spcBef>
              <a:spcAft>
                <a:spcPts val="0"/>
              </a:spcAft>
              <a:buClr>
                <a:schemeClr val="dk2"/>
              </a:buClr>
              <a:buSzPts val="1300"/>
              <a:buFont typeface="Proxima Nova"/>
              <a:buChar char="●"/>
            </a:pPr>
            <a:r>
              <a:rPr lang="en" sz="1300"/>
              <a:t>PCA reduces to a few key components capturing biological variation.</a:t>
            </a:r>
            <a:endParaRPr sz="1300"/>
          </a:p>
          <a:p>
            <a:pPr indent="-311150" lvl="0" marL="457200" rtl="0" algn="l">
              <a:lnSpc>
                <a:spcPct val="100000"/>
              </a:lnSpc>
              <a:spcBef>
                <a:spcPts val="0"/>
              </a:spcBef>
              <a:spcAft>
                <a:spcPts val="0"/>
              </a:spcAft>
              <a:buClr>
                <a:schemeClr val="dk2"/>
              </a:buClr>
              <a:buSzPts val="1300"/>
              <a:buFont typeface="Proxima Nova"/>
              <a:buChar char="●"/>
            </a:pPr>
            <a:r>
              <a:rPr lang="en" sz="1300"/>
              <a:t>Useful for cancer classification, disease prediction, and biomarker discovery.</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0" y="0"/>
            <a:ext cx="91440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K-Means Clustering</a:t>
            </a:r>
            <a:endParaRPr/>
          </a:p>
        </p:txBody>
      </p:sp>
      <p:sp>
        <p:nvSpPr>
          <p:cNvPr id="135" name="Google Shape;135;p25"/>
          <p:cNvSpPr txBox="1"/>
          <p:nvPr>
            <p:ph idx="1" type="body"/>
          </p:nvPr>
        </p:nvSpPr>
        <p:spPr>
          <a:xfrm>
            <a:off x="0" y="615350"/>
            <a:ext cx="9144000" cy="452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Type:</a:t>
            </a:r>
            <a:r>
              <a:rPr lang="en" sz="1300"/>
              <a:t> Unsupervised Machine Learning algorithm</a:t>
            </a:r>
            <a:endParaRPr sz="1300"/>
          </a:p>
          <a:p>
            <a:pPr indent="0" lvl="0" marL="0" rtl="0" algn="l">
              <a:lnSpc>
                <a:spcPct val="100000"/>
              </a:lnSpc>
              <a:spcBef>
                <a:spcPts val="0"/>
              </a:spcBef>
              <a:spcAft>
                <a:spcPts val="0"/>
              </a:spcAft>
              <a:buNone/>
            </a:pPr>
            <a:r>
              <a:rPr b="1" lang="en" sz="1300"/>
              <a:t>Goal:</a:t>
            </a:r>
            <a:r>
              <a:rPr lang="en" sz="1300"/>
              <a:t> Groups unlabeled data into clusters based on similarity</a:t>
            </a:r>
            <a:endParaRPr sz="1300"/>
          </a:p>
          <a:p>
            <a:pPr indent="0" lvl="0" marL="0" rtl="0" algn="l">
              <a:lnSpc>
                <a:spcPct val="100000"/>
              </a:lnSpc>
              <a:spcBef>
                <a:spcPts val="0"/>
              </a:spcBef>
              <a:spcAft>
                <a:spcPts val="0"/>
              </a:spcAft>
              <a:buNone/>
            </a:pPr>
            <a:r>
              <a:rPr b="1" lang="en" sz="1300"/>
              <a:t>Key Idea:</a:t>
            </a:r>
            <a:r>
              <a:rPr lang="en" sz="1300"/>
              <a:t> Assigns points to nearest cluster </a:t>
            </a:r>
            <a:r>
              <a:rPr b="1" lang="en" sz="1300"/>
              <a:t>centroid</a:t>
            </a:r>
            <a:r>
              <a:rPr lang="en" sz="1300"/>
              <a:t> </a:t>
            </a:r>
            <a:endParaRPr sz="1300"/>
          </a:p>
          <a:p>
            <a:pPr indent="0" lvl="0" marL="0" rtl="0" algn="l">
              <a:lnSpc>
                <a:spcPct val="100000"/>
              </a:lnSpc>
              <a:spcBef>
                <a:spcPts val="0"/>
              </a:spcBef>
              <a:spcAft>
                <a:spcPts val="0"/>
              </a:spcAft>
              <a:buNone/>
            </a:pPr>
            <a:r>
              <a:rPr lang="en" sz="1300"/>
              <a:t>and updates centroids iteratively</a:t>
            </a:r>
            <a:endParaRPr sz="13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0"/>
              </a:spcAft>
              <a:buNone/>
            </a:pPr>
            <a:r>
              <a:rPr b="1" lang="en" sz="1500"/>
              <a:t>How K-Means Works</a:t>
            </a:r>
            <a:endParaRPr b="1" sz="1500"/>
          </a:p>
          <a:p>
            <a:pPr indent="-311150" lvl="0" marL="457200" rtl="0" algn="l">
              <a:lnSpc>
                <a:spcPct val="100000"/>
              </a:lnSpc>
              <a:spcBef>
                <a:spcPts val="0"/>
              </a:spcBef>
              <a:spcAft>
                <a:spcPts val="0"/>
              </a:spcAft>
              <a:buClr>
                <a:schemeClr val="dk2"/>
              </a:buClr>
              <a:buSzPts val="1300"/>
              <a:buFont typeface="Proxima Nova"/>
              <a:buAutoNum type="arabicPeriod"/>
            </a:pPr>
            <a:r>
              <a:rPr lang="en" sz="1300"/>
              <a:t>Choose number of clusters (</a:t>
            </a:r>
            <a:r>
              <a:rPr i="1" lang="en" sz="1300"/>
              <a:t>k</a:t>
            </a:r>
            <a:r>
              <a:rPr lang="en" sz="1300"/>
              <a:t>)</a:t>
            </a:r>
            <a:endParaRPr sz="1300"/>
          </a:p>
          <a:p>
            <a:pPr indent="-311150" lvl="0" marL="457200" rtl="0" algn="l">
              <a:lnSpc>
                <a:spcPct val="100000"/>
              </a:lnSpc>
              <a:spcBef>
                <a:spcPts val="0"/>
              </a:spcBef>
              <a:spcAft>
                <a:spcPts val="0"/>
              </a:spcAft>
              <a:buClr>
                <a:schemeClr val="dk2"/>
              </a:buClr>
              <a:buSzPts val="1300"/>
              <a:buFont typeface="Proxima Nova"/>
              <a:buAutoNum type="arabicPeriod"/>
            </a:pPr>
            <a:r>
              <a:rPr lang="en" sz="1300"/>
              <a:t>Randomly initialize </a:t>
            </a:r>
            <a:r>
              <a:rPr i="1" lang="en" sz="1300"/>
              <a:t>k</a:t>
            </a:r>
            <a:r>
              <a:rPr lang="en" sz="1300"/>
              <a:t> centroids</a:t>
            </a:r>
            <a:endParaRPr sz="1300"/>
          </a:p>
          <a:p>
            <a:pPr indent="-311150" lvl="0" marL="457200" rtl="0" algn="l">
              <a:lnSpc>
                <a:spcPct val="100000"/>
              </a:lnSpc>
              <a:spcBef>
                <a:spcPts val="0"/>
              </a:spcBef>
              <a:spcAft>
                <a:spcPts val="0"/>
              </a:spcAft>
              <a:buClr>
                <a:schemeClr val="dk2"/>
              </a:buClr>
              <a:buSzPts val="1300"/>
              <a:buFont typeface="Arial"/>
              <a:buAutoNum type="arabicPeriod"/>
            </a:pPr>
            <a:r>
              <a:rPr lang="en" sz="1300"/>
              <a:t>Assign each data point to nearest centroid </a:t>
            </a:r>
            <a:endParaRPr sz="1300"/>
          </a:p>
          <a:p>
            <a:pPr indent="0" lvl="0" marL="457200" rtl="0" algn="l">
              <a:lnSpc>
                <a:spcPct val="100000"/>
              </a:lnSpc>
              <a:spcBef>
                <a:spcPts val="0"/>
              </a:spcBef>
              <a:spcAft>
                <a:spcPts val="0"/>
              </a:spcAft>
              <a:buNone/>
            </a:pPr>
            <a:r>
              <a:rPr lang="en" sz="1300"/>
              <a:t>(using </a:t>
            </a:r>
            <a:r>
              <a:rPr b="1" lang="en" sz="1300"/>
              <a:t>Euclidean distance</a:t>
            </a:r>
            <a:r>
              <a:rPr lang="en" sz="1300"/>
              <a:t>)</a:t>
            </a:r>
            <a:endParaRPr sz="1300"/>
          </a:p>
          <a:p>
            <a:pPr indent="-311150" lvl="0" marL="457200" rtl="0" algn="l">
              <a:lnSpc>
                <a:spcPct val="100000"/>
              </a:lnSpc>
              <a:spcBef>
                <a:spcPts val="0"/>
              </a:spcBef>
              <a:spcAft>
                <a:spcPts val="0"/>
              </a:spcAft>
              <a:buClr>
                <a:schemeClr val="dk2"/>
              </a:buClr>
              <a:buSzPts val="1300"/>
              <a:buFont typeface="Proxima Nova"/>
              <a:buAutoNum type="arabicPeriod"/>
            </a:pPr>
            <a:r>
              <a:rPr lang="en" sz="1300"/>
              <a:t>Update centroids = mean of assigned points</a:t>
            </a:r>
            <a:endParaRPr sz="1300"/>
          </a:p>
          <a:p>
            <a:pPr indent="-311150" lvl="0" marL="457200" rtl="0" algn="l">
              <a:lnSpc>
                <a:spcPct val="100000"/>
              </a:lnSpc>
              <a:spcBef>
                <a:spcPts val="0"/>
              </a:spcBef>
              <a:spcAft>
                <a:spcPts val="0"/>
              </a:spcAft>
              <a:buClr>
                <a:schemeClr val="dk2"/>
              </a:buClr>
              <a:buSzPts val="1300"/>
              <a:buFont typeface="Proxima Nova"/>
              <a:buAutoNum type="arabicPeriod"/>
            </a:pPr>
            <a:r>
              <a:rPr lang="en" sz="1300"/>
              <a:t>Repeat until centroids stop moving (convergence)</a:t>
            </a:r>
            <a:endParaRPr sz="13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0"/>
              </a:spcAft>
              <a:buNone/>
            </a:pPr>
            <a:r>
              <a:rPr b="1" lang="en" sz="1500"/>
              <a:t>Parameters &amp; Hyperparameters to Tune (K-Means)</a:t>
            </a:r>
            <a:endParaRPr b="1" sz="1500"/>
          </a:p>
          <a:p>
            <a:pPr indent="-311150" lvl="0" marL="457200" rtl="0" algn="l">
              <a:lnSpc>
                <a:spcPct val="100000"/>
              </a:lnSpc>
              <a:spcBef>
                <a:spcPts val="0"/>
              </a:spcBef>
              <a:spcAft>
                <a:spcPts val="0"/>
              </a:spcAft>
              <a:buClr>
                <a:schemeClr val="dk2"/>
              </a:buClr>
              <a:buSzPts val="1300"/>
              <a:buFont typeface="Arial"/>
              <a:buChar char="●"/>
            </a:pPr>
            <a:r>
              <a:rPr b="1" lang="en" sz="1300"/>
              <a:t>n_clusters (k):</a:t>
            </a:r>
            <a:r>
              <a:rPr lang="en" sz="1300"/>
              <a:t> Number of clusters (most critical choice)</a:t>
            </a:r>
            <a:endParaRPr sz="1300"/>
          </a:p>
          <a:p>
            <a:pPr indent="-311150" lvl="0" marL="457200" rtl="0" algn="l">
              <a:lnSpc>
                <a:spcPct val="100000"/>
              </a:lnSpc>
              <a:spcBef>
                <a:spcPts val="0"/>
              </a:spcBef>
              <a:spcAft>
                <a:spcPts val="0"/>
              </a:spcAft>
              <a:buClr>
                <a:schemeClr val="dk2"/>
              </a:buClr>
              <a:buSzPts val="1300"/>
              <a:buFont typeface="Arial"/>
              <a:buChar char="●"/>
            </a:pPr>
            <a:r>
              <a:rPr b="1" lang="en" sz="1300"/>
              <a:t>init:</a:t>
            </a:r>
            <a:r>
              <a:rPr lang="en" sz="1300"/>
              <a:t> Method for initializing centroids (random, k-means++)</a:t>
            </a:r>
            <a:endParaRPr sz="1300"/>
          </a:p>
          <a:p>
            <a:pPr indent="-311150" lvl="0" marL="457200" rtl="0" algn="l">
              <a:lnSpc>
                <a:spcPct val="100000"/>
              </a:lnSpc>
              <a:spcBef>
                <a:spcPts val="0"/>
              </a:spcBef>
              <a:spcAft>
                <a:spcPts val="0"/>
              </a:spcAft>
              <a:buClr>
                <a:schemeClr val="dk2"/>
              </a:buClr>
              <a:buSzPts val="1300"/>
              <a:buFont typeface="Arial"/>
              <a:buChar char="●"/>
            </a:pPr>
            <a:r>
              <a:rPr b="1" lang="en" sz="1300"/>
              <a:t>n_init:</a:t>
            </a:r>
            <a:r>
              <a:rPr lang="en" sz="1300"/>
              <a:t> Number of runs with different centroid seeds </a:t>
            </a:r>
            <a:endParaRPr sz="1300"/>
          </a:p>
          <a:p>
            <a:pPr indent="0" lvl="0" marL="457200" rtl="0" algn="l">
              <a:lnSpc>
                <a:spcPct val="100000"/>
              </a:lnSpc>
              <a:spcBef>
                <a:spcPts val="0"/>
              </a:spcBef>
              <a:spcAft>
                <a:spcPts val="0"/>
              </a:spcAft>
              <a:buNone/>
            </a:pPr>
            <a:r>
              <a:rPr lang="en" sz="1300"/>
              <a:t>(best result chosen)</a:t>
            </a:r>
            <a:endParaRPr sz="1300"/>
          </a:p>
          <a:p>
            <a:pPr indent="-311150" lvl="0" marL="457200" rtl="0" algn="l">
              <a:lnSpc>
                <a:spcPct val="100000"/>
              </a:lnSpc>
              <a:spcBef>
                <a:spcPts val="0"/>
              </a:spcBef>
              <a:spcAft>
                <a:spcPts val="0"/>
              </a:spcAft>
              <a:buClr>
                <a:schemeClr val="dk2"/>
              </a:buClr>
              <a:buSzPts val="1300"/>
              <a:buFont typeface="Arial"/>
              <a:buChar char="●"/>
            </a:pPr>
            <a:r>
              <a:rPr b="1" lang="en" sz="1300"/>
              <a:t>max_iter:</a:t>
            </a:r>
            <a:r>
              <a:rPr lang="en" sz="1300"/>
              <a:t> Maximum iterations allowed per run</a:t>
            </a:r>
            <a:endParaRPr sz="1300"/>
          </a:p>
          <a:p>
            <a:pPr indent="-311150" lvl="0" marL="457200" rtl="0" algn="l">
              <a:lnSpc>
                <a:spcPct val="100000"/>
              </a:lnSpc>
              <a:spcBef>
                <a:spcPts val="0"/>
              </a:spcBef>
              <a:spcAft>
                <a:spcPts val="0"/>
              </a:spcAft>
              <a:buClr>
                <a:schemeClr val="dk2"/>
              </a:buClr>
              <a:buSzPts val="1300"/>
              <a:buFont typeface="Arial"/>
              <a:buChar char="●"/>
            </a:pPr>
            <a:r>
              <a:rPr b="1" lang="en" sz="1300"/>
              <a:t>tol:</a:t>
            </a:r>
            <a:r>
              <a:rPr lang="en" sz="1300"/>
              <a:t> Tolerance for declaring convergence (stopping criterion)</a:t>
            </a:r>
            <a:endParaRPr sz="1300"/>
          </a:p>
          <a:p>
            <a:pPr indent="-311150" lvl="0" marL="457200" rtl="0" algn="l">
              <a:lnSpc>
                <a:spcPct val="100000"/>
              </a:lnSpc>
              <a:spcBef>
                <a:spcPts val="0"/>
              </a:spcBef>
              <a:spcAft>
                <a:spcPts val="0"/>
              </a:spcAft>
              <a:buClr>
                <a:schemeClr val="dk2"/>
              </a:buClr>
              <a:buSzPts val="1300"/>
              <a:buFont typeface="Arial"/>
              <a:buChar char="●"/>
            </a:pPr>
            <a:r>
              <a:rPr b="1" lang="en" sz="1300"/>
              <a:t>random_state:</a:t>
            </a:r>
            <a:r>
              <a:rPr lang="en" sz="1300"/>
              <a:t> Ensures reproducibility of results</a:t>
            </a:r>
            <a:endParaRPr sz="1300"/>
          </a:p>
        </p:txBody>
      </p:sp>
      <p:pic>
        <p:nvPicPr>
          <p:cNvPr id="136" name="Google Shape;136;p25"/>
          <p:cNvPicPr preferRelativeResize="0"/>
          <p:nvPr/>
        </p:nvPicPr>
        <p:blipFill>
          <a:blip r:embed="rId3">
            <a:alphaModFix/>
          </a:blip>
          <a:stretch>
            <a:fillRect/>
          </a:stretch>
        </p:blipFill>
        <p:spPr>
          <a:xfrm>
            <a:off x="4963900" y="3133850"/>
            <a:ext cx="4000750" cy="1686550"/>
          </a:xfrm>
          <a:prstGeom prst="rect">
            <a:avLst/>
          </a:prstGeom>
          <a:noFill/>
          <a:ln>
            <a:noFill/>
          </a:ln>
        </p:spPr>
      </p:pic>
      <p:sp>
        <p:nvSpPr>
          <p:cNvPr id="137" name="Google Shape;137;p25"/>
          <p:cNvSpPr txBox="1"/>
          <p:nvPr/>
        </p:nvSpPr>
        <p:spPr>
          <a:xfrm>
            <a:off x="4910975" y="4820400"/>
            <a:ext cx="4556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900">
                <a:solidFill>
                  <a:schemeClr val="dk1"/>
                </a:solidFill>
                <a:latin typeface="Proxima Nova"/>
                <a:ea typeface="Proxima Nova"/>
                <a:cs typeface="Proxima Nova"/>
                <a:sym typeface="Proxima Nova"/>
              </a:rPr>
              <a:t>K Means Clustering</a:t>
            </a:r>
            <a:endParaRPr b="1" i="1" sz="900">
              <a:solidFill>
                <a:schemeClr val="dk1"/>
              </a:solidFill>
              <a:latin typeface="Proxima Nova"/>
              <a:ea typeface="Proxima Nova"/>
              <a:cs typeface="Proxima Nova"/>
              <a:sym typeface="Proxima Nova"/>
            </a:endParaRPr>
          </a:p>
        </p:txBody>
      </p:sp>
      <p:sp>
        <p:nvSpPr>
          <p:cNvPr id="138" name="Google Shape;138;p25"/>
          <p:cNvSpPr txBox="1"/>
          <p:nvPr/>
        </p:nvSpPr>
        <p:spPr>
          <a:xfrm>
            <a:off x="4963900" y="1112550"/>
            <a:ext cx="3927900" cy="145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300">
                <a:solidFill>
                  <a:schemeClr val="dk2"/>
                </a:solidFill>
                <a:latin typeface="Proxima Nova"/>
                <a:ea typeface="Proxima Nova"/>
                <a:cs typeface="Proxima Nova"/>
                <a:sym typeface="Proxima Nova"/>
              </a:rPr>
              <a:t> Why It Is Used</a:t>
            </a:r>
            <a:endParaRPr b="1" sz="1300">
              <a:solidFill>
                <a:schemeClr val="dk2"/>
              </a:solidFill>
              <a:latin typeface="Proxima Nova"/>
              <a:ea typeface="Proxima Nova"/>
              <a:cs typeface="Proxima Nova"/>
              <a:sym typeface="Proxima Nova"/>
            </a:endParaRPr>
          </a:p>
          <a:p>
            <a:pPr indent="-311150" lvl="0" marL="457200" rtl="0" algn="l">
              <a:lnSpc>
                <a:spcPct val="115000"/>
              </a:lnSpc>
              <a:spcBef>
                <a:spcPts val="1200"/>
              </a:spcBef>
              <a:spcAft>
                <a:spcPts val="0"/>
              </a:spcAft>
              <a:buClr>
                <a:schemeClr val="dk2"/>
              </a:buClr>
              <a:buSzPts val="1300"/>
              <a:buFont typeface="Proxima Nova"/>
              <a:buChar char="●"/>
            </a:pPr>
            <a:r>
              <a:rPr lang="en" sz="1300">
                <a:solidFill>
                  <a:schemeClr val="dk2"/>
                </a:solidFill>
                <a:latin typeface="Proxima Nova"/>
                <a:ea typeface="Proxima Nova"/>
                <a:cs typeface="Proxima Nova"/>
                <a:sym typeface="Proxima Nova"/>
              </a:rPr>
              <a:t>Simple &amp; easy to implement</a:t>
            </a:r>
            <a:endParaRPr sz="1300">
              <a:solidFill>
                <a:schemeClr val="dk2"/>
              </a:solidFill>
              <a:latin typeface="Proxima Nova"/>
              <a:ea typeface="Proxima Nova"/>
              <a:cs typeface="Proxima Nova"/>
              <a:sym typeface="Proxima Nova"/>
            </a:endParaRPr>
          </a:p>
          <a:p>
            <a:pPr indent="-311150" lvl="0" marL="457200" rtl="0" algn="l">
              <a:lnSpc>
                <a:spcPct val="115000"/>
              </a:lnSpc>
              <a:spcBef>
                <a:spcPts val="0"/>
              </a:spcBef>
              <a:spcAft>
                <a:spcPts val="0"/>
              </a:spcAft>
              <a:buClr>
                <a:schemeClr val="dk2"/>
              </a:buClr>
              <a:buSzPts val="1300"/>
              <a:buFont typeface="Proxima Nova"/>
              <a:buChar char="●"/>
            </a:pPr>
            <a:r>
              <a:rPr lang="en" sz="1300">
                <a:solidFill>
                  <a:schemeClr val="dk2"/>
                </a:solidFill>
                <a:latin typeface="Proxima Nova"/>
                <a:ea typeface="Proxima Nova"/>
                <a:cs typeface="Proxima Nova"/>
                <a:sym typeface="Proxima Nova"/>
              </a:rPr>
              <a:t>Scales well to large datasets</a:t>
            </a:r>
            <a:endParaRPr sz="1300">
              <a:solidFill>
                <a:schemeClr val="dk2"/>
              </a:solidFill>
              <a:latin typeface="Proxima Nova"/>
              <a:ea typeface="Proxima Nova"/>
              <a:cs typeface="Proxima Nova"/>
              <a:sym typeface="Proxima Nova"/>
            </a:endParaRPr>
          </a:p>
          <a:p>
            <a:pPr indent="-311150" lvl="0" marL="457200" rtl="0" algn="l">
              <a:lnSpc>
                <a:spcPct val="115000"/>
              </a:lnSpc>
              <a:spcBef>
                <a:spcPts val="0"/>
              </a:spcBef>
              <a:spcAft>
                <a:spcPts val="0"/>
              </a:spcAft>
              <a:buClr>
                <a:schemeClr val="dk2"/>
              </a:buClr>
              <a:buSzPts val="1300"/>
              <a:buFont typeface="Proxima Nova"/>
              <a:buChar char="●"/>
            </a:pPr>
            <a:r>
              <a:rPr lang="en" sz="1300">
                <a:solidFill>
                  <a:schemeClr val="dk2"/>
                </a:solidFill>
                <a:latin typeface="Proxima Nova"/>
                <a:ea typeface="Proxima Nova"/>
                <a:cs typeface="Proxima Nova"/>
                <a:sym typeface="Proxima Nova"/>
              </a:rPr>
              <a:t>Provides clear groupings based on similarity</a:t>
            </a:r>
            <a:endParaRPr sz="1300">
              <a:solidFill>
                <a:schemeClr val="dk2"/>
              </a:solidFill>
              <a:latin typeface="Proxima Nova"/>
              <a:ea typeface="Proxima Nova"/>
              <a:cs typeface="Proxima Nova"/>
              <a:sym typeface="Proxima Nova"/>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latin typeface="Proxima Nova"/>
                <a:ea typeface="Proxima Nova"/>
                <a:cs typeface="Proxima Nova"/>
                <a:sym typeface="Proxima Nova"/>
              </a:rPr>
              <a:t>Useful for </a:t>
            </a:r>
            <a:r>
              <a:rPr b="1" lang="en" sz="1300">
                <a:solidFill>
                  <a:schemeClr val="dk2"/>
                </a:solidFill>
                <a:latin typeface="Proxima Nova"/>
                <a:ea typeface="Proxima Nova"/>
                <a:cs typeface="Proxima Nova"/>
                <a:sym typeface="Proxima Nova"/>
              </a:rPr>
              <a:t>exploratory data analysis (EDA)</a:t>
            </a:r>
            <a:endParaRPr sz="1300">
              <a:solidFill>
                <a:schemeClr val="dk2"/>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0" y="-125"/>
            <a:ext cx="9144000" cy="514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t>Cost Function (Optimization Objective)</a:t>
            </a:r>
            <a:endParaRPr b="1" sz="1500"/>
          </a:p>
          <a:p>
            <a:pPr indent="-304800" lvl="0" marL="457200" rtl="0" algn="l">
              <a:spcBef>
                <a:spcPts val="0"/>
              </a:spcBef>
              <a:spcAft>
                <a:spcPts val="0"/>
              </a:spcAft>
              <a:buClr>
                <a:schemeClr val="dk2"/>
              </a:buClr>
              <a:buSzPts val="1200"/>
              <a:buFont typeface="Arial"/>
              <a:buChar char="●"/>
            </a:pPr>
            <a:r>
              <a:rPr lang="en" sz="1200"/>
              <a:t>K-Means tries to minimize the </a:t>
            </a:r>
            <a:r>
              <a:rPr b="1" lang="en" sz="1200"/>
              <a:t>intra-cluster variance</a:t>
            </a:r>
            <a:r>
              <a:rPr lang="en" sz="1200"/>
              <a:t>.</a:t>
            </a:r>
            <a:endParaRPr sz="1200"/>
          </a:p>
          <a:p>
            <a:pPr indent="-304800" lvl="0" marL="457200" rtl="0" algn="l">
              <a:spcBef>
                <a:spcPts val="0"/>
              </a:spcBef>
              <a:spcAft>
                <a:spcPts val="0"/>
              </a:spcAft>
              <a:buClr>
                <a:schemeClr val="dk2"/>
              </a:buClr>
              <a:buSzPts val="1200"/>
              <a:buFont typeface="Arial"/>
              <a:buChar char="●"/>
            </a:pPr>
            <a:r>
              <a:rPr lang="en" sz="1200"/>
              <a:t>Objective function = </a:t>
            </a:r>
            <a:r>
              <a:rPr b="1" lang="en" sz="1200"/>
              <a:t>Within-Cluster Sum of Squares (WCSS)</a:t>
            </a:r>
            <a:r>
              <a:rPr lang="en" sz="1200"/>
              <a:t>, also called </a:t>
            </a:r>
            <a:r>
              <a:rPr b="1" lang="en" sz="1200"/>
              <a:t>Inertia</a:t>
            </a:r>
            <a:r>
              <a:rPr lang="en" sz="1200"/>
              <a:t>.</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b="1" lang="en" sz="1200"/>
              <a:t>Goal:</a:t>
            </a:r>
            <a:r>
              <a:rPr lang="en" sz="1200"/>
              <a:t> Minimize J so that data points are close to their centroid (tight, compact clusters).</a:t>
            </a:r>
            <a:endParaRPr sz="1200"/>
          </a:p>
          <a:p>
            <a:pPr indent="0" lvl="0" marL="0" rtl="0" algn="l">
              <a:spcBef>
                <a:spcPts val="0"/>
              </a:spcBef>
              <a:spcAft>
                <a:spcPts val="0"/>
              </a:spcAft>
              <a:buNone/>
            </a:pPr>
            <a:r>
              <a:t/>
            </a:r>
            <a:endParaRPr sz="1200"/>
          </a:p>
          <a:p>
            <a:pPr indent="0" lvl="0" marL="0" rtl="0" algn="l">
              <a:lnSpc>
                <a:spcPct val="150000"/>
              </a:lnSpc>
              <a:spcBef>
                <a:spcPts val="0"/>
              </a:spcBef>
              <a:spcAft>
                <a:spcPts val="0"/>
              </a:spcAft>
              <a:buNone/>
            </a:pPr>
            <a:r>
              <a:rPr b="1" lang="en" sz="1500"/>
              <a:t>Performance Evaluation Metrics</a:t>
            </a:r>
            <a:endParaRPr b="1" sz="1500"/>
          </a:p>
          <a:p>
            <a:pPr indent="0" lvl="0" marL="0" rtl="0" algn="l">
              <a:spcBef>
                <a:spcPts val="0"/>
              </a:spcBef>
              <a:spcAft>
                <a:spcPts val="0"/>
              </a:spcAft>
              <a:buNone/>
            </a:pPr>
            <a:r>
              <a:rPr b="1" lang="en" sz="1100"/>
              <a:t>Elbow Method</a:t>
            </a:r>
            <a:endParaRPr b="1" sz="1100"/>
          </a:p>
          <a:p>
            <a:pPr indent="-298450" lvl="0" marL="457200" rtl="0" algn="l">
              <a:spcBef>
                <a:spcPts val="0"/>
              </a:spcBef>
              <a:spcAft>
                <a:spcPts val="0"/>
              </a:spcAft>
              <a:buClr>
                <a:schemeClr val="dk2"/>
              </a:buClr>
              <a:buSzPts val="1100"/>
              <a:buFont typeface="Proxima Nova"/>
              <a:buChar char="●"/>
            </a:pPr>
            <a:r>
              <a:rPr lang="en" sz="1100"/>
              <a:t>Plot </a:t>
            </a:r>
            <a:r>
              <a:rPr i="1" lang="en" sz="1100"/>
              <a:t>WCSS vs. number of clusters (k)</a:t>
            </a:r>
            <a:r>
              <a:rPr lang="en" sz="1100"/>
              <a:t>.</a:t>
            </a:r>
            <a:endParaRPr sz="1100"/>
          </a:p>
          <a:p>
            <a:pPr indent="-298450" lvl="0" marL="457200" rtl="0" algn="l">
              <a:spcBef>
                <a:spcPts val="0"/>
              </a:spcBef>
              <a:spcAft>
                <a:spcPts val="0"/>
              </a:spcAft>
              <a:buClr>
                <a:schemeClr val="dk2"/>
              </a:buClr>
              <a:buSzPts val="1100"/>
              <a:buFont typeface="Proxima Nova"/>
              <a:buChar char="●"/>
            </a:pPr>
            <a:r>
              <a:rPr lang="en" sz="1100"/>
              <a:t>Look for the </a:t>
            </a:r>
            <a:r>
              <a:rPr b="1" lang="en" sz="1100"/>
              <a:t>“elbow point”</a:t>
            </a:r>
            <a:r>
              <a:rPr lang="en" sz="1100"/>
              <a:t> (where WCSS reduction slows).</a:t>
            </a:r>
            <a:endParaRPr sz="1100"/>
          </a:p>
          <a:p>
            <a:pPr indent="-298450" lvl="0" marL="457200" rtl="0" algn="l">
              <a:spcBef>
                <a:spcPts val="0"/>
              </a:spcBef>
              <a:spcAft>
                <a:spcPts val="0"/>
              </a:spcAft>
              <a:buClr>
                <a:schemeClr val="dk2"/>
              </a:buClr>
              <a:buSzPts val="1100"/>
              <a:buFont typeface="Proxima Nova"/>
              <a:buChar char="●"/>
            </a:pPr>
            <a:r>
              <a:rPr lang="en" sz="1100"/>
              <a:t>This point suggests optimal </a:t>
            </a:r>
            <a:r>
              <a:rPr i="1" lang="en" sz="1100"/>
              <a:t>k</a:t>
            </a:r>
            <a:r>
              <a:rPr lang="en" sz="1100"/>
              <a:t>.</a:t>
            </a:r>
            <a:endParaRPr sz="1100"/>
          </a:p>
          <a:p>
            <a:pPr indent="0" lvl="0" marL="0" rtl="0" algn="l">
              <a:spcBef>
                <a:spcPts val="0"/>
              </a:spcBef>
              <a:spcAft>
                <a:spcPts val="0"/>
              </a:spcAft>
              <a:buNone/>
            </a:pPr>
            <a:r>
              <a:rPr b="1" lang="en" sz="1100"/>
              <a:t>Silhouette Score</a:t>
            </a:r>
            <a:endParaRPr b="1" sz="1100"/>
          </a:p>
          <a:p>
            <a:pPr indent="-298450" lvl="0" marL="457200" rtl="0" algn="l">
              <a:spcBef>
                <a:spcPts val="0"/>
              </a:spcBef>
              <a:spcAft>
                <a:spcPts val="0"/>
              </a:spcAft>
              <a:buClr>
                <a:schemeClr val="dk2"/>
              </a:buClr>
              <a:buSzPts val="1100"/>
              <a:buFont typeface="Proxima Nova"/>
              <a:buChar char="●"/>
            </a:pPr>
            <a:r>
              <a:rPr lang="en" sz="1100"/>
              <a:t>Measures how well points fit within their own cluster compared to others</a:t>
            </a:r>
            <a:endParaRPr sz="1100"/>
          </a:p>
          <a:p>
            <a:pPr indent="-298450" lvl="0" marL="457200" rtl="0" algn="l">
              <a:spcBef>
                <a:spcPts val="0"/>
              </a:spcBef>
              <a:spcAft>
                <a:spcPts val="0"/>
              </a:spcAft>
              <a:buClr>
                <a:schemeClr val="dk2"/>
              </a:buClr>
              <a:buSzPts val="1100"/>
              <a:buFont typeface="Proxima Nova"/>
              <a:buChar char="●"/>
            </a:pPr>
            <a:r>
              <a:rPr lang="en" sz="1100"/>
              <a:t>Higher values = better-defined clusters</a:t>
            </a:r>
            <a:endParaRPr sz="1100"/>
          </a:p>
          <a:p>
            <a:pPr indent="0" lvl="0" marL="0" rtl="0" algn="l">
              <a:spcBef>
                <a:spcPts val="0"/>
              </a:spcBef>
              <a:spcAft>
                <a:spcPts val="0"/>
              </a:spcAft>
              <a:buNone/>
            </a:pPr>
            <a:r>
              <a:rPr b="1" lang="en" sz="1100"/>
              <a:t>Davies–Bouldin Index (DBI)</a:t>
            </a:r>
            <a:endParaRPr b="1" sz="1100"/>
          </a:p>
          <a:p>
            <a:pPr indent="-298450" lvl="0" marL="457200" rtl="0" algn="l">
              <a:spcBef>
                <a:spcPts val="0"/>
              </a:spcBef>
              <a:spcAft>
                <a:spcPts val="0"/>
              </a:spcAft>
              <a:buClr>
                <a:schemeClr val="dk2"/>
              </a:buClr>
              <a:buSzPts val="1100"/>
              <a:buFont typeface="Proxima Nova"/>
              <a:buChar char="●"/>
            </a:pPr>
            <a:r>
              <a:rPr lang="en" sz="1100"/>
              <a:t>Evaluates average similarity between clusters</a:t>
            </a:r>
            <a:endParaRPr sz="1100"/>
          </a:p>
          <a:p>
            <a:pPr indent="-298450" lvl="0" marL="457200" rtl="0" algn="l">
              <a:spcBef>
                <a:spcPts val="0"/>
              </a:spcBef>
              <a:spcAft>
                <a:spcPts val="0"/>
              </a:spcAft>
              <a:buClr>
                <a:schemeClr val="dk2"/>
              </a:buClr>
              <a:buSzPts val="1100"/>
              <a:buFont typeface="Proxima Nova"/>
              <a:buChar char="●"/>
            </a:pPr>
            <a:r>
              <a:rPr lang="en" sz="1100"/>
              <a:t>Lower values = better separation of clusters</a:t>
            </a:r>
            <a:endParaRPr sz="1100"/>
          </a:p>
          <a:p>
            <a:pPr indent="0" lvl="0" marL="0" rtl="0" algn="l">
              <a:spcBef>
                <a:spcPts val="0"/>
              </a:spcBef>
              <a:spcAft>
                <a:spcPts val="0"/>
              </a:spcAft>
              <a:buNone/>
            </a:pPr>
            <a:r>
              <a:rPr b="1" lang="en" sz="1100"/>
              <a:t>Calinski–Harabasz Index</a:t>
            </a:r>
            <a:endParaRPr b="1" sz="1100"/>
          </a:p>
          <a:p>
            <a:pPr indent="-298450" lvl="0" marL="457200" rtl="0" algn="l">
              <a:spcBef>
                <a:spcPts val="0"/>
              </a:spcBef>
              <a:spcAft>
                <a:spcPts val="0"/>
              </a:spcAft>
              <a:buClr>
                <a:schemeClr val="dk2"/>
              </a:buClr>
              <a:buSzPts val="1100"/>
              <a:buFont typeface="Proxima Nova"/>
              <a:buChar char="●"/>
            </a:pPr>
            <a:r>
              <a:rPr lang="en" sz="1100"/>
              <a:t>Ratio of between-cluster variance to within-cluster variance</a:t>
            </a:r>
            <a:endParaRPr sz="1100"/>
          </a:p>
          <a:p>
            <a:pPr indent="-298450" lvl="0" marL="457200" rtl="0" algn="l">
              <a:spcBef>
                <a:spcPts val="0"/>
              </a:spcBef>
              <a:spcAft>
                <a:spcPts val="0"/>
              </a:spcAft>
              <a:buClr>
                <a:schemeClr val="dk2"/>
              </a:buClr>
              <a:buSzPts val="1100"/>
              <a:buFont typeface="Proxima Nova"/>
              <a:buChar char="●"/>
            </a:pPr>
            <a:r>
              <a:rPr lang="en" sz="1100"/>
              <a:t>Higher values = better clustering</a:t>
            </a:r>
            <a:endParaRPr sz="1100"/>
          </a:p>
        </p:txBody>
      </p:sp>
      <p:pic>
        <p:nvPicPr>
          <p:cNvPr id="144" name="Google Shape;144;p26"/>
          <p:cNvPicPr preferRelativeResize="0"/>
          <p:nvPr/>
        </p:nvPicPr>
        <p:blipFill rotWithShape="1">
          <a:blip r:embed="rId3">
            <a:alphaModFix/>
          </a:blip>
          <a:srcRect b="55025" l="56134" r="0" t="0"/>
          <a:stretch/>
        </p:blipFill>
        <p:spPr>
          <a:xfrm>
            <a:off x="4308500" y="915974"/>
            <a:ext cx="1362153" cy="572700"/>
          </a:xfrm>
          <a:prstGeom prst="rect">
            <a:avLst/>
          </a:prstGeom>
          <a:noFill/>
          <a:ln>
            <a:noFill/>
          </a:ln>
        </p:spPr>
      </p:pic>
      <p:pic>
        <p:nvPicPr>
          <p:cNvPr id="145" name="Google Shape;145;p26"/>
          <p:cNvPicPr preferRelativeResize="0"/>
          <p:nvPr/>
        </p:nvPicPr>
        <p:blipFill>
          <a:blip r:embed="rId4">
            <a:alphaModFix/>
          </a:blip>
          <a:stretch>
            <a:fillRect/>
          </a:stretch>
        </p:blipFill>
        <p:spPr>
          <a:xfrm>
            <a:off x="6026475" y="676250"/>
            <a:ext cx="2935000" cy="91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t> When It Is Used</a:t>
            </a:r>
            <a:endParaRPr b="1"/>
          </a:p>
          <a:p>
            <a:pPr indent="-317500" lvl="0" marL="457200" rtl="0" algn="l">
              <a:lnSpc>
                <a:spcPct val="100000"/>
              </a:lnSpc>
              <a:spcBef>
                <a:spcPts val="0"/>
              </a:spcBef>
              <a:spcAft>
                <a:spcPts val="0"/>
              </a:spcAft>
              <a:buClr>
                <a:schemeClr val="dk2"/>
              </a:buClr>
              <a:buSzPts val="1400"/>
              <a:buFont typeface="Proxima Nova"/>
              <a:buChar char="●"/>
            </a:pPr>
            <a:r>
              <a:rPr lang="en" sz="1400"/>
              <a:t>When number of clusters (</a:t>
            </a:r>
            <a:r>
              <a:rPr i="1" lang="en" sz="1400"/>
              <a:t>k</a:t>
            </a:r>
            <a:r>
              <a:rPr lang="en" sz="1400"/>
              <a:t>) is known or can be estimated</a:t>
            </a:r>
            <a:endParaRPr sz="1400"/>
          </a:p>
          <a:p>
            <a:pPr indent="-317500" lvl="0" marL="457200" rtl="0" algn="l">
              <a:lnSpc>
                <a:spcPct val="100000"/>
              </a:lnSpc>
              <a:spcBef>
                <a:spcPts val="0"/>
              </a:spcBef>
              <a:spcAft>
                <a:spcPts val="0"/>
              </a:spcAft>
              <a:buClr>
                <a:schemeClr val="dk2"/>
              </a:buClr>
              <a:buSzPts val="1400"/>
              <a:buFont typeface="Arial"/>
              <a:buChar char="●"/>
            </a:pPr>
            <a:r>
              <a:rPr lang="en" sz="1400"/>
              <a:t>When clusters are </a:t>
            </a:r>
            <a:r>
              <a:rPr b="1" lang="en" sz="1400"/>
              <a:t>spherical, balanced, and separated</a:t>
            </a:r>
            <a:endParaRPr b="1" sz="1400"/>
          </a:p>
          <a:p>
            <a:pPr indent="-317500" lvl="0" marL="457200" rtl="0" algn="l">
              <a:lnSpc>
                <a:spcPct val="100000"/>
              </a:lnSpc>
              <a:spcBef>
                <a:spcPts val="0"/>
              </a:spcBef>
              <a:spcAft>
                <a:spcPts val="0"/>
              </a:spcAft>
              <a:buClr>
                <a:schemeClr val="dk2"/>
              </a:buClr>
              <a:buSzPts val="1400"/>
              <a:buFont typeface="Proxima Nova"/>
              <a:buChar char="●"/>
            </a:pPr>
            <a:r>
              <a:rPr lang="en" sz="1400"/>
              <a:t>When interpretability of clusters is important</a:t>
            </a:r>
            <a:endParaRPr sz="1400"/>
          </a:p>
          <a:p>
            <a:pPr indent="-317500" lvl="0" marL="457200" rtl="0" algn="l">
              <a:lnSpc>
                <a:spcPct val="100000"/>
              </a:lnSpc>
              <a:spcBef>
                <a:spcPts val="0"/>
              </a:spcBef>
              <a:spcAft>
                <a:spcPts val="0"/>
              </a:spcAft>
              <a:buClr>
                <a:schemeClr val="dk2"/>
              </a:buClr>
              <a:buSzPts val="1400"/>
              <a:buFont typeface="Proxima Nova"/>
              <a:buChar char="●"/>
            </a:pPr>
            <a:r>
              <a:rPr lang="en" sz="1400"/>
              <a:t>When dimensionality is not too high (works better with fewer features)</a:t>
            </a:r>
            <a:endParaRPr sz="1400"/>
          </a:p>
          <a:p>
            <a:pPr indent="0" lvl="0" marL="457200" rtl="0" algn="l">
              <a:lnSpc>
                <a:spcPct val="100000"/>
              </a:lnSpc>
              <a:spcBef>
                <a:spcPts val="0"/>
              </a:spcBef>
              <a:spcAft>
                <a:spcPts val="0"/>
              </a:spcAft>
              <a:buNone/>
            </a:pPr>
            <a:r>
              <a:t/>
            </a:r>
            <a:endParaRPr sz="1400"/>
          </a:p>
          <a:p>
            <a:pPr indent="0" lvl="0" marL="0" rtl="0" algn="l">
              <a:lnSpc>
                <a:spcPct val="150000"/>
              </a:lnSpc>
              <a:spcBef>
                <a:spcPts val="0"/>
              </a:spcBef>
              <a:spcAft>
                <a:spcPts val="0"/>
              </a:spcAft>
              <a:buNone/>
            </a:pPr>
            <a:r>
              <a:rPr b="1" lang="en"/>
              <a:t>Real-World Use Cases</a:t>
            </a:r>
            <a:endParaRPr b="1"/>
          </a:p>
          <a:p>
            <a:pPr indent="-317500" lvl="0" marL="457200" rtl="0" algn="l">
              <a:lnSpc>
                <a:spcPct val="115000"/>
              </a:lnSpc>
              <a:spcBef>
                <a:spcPts val="0"/>
              </a:spcBef>
              <a:spcAft>
                <a:spcPts val="0"/>
              </a:spcAft>
              <a:buSzPts val="1400"/>
              <a:buAutoNum type="arabicPeriod"/>
            </a:pPr>
            <a:r>
              <a:rPr b="1" lang="en" sz="1400"/>
              <a:t>E-Commerce / Retail (Customer Segmentation)</a:t>
            </a:r>
            <a:endParaRPr b="1" sz="1400"/>
          </a:p>
          <a:p>
            <a:pPr indent="-317500" lvl="0" marL="914400" rtl="0" algn="l">
              <a:lnSpc>
                <a:spcPct val="100000"/>
              </a:lnSpc>
              <a:spcBef>
                <a:spcPts val="0"/>
              </a:spcBef>
              <a:spcAft>
                <a:spcPts val="0"/>
              </a:spcAft>
              <a:buClr>
                <a:schemeClr val="dk2"/>
              </a:buClr>
              <a:buSzPts val="1400"/>
              <a:buFont typeface="Proxima Nova"/>
              <a:buChar char="●"/>
            </a:pPr>
            <a:r>
              <a:rPr lang="en" sz="1400"/>
              <a:t>Groups customers based on buying patterns, frequency, and spending power</a:t>
            </a:r>
            <a:endParaRPr sz="1400"/>
          </a:p>
          <a:p>
            <a:pPr indent="-317500" lvl="0" marL="914400" rtl="0" algn="l">
              <a:lnSpc>
                <a:spcPct val="100000"/>
              </a:lnSpc>
              <a:spcBef>
                <a:spcPts val="0"/>
              </a:spcBef>
              <a:spcAft>
                <a:spcPts val="0"/>
              </a:spcAft>
              <a:buClr>
                <a:schemeClr val="dk2"/>
              </a:buClr>
              <a:buSzPts val="1400"/>
              <a:buFont typeface="Proxima Nova"/>
              <a:buChar char="●"/>
            </a:pPr>
            <a:r>
              <a:rPr lang="en" sz="1400"/>
              <a:t>Enables personalized promotions and targeted advertisements</a:t>
            </a:r>
            <a:endParaRPr sz="1400"/>
          </a:p>
          <a:p>
            <a:pPr indent="-317500" lvl="0" marL="914400" rtl="0" algn="l">
              <a:lnSpc>
                <a:spcPct val="100000"/>
              </a:lnSpc>
              <a:spcBef>
                <a:spcPts val="0"/>
              </a:spcBef>
              <a:spcAft>
                <a:spcPts val="0"/>
              </a:spcAft>
              <a:buClr>
                <a:schemeClr val="dk2"/>
              </a:buClr>
              <a:buSzPts val="1400"/>
              <a:buFont typeface="Proxima Nova"/>
              <a:buChar char="●"/>
            </a:pPr>
            <a:r>
              <a:rPr lang="en" sz="1400"/>
              <a:t>Helps in product recommendation and loyalty programs</a:t>
            </a:r>
            <a:endParaRPr sz="1400"/>
          </a:p>
          <a:p>
            <a:pPr indent="-317500" lvl="0" marL="457200" rtl="0" algn="l">
              <a:lnSpc>
                <a:spcPct val="115000"/>
              </a:lnSpc>
              <a:spcBef>
                <a:spcPts val="0"/>
              </a:spcBef>
              <a:spcAft>
                <a:spcPts val="0"/>
              </a:spcAft>
              <a:buSzPts val="1400"/>
              <a:buAutoNum type="arabicPeriod"/>
            </a:pPr>
            <a:r>
              <a:rPr b="1" lang="en" sz="1400"/>
              <a:t>Finance (Fraud Detection &amp; Risk Analysis)</a:t>
            </a:r>
            <a:endParaRPr b="1" sz="1400"/>
          </a:p>
          <a:p>
            <a:pPr indent="-317500" lvl="0" marL="914400" rtl="0" algn="l">
              <a:lnSpc>
                <a:spcPct val="100000"/>
              </a:lnSpc>
              <a:spcBef>
                <a:spcPts val="0"/>
              </a:spcBef>
              <a:spcAft>
                <a:spcPts val="0"/>
              </a:spcAft>
              <a:buClr>
                <a:schemeClr val="dk2"/>
              </a:buClr>
              <a:buSzPts val="1400"/>
              <a:buFont typeface="Proxima Nova"/>
              <a:buChar char="●"/>
            </a:pPr>
            <a:r>
              <a:rPr lang="en" sz="1400"/>
              <a:t>Clusters transactions to detect unusual spending behavior</a:t>
            </a:r>
            <a:endParaRPr sz="1400"/>
          </a:p>
          <a:p>
            <a:pPr indent="-317500" lvl="0" marL="914400" rtl="0" algn="l">
              <a:lnSpc>
                <a:spcPct val="100000"/>
              </a:lnSpc>
              <a:spcBef>
                <a:spcPts val="0"/>
              </a:spcBef>
              <a:spcAft>
                <a:spcPts val="0"/>
              </a:spcAft>
              <a:buClr>
                <a:schemeClr val="dk2"/>
              </a:buClr>
              <a:buSzPts val="1400"/>
              <a:buFont typeface="Proxima Nova"/>
              <a:buChar char="●"/>
            </a:pPr>
            <a:r>
              <a:rPr lang="en" sz="1400"/>
              <a:t>Identifies risky loan applicants based on credit profiles</a:t>
            </a:r>
            <a:endParaRPr sz="1400"/>
          </a:p>
          <a:p>
            <a:pPr indent="-317500" lvl="0" marL="914400" rtl="0" algn="l">
              <a:lnSpc>
                <a:spcPct val="100000"/>
              </a:lnSpc>
              <a:spcBef>
                <a:spcPts val="0"/>
              </a:spcBef>
              <a:spcAft>
                <a:spcPts val="0"/>
              </a:spcAft>
              <a:buClr>
                <a:schemeClr val="dk2"/>
              </a:buClr>
              <a:buSzPts val="1400"/>
              <a:buFont typeface="Proxima Nova"/>
              <a:buChar char="●"/>
            </a:pPr>
            <a:r>
              <a:rPr lang="en" sz="1400"/>
              <a:t>Helps in segmenting investors for portfolio management</a:t>
            </a:r>
            <a:endParaRPr sz="1400"/>
          </a:p>
          <a:p>
            <a:pPr indent="-317500" lvl="0" marL="457200" rtl="0" algn="l">
              <a:lnSpc>
                <a:spcPct val="115000"/>
              </a:lnSpc>
              <a:spcBef>
                <a:spcPts val="0"/>
              </a:spcBef>
              <a:spcAft>
                <a:spcPts val="0"/>
              </a:spcAft>
              <a:buSzPts val="1400"/>
              <a:buAutoNum type="arabicPeriod"/>
            </a:pPr>
            <a:r>
              <a:rPr b="1" lang="en" sz="1400"/>
              <a:t>Healthcare (Medical Data Analysis)</a:t>
            </a:r>
            <a:endParaRPr b="1" sz="1400"/>
          </a:p>
          <a:p>
            <a:pPr indent="-317500" lvl="0" marL="914400" rtl="0" algn="l">
              <a:lnSpc>
                <a:spcPct val="100000"/>
              </a:lnSpc>
              <a:spcBef>
                <a:spcPts val="0"/>
              </a:spcBef>
              <a:spcAft>
                <a:spcPts val="0"/>
              </a:spcAft>
              <a:buClr>
                <a:schemeClr val="dk2"/>
              </a:buClr>
              <a:buSzPts val="1400"/>
              <a:buFont typeface="Proxima Nova"/>
              <a:buChar char="●"/>
            </a:pPr>
            <a:r>
              <a:rPr lang="en" sz="1400"/>
              <a:t>Groups patients based on symptoms or genetic data for better diagnosis</a:t>
            </a:r>
            <a:endParaRPr sz="1400"/>
          </a:p>
          <a:p>
            <a:pPr indent="-317500" lvl="0" marL="914400" rtl="0" algn="l">
              <a:lnSpc>
                <a:spcPct val="100000"/>
              </a:lnSpc>
              <a:spcBef>
                <a:spcPts val="0"/>
              </a:spcBef>
              <a:spcAft>
                <a:spcPts val="0"/>
              </a:spcAft>
              <a:buClr>
                <a:schemeClr val="dk2"/>
              </a:buClr>
              <a:buSzPts val="1400"/>
              <a:buFont typeface="Proxima Nova"/>
              <a:buChar char="●"/>
            </a:pPr>
            <a:r>
              <a:rPr lang="en" sz="1400"/>
              <a:t>Clusters medical images (e.g., MRI scans) for pattern recognition</a:t>
            </a:r>
            <a:endParaRPr sz="1400"/>
          </a:p>
          <a:p>
            <a:pPr indent="-317500" lvl="0" marL="914400" rtl="0" algn="l">
              <a:lnSpc>
                <a:spcPct val="100000"/>
              </a:lnSpc>
              <a:spcBef>
                <a:spcPts val="0"/>
              </a:spcBef>
              <a:spcAft>
                <a:spcPts val="0"/>
              </a:spcAft>
              <a:buClr>
                <a:schemeClr val="dk2"/>
              </a:buClr>
              <a:buSzPts val="1400"/>
              <a:buFont typeface="Proxima Nova"/>
              <a:buChar char="●"/>
            </a:pPr>
            <a:r>
              <a:rPr lang="en" sz="1400"/>
              <a:t>Helps in drug discovery by clustering molecules with similar properties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0" y="0"/>
            <a:ext cx="91440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Stochastic Gradient Boosting</a:t>
            </a:r>
            <a:endParaRPr/>
          </a:p>
        </p:txBody>
      </p:sp>
      <p:sp>
        <p:nvSpPr>
          <p:cNvPr id="63" name="Google Shape;63;p14"/>
          <p:cNvSpPr txBox="1"/>
          <p:nvPr>
            <p:ph idx="1" type="body"/>
          </p:nvPr>
        </p:nvSpPr>
        <p:spPr>
          <a:xfrm>
            <a:off x="0" y="615350"/>
            <a:ext cx="9144000" cy="4528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Font typeface="Proxima Nova"/>
              <a:buChar char="●"/>
            </a:pPr>
            <a:r>
              <a:rPr lang="en" sz="1200">
                <a:latin typeface="Proxima Nova"/>
                <a:ea typeface="Proxima Nova"/>
                <a:cs typeface="Proxima Nova"/>
                <a:sym typeface="Proxima Nova"/>
              </a:rPr>
              <a:t>Extension of standard Gradient Boosting.</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Arial"/>
              <a:buChar char="●"/>
            </a:pPr>
            <a:r>
              <a:rPr lang="en" sz="1200">
                <a:latin typeface="Proxima Nova"/>
                <a:ea typeface="Proxima Nova"/>
                <a:cs typeface="Proxima Nova"/>
                <a:sym typeface="Proxima Nova"/>
              </a:rPr>
              <a:t>Introduces </a:t>
            </a:r>
            <a:r>
              <a:rPr b="1" lang="en" sz="1200">
                <a:latin typeface="Proxima Nova"/>
                <a:ea typeface="Proxima Nova"/>
                <a:cs typeface="Proxima Nova"/>
                <a:sym typeface="Proxima Nova"/>
              </a:rPr>
              <a:t>randomness</a:t>
            </a:r>
            <a:r>
              <a:rPr lang="en" sz="1200">
                <a:latin typeface="Proxima Nova"/>
                <a:ea typeface="Proxima Nova"/>
                <a:cs typeface="Proxima Nova"/>
                <a:sym typeface="Proxima Nova"/>
              </a:rPr>
              <a:t> by:</a:t>
            </a:r>
            <a:endParaRPr sz="1200">
              <a:latin typeface="Proxima Nova"/>
              <a:ea typeface="Proxima Nova"/>
              <a:cs typeface="Proxima Nova"/>
              <a:sym typeface="Proxima Nova"/>
            </a:endParaRPr>
          </a:p>
          <a:p>
            <a:pPr indent="-304800" lvl="1" marL="914400" rtl="0" algn="l">
              <a:spcBef>
                <a:spcPts val="0"/>
              </a:spcBef>
              <a:spcAft>
                <a:spcPts val="0"/>
              </a:spcAft>
              <a:buClr>
                <a:schemeClr val="dk1"/>
              </a:buClr>
              <a:buSzPts val="1200"/>
              <a:buFont typeface="Arial"/>
              <a:buChar char="○"/>
            </a:pPr>
            <a:r>
              <a:rPr lang="en" sz="1200">
                <a:latin typeface="Proxima Nova"/>
                <a:ea typeface="Proxima Nova"/>
                <a:cs typeface="Proxima Nova"/>
                <a:sym typeface="Proxima Nova"/>
              </a:rPr>
              <a:t>Sampling a </a:t>
            </a:r>
            <a:r>
              <a:rPr b="1" lang="en" sz="1200">
                <a:latin typeface="Proxima Nova"/>
                <a:ea typeface="Proxima Nova"/>
                <a:cs typeface="Proxima Nova"/>
                <a:sym typeface="Proxima Nova"/>
              </a:rPr>
              <a:t>random subset of training data (rows)</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1" marL="914400" rtl="0" algn="l">
              <a:spcBef>
                <a:spcPts val="0"/>
              </a:spcBef>
              <a:spcAft>
                <a:spcPts val="0"/>
              </a:spcAft>
              <a:buClr>
                <a:schemeClr val="dk1"/>
              </a:buClr>
              <a:buSzPts val="1200"/>
              <a:buFont typeface="Arial"/>
              <a:buChar char="○"/>
            </a:pPr>
            <a:r>
              <a:rPr lang="en" sz="1200">
                <a:latin typeface="Proxima Nova"/>
                <a:ea typeface="Proxima Nova"/>
                <a:cs typeface="Proxima Nova"/>
                <a:sym typeface="Proxima Nova"/>
              </a:rPr>
              <a:t>Sampling a </a:t>
            </a:r>
            <a:r>
              <a:rPr b="1" lang="en" sz="1200">
                <a:latin typeface="Proxima Nova"/>
                <a:ea typeface="Proxima Nova"/>
                <a:cs typeface="Proxima Nova"/>
                <a:sym typeface="Proxima Nova"/>
              </a:rPr>
              <a:t>random subset of features (columns)</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latin typeface="Proxima Nova"/>
                <a:ea typeface="Proxima Nova"/>
                <a:cs typeface="Proxima Nova"/>
                <a:sym typeface="Proxima Nova"/>
              </a:rPr>
              <a:t>Trees are trained sequentially but on different random subsets → reduces overfitting.</a:t>
            </a:r>
            <a:endParaRPr sz="1200">
              <a:latin typeface="Proxima Nova"/>
              <a:ea typeface="Proxima Nova"/>
              <a:cs typeface="Proxima Nova"/>
              <a:sym typeface="Proxima Nova"/>
            </a:endParaRPr>
          </a:p>
          <a:p>
            <a:pPr indent="0" lvl="0" marL="0" rtl="0" algn="l">
              <a:spcBef>
                <a:spcPts val="1200"/>
              </a:spcBef>
              <a:spcAft>
                <a:spcPts val="0"/>
              </a:spcAft>
              <a:buNone/>
            </a:pPr>
            <a:r>
              <a:rPr b="1" lang="en" sz="1200">
                <a:latin typeface="Proxima Nova"/>
                <a:ea typeface="Proxima Nova"/>
                <a:cs typeface="Proxima Nova"/>
                <a:sym typeface="Proxima Nova"/>
              </a:rPr>
              <a:t>Cost Function / Performance Metrics:</a:t>
            </a:r>
            <a:endParaRPr b="1" sz="1200">
              <a:latin typeface="Proxima Nova"/>
              <a:ea typeface="Proxima Nova"/>
              <a:cs typeface="Proxima Nova"/>
              <a:sym typeface="Proxima Nova"/>
            </a:endParaRPr>
          </a:p>
          <a:p>
            <a:pPr indent="-304800" lvl="0" marL="457200" rtl="0" algn="l">
              <a:spcBef>
                <a:spcPts val="1200"/>
              </a:spcBef>
              <a:spcAft>
                <a:spcPts val="0"/>
              </a:spcAft>
              <a:buClr>
                <a:schemeClr val="dk1"/>
              </a:buClr>
              <a:buSzPts val="1200"/>
              <a:buFont typeface="Arial"/>
              <a:buChar char="●"/>
            </a:pPr>
            <a:r>
              <a:rPr b="1" lang="en" sz="1200">
                <a:latin typeface="Proxima Nova"/>
                <a:ea typeface="Proxima Nova"/>
                <a:cs typeface="Proxima Nova"/>
                <a:sym typeface="Proxima Nova"/>
              </a:rPr>
              <a:t>Same as Gradient Boosting</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1" marL="914400" rtl="0" algn="l">
              <a:spcBef>
                <a:spcPts val="0"/>
              </a:spcBef>
              <a:spcAft>
                <a:spcPts val="0"/>
              </a:spcAft>
              <a:buClr>
                <a:schemeClr val="dk1"/>
              </a:buClr>
              <a:buSzPts val="1200"/>
              <a:buFont typeface="Proxima Nova"/>
              <a:buChar char="○"/>
            </a:pPr>
            <a:r>
              <a:rPr lang="en" sz="1200">
                <a:latin typeface="Proxima Nova"/>
                <a:ea typeface="Proxima Nova"/>
                <a:cs typeface="Proxima Nova"/>
                <a:sym typeface="Proxima Nova"/>
              </a:rPr>
              <a:t>Classification → Log Loss, Accuracy, ROC-AUC, F1-Score.</a:t>
            </a:r>
            <a:endParaRPr sz="1200">
              <a:latin typeface="Proxima Nova"/>
              <a:ea typeface="Proxima Nova"/>
              <a:cs typeface="Proxima Nova"/>
              <a:sym typeface="Proxima Nova"/>
            </a:endParaRPr>
          </a:p>
          <a:p>
            <a:pPr indent="-304800" lvl="1" marL="914400" rtl="0" algn="l">
              <a:spcBef>
                <a:spcPts val="0"/>
              </a:spcBef>
              <a:spcAft>
                <a:spcPts val="0"/>
              </a:spcAft>
              <a:buClr>
                <a:schemeClr val="dk1"/>
              </a:buClr>
              <a:buSzPts val="1200"/>
              <a:buFont typeface="Proxima Nova"/>
              <a:buChar char="○"/>
            </a:pPr>
            <a:r>
              <a:rPr lang="en" sz="1200">
                <a:latin typeface="Proxima Nova"/>
                <a:ea typeface="Proxima Nova"/>
                <a:cs typeface="Proxima Nova"/>
                <a:sym typeface="Proxima Nova"/>
              </a:rPr>
              <a:t>Regression → MSE, RMSE, MAE, R².</a:t>
            </a:r>
            <a:endParaRPr sz="1200">
              <a:latin typeface="Proxima Nova"/>
              <a:ea typeface="Proxima Nova"/>
              <a:cs typeface="Proxima Nova"/>
              <a:sym typeface="Proxima Nova"/>
            </a:endParaRPr>
          </a:p>
          <a:p>
            <a:pPr indent="0" lvl="0" marL="0" rtl="0" algn="l">
              <a:spcBef>
                <a:spcPts val="1200"/>
              </a:spcBef>
              <a:spcAft>
                <a:spcPts val="0"/>
              </a:spcAft>
              <a:buNone/>
            </a:pPr>
            <a:r>
              <a:rPr b="1" lang="en" sz="1200">
                <a:latin typeface="Proxima Nova"/>
                <a:ea typeface="Proxima Nova"/>
                <a:cs typeface="Proxima Nova"/>
                <a:sym typeface="Proxima Nova"/>
              </a:rPr>
              <a:t>Use Cases:</a:t>
            </a:r>
            <a:endParaRPr b="1" sz="1200">
              <a:latin typeface="Proxima Nova"/>
              <a:ea typeface="Proxima Nova"/>
              <a:cs typeface="Proxima Nova"/>
              <a:sym typeface="Proxima Nova"/>
            </a:endParaRPr>
          </a:p>
          <a:p>
            <a:pPr indent="-304800" lvl="0" marL="457200" rtl="0" algn="l">
              <a:spcBef>
                <a:spcPts val="1200"/>
              </a:spcBef>
              <a:spcAft>
                <a:spcPts val="0"/>
              </a:spcAft>
              <a:buClr>
                <a:schemeClr val="dk1"/>
              </a:buClr>
              <a:buSzPts val="1200"/>
              <a:buFont typeface="Arial"/>
              <a:buAutoNum type="arabicPeriod"/>
            </a:pPr>
            <a:r>
              <a:rPr b="1" lang="en" sz="1200">
                <a:latin typeface="Proxima Nova"/>
                <a:ea typeface="Proxima Nova"/>
                <a:cs typeface="Proxima Nova"/>
                <a:sym typeface="Proxima Nova"/>
              </a:rPr>
              <a:t>Finance</a:t>
            </a:r>
            <a:r>
              <a:rPr lang="en" sz="1200">
                <a:latin typeface="Proxima Nova"/>
                <a:ea typeface="Proxima Nova"/>
                <a:cs typeface="Proxima Nova"/>
                <a:sym typeface="Proxima Nova"/>
              </a:rPr>
              <a:t> – Fraud detection (handles noisy financial transactions better).</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Arial"/>
              <a:buAutoNum type="arabicPeriod"/>
            </a:pPr>
            <a:r>
              <a:rPr b="1" lang="en" sz="1200">
                <a:latin typeface="Proxima Nova"/>
                <a:ea typeface="Proxima Nova"/>
                <a:cs typeface="Proxima Nova"/>
                <a:sym typeface="Proxima Nova"/>
              </a:rPr>
              <a:t>Marketing</a:t>
            </a:r>
            <a:r>
              <a:rPr lang="en" sz="1200">
                <a:latin typeface="Proxima Nova"/>
                <a:ea typeface="Proxima Nova"/>
                <a:cs typeface="Proxima Nova"/>
                <a:sym typeface="Proxima Nova"/>
              </a:rPr>
              <a:t> – Customer churn prediction (avoids overfitting on biased customer data).</a:t>
            </a:r>
            <a:endParaRPr sz="1200">
              <a:latin typeface="Proxima Nova"/>
              <a:ea typeface="Proxima Nova"/>
              <a:cs typeface="Proxima Nova"/>
              <a:sym typeface="Proxima Nova"/>
            </a:endParaRPr>
          </a:p>
          <a:p>
            <a:pPr indent="0" lvl="0" marL="0" rtl="0" algn="l">
              <a:spcBef>
                <a:spcPts val="1200"/>
              </a:spcBef>
              <a:spcAft>
                <a:spcPts val="0"/>
              </a:spcAft>
              <a:buNone/>
            </a:pPr>
            <a:r>
              <a:rPr b="1" lang="en" sz="1200">
                <a:latin typeface="Proxima Nova"/>
                <a:ea typeface="Proxima Nova"/>
                <a:cs typeface="Proxima Nova"/>
                <a:sym typeface="Proxima Nova"/>
              </a:rPr>
              <a:t>When to Use:</a:t>
            </a:r>
            <a:endParaRPr b="1" sz="1200">
              <a:latin typeface="Proxima Nova"/>
              <a:ea typeface="Proxima Nova"/>
              <a:cs typeface="Proxima Nova"/>
              <a:sym typeface="Proxima Nova"/>
            </a:endParaRPr>
          </a:p>
          <a:p>
            <a:pPr indent="-304800" lvl="0" marL="457200" rtl="0" algn="l">
              <a:spcBef>
                <a:spcPts val="1200"/>
              </a:spcBef>
              <a:spcAft>
                <a:spcPts val="0"/>
              </a:spcAft>
              <a:buClr>
                <a:schemeClr val="dk1"/>
              </a:buClr>
              <a:buSzPts val="1200"/>
              <a:buFont typeface="Arial"/>
              <a:buChar char="●"/>
            </a:pPr>
            <a:r>
              <a:rPr lang="en" sz="1200">
                <a:latin typeface="Proxima Nova"/>
                <a:ea typeface="Proxima Nova"/>
                <a:cs typeface="Proxima Nova"/>
                <a:sym typeface="Proxima Nova"/>
              </a:rPr>
              <a:t>When dataset is </a:t>
            </a:r>
            <a:r>
              <a:rPr b="1" lang="en" sz="1200">
                <a:latin typeface="Proxima Nova"/>
                <a:ea typeface="Proxima Nova"/>
                <a:cs typeface="Proxima Nova"/>
                <a:sym typeface="Proxima Nova"/>
              </a:rPr>
              <a:t>large and noisy</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Arial"/>
              <a:buChar char="●"/>
            </a:pPr>
            <a:r>
              <a:rPr lang="en" sz="1200">
                <a:latin typeface="Proxima Nova"/>
                <a:ea typeface="Proxima Nova"/>
                <a:cs typeface="Proxima Nova"/>
                <a:sym typeface="Proxima Nova"/>
              </a:rPr>
              <a:t>When you want </a:t>
            </a:r>
            <a:r>
              <a:rPr b="1" lang="en" sz="1200">
                <a:latin typeface="Proxima Nova"/>
                <a:ea typeface="Proxima Nova"/>
                <a:cs typeface="Proxima Nova"/>
                <a:sym typeface="Proxima Nova"/>
              </a:rPr>
              <a:t>better generalization</a:t>
            </a:r>
            <a:r>
              <a:rPr lang="en" sz="1200">
                <a:latin typeface="Proxima Nova"/>
                <a:ea typeface="Proxima Nova"/>
                <a:cs typeface="Proxima Nova"/>
                <a:sym typeface="Proxima Nova"/>
              </a:rPr>
              <a:t> and lower overfitting risk compared to vanilla Gradient Boosting.</a:t>
            </a:r>
            <a:endParaRPr sz="1200">
              <a:latin typeface="Proxima Nova"/>
              <a:ea typeface="Proxima Nova"/>
              <a:cs typeface="Proxima Nova"/>
              <a:sym typeface="Proxima Nova"/>
            </a:endParaRPr>
          </a:p>
        </p:txBody>
      </p:sp>
      <p:sp>
        <p:nvSpPr>
          <p:cNvPr id="64" name="Google Shape;64;p14"/>
          <p:cNvSpPr txBox="1"/>
          <p:nvPr/>
        </p:nvSpPr>
        <p:spPr>
          <a:xfrm>
            <a:off x="6519775" y="1942325"/>
            <a:ext cx="2148900" cy="1132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200">
                <a:solidFill>
                  <a:schemeClr val="dk2"/>
                </a:solidFill>
                <a:latin typeface="Proxima Nova"/>
                <a:ea typeface="Proxima Nova"/>
                <a:cs typeface="Proxima Nova"/>
                <a:sym typeface="Proxima Nova"/>
              </a:rPr>
              <a:t>Why we use it</a:t>
            </a:r>
            <a:r>
              <a:rPr lang="en" sz="1200">
                <a:solidFill>
                  <a:schemeClr val="dk2"/>
                </a:solidFill>
                <a:latin typeface="Proxima Nova"/>
                <a:ea typeface="Proxima Nova"/>
                <a:cs typeface="Proxima Nova"/>
                <a:sym typeface="Proxima Nova"/>
              </a:rPr>
              <a:t>:</a:t>
            </a:r>
            <a:endParaRPr sz="1200">
              <a:solidFill>
                <a:schemeClr val="dk2"/>
              </a:solidFill>
              <a:latin typeface="Proxima Nova"/>
              <a:ea typeface="Proxima Nova"/>
              <a:cs typeface="Proxima Nova"/>
              <a:sym typeface="Proxima Nova"/>
            </a:endParaRPr>
          </a:p>
          <a:p>
            <a:pPr indent="-304800" lvl="0" marL="457200" rtl="0" algn="l">
              <a:lnSpc>
                <a:spcPct val="115000"/>
              </a:lnSpc>
              <a:spcBef>
                <a:spcPts val="1200"/>
              </a:spcBef>
              <a:spcAft>
                <a:spcPts val="0"/>
              </a:spcAft>
              <a:buClr>
                <a:schemeClr val="dk2"/>
              </a:buClr>
              <a:buSzPts val="1200"/>
              <a:buFont typeface="Proxima Nova"/>
              <a:buChar char="●"/>
            </a:pPr>
            <a:r>
              <a:rPr b="1" lang="en" sz="1200">
                <a:solidFill>
                  <a:schemeClr val="dk2"/>
                </a:solidFill>
                <a:latin typeface="Proxima Nova"/>
                <a:ea typeface="Proxima Nova"/>
                <a:cs typeface="Proxima Nova"/>
                <a:sym typeface="Proxima Nova"/>
              </a:rPr>
              <a:t>Prevents overfitting</a:t>
            </a:r>
            <a:endParaRPr sz="1200">
              <a:solidFill>
                <a:schemeClr val="dk2"/>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2"/>
              </a:buClr>
              <a:buSzPts val="1200"/>
              <a:buFont typeface="Proxima Nova"/>
              <a:buChar char="●"/>
            </a:pPr>
            <a:r>
              <a:rPr b="1" lang="en" sz="1200">
                <a:solidFill>
                  <a:schemeClr val="dk2"/>
                </a:solidFill>
                <a:latin typeface="Proxima Nova"/>
                <a:ea typeface="Proxima Nova"/>
                <a:cs typeface="Proxima Nova"/>
                <a:sym typeface="Proxima Nova"/>
              </a:rPr>
              <a:t>Faster training</a:t>
            </a:r>
            <a:endParaRPr sz="1200">
              <a:solidFill>
                <a:schemeClr val="dk2"/>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2"/>
              </a:buClr>
              <a:buSzPts val="1200"/>
              <a:buFont typeface="Proxima Nova"/>
              <a:buChar char="●"/>
            </a:pPr>
            <a:r>
              <a:rPr b="1" lang="en" sz="1200">
                <a:solidFill>
                  <a:schemeClr val="dk2"/>
                </a:solidFill>
                <a:latin typeface="Proxima Nova"/>
                <a:ea typeface="Proxima Nova"/>
                <a:cs typeface="Proxima Nova"/>
                <a:sym typeface="Proxima Nova"/>
              </a:rPr>
              <a:t>Better generalization</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9144000" cy="68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Histogram-based Gradient Boosting (HistGBM)</a:t>
            </a:r>
            <a:endParaRPr/>
          </a:p>
        </p:txBody>
      </p:sp>
      <p:sp>
        <p:nvSpPr>
          <p:cNvPr id="70" name="Google Shape;70;p15"/>
          <p:cNvSpPr txBox="1"/>
          <p:nvPr>
            <p:ph idx="1" type="body"/>
          </p:nvPr>
        </p:nvSpPr>
        <p:spPr>
          <a:xfrm>
            <a:off x="0" y="686100"/>
            <a:ext cx="9006300" cy="42978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1200"/>
              </a:spcBef>
              <a:spcAft>
                <a:spcPts val="0"/>
              </a:spcAft>
              <a:buClr>
                <a:schemeClr val="dk1"/>
              </a:buClr>
              <a:buSzPts val="1300"/>
              <a:buFont typeface="Arial"/>
              <a:buChar char="●"/>
            </a:pPr>
            <a:r>
              <a:rPr lang="en" sz="1300">
                <a:latin typeface="Arial"/>
                <a:ea typeface="Arial"/>
                <a:cs typeface="Arial"/>
                <a:sym typeface="Arial"/>
              </a:rPr>
              <a:t>Converts continuous features into </a:t>
            </a:r>
            <a:r>
              <a:rPr b="1" lang="en" sz="1300">
                <a:latin typeface="Arial"/>
                <a:ea typeface="Arial"/>
                <a:cs typeface="Arial"/>
                <a:sym typeface="Arial"/>
              </a:rPr>
              <a:t>discrete bins (histograms)</a:t>
            </a:r>
            <a:r>
              <a:rPr lang="en" sz="1300">
                <a:latin typeface="Arial"/>
                <a:ea typeface="Arial"/>
                <a:cs typeface="Arial"/>
                <a:sym typeface="Arial"/>
              </a:rPr>
              <a:t> before training.</a:t>
            </a:r>
            <a:endParaRPr sz="1300">
              <a:latin typeface="Arial"/>
              <a:ea typeface="Arial"/>
              <a:cs typeface="Arial"/>
              <a:sym typeface="Arial"/>
            </a:endParaRPr>
          </a:p>
          <a:p>
            <a:pPr indent="-311150" lvl="0" marL="457200" rtl="0" algn="l">
              <a:lnSpc>
                <a:spcPct val="105000"/>
              </a:lnSpc>
              <a:spcBef>
                <a:spcPts val="0"/>
              </a:spcBef>
              <a:spcAft>
                <a:spcPts val="0"/>
              </a:spcAft>
              <a:buClr>
                <a:schemeClr val="dk1"/>
              </a:buClr>
              <a:buSzPts val="1300"/>
              <a:buFont typeface="Arial"/>
              <a:buChar char="●"/>
            </a:pPr>
            <a:r>
              <a:rPr lang="en" sz="1300">
                <a:latin typeface="Arial"/>
                <a:ea typeface="Arial"/>
                <a:cs typeface="Arial"/>
                <a:sym typeface="Arial"/>
              </a:rPr>
              <a:t>Training uses these bins instead of raw values → reduces computation and memory.</a:t>
            </a:r>
            <a:endParaRPr sz="1300">
              <a:latin typeface="Arial"/>
              <a:ea typeface="Arial"/>
              <a:cs typeface="Arial"/>
              <a:sym typeface="Arial"/>
            </a:endParaRPr>
          </a:p>
          <a:p>
            <a:pPr indent="-311150" lvl="0" marL="457200" rtl="0" algn="l">
              <a:lnSpc>
                <a:spcPct val="105000"/>
              </a:lnSpc>
              <a:spcBef>
                <a:spcPts val="0"/>
              </a:spcBef>
              <a:spcAft>
                <a:spcPts val="0"/>
              </a:spcAft>
              <a:buClr>
                <a:schemeClr val="dk1"/>
              </a:buClr>
              <a:buSzPts val="1300"/>
              <a:buFont typeface="Arial"/>
              <a:buChar char="●"/>
            </a:pPr>
            <a:r>
              <a:rPr lang="en" sz="1300">
                <a:latin typeface="Arial"/>
                <a:ea typeface="Arial"/>
                <a:cs typeface="Arial"/>
                <a:sym typeface="Arial"/>
              </a:rPr>
              <a:t>Trees are grown sequentially, like GBM, but split-finding is faster.</a:t>
            </a:r>
            <a:endParaRPr sz="1300">
              <a:latin typeface="Arial"/>
              <a:ea typeface="Arial"/>
              <a:cs typeface="Arial"/>
              <a:sym typeface="Arial"/>
            </a:endParaRPr>
          </a:p>
          <a:p>
            <a:pPr indent="0" lvl="0" marL="0" rtl="0" algn="l">
              <a:lnSpc>
                <a:spcPct val="105000"/>
              </a:lnSpc>
              <a:spcBef>
                <a:spcPts val="1200"/>
              </a:spcBef>
              <a:spcAft>
                <a:spcPts val="0"/>
              </a:spcAft>
              <a:buSzPts val="688"/>
              <a:buNone/>
            </a:pPr>
            <a:r>
              <a:rPr b="1" lang="en" sz="1300">
                <a:latin typeface="Arial"/>
                <a:ea typeface="Arial"/>
                <a:cs typeface="Arial"/>
                <a:sym typeface="Arial"/>
              </a:rPr>
              <a:t>Cost Function / Performance Metrics:</a:t>
            </a:r>
            <a:endParaRPr b="1" sz="1300">
              <a:latin typeface="Arial"/>
              <a:ea typeface="Arial"/>
              <a:cs typeface="Arial"/>
              <a:sym typeface="Arial"/>
            </a:endParaRPr>
          </a:p>
          <a:p>
            <a:pPr indent="-311150" lvl="0" marL="457200" rtl="0" algn="l">
              <a:lnSpc>
                <a:spcPct val="105000"/>
              </a:lnSpc>
              <a:spcBef>
                <a:spcPts val="1200"/>
              </a:spcBef>
              <a:spcAft>
                <a:spcPts val="0"/>
              </a:spcAft>
              <a:buClr>
                <a:schemeClr val="dk1"/>
              </a:buClr>
              <a:buSzPts val="1300"/>
              <a:buFont typeface="Arial"/>
              <a:buChar char="●"/>
            </a:pPr>
            <a:r>
              <a:rPr b="1" lang="en" sz="1300">
                <a:latin typeface="Arial"/>
                <a:ea typeface="Arial"/>
                <a:cs typeface="Arial"/>
                <a:sym typeface="Arial"/>
              </a:rPr>
              <a:t>Same as Gradient Boosting</a:t>
            </a:r>
            <a:r>
              <a:rPr lang="en" sz="1300">
                <a:latin typeface="Arial"/>
                <a:ea typeface="Arial"/>
                <a:cs typeface="Arial"/>
                <a:sym typeface="Arial"/>
              </a:rPr>
              <a:t>, optimized for speed.</a:t>
            </a:r>
            <a:endParaRPr sz="1300">
              <a:latin typeface="Arial"/>
              <a:ea typeface="Arial"/>
              <a:cs typeface="Arial"/>
              <a:sym typeface="Arial"/>
            </a:endParaRPr>
          </a:p>
          <a:p>
            <a:pPr indent="-311150" lvl="0" marL="457200" rtl="0" algn="l">
              <a:lnSpc>
                <a:spcPct val="105000"/>
              </a:lnSpc>
              <a:spcBef>
                <a:spcPts val="0"/>
              </a:spcBef>
              <a:spcAft>
                <a:spcPts val="0"/>
              </a:spcAft>
              <a:buClr>
                <a:schemeClr val="dk1"/>
              </a:buClr>
              <a:buSzPts val="1300"/>
              <a:buFont typeface="Arial"/>
              <a:buChar char="●"/>
            </a:pPr>
            <a:r>
              <a:rPr lang="en" sz="1300">
                <a:latin typeface="Arial"/>
                <a:ea typeface="Arial"/>
                <a:cs typeface="Arial"/>
                <a:sym typeface="Arial"/>
              </a:rPr>
              <a:t>Regression → RMSE, MAE, R².</a:t>
            </a:r>
            <a:endParaRPr sz="1300">
              <a:latin typeface="Arial"/>
              <a:ea typeface="Arial"/>
              <a:cs typeface="Arial"/>
              <a:sym typeface="Arial"/>
            </a:endParaRPr>
          </a:p>
          <a:p>
            <a:pPr indent="-311150" lvl="0" marL="457200" rtl="0" algn="l">
              <a:lnSpc>
                <a:spcPct val="105000"/>
              </a:lnSpc>
              <a:spcBef>
                <a:spcPts val="0"/>
              </a:spcBef>
              <a:spcAft>
                <a:spcPts val="0"/>
              </a:spcAft>
              <a:buClr>
                <a:schemeClr val="dk1"/>
              </a:buClr>
              <a:buSzPts val="1300"/>
              <a:buFont typeface="Arial"/>
              <a:buChar char="●"/>
            </a:pPr>
            <a:r>
              <a:rPr lang="en" sz="1300">
                <a:latin typeface="Arial"/>
                <a:ea typeface="Arial"/>
                <a:cs typeface="Arial"/>
                <a:sym typeface="Arial"/>
              </a:rPr>
              <a:t>Classification → Log Loss, ROC-AUC, Accuracy.</a:t>
            </a:r>
            <a:endParaRPr sz="1300">
              <a:latin typeface="Arial"/>
              <a:ea typeface="Arial"/>
              <a:cs typeface="Arial"/>
              <a:sym typeface="Arial"/>
            </a:endParaRPr>
          </a:p>
          <a:p>
            <a:pPr indent="0" lvl="0" marL="0" rtl="0" algn="l">
              <a:lnSpc>
                <a:spcPct val="105000"/>
              </a:lnSpc>
              <a:spcBef>
                <a:spcPts val="1200"/>
              </a:spcBef>
              <a:spcAft>
                <a:spcPts val="0"/>
              </a:spcAft>
              <a:buSzPts val="688"/>
              <a:buNone/>
            </a:pPr>
            <a:r>
              <a:rPr b="1" lang="en" sz="1300">
                <a:latin typeface="Arial"/>
                <a:ea typeface="Arial"/>
                <a:cs typeface="Arial"/>
                <a:sym typeface="Arial"/>
              </a:rPr>
              <a:t>Use Cases:</a:t>
            </a:r>
            <a:endParaRPr b="1" sz="1300">
              <a:latin typeface="Arial"/>
              <a:ea typeface="Arial"/>
              <a:cs typeface="Arial"/>
              <a:sym typeface="Arial"/>
            </a:endParaRPr>
          </a:p>
          <a:p>
            <a:pPr indent="-311150" lvl="0" marL="457200" rtl="0" algn="l">
              <a:lnSpc>
                <a:spcPct val="100000"/>
              </a:lnSpc>
              <a:spcBef>
                <a:spcPts val="1200"/>
              </a:spcBef>
              <a:spcAft>
                <a:spcPts val="0"/>
              </a:spcAft>
              <a:buClr>
                <a:schemeClr val="dk1"/>
              </a:buClr>
              <a:buSzPts val="1300"/>
              <a:buFont typeface="Arial"/>
              <a:buAutoNum type="arabicPeriod"/>
            </a:pPr>
            <a:r>
              <a:rPr b="1" lang="en" sz="1300">
                <a:latin typeface="Arial"/>
                <a:ea typeface="Arial"/>
                <a:cs typeface="Arial"/>
                <a:sym typeface="Arial"/>
              </a:rPr>
              <a:t>E-commerce</a:t>
            </a:r>
            <a:r>
              <a:rPr lang="en" sz="1300">
                <a:latin typeface="Arial"/>
                <a:ea typeface="Arial"/>
                <a:cs typeface="Arial"/>
                <a:sym typeface="Arial"/>
              </a:rPr>
              <a:t> </a:t>
            </a:r>
            <a:endParaRPr sz="1300">
              <a:latin typeface="Arial"/>
              <a:ea typeface="Arial"/>
              <a:cs typeface="Arial"/>
              <a:sym typeface="Arial"/>
            </a:endParaRPr>
          </a:p>
          <a:p>
            <a:pPr indent="0" lvl="0" marL="457200" rtl="0" algn="l">
              <a:lnSpc>
                <a:spcPct val="115000"/>
              </a:lnSpc>
              <a:spcBef>
                <a:spcPts val="0"/>
              </a:spcBef>
              <a:spcAft>
                <a:spcPts val="0"/>
              </a:spcAft>
              <a:buNone/>
            </a:pPr>
            <a:r>
              <a:rPr lang="en" sz="1300">
                <a:latin typeface="Arial"/>
                <a:ea typeface="Arial"/>
                <a:cs typeface="Arial"/>
                <a:sym typeface="Arial"/>
              </a:rPr>
              <a:t>– Large-scale product recommendation systems.</a:t>
            </a:r>
            <a:endParaRPr sz="1300">
              <a:latin typeface="Arial"/>
              <a:ea typeface="Arial"/>
              <a:cs typeface="Arial"/>
              <a:sym typeface="Arial"/>
            </a:endParaRPr>
          </a:p>
          <a:p>
            <a:pPr indent="-311150" lvl="0" marL="457200" rtl="0" algn="l">
              <a:lnSpc>
                <a:spcPct val="100000"/>
              </a:lnSpc>
              <a:spcBef>
                <a:spcPts val="0"/>
              </a:spcBef>
              <a:spcAft>
                <a:spcPts val="0"/>
              </a:spcAft>
              <a:buClr>
                <a:schemeClr val="dk1"/>
              </a:buClr>
              <a:buSzPts val="1300"/>
              <a:buFont typeface="Arial"/>
              <a:buAutoNum type="arabicPeriod"/>
            </a:pPr>
            <a:r>
              <a:rPr b="1" lang="en" sz="1300">
                <a:latin typeface="Arial"/>
                <a:ea typeface="Arial"/>
                <a:cs typeface="Arial"/>
                <a:sym typeface="Arial"/>
              </a:rPr>
              <a:t>Healthcare</a:t>
            </a:r>
            <a:endParaRPr sz="1300">
              <a:latin typeface="Arial"/>
              <a:ea typeface="Arial"/>
              <a:cs typeface="Arial"/>
              <a:sym typeface="Arial"/>
            </a:endParaRPr>
          </a:p>
          <a:p>
            <a:pPr indent="0" lvl="0" marL="457200" rtl="0" algn="l">
              <a:lnSpc>
                <a:spcPct val="105000"/>
              </a:lnSpc>
              <a:spcBef>
                <a:spcPts val="0"/>
              </a:spcBef>
              <a:spcAft>
                <a:spcPts val="0"/>
              </a:spcAft>
              <a:buNone/>
            </a:pPr>
            <a:r>
              <a:rPr lang="en" sz="1300">
                <a:latin typeface="Arial"/>
                <a:ea typeface="Arial"/>
                <a:cs typeface="Arial"/>
                <a:sym typeface="Arial"/>
              </a:rPr>
              <a:t>– Predicting disease risk on </a:t>
            </a:r>
            <a:r>
              <a:rPr b="1" lang="en" sz="1300">
                <a:latin typeface="Arial"/>
                <a:ea typeface="Arial"/>
                <a:cs typeface="Arial"/>
                <a:sym typeface="Arial"/>
              </a:rPr>
              <a:t>very high-dimensional datasets</a:t>
            </a:r>
            <a:r>
              <a:rPr lang="en" sz="1300">
                <a:latin typeface="Arial"/>
                <a:ea typeface="Arial"/>
                <a:cs typeface="Arial"/>
                <a:sym typeface="Arial"/>
              </a:rPr>
              <a:t> (lab test + genetic data).</a:t>
            </a:r>
            <a:endParaRPr sz="1300">
              <a:latin typeface="Arial"/>
              <a:ea typeface="Arial"/>
              <a:cs typeface="Arial"/>
              <a:sym typeface="Arial"/>
            </a:endParaRPr>
          </a:p>
          <a:p>
            <a:pPr indent="0" lvl="0" marL="0" rtl="0" algn="l">
              <a:lnSpc>
                <a:spcPct val="100000"/>
              </a:lnSpc>
              <a:spcBef>
                <a:spcPts val="1200"/>
              </a:spcBef>
              <a:spcAft>
                <a:spcPts val="0"/>
              </a:spcAft>
              <a:buSzPts val="688"/>
              <a:buNone/>
            </a:pPr>
            <a:r>
              <a:rPr b="1" lang="en" sz="1300">
                <a:latin typeface="Arial"/>
                <a:ea typeface="Arial"/>
                <a:cs typeface="Arial"/>
                <a:sym typeface="Arial"/>
              </a:rPr>
              <a:t>When to Use:</a:t>
            </a:r>
            <a:endParaRPr b="1" sz="1300">
              <a:latin typeface="Arial"/>
              <a:ea typeface="Arial"/>
              <a:cs typeface="Arial"/>
              <a:sym typeface="Arial"/>
            </a:endParaRPr>
          </a:p>
          <a:p>
            <a:pPr indent="-311150" lvl="0" marL="457200" rtl="0" algn="l">
              <a:lnSpc>
                <a:spcPct val="105000"/>
              </a:lnSpc>
              <a:spcBef>
                <a:spcPts val="1200"/>
              </a:spcBef>
              <a:spcAft>
                <a:spcPts val="0"/>
              </a:spcAft>
              <a:buClr>
                <a:schemeClr val="dk1"/>
              </a:buClr>
              <a:buSzPts val="1300"/>
              <a:buFont typeface="Arial"/>
              <a:buChar char="●"/>
            </a:pPr>
            <a:r>
              <a:rPr lang="en" sz="1300">
                <a:latin typeface="Arial"/>
                <a:ea typeface="Arial"/>
                <a:cs typeface="Arial"/>
                <a:sym typeface="Arial"/>
              </a:rPr>
              <a:t>When dataset is </a:t>
            </a:r>
            <a:r>
              <a:rPr b="1" lang="en" sz="1300">
                <a:latin typeface="Arial"/>
                <a:ea typeface="Arial"/>
                <a:cs typeface="Arial"/>
                <a:sym typeface="Arial"/>
              </a:rPr>
              <a:t>very large (millions of rows)</a:t>
            </a:r>
            <a:r>
              <a:rPr lang="en" sz="1300">
                <a:latin typeface="Arial"/>
                <a:ea typeface="Arial"/>
                <a:cs typeface="Arial"/>
                <a:sym typeface="Arial"/>
              </a:rPr>
              <a:t>.</a:t>
            </a:r>
            <a:endParaRPr sz="1300">
              <a:latin typeface="Arial"/>
              <a:ea typeface="Arial"/>
              <a:cs typeface="Arial"/>
              <a:sym typeface="Arial"/>
            </a:endParaRPr>
          </a:p>
          <a:p>
            <a:pPr indent="-311150" lvl="0" marL="457200" rtl="0" algn="l">
              <a:lnSpc>
                <a:spcPct val="105000"/>
              </a:lnSpc>
              <a:spcBef>
                <a:spcPts val="0"/>
              </a:spcBef>
              <a:spcAft>
                <a:spcPts val="0"/>
              </a:spcAft>
              <a:buClr>
                <a:schemeClr val="dk1"/>
              </a:buClr>
              <a:buSzPts val="1300"/>
              <a:buFont typeface="Arial"/>
              <a:buChar char="●"/>
            </a:pPr>
            <a:r>
              <a:rPr lang="en" sz="1300">
                <a:latin typeface="Arial"/>
                <a:ea typeface="Arial"/>
                <a:cs typeface="Arial"/>
                <a:sym typeface="Arial"/>
              </a:rPr>
              <a:t>When </a:t>
            </a:r>
            <a:r>
              <a:rPr b="1" lang="en" sz="1300">
                <a:latin typeface="Arial"/>
                <a:ea typeface="Arial"/>
                <a:cs typeface="Arial"/>
                <a:sym typeface="Arial"/>
              </a:rPr>
              <a:t>speed and memory efficiency</a:t>
            </a:r>
            <a:r>
              <a:rPr lang="en" sz="1300">
                <a:latin typeface="Arial"/>
                <a:ea typeface="Arial"/>
                <a:cs typeface="Arial"/>
                <a:sym typeface="Arial"/>
              </a:rPr>
              <a:t> are important.</a:t>
            </a:r>
            <a:endParaRPr sz="1300">
              <a:latin typeface="Arial"/>
              <a:ea typeface="Arial"/>
              <a:cs typeface="Arial"/>
              <a:sym typeface="Arial"/>
            </a:endParaRPr>
          </a:p>
          <a:p>
            <a:pPr indent="-311150" lvl="0" marL="457200" rtl="0" algn="l">
              <a:lnSpc>
                <a:spcPct val="105000"/>
              </a:lnSpc>
              <a:spcBef>
                <a:spcPts val="0"/>
              </a:spcBef>
              <a:spcAft>
                <a:spcPts val="0"/>
              </a:spcAft>
              <a:buClr>
                <a:schemeClr val="dk1"/>
              </a:buClr>
              <a:buSzPts val="1300"/>
              <a:buFont typeface="Arial"/>
              <a:buChar char="●"/>
            </a:pPr>
            <a:r>
              <a:rPr lang="en" sz="1300">
                <a:latin typeface="Arial"/>
                <a:ea typeface="Arial"/>
                <a:cs typeface="Arial"/>
                <a:sym typeface="Arial"/>
              </a:rPr>
              <a:t>Good for </a:t>
            </a:r>
            <a:r>
              <a:rPr b="1" lang="en" sz="1300">
                <a:latin typeface="Arial"/>
                <a:ea typeface="Arial"/>
                <a:cs typeface="Arial"/>
                <a:sym typeface="Arial"/>
              </a:rPr>
              <a:t>real-time or near real-time applications</a:t>
            </a:r>
            <a:r>
              <a:rPr lang="en" sz="1300">
                <a:latin typeface="Arial"/>
                <a:ea typeface="Arial"/>
                <a:cs typeface="Arial"/>
                <a:sym typeface="Arial"/>
              </a:rPr>
              <a:t>.</a:t>
            </a:r>
            <a:endParaRPr sz="1300"/>
          </a:p>
        </p:txBody>
      </p:sp>
      <p:sp>
        <p:nvSpPr>
          <p:cNvPr id="71" name="Google Shape;71;p15"/>
          <p:cNvSpPr txBox="1"/>
          <p:nvPr/>
        </p:nvSpPr>
        <p:spPr>
          <a:xfrm>
            <a:off x="4801800" y="1512650"/>
            <a:ext cx="4204500" cy="208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000">
                <a:solidFill>
                  <a:schemeClr val="dk2"/>
                </a:solidFill>
                <a:latin typeface="Proxima Nova"/>
                <a:ea typeface="Proxima Nova"/>
                <a:cs typeface="Proxima Nova"/>
                <a:sym typeface="Proxima Nova"/>
              </a:rPr>
              <a:t>Why Use?</a:t>
            </a:r>
            <a:endParaRPr b="1" sz="1000">
              <a:solidFill>
                <a:schemeClr val="dk2"/>
              </a:solidFill>
              <a:latin typeface="Proxima Nova"/>
              <a:ea typeface="Proxima Nova"/>
              <a:cs typeface="Proxima Nova"/>
              <a:sym typeface="Proxima Nova"/>
            </a:endParaRPr>
          </a:p>
          <a:p>
            <a:pPr indent="-292100" lvl="0" marL="457200" rtl="0" algn="l">
              <a:lnSpc>
                <a:spcPct val="115000"/>
              </a:lnSpc>
              <a:spcBef>
                <a:spcPts val="1200"/>
              </a:spcBef>
              <a:spcAft>
                <a:spcPts val="0"/>
              </a:spcAft>
              <a:buClr>
                <a:schemeClr val="dk2"/>
              </a:buClr>
              <a:buSzPts val="1000"/>
              <a:buAutoNum type="arabicPeriod"/>
            </a:pPr>
            <a:r>
              <a:rPr b="1" lang="en" sz="1000">
                <a:solidFill>
                  <a:schemeClr val="dk2"/>
                </a:solidFill>
                <a:latin typeface="Proxima Nova"/>
                <a:ea typeface="Proxima Nova"/>
                <a:cs typeface="Proxima Nova"/>
                <a:sym typeface="Proxima Nova"/>
              </a:rPr>
              <a:t>Faster training</a:t>
            </a:r>
            <a:r>
              <a:rPr lang="en" sz="1000">
                <a:solidFill>
                  <a:schemeClr val="dk2"/>
                </a:solidFill>
                <a:latin typeface="Proxima Nova"/>
                <a:ea typeface="Proxima Nova"/>
                <a:cs typeface="Proxima Nova"/>
                <a:sym typeface="Proxima Nova"/>
              </a:rPr>
              <a:t> – uses histogram binning instead of evaluating all split points.</a:t>
            </a:r>
            <a:endParaRPr sz="1000">
              <a:solidFill>
                <a:schemeClr val="dk2"/>
              </a:solidFill>
              <a:latin typeface="Proxima Nova"/>
              <a:ea typeface="Proxima Nova"/>
              <a:cs typeface="Proxima Nova"/>
              <a:sym typeface="Proxima Nova"/>
            </a:endParaRPr>
          </a:p>
          <a:p>
            <a:pPr indent="-292100" lvl="0" marL="457200" rtl="0" algn="l">
              <a:lnSpc>
                <a:spcPct val="115000"/>
              </a:lnSpc>
              <a:spcBef>
                <a:spcPts val="0"/>
              </a:spcBef>
              <a:spcAft>
                <a:spcPts val="0"/>
              </a:spcAft>
              <a:buClr>
                <a:schemeClr val="dk2"/>
              </a:buClr>
              <a:buSzPts val="1000"/>
              <a:buAutoNum type="arabicPeriod"/>
            </a:pPr>
            <a:r>
              <a:rPr b="1" lang="en" sz="1000">
                <a:solidFill>
                  <a:schemeClr val="dk2"/>
                </a:solidFill>
                <a:latin typeface="Proxima Nova"/>
                <a:ea typeface="Proxima Nova"/>
                <a:cs typeface="Proxima Nova"/>
                <a:sym typeface="Proxima Nova"/>
              </a:rPr>
              <a:t>Memory efficient</a:t>
            </a:r>
            <a:r>
              <a:rPr lang="en" sz="1000">
                <a:solidFill>
                  <a:schemeClr val="dk2"/>
                </a:solidFill>
                <a:latin typeface="Proxima Nova"/>
                <a:ea typeface="Proxima Nova"/>
                <a:cs typeface="Proxima Nova"/>
                <a:sym typeface="Proxima Nova"/>
              </a:rPr>
              <a:t> – reduces memory usage by storing features as discrete bins.</a:t>
            </a:r>
            <a:endParaRPr sz="1000">
              <a:solidFill>
                <a:schemeClr val="dk2"/>
              </a:solidFill>
              <a:latin typeface="Proxima Nova"/>
              <a:ea typeface="Proxima Nova"/>
              <a:cs typeface="Proxima Nova"/>
              <a:sym typeface="Proxima Nova"/>
            </a:endParaRPr>
          </a:p>
          <a:p>
            <a:pPr indent="-292100" lvl="0" marL="457200" rtl="0" algn="l">
              <a:lnSpc>
                <a:spcPct val="115000"/>
              </a:lnSpc>
              <a:spcBef>
                <a:spcPts val="0"/>
              </a:spcBef>
              <a:spcAft>
                <a:spcPts val="0"/>
              </a:spcAft>
              <a:buClr>
                <a:schemeClr val="dk2"/>
              </a:buClr>
              <a:buSzPts val="1000"/>
              <a:buAutoNum type="arabicPeriod"/>
            </a:pPr>
            <a:r>
              <a:rPr b="1" lang="en" sz="1000">
                <a:solidFill>
                  <a:schemeClr val="dk2"/>
                </a:solidFill>
                <a:latin typeface="Proxima Nova"/>
                <a:ea typeface="Proxima Nova"/>
                <a:cs typeface="Proxima Nova"/>
                <a:sym typeface="Proxima Nova"/>
              </a:rPr>
              <a:t>Scalable</a:t>
            </a:r>
            <a:r>
              <a:rPr lang="en" sz="1000">
                <a:solidFill>
                  <a:schemeClr val="dk2"/>
                </a:solidFill>
                <a:latin typeface="Proxima Nova"/>
                <a:ea typeface="Proxima Nova"/>
                <a:cs typeface="Proxima Nova"/>
                <a:sym typeface="Proxima Nova"/>
              </a:rPr>
              <a:t> – works well on very large datasets (millions of rows).</a:t>
            </a:r>
            <a:endParaRPr sz="1000">
              <a:solidFill>
                <a:schemeClr val="dk2"/>
              </a:solidFill>
              <a:latin typeface="Proxima Nova"/>
              <a:ea typeface="Proxima Nova"/>
              <a:cs typeface="Proxima Nova"/>
              <a:sym typeface="Proxima Nova"/>
            </a:endParaRPr>
          </a:p>
          <a:p>
            <a:pPr indent="-292100" lvl="0" marL="457200" rtl="0" algn="l">
              <a:lnSpc>
                <a:spcPct val="115000"/>
              </a:lnSpc>
              <a:spcBef>
                <a:spcPts val="0"/>
              </a:spcBef>
              <a:spcAft>
                <a:spcPts val="0"/>
              </a:spcAft>
              <a:buClr>
                <a:schemeClr val="dk2"/>
              </a:buClr>
              <a:buSzPts val="1000"/>
              <a:buAutoNum type="arabicPeriod"/>
            </a:pPr>
            <a:r>
              <a:rPr b="1" lang="en" sz="1000">
                <a:solidFill>
                  <a:schemeClr val="dk2"/>
                </a:solidFill>
                <a:latin typeface="Proxima Nova"/>
                <a:ea typeface="Proxima Nova"/>
                <a:cs typeface="Proxima Nova"/>
                <a:sym typeface="Proxima Nova"/>
              </a:rPr>
              <a:t>Handles high-dimensional data</a:t>
            </a:r>
            <a:r>
              <a:rPr lang="en" sz="1000">
                <a:solidFill>
                  <a:schemeClr val="dk2"/>
                </a:solidFill>
                <a:latin typeface="Proxima Nova"/>
                <a:ea typeface="Proxima Nova"/>
                <a:cs typeface="Proxima Nova"/>
                <a:sym typeface="Proxima Nova"/>
              </a:rPr>
              <a:t> – performs well with many features.</a:t>
            </a:r>
            <a:endParaRPr sz="1000">
              <a:solidFill>
                <a:schemeClr val="dk2"/>
              </a:solidFill>
              <a:latin typeface="Proxima Nova"/>
              <a:ea typeface="Proxima Nova"/>
              <a:cs typeface="Proxima Nova"/>
              <a:sym typeface="Proxima Nova"/>
            </a:endParaRPr>
          </a:p>
          <a:p>
            <a:pPr indent="-292100" lvl="0" marL="457200" rtl="0" algn="l">
              <a:lnSpc>
                <a:spcPct val="115000"/>
              </a:lnSpc>
              <a:spcBef>
                <a:spcPts val="0"/>
              </a:spcBef>
              <a:spcAft>
                <a:spcPts val="0"/>
              </a:spcAft>
              <a:buClr>
                <a:schemeClr val="dk2"/>
              </a:buClr>
              <a:buSzPts val="1000"/>
              <a:buAutoNum type="arabicPeriod"/>
            </a:pPr>
            <a:r>
              <a:rPr b="1" lang="en" sz="1000">
                <a:solidFill>
                  <a:schemeClr val="dk2"/>
                </a:solidFill>
                <a:latin typeface="Proxima Nova"/>
                <a:ea typeface="Proxima Nova"/>
                <a:cs typeface="Proxima Nova"/>
                <a:sym typeface="Proxima Nova"/>
              </a:rPr>
              <a:t>Good accuracy–speed trade-off</a:t>
            </a:r>
            <a:r>
              <a:rPr lang="en" sz="1000">
                <a:solidFill>
                  <a:schemeClr val="dk2"/>
                </a:solidFill>
                <a:latin typeface="Proxima Nova"/>
                <a:ea typeface="Proxima Nova"/>
                <a:cs typeface="Proxima Nova"/>
                <a:sym typeface="Proxima Nova"/>
              </a:rPr>
              <a:t> – nearly matches standard GBM accuracy but much faster.</a:t>
            </a:r>
            <a:endParaRPr sz="1000">
              <a:solidFill>
                <a:schemeClr val="dk2"/>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00" y="0"/>
            <a:ext cx="9144000" cy="68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Hybrid / Adaptive Gradient Boosting Variants</a:t>
            </a:r>
            <a:endParaRPr/>
          </a:p>
        </p:txBody>
      </p:sp>
      <p:sp>
        <p:nvSpPr>
          <p:cNvPr id="77" name="Google Shape;77;p16"/>
          <p:cNvSpPr txBox="1"/>
          <p:nvPr>
            <p:ph idx="1" type="body"/>
          </p:nvPr>
        </p:nvSpPr>
        <p:spPr>
          <a:xfrm>
            <a:off x="-100" y="632575"/>
            <a:ext cx="9009600" cy="4351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Font typeface="Arial"/>
              <a:buChar char="●"/>
            </a:pPr>
            <a:r>
              <a:rPr lang="en" sz="1200">
                <a:latin typeface="Proxima Nova"/>
                <a:ea typeface="Proxima Nova"/>
                <a:cs typeface="Proxima Nova"/>
                <a:sym typeface="Proxima Nova"/>
              </a:rPr>
              <a:t>Combine </a:t>
            </a:r>
            <a:r>
              <a:rPr b="1" lang="en" sz="1200">
                <a:latin typeface="Proxima Nova"/>
                <a:ea typeface="Proxima Nova"/>
                <a:cs typeface="Proxima Nova"/>
                <a:sym typeface="Proxima Nova"/>
              </a:rPr>
              <a:t>ideas of AdaBoost and Gradient Boosting</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latin typeface="Proxima Nova"/>
                <a:ea typeface="Proxima Nova"/>
                <a:cs typeface="Proxima Nova"/>
                <a:sym typeface="Proxima Nova"/>
              </a:rPr>
              <a:t>AdaBoost → focuses on misclassified samples with higher weights.</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latin typeface="Proxima Nova"/>
                <a:ea typeface="Proxima Nova"/>
                <a:cs typeface="Proxima Nova"/>
                <a:sym typeface="Proxima Nova"/>
              </a:rPr>
              <a:t>Gradient Boosting → minimizes a differentiable loss using gradients.</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Arial"/>
              <a:buChar char="●"/>
            </a:pPr>
            <a:r>
              <a:rPr lang="en" sz="1200">
                <a:latin typeface="Proxima Nova"/>
                <a:ea typeface="Proxima Nova"/>
                <a:cs typeface="Proxima Nova"/>
                <a:sym typeface="Proxima Nova"/>
              </a:rPr>
              <a:t>Hybrid → may use </a:t>
            </a:r>
            <a:r>
              <a:rPr b="1" lang="en" sz="1200">
                <a:latin typeface="Proxima Nova"/>
                <a:ea typeface="Proxima Nova"/>
                <a:cs typeface="Proxima Nova"/>
                <a:sym typeface="Proxima Nova"/>
              </a:rPr>
              <a:t>weighted residuals</a:t>
            </a:r>
            <a:r>
              <a:rPr lang="en" sz="1200">
                <a:latin typeface="Proxima Nova"/>
                <a:ea typeface="Proxima Nova"/>
                <a:cs typeface="Proxima Nova"/>
                <a:sym typeface="Proxima Nova"/>
              </a:rPr>
              <a:t> or modified boosting strategies.</a:t>
            </a:r>
            <a:endParaRPr sz="1200">
              <a:latin typeface="Proxima Nova"/>
              <a:ea typeface="Proxima Nova"/>
              <a:cs typeface="Proxima Nova"/>
              <a:sym typeface="Proxima Nova"/>
            </a:endParaRPr>
          </a:p>
          <a:p>
            <a:pPr indent="0" lvl="0" marL="0" rtl="0" algn="l">
              <a:spcBef>
                <a:spcPts val="1200"/>
              </a:spcBef>
              <a:spcAft>
                <a:spcPts val="0"/>
              </a:spcAft>
              <a:buNone/>
            </a:pPr>
            <a:r>
              <a:rPr b="1" lang="en" sz="1200">
                <a:latin typeface="Proxima Nova"/>
                <a:ea typeface="Proxima Nova"/>
                <a:cs typeface="Proxima Nova"/>
                <a:sym typeface="Proxima Nova"/>
              </a:rPr>
              <a:t>Cost Function / Performance Metrics:</a:t>
            </a:r>
            <a:endParaRPr b="1" sz="1200">
              <a:latin typeface="Proxima Nova"/>
              <a:ea typeface="Proxima Nova"/>
              <a:cs typeface="Proxima Nova"/>
              <a:sym typeface="Proxima Nova"/>
            </a:endParaRPr>
          </a:p>
          <a:p>
            <a:pPr indent="-304800" lvl="0" marL="457200" rtl="0" algn="l">
              <a:spcBef>
                <a:spcPts val="1200"/>
              </a:spcBef>
              <a:spcAft>
                <a:spcPts val="0"/>
              </a:spcAft>
              <a:buClr>
                <a:schemeClr val="dk1"/>
              </a:buClr>
              <a:buSzPts val="1200"/>
              <a:buFont typeface="Proxima Nova"/>
              <a:buChar char="●"/>
            </a:pPr>
            <a:r>
              <a:rPr lang="en" sz="1200">
                <a:latin typeface="Proxima Nova"/>
                <a:ea typeface="Proxima Nova"/>
                <a:cs typeface="Proxima Nova"/>
                <a:sym typeface="Proxima Nova"/>
              </a:rPr>
              <a:t>Flexible, can use:</a:t>
            </a:r>
            <a:endParaRPr sz="1200">
              <a:latin typeface="Proxima Nova"/>
              <a:ea typeface="Proxima Nova"/>
              <a:cs typeface="Proxima Nova"/>
              <a:sym typeface="Proxima Nova"/>
            </a:endParaRPr>
          </a:p>
          <a:p>
            <a:pPr indent="-304800" lvl="1" marL="914400" rtl="0" algn="l">
              <a:spcBef>
                <a:spcPts val="0"/>
              </a:spcBef>
              <a:spcAft>
                <a:spcPts val="0"/>
              </a:spcAft>
              <a:buClr>
                <a:schemeClr val="dk1"/>
              </a:buClr>
              <a:buSzPts val="1200"/>
              <a:buFont typeface="Arial"/>
              <a:buChar char="○"/>
            </a:pPr>
            <a:r>
              <a:rPr b="1" lang="en" sz="1200">
                <a:latin typeface="Proxima Nova"/>
                <a:ea typeface="Proxima Nova"/>
                <a:cs typeface="Proxima Nova"/>
                <a:sym typeface="Proxima Nova"/>
              </a:rPr>
              <a:t>Exponential Loss (like AdaBoost)</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1" marL="914400" rtl="0" algn="l">
              <a:spcBef>
                <a:spcPts val="0"/>
              </a:spcBef>
              <a:spcAft>
                <a:spcPts val="0"/>
              </a:spcAft>
              <a:buClr>
                <a:schemeClr val="dk1"/>
              </a:buClr>
              <a:buSzPts val="1200"/>
              <a:buFont typeface="Arial"/>
              <a:buChar char="○"/>
            </a:pPr>
            <a:r>
              <a:rPr b="1" lang="en" sz="1200">
                <a:latin typeface="Proxima Nova"/>
                <a:ea typeface="Proxima Nova"/>
                <a:cs typeface="Proxima Nova"/>
                <a:sym typeface="Proxima Nova"/>
              </a:rPr>
              <a:t>Log Loss / MSE (like GBM)</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latin typeface="Proxima Nova"/>
                <a:ea typeface="Proxima Nova"/>
                <a:cs typeface="Proxima Nova"/>
                <a:sym typeface="Proxima Nova"/>
              </a:rPr>
              <a:t>Evaluation metrics: Accuracy, F1, ROC-AUC (classification) / RMSE, MAE (regression).</a:t>
            </a:r>
            <a:endParaRPr sz="1200">
              <a:latin typeface="Proxima Nova"/>
              <a:ea typeface="Proxima Nova"/>
              <a:cs typeface="Proxima Nova"/>
              <a:sym typeface="Proxima Nova"/>
            </a:endParaRPr>
          </a:p>
          <a:p>
            <a:pPr indent="0" lvl="0" marL="0" rtl="0" algn="l">
              <a:spcBef>
                <a:spcPts val="1200"/>
              </a:spcBef>
              <a:spcAft>
                <a:spcPts val="0"/>
              </a:spcAft>
              <a:buNone/>
            </a:pPr>
            <a:r>
              <a:rPr b="1" lang="en" sz="1200">
                <a:latin typeface="Proxima Nova"/>
                <a:ea typeface="Proxima Nova"/>
                <a:cs typeface="Proxima Nova"/>
                <a:sym typeface="Proxima Nova"/>
              </a:rPr>
              <a:t>Use Cases:</a:t>
            </a:r>
            <a:endParaRPr b="1" sz="1200">
              <a:latin typeface="Proxima Nova"/>
              <a:ea typeface="Proxima Nova"/>
              <a:cs typeface="Proxima Nova"/>
              <a:sym typeface="Proxima Nova"/>
            </a:endParaRPr>
          </a:p>
          <a:p>
            <a:pPr indent="-304800" lvl="0" marL="457200" rtl="0" algn="l">
              <a:spcBef>
                <a:spcPts val="1200"/>
              </a:spcBef>
              <a:spcAft>
                <a:spcPts val="0"/>
              </a:spcAft>
              <a:buClr>
                <a:schemeClr val="dk1"/>
              </a:buClr>
              <a:buSzPts val="1200"/>
              <a:buFont typeface="Arial"/>
              <a:buAutoNum type="arabicPeriod"/>
            </a:pPr>
            <a:r>
              <a:rPr b="1" lang="en" sz="1200">
                <a:latin typeface="Proxima Nova"/>
                <a:ea typeface="Proxima Nova"/>
                <a:cs typeface="Proxima Nova"/>
                <a:sym typeface="Proxima Nova"/>
              </a:rPr>
              <a:t>Cybersecurity</a:t>
            </a:r>
            <a:r>
              <a:rPr lang="en" sz="1200">
                <a:latin typeface="Proxima Nova"/>
                <a:ea typeface="Proxima Nova"/>
                <a:cs typeface="Proxima Nova"/>
                <a:sym typeface="Proxima Nova"/>
              </a:rPr>
              <a:t> – Intrusion detection (combines robustness of AdaBoost with accuracy of GBM).</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Arial"/>
              <a:buAutoNum type="arabicPeriod"/>
            </a:pPr>
            <a:r>
              <a:rPr b="1" lang="en" sz="1200">
                <a:latin typeface="Proxima Nova"/>
                <a:ea typeface="Proxima Nova"/>
                <a:cs typeface="Proxima Nova"/>
                <a:sym typeface="Proxima Nova"/>
              </a:rPr>
              <a:t>Manufacturing</a:t>
            </a:r>
            <a:r>
              <a:rPr lang="en" sz="1200">
                <a:latin typeface="Proxima Nova"/>
                <a:ea typeface="Proxima Nova"/>
                <a:cs typeface="Proxima Nova"/>
                <a:sym typeface="Proxima Nova"/>
              </a:rPr>
              <a:t> – Fault detection (handles class imbalance effectively).</a:t>
            </a:r>
            <a:endParaRPr sz="1200">
              <a:latin typeface="Proxima Nova"/>
              <a:ea typeface="Proxima Nova"/>
              <a:cs typeface="Proxima Nova"/>
              <a:sym typeface="Proxima Nova"/>
            </a:endParaRPr>
          </a:p>
          <a:p>
            <a:pPr indent="0" lvl="0" marL="0" rtl="0" algn="l">
              <a:spcBef>
                <a:spcPts val="1200"/>
              </a:spcBef>
              <a:spcAft>
                <a:spcPts val="0"/>
              </a:spcAft>
              <a:buNone/>
            </a:pPr>
            <a:r>
              <a:rPr b="1" lang="en" sz="1200">
                <a:latin typeface="Proxima Nova"/>
                <a:ea typeface="Proxima Nova"/>
                <a:cs typeface="Proxima Nova"/>
                <a:sym typeface="Proxima Nova"/>
              </a:rPr>
              <a:t>When to Use:</a:t>
            </a:r>
            <a:endParaRPr b="1" sz="1200">
              <a:latin typeface="Proxima Nova"/>
              <a:ea typeface="Proxima Nova"/>
              <a:cs typeface="Proxima Nova"/>
              <a:sym typeface="Proxima Nova"/>
            </a:endParaRPr>
          </a:p>
          <a:p>
            <a:pPr indent="-304800" lvl="0" marL="457200" rtl="0" algn="l">
              <a:spcBef>
                <a:spcPts val="1200"/>
              </a:spcBef>
              <a:spcAft>
                <a:spcPts val="0"/>
              </a:spcAft>
              <a:buClr>
                <a:schemeClr val="dk1"/>
              </a:buClr>
              <a:buSzPts val="1200"/>
              <a:buFont typeface="Arial"/>
              <a:buChar char="●"/>
            </a:pPr>
            <a:r>
              <a:rPr lang="en" sz="1200">
                <a:latin typeface="Proxima Nova"/>
                <a:ea typeface="Proxima Nova"/>
                <a:cs typeface="Proxima Nova"/>
                <a:sym typeface="Proxima Nova"/>
              </a:rPr>
              <a:t>When dataset is </a:t>
            </a:r>
            <a:r>
              <a:rPr b="1" lang="en" sz="1200">
                <a:latin typeface="Proxima Nova"/>
                <a:ea typeface="Proxima Nova"/>
                <a:cs typeface="Proxima Nova"/>
                <a:sym typeface="Proxima Nova"/>
              </a:rPr>
              <a:t>imbalanced</a:t>
            </a:r>
            <a:r>
              <a:rPr lang="en" sz="1200">
                <a:latin typeface="Proxima Nova"/>
                <a:ea typeface="Proxima Nova"/>
                <a:cs typeface="Proxima Nova"/>
                <a:sym typeface="Proxima Nova"/>
              </a:rPr>
              <a:t> (many normal cases, few anomalies).</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Arial"/>
              <a:buChar char="●"/>
            </a:pPr>
            <a:r>
              <a:rPr lang="en" sz="1200">
                <a:latin typeface="Proxima Nova"/>
                <a:ea typeface="Proxima Nova"/>
                <a:cs typeface="Proxima Nova"/>
                <a:sym typeface="Proxima Nova"/>
              </a:rPr>
              <a:t>When you want a balance between </a:t>
            </a:r>
            <a:r>
              <a:rPr b="1" lang="en" sz="1200">
                <a:latin typeface="Proxima Nova"/>
                <a:ea typeface="Proxima Nova"/>
                <a:cs typeface="Proxima Nova"/>
                <a:sym typeface="Proxima Nova"/>
              </a:rPr>
              <a:t>AdaBoost</a:t>
            </a:r>
            <a:r>
              <a:rPr b="1" lang="en" sz="1200">
                <a:latin typeface="Proxima Nova"/>
                <a:ea typeface="Proxima Nova"/>
                <a:cs typeface="Proxima Nova"/>
                <a:sym typeface="Proxima Nova"/>
              </a:rPr>
              <a:t> robustness</a:t>
            </a:r>
            <a:r>
              <a:rPr lang="en" sz="1200">
                <a:latin typeface="Proxima Nova"/>
                <a:ea typeface="Proxima Nova"/>
                <a:cs typeface="Proxima Nova"/>
                <a:sym typeface="Proxima Nova"/>
              </a:rPr>
              <a:t> and </a:t>
            </a:r>
            <a:r>
              <a:rPr b="1" lang="en" sz="1200">
                <a:latin typeface="Proxima Nova"/>
                <a:ea typeface="Proxima Nova"/>
                <a:cs typeface="Proxima Nova"/>
                <a:sym typeface="Proxima Nova"/>
              </a:rPr>
              <a:t>GBM’s flexibility</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Arial"/>
              <a:buChar char="●"/>
            </a:pPr>
            <a:r>
              <a:rPr lang="en" sz="1200">
                <a:latin typeface="Proxima Nova"/>
                <a:ea typeface="Proxima Nova"/>
                <a:cs typeface="Proxima Nova"/>
                <a:sym typeface="Proxima Nova"/>
              </a:rPr>
              <a:t>Mostly in </a:t>
            </a:r>
            <a:r>
              <a:rPr b="1" lang="en" sz="1200">
                <a:latin typeface="Proxima Nova"/>
                <a:ea typeface="Proxima Nova"/>
                <a:cs typeface="Proxima Nova"/>
                <a:sym typeface="Proxima Nova"/>
              </a:rPr>
              <a:t>research or specialized domains</a:t>
            </a:r>
            <a:r>
              <a:rPr lang="en" sz="1200">
                <a:latin typeface="Proxima Nova"/>
                <a:ea typeface="Proxima Nova"/>
                <a:cs typeface="Proxima Nova"/>
                <a:sym typeface="Proxima Nova"/>
              </a:rPr>
              <a:t>.</a:t>
            </a:r>
            <a:endParaRPr sz="1200">
              <a:latin typeface="Proxima Nova"/>
              <a:ea typeface="Proxima Nova"/>
              <a:cs typeface="Proxima Nova"/>
              <a:sym typeface="Proxima Nova"/>
            </a:endParaRPr>
          </a:p>
        </p:txBody>
      </p:sp>
      <p:sp>
        <p:nvSpPr>
          <p:cNvPr id="78" name="Google Shape;78;p16"/>
          <p:cNvSpPr txBox="1"/>
          <p:nvPr/>
        </p:nvSpPr>
        <p:spPr>
          <a:xfrm>
            <a:off x="5268800" y="632575"/>
            <a:ext cx="3875100" cy="1877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latin typeface="Proxima Nova"/>
                <a:ea typeface="Proxima Nova"/>
                <a:cs typeface="Proxima Nova"/>
                <a:sym typeface="Proxima Nova"/>
              </a:rPr>
              <a:t>Why to use:</a:t>
            </a:r>
            <a:endParaRPr b="1"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000">
                <a:solidFill>
                  <a:schemeClr val="dk2"/>
                </a:solidFill>
                <a:latin typeface="Proxima Nova"/>
                <a:ea typeface="Proxima Nova"/>
                <a:cs typeface="Proxima Nova"/>
                <a:sym typeface="Proxima Nova"/>
              </a:rPr>
              <a:t>Combines strengths of AdaBoost &amp; Gradient Boosting</a:t>
            </a:r>
            <a:r>
              <a:rPr lang="en" sz="1000">
                <a:solidFill>
                  <a:schemeClr val="dk2"/>
                </a:solidFill>
                <a:latin typeface="Proxima Nova"/>
                <a:ea typeface="Proxima Nova"/>
                <a:cs typeface="Proxima Nova"/>
                <a:sym typeface="Proxima Nova"/>
              </a:rPr>
              <a:t> – adapts both to residual errors (GB) and reweighted samples (AdaBoost).</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000">
                <a:solidFill>
                  <a:schemeClr val="dk2"/>
                </a:solidFill>
                <a:latin typeface="Proxima Nova"/>
                <a:ea typeface="Proxima Nova"/>
                <a:cs typeface="Proxima Nova"/>
                <a:sym typeface="Proxima Nova"/>
              </a:rPr>
              <a:t>Better handling of data drift</a:t>
            </a:r>
            <a:r>
              <a:rPr lang="en" sz="1000">
                <a:solidFill>
                  <a:schemeClr val="dk2"/>
                </a:solidFill>
                <a:latin typeface="Proxima Nova"/>
                <a:ea typeface="Proxima Nova"/>
                <a:cs typeface="Proxima Nova"/>
                <a:sym typeface="Proxima Nova"/>
              </a:rPr>
              <a:t> – adjusts faster when data distribution changes over time.</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000">
                <a:solidFill>
                  <a:schemeClr val="dk2"/>
                </a:solidFill>
                <a:latin typeface="Proxima Nova"/>
                <a:ea typeface="Proxima Nova"/>
                <a:cs typeface="Proxima Nova"/>
                <a:sym typeface="Proxima Nova"/>
              </a:rPr>
              <a:t>Improved robustness</a:t>
            </a:r>
            <a:r>
              <a:rPr lang="en" sz="1000">
                <a:solidFill>
                  <a:schemeClr val="dk2"/>
                </a:solidFill>
                <a:latin typeface="Proxima Nova"/>
                <a:ea typeface="Proxima Nova"/>
                <a:cs typeface="Proxima Nova"/>
                <a:sym typeface="Proxima Nova"/>
              </a:rPr>
              <a:t> – reduces bias and variance simultaneously.</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000">
                <a:solidFill>
                  <a:schemeClr val="dk2"/>
                </a:solidFill>
                <a:latin typeface="Proxima Nova"/>
                <a:ea typeface="Proxima Nova"/>
                <a:cs typeface="Proxima Nova"/>
                <a:sym typeface="Proxima Nova"/>
              </a:rPr>
              <a:t>Flexibility</a:t>
            </a:r>
            <a:r>
              <a:rPr lang="en" sz="1000">
                <a:solidFill>
                  <a:schemeClr val="dk2"/>
                </a:solidFill>
                <a:latin typeface="Proxima Nova"/>
                <a:ea typeface="Proxima Nova"/>
                <a:cs typeface="Proxima Nova"/>
                <a:sym typeface="Proxima Nova"/>
              </a:rPr>
              <a:t> – can use custom or hybrid loss functions for specialized applications.</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000">
                <a:solidFill>
                  <a:schemeClr val="dk2"/>
                </a:solidFill>
                <a:latin typeface="Proxima Nova"/>
                <a:ea typeface="Proxima Nova"/>
                <a:cs typeface="Proxima Nova"/>
                <a:sym typeface="Proxima Nova"/>
              </a:rPr>
              <a:t>Useful for imbalanced datasets</a:t>
            </a:r>
            <a:r>
              <a:rPr lang="en" sz="1000">
                <a:solidFill>
                  <a:schemeClr val="dk2"/>
                </a:solidFill>
                <a:latin typeface="Proxima Nova"/>
                <a:ea typeface="Proxima Nova"/>
                <a:cs typeface="Proxima Nova"/>
                <a:sym typeface="Proxima Nova"/>
              </a:rPr>
              <a:t> – adaptive weighting helps focus on minority class.</a:t>
            </a:r>
            <a:endParaRPr sz="1000">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91440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Long Short Term Memory</a:t>
            </a:r>
            <a:endParaRPr/>
          </a:p>
        </p:txBody>
      </p:sp>
      <p:sp>
        <p:nvSpPr>
          <p:cNvPr id="84" name="Google Shape;84;p17"/>
          <p:cNvSpPr txBox="1"/>
          <p:nvPr>
            <p:ph idx="1" type="body"/>
          </p:nvPr>
        </p:nvSpPr>
        <p:spPr>
          <a:xfrm>
            <a:off x="0" y="627000"/>
            <a:ext cx="8938800" cy="4516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300"/>
              <a:t>Core Idea:</a:t>
            </a:r>
            <a:r>
              <a:rPr lang="en" sz="1300"/>
              <a:t> Processes sequential data using a </a:t>
            </a:r>
            <a:r>
              <a:rPr b="1" lang="en" sz="1300"/>
              <a:t>memory cell</a:t>
            </a:r>
            <a:r>
              <a:rPr lang="en" sz="1300"/>
              <a:t> to store and retrieve information.</a:t>
            </a:r>
            <a:endParaRPr sz="1300"/>
          </a:p>
          <a:p>
            <a:pPr indent="0" lvl="0" marL="0" rtl="0" algn="l">
              <a:lnSpc>
                <a:spcPct val="150000"/>
              </a:lnSpc>
              <a:spcBef>
                <a:spcPts val="0"/>
              </a:spcBef>
              <a:spcAft>
                <a:spcPts val="0"/>
              </a:spcAft>
              <a:buNone/>
            </a:pPr>
            <a:r>
              <a:rPr b="1" lang="en" sz="1300"/>
              <a:t>Overcomes Vanishing Gradient:</a:t>
            </a:r>
            <a:r>
              <a:rPr lang="en" sz="1300"/>
              <a:t> Solves the primary weakness of traditional RNNs.</a:t>
            </a:r>
            <a:endParaRPr sz="1300"/>
          </a:p>
          <a:p>
            <a:pPr indent="0" lvl="0" marL="0" rtl="0" algn="l">
              <a:lnSpc>
                <a:spcPct val="150000"/>
              </a:lnSpc>
              <a:spcBef>
                <a:spcPts val="0"/>
              </a:spcBef>
              <a:spcAft>
                <a:spcPts val="0"/>
              </a:spcAft>
              <a:buNone/>
            </a:pPr>
            <a:r>
              <a:rPr b="1" lang="en" sz="1300"/>
              <a:t>Gating Mechanism:</a:t>
            </a:r>
            <a:r>
              <a:rPr lang="en" sz="1300"/>
              <a:t> Three main gates regulate information flow:</a:t>
            </a:r>
            <a:endParaRPr sz="1300"/>
          </a:p>
          <a:p>
            <a:pPr indent="-311150" lvl="0" marL="457200" rtl="0" algn="l">
              <a:lnSpc>
                <a:spcPct val="150000"/>
              </a:lnSpc>
              <a:spcBef>
                <a:spcPts val="0"/>
              </a:spcBef>
              <a:spcAft>
                <a:spcPts val="0"/>
              </a:spcAft>
              <a:buClr>
                <a:schemeClr val="dk2"/>
              </a:buClr>
              <a:buSzPts val="1300"/>
              <a:buFont typeface="Arial"/>
              <a:buChar char="●"/>
            </a:pPr>
            <a:r>
              <a:rPr b="1" lang="en" sz="1300"/>
              <a:t>Forget Gate:</a:t>
            </a:r>
            <a:r>
              <a:rPr lang="en" sz="1300"/>
              <a:t> Decides what information to discard.</a:t>
            </a:r>
            <a:endParaRPr sz="1300"/>
          </a:p>
          <a:p>
            <a:pPr indent="-311150" lvl="0" marL="457200" rtl="0" algn="l">
              <a:lnSpc>
                <a:spcPct val="150000"/>
              </a:lnSpc>
              <a:spcBef>
                <a:spcPts val="0"/>
              </a:spcBef>
              <a:spcAft>
                <a:spcPts val="0"/>
              </a:spcAft>
              <a:buClr>
                <a:schemeClr val="dk2"/>
              </a:buClr>
              <a:buSzPts val="1300"/>
              <a:buFont typeface="Arial"/>
              <a:buChar char="●"/>
            </a:pPr>
            <a:r>
              <a:rPr b="1" lang="en" sz="1300"/>
              <a:t>Input Gate:</a:t>
            </a:r>
            <a:r>
              <a:rPr lang="en" sz="1300"/>
              <a:t> Decides what new information to store.</a:t>
            </a:r>
            <a:endParaRPr sz="1300"/>
          </a:p>
          <a:p>
            <a:pPr indent="-311150" lvl="0" marL="457200" rtl="0" algn="l">
              <a:lnSpc>
                <a:spcPct val="150000"/>
              </a:lnSpc>
              <a:spcBef>
                <a:spcPts val="0"/>
              </a:spcBef>
              <a:spcAft>
                <a:spcPts val="0"/>
              </a:spcAft>
              <a:buClr>
                <a:schemeClr val="dk2"/>
              </a:buClr>
              <a:buSzPts val="1300"/>
              <a:buFont typeface="Arial"/>
              <a:buChar char="●"/>
            </a:pPr>
            <a:r>
              <a:rPr b="1" lang="en" sz="1300"/>
              <a:t>Output Gate:</a:t>
            </a:r>
            <a:r>
              <a:rPr lang="en" sz="1300"/>
              <a:t> Determines the next hidden state.</a:t>
            </a:r>
            <a:endParaRPr sz="1300"/>
          </a:p>
          <a:p>
            <a:pPr indent="0" lvl="0" marL="45720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rPr b="1" lang="en" sz="1300"/>
              <a:t>Parameters &amp; Hyperparameters</a:t>
            </a:r>
            <a:endParaRPr b="1" sz="1300"/>
          </a:p>
          <a:p>
            <a:pPr indent="-311150" lvl="0" marL="457200" rtl="0" algn="l">
              <a:lnSpc>
                <a:spcPct val="150000"/>
              </a:lnSpc>
              <a:spcBef>
                <a:spcPts val="0"/>
              </a:spcBef>
              <a:spcAft>
                <a:spcPts val="0"/>
              </a:spcAft>
              <a:buClr>
                <a:schemeClr val="dk2"/>
              </a:buClr>
              <a:buSzPts val="1300"/>
              <a:buFont typeface="Arial"/>
              <a:buChar char="●"/>
            </a:pPr>
            <a:r>
              <a:rPr b="1" lang="en" sz="1300"/>
              <a:t>Parameters:</a:t>
            </a:r>
            <a:r>
              <a:rPr lang="en" sz="1300"/>
              <a:t> </a:t>
            </a:r>
            <a:r>
              <a:rPr b="1" lang="en" sz="1300"/>
              <a:t>Weights and biases</a:t>
            </a:r>
            <a:r>
              <a:rPr lang="en" sz="1300"/>
              <a:t> that are learned by the model during training.</a:t>
            </a:r>
            <a:endParaRPr sz="1300"/>
          </a:p>
          <a:p>
            <a:pPr indent="-311150" lvl="0" marL="457200" rtl="0" algn="l">
              <a:lnSpc>
                <a:spcPct val="150000"/>
              </a:lnSpc>
              <a:spcBef>
                <a:spcPts val="0"/>
              </a:spcBef>
              <a:spcAft>
                <a:spcPts val="0"/>
              </a:spcAft>
              <a:buClr>
                <a:schemeClr val="dk2"/>
              </a:buClr>
              <a:buSzPts val="1300"/>
              <a:buFont typeface="Proxima Nova"/>
              <a:buChar char="●"/>
            </a:pPr>
            <a:r>
              <a:rPr b="1" lang="en" sz="1300"/>
              <a:t>Hyperparameters (set before training):</a:t>
            </a:r>
            <a:endParaRPr b="1" sz="1300"/>
          </a:p>
          <a:p>
            <a:pPr indent="-311150" lvl="1" marL="914400" rtl="0" algn="l">
              <a:lnSpc>
                <a:spcPct val="150000"/>
              </a:lnSpc>
              <a:spcBef>
                <a:spcPts val="0"/>
              </a:spcBef>
              <a:spcAft>
                <a:spcPts val="0"/>
              </a:spcAft>
              <a:buClr>
                <a:schemeClr val="dk2"/>
              </a:buClr>
              <a:buSzPts val="1300"/>
              <a:buFont typeface="Arial"/>
              <a:buChar char="○"/>
            </a:pPr>
            <a:r>
              <a:rPr b="1" lang="en" sz="1300"/>
              <a:t>Number of hidden units/layers:</a:t>
            </a:r>
            <a:r>
              <a:rPr lang="en" sz="1300"/>
              <a:t> Controls model complexity.</a:t>
            </a:r>
            <a:endParaRPr sz="1300"/>
          </a:p>
          <a:p>
            <a:pPr indent="-311150" lvl="1" marL="914400" rtl="0" algn="l">
              <a:lnSpc>
                <a:spcPct val="150000"/>
              </a:lnSpc>
              <a:spcBef>
                <a:spcPts val="0"/>
              </a:spcBef>
              <a:spcAft>
                <a:spcPts val="0"/>
              </a:spcAft>
              <a:buClr>
                <a:schemeClr val="dk2"/>
              </a:buClr>
              <a:buSzPts val="1300"/>
              <a:buFont typeface="Arial"/>
              <a:buChar char="○"/>
            </a:pPr>
            <a:r>
              <a:rPr b="1" lang="en" sz="1300"/>
              <a:t>Learning rate:</a:t>
            </a:r>
            <a:r>
              <a:rPr lang="en" sz="1300"/>
              <a:t> Determines the step size for weight updates.</a:t>
            </a:r>
            <a:endParaRPr sz="1300"/>
          </a:p>
          <a:p>
            <a:pPr indent="-311150" lvl="1" marL="914400" rtl="0" algn="l">
              <a:lnSpc>
                <a:spcPct val="150000"/>
              </a:lnSpc>
              <a:spcBef>
                <a:spcPts val="0"/>
              </a:spcBef>
              <a:spcAft>
                <a:spcPts val="0"/>
              </a:spcAft>
              <a:buClr>
                <a:schemeClr val="dk2"/>
              </a:buClr>
              <a:buSzPts val="1300"/>
              <a:buFont typeface="Arial"/>
              <a:buChar char="○"/>
            </a:pPr>
            <a:r>
              <a:rPr b="1" lang="en" sz="1300"/>
              <a:t>Dropout:</a:t>
            </a:r>
            <a:r>
              <a:rPr lang="en" sz="1300"/>
              <a:t> A regularization technique to prevent overfitting.</a:t>
            </a:r>
            <a:endParaRPr sz="1300"/>
          </a:p>
          <a:p>
            <a:pPr indent="-311150" lvl="1" marL="914400" rtl="0" algn="l">
              <a:lnSpc>
                <a:spcPct val="150000"/>
              </a:lnSpc>
              <a:spcBef>
                <a:spcPts val="0"/>
              </a:spcBef>
              <a:spcAft>
                <a:spcPts val="0"/>
              </a:spcAft>
              <a:buClr>
                <a:schemeClr val="dk2"/>
              </a:buClr>
              <a:buSzPts val="1300"/>
              <a:buFont typeface="Arial"/>
              <a:buChar char="○"/>
            </a:pPr>
            <a:r>
              <a:rPr b="1" lang="en" sz="1300"/>
              <a:t>Batch size &amp; Sequence length:</a:t>
            </a:r>
            <a:r>
              <a:rPr lang="en" sz="1300"/>
              <a:t> How much data is processed at once.</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sz="1300"/>
          </a:p>
        </p:txBody>
      </p:sp>
      <p:sp>
        <p:nvSpPr>
          <p:cNvPr id="85" name="Google Shape;85;p17"/>
          <p:cNvSpPr txBox="1"/>
          <p:nvPr/>
        </p:nvSpPr>
        <p:spPr>
          <a:xfrm>
            <a:off x="5274975" y="1390225"/>
            <a:ext cx="3464400" cy="169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2"/>
                </a:solidFill>
                <a:latin typeface="Proxima Nova"/>
                <a:ea typeface="Proxima Nova"/>
                <a:cs typeface="Proxima Nova"/>
                <a:sym typeface="Proxima Nova"/>
              </a:rPr>
              <a:t>Why to Use LSTMs</a:t>
            </a:r>
            <a:endParaRPr b="1">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100"/>
              <a:t>Handles Sequential Data:</a:t>
            </a:r>
            <a:r>
              <a:rPr lang="en" sz="1100"/>
              <a:t> Perfect for text where word order matters.</a:t>
            </a:r>
            <a:endParaRPr sz="1100"/>
          </a:p>
          <a:p>
            <a:pPr indent="0" lvl="0" marL="0" rtl="0" algn="l">
              <a:spcBef>
                <a:spcPts val="0"/>
              </a:spcBef>
              <a:spcAft>
                <a:spcPts val="0"/>
              </a:spcAft>
              <a:buNone/>
            </a:pPr>
            <a:r>
              <a:rPr b="1" lang="en" sz="1100"/>
              <a:t>Captures Context:</a:t>
            </a:r>
            <a:r>
              <a:rPr lang="en" sz="1100"/>
              <a:t> Excels at tasks where a word's meaning depends on words that appeared much earlier in the text.</a:t>
            </a:r>
            <a:endParaRPr sz="1100"/>
          </a:p>
          <a:p>
            <a:pPr indent="0" lvl="0" marL="0" rtl="0" algn="l">
              <a:spcBef>
                <a:spcPts val="0"/>
              </a:spcBef>
              <a:spcAft>
                <a:spcPts val="0"/>
              </a:spcAft>
              <a:buNone/>
            </a:pPr>
            <a:r>
              <a:rPr b="1" lang="en" sz="1100"/>
              <a:t>Superior Performance:</a:t>
            </a:r>
            <a:r>
              <a:rPr lang="en" sz="1100"/>
              <a:t> Outperforms simpler models on complex text-based tasks.</a:t>
            </a:r>
            <a:endParaRPr>
              <a:solidFill>
                <a:schemeClr val="dk2"/>
              </a:solidFill>
              <a:latin typeface="Proxima Nova"/>
              <a:ea typeface="Proxima Nova"/>
              <a:cs typeface="Proxima Nova"/>
              <a:sym typeface="Proxima Nova"/>
            </a:endParaRPr>
          </a:p>
        </p:txBody>
      </p:sp>
      <p:pic>
        <p:nvPicPr>
          <p:cNvPr id="86" name="Google Shape;86;p17"/>
          <p:cNvPicPr preferRelativeResize="0"/>
          <p:nvPr/>
        </p:nvPicPr>
        <p:blipFill>
          <a:blip r:embed="rId3">
            <a:alphaModFix/>
          </a:blip>
          <a:stretch>
            <a:fillRect/>
          </a:stretch>
        </p:blipFill>
        <p:spPr>
          <a:xfrm>
            <a:off x="6371025" y="3167125"/>
            <a:ext cx="2520300" cy="186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t>Cost Functions &amp; Performance Metrics</a:t>
            </a:r>
            <a:endParaRPr b="1" sz="1700"/>
          </a:p>
          <a:p>
            <a:pPr indent="0" lvl="0" marL="0" rtl="0" algn="l">
              <a:lnSpc>
                <a:spcPct val="150000"/>
              </a:lnSpc>
              <a:spcBef>
                <a:spcPts val="0"/>
              </a:spcBef>
              <a:spcAft>
                <a:spcPts val="0"/>
              </a:spcAft>
              <a:buNone/>
            </a:pPr>
            <a:r>
              <a:rPr b="1" lang="en" sz="1400"/>
              <a:t>1. For Classification Tasks (e.g., Sentiment Analysis)</a:t>
            </a:r>
            <a:endParaRPr b="1" sz="1400"/>
          </a:p>
          <a:p>
            <a:pPr indent="-298450" lvl="0" marL="457200" rtl="0" algn="l">
              <a:lnSpc>
                <a:spcPct val="115000"/>
              </a:lnSpc>
              <a:spcBef>
                <a:spcPts val="0"/>
              </a:spcBef>
              <a:spcAft>
                <a:spcPts val="0"/>
              </a:spcAft>
              <a:buClr>
                <a:schemeClr val="dk2"/>
              </a:buClr>
              <a:buSzPts val="1100"/>
              <a:buFont typeface="Arial"/>
              <a:buChar char="●"/>
            </a:pPr>
            <a:r>
              <a:rPr b="1" lang="en" sz="1400"/>
              <a:t>Cost Function:</a:t>
            </a:r>
            <a:r>
              <a:rPr b="1" lang="en" sz="1200"/>
              <a:t> </a:t>
            </a:r>
            <a:r>
              <a:rPr lang="en" sz="1200"/>
              <a:t>Cross-Entropy *Categorical Cross-Entropy (for multi-class) or Binary Cross-Entropy (for binary) : Used for multi-class classification where the model must predict one out of several possible classes (e.g., classifying a review as "positive," "negative," or "neutral").</a:t>
            </a:r>
            <a:endParaRPr sz="1200"/>
          </a:p>
          <a:p>
            <a:pPr indent="0" lvl="0" marL="457200" rtl="0" algn="l">
              <a:lnSpc>
                <a:spcPct val="115000"/>
              </a:lnSpc>
              <a:spcBef>
                <a:spcPts val="0"/>
              </a:spcBef>
              <a:spcAft>
                <a:spcPts val="0"/>
              </a:spcAft>
              <a:buNone/>
            </a:pPr>
            <a:r>
              <a:rPr lang="en" sz="1200"/>
              <a:t>It measures the difference between the true probability distribution and the model's predicted distribution. A lower value indicates a more accurate prediction. </a:t>
            </a:r>
            <a:endParaRPr sz="1200"/>
          </a:p>
          <a:p>
            <a:pPr indent="-317500" lvl="0" marL="457200" rtl="0" algn="l">
              <a:lnSpc>
                <a:spcPct val="115000"/>
              </a:lnSpc>
              <a:spcBef>
                <a:spcPts val="0"/>
              </a:spcBef>
              <a:spcAft>
                <a:spcPts val="0"/>
              </a:spcAft>
              <a:buClr>
                <a:schemeClr val="dk2"/>
              </a:buClr>
              <a:buSzPts val="1400"/>
              <a:buFont typeface="Proxima Nova"/>
              <a:buChar char="●"/>
            </a:pPr>
            <a:r>
              <a:rPr b="1" lang="en" sz="1400"/>
              <a:t>Performance Metrics:</a:t>
            </a:r>
            <a:endParaRPr b="1" sz="1400"/>
          </a:p>
          <a:p>
            <a:pPr indent="-304800" lvl="1" marL="914400" rtl="0" algn="l">
              <a:lnSpc>
                <a:spcPct val="115000"/>
              </a:lnSpc>
              <a:spcBef>
                <a:spcPts val="0"/>
              </a:spcBef>
              <a:spcAft>
                <a:spcPts val="0"/>
              </a:spcAft>
              <a:buClr>
                <a:schemeClr val="dk2"/>
              </a:buClr>
              <a:buSzPts val="1200"/>
              <a:buFont typeface="Arial"/>
              <a:buChar char="○"/>
            </a:pPr>
            <a:r>
              <a:rPr b="1" lang="en" sz="1200"/>
              <a:t>Accuracy:</a:t>
            </a:r>
            <a:r>
              <a:rPr lang="en" sz="1200"/>
              <a:t> It's the ratio of correctly predicted samples to the total number of samples. </a:t>
            </a:r>
            <a:endParaRPr sz="1200"/>
          </a:p>
          <a:p>
            <a:pPr indent="-304800" lvl="1" marL="914400" rtl="0" algn="l">
              <a:lnSpc>
                <a:spcPct val="115000"/>
              </a:lnSpc>
              <a:spcBef>
                <a:spcPts val="0"/>
              </a:spcBef>
              <a:spcAft>
                <a:spcPts val="0"/>
              </a:spcAft>
              <a:buClr>
                <a:schemeClr val="dk2"/>
              </a:buClr>
              <a:buSzPts val="1200"/>
              <a:buFont typeface="Arial"/>
              <a:buChar char="○"/>
            </a:pPr>
            <a:r>
              <a:rPr b="1" lang="en" sz="1200"/>
              <a:t>Precision:</a:t>
            </a:r>
            <a:r>
              <a:rPr lang="en" sz="1200"/>
              <a:t> The ratio of true positive predictions to the total positive predictions.</a:t>
            </a:r>
            <a:endParaRPr sz="1200"/>
          </a:p>
          <a:p>
            <a:pPr indent="-304800" lvl="1" marL="914400" rtl="0" algn="l">
              <a:lnSpc>
                <a:spcPct val="115000"/>
              </a:lnSpc>
              <a:spcBef>
                <a:spcPts val="0"/>
              </a:spcBef>
              <a:spcAft>
                <a:spcPts val="0"/>
              </a:spcAft>
              <a:buClr>
                <a:schemeClr val="dk2"/>
              </a:buClr>
              <a:buSzPts val="1200"/>
              <a:buFont typeface="Arial"/>
              <a:buChar char="○"/>
            </a:pPr>
            <a:r>
              <a:rPr b="1" lang="en" sz="1200"/>
              <a:t>Recall:</a:t>
            </a:r>
            <a:r>
              <a:rPr lang="en" sz="1200"/>
              <a:t> The ratio of true positive predictions to the total actual positives.</a:t>
            </a:r>
            <a:endParaRPr sz="1200"/>
          </a:p>
          <a:p>
            <a:pPr indent="-304800" lvl="1" marL="914400" rtl="0" algn="l">
              <a:lnSpc>
                <a:spcPct val="115000"/>
              </a:lnSpc>
              <a:spcBef>
                <a:spcPts val="0"/>
              </a:spcBef>
              <a:spcAft>
                <a:spcPts val="0"/>
              </a:spcAft>
              <a:buClr>
                <a:schemeClr val="dk2"/>
              </a:buClr>
              <a:buSzPts val="1200"/>
              <a:buFont typeface="Arial"/>
              <a:buChar char="○"/>
            </a:pPr>
            <a:r>
              <a:rPr b="1" lang="en" sz="1200"/>
              <a:t>F1-Score:</a:t>
            </a:r>
            <a:r>
              <a:rPr lang="en" sz="1200"/>
              <a:t> The harmonic mean of Precision and Recall.</a:t>
            </a:r>
            <a:endParaRPr sz="1200"/>
          </a:p>
          <a:p>
            <a:pPr indent="0" lvl="0" marL="914400" rtl="0" algn="l">
              <a:lnSpc>
                <a:spcPct val="115000"/>
              </a:lnSpc>
              <a:spcBef>
                <a:spcPts val="0"/>
              </a:spcBef>
              <a:spcAft>
                <a:spcPts val="0"/>
              </a:spcAft>
              <a:buNone/>
            </a:pPr>
            <a:r>
              <a:t/>
            </a:r>
            <a:endParaRPr sz="1200"/>
          </a:p>
          <a:p>
            <a:pPr indent="0" lvl="0" marL="0" rtl="0" algn="l">
              <a:lnSpc>
                <a:spcPct val="150000"/>
              </a:lnSpc>
              <a:spcBef>
                <a:spcPts val="0"/>
              </a:spcBef>
              <a:spcAft>
                <a:spcPts val="0"/>
              </a:spcAft>
              <a:buNone/>
            </a:pPr>
            <a:r>
              <a:rPr b="1" lang="en" sz="1400"/>
              <a:t>2. For Generation Tasks (e.g., Language Modeling)</a:t>
            </a:r>
            <a:endParaRPr b="1" sz="1400"/>
          </a:p>
          <a:p>
            <a:pPr indent="-298450" lvl="0" marL="457200" rtl="0" algn="l">
              <a:lnSpc>
                <a:spcPct val="115000"/>
              </a:lnSpc>
              <a:spcBef>
                <a:spcPts val="0"/>
              </a:spcBef>
              <a:spcAft>
                <a:spcPts val="0"/>
              </a:spcAft>
              <a:buClr>
                <a:schemeClr val="dk2"/>
              </a:buClr>
              <a:buSzPts val="1100"/>
              <a:buFont typeface="Arial"/>
              <a:buChar char="●"/>
            </a:pPr>
            <a:r>
              <a:rPr b="1" lang="en" sz="1400"/>
              <a:t>Cost Function:</a:t>
            </a:r>
            <a:r>
              <a:rPr b="1" lang="en" sz="1200"/>
              <a:t> Categorical Cross-Entropy</a:t>
            </a:r>
            <a:r>
              <a:rPr lang="en" sz="1200"/>
              <a:t> * The model predicts the probability of the next word in the vocabulary at each step. This cost function is used to calculate the error of these predictions.</a:t>
            </a:r>
            <a:endParaRPr sz="1200"/>
          </a:p>
          <a:p>
            <a:pPr indent="-317500" lvl="0" marL="457200" rtl="0" algn="l">
              <a:lnSpc>
                <a:spcPct val="115000"/>
              </a:lnSpc>
              <a:spcBef>
                <a:spcPts val="0"/>
              </a:spcBef>
              <a:spcAft>
                <a:spcPts val="0"/>
              </a:spcAft>
              <a:buClr>
                <a:schemeClr val="dk2"/>
              </a:buClr>
              <a:buSzPts val="1400"/>
              <a:buFont typeface="Proxima Nova"/>
              <a:buChar char="●"/>
            </a:pPr>
            <a:r>
              <a:rPr b="1" lang="en" sz="1400"/>
              <a:t>Performance Metrics:</a:t>
            </a:r>
            <a:endParaRPr b="1" sz="1400"/>
          </a:p>
          <a:p>
            <a:pPr indent="-304800" lvl="1" marL="914400" rtl="0" algn="l">
              <a:lnSpc>
                <a:spcPct val="115000"/>
              </a:lnSpc>
              <a:spcBef>
                <a:spcPts val="0"/>
              </a:spcBef>
              <a:spcAft>
                <a:spcPts val="0"/>
              </a:spcAft>
              <a:buClr>
                <a:schemeClr val="dk2"/>
              </a:buClr>
              <a:buSzPts val="1200"/>
              <a:buFont typeface="Arial"/>
              <a:buChar char="○"/>
            </a:pPr>
            <a:r>
              <a:rPr b="1" lang="en" sz="1200"/>
              <a:t>Perplexity:</a:t>
            </a:r>
            <a:r>
              <a:rPr lang="en" sz="1200"/>
              <a:t> A key metric for language models. It measures how well a probability distribution or probability model predicts a sample. </a:t>
            </a:r>
            <a:r>
              <a:rPr b="1" lang="en" sz="1200"/>
              <a:t>A lower perplexity score indicates a better, more confident, and less surprised model</a:t>
            </a:r>
            <a:r>
              <a:rPr lang="en" sz="1200"/>
              <a:t>. For example, if a model predicts the next word in a sequence with high probability, its perplexity will be low.</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0" y="0"/>
            <a:ext cx="91440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t>Activation Functions</a:t>
            </a:r>
            <a:endParaRPr b="1"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Data Preprocessing is Crucial</a:t>
            </a:r>
            <a:endParaRPr b="1" sz="1600"/>
          </a:p>
          <a:p>
            <a:pPr indent="-304800" lvl="0" marL="457200" rtl="0" algn="l">
              <a:lnSpc>
                <a:spcPct val="150000"/>
              </a:lnSpc>
              <a:spcBef>
                <a:spcPts val="1200"/>
              </a:spcBef>
              <a:spcAft>
                <a:spcPts val="0"/>
              </a:spcAft>
              <a:buClr>
                <a:schemeClr val="dk2"/>
              </a:buClr>
              <a:buSzPts val="1200"/>
              <a:buFont typeface="Arial"/>
              <a:buChar char="●"/>
            </a:pPr>
            <a:r>
              <a:rPr b="1" lang="en" sz="1200"/>
              <a:t>Tokenization:</a:t>
            </a:r>
            <a:r>
              <a:rPr lang="en" sz="1200"/>
              <a:t> Breaking text into individual words.</a:t>
            </a:r>
            <a:endParaRPr sz="1200"/>
          </a:p>
          <a:p>
            <a:pPr indent="-304800" lvl="0" marL="457200" rtl="0" algn="l">
              <a:lnSpc>
                <a:spcPct val="150000"/>
              </a:lnSpc>
              <a:spcBef>
                <a:spcPts val="0"/>
              </a:spcBef>
              <a:spcAft>
                <a:spcPts val="0"/>
              </a:spcAft>
              <a:buClr>
                <a:schemeClr val="dk2"/>
              </a:buClr>
              <a:buSzPts val="1200"/>
              <a:buFont typeface="Arial"/>
              <a:buChar char="●"/>
            </a:pPr>
            <a:r>
              <a:rPr b="1" lang="en" sz="1200"/>
              <a:t>Word Embeddings:</a:t>
            </a:r>
            <a:r>
              <a:rPr lang="en" sz="1200"/>
              <a:t> Converting words into dense numerical vectors to represent their meaning.</a:t>
            </a:r>
            <a:endParaRPr sz="1200"/>
          </a:p>
          <a:p>
            <a:pPr indent="-304800" lvl="0" marL="457200" rtl="0" algn="l">
              <a:lnSpc>
                <a:spcPct val="150000"/>
              </a:lnSpc>
              <a:spcBef>
                <a:spcPts val="0"/>
              </a:spcBef>
              <a:spcAft>
                <a:spcPts val="0"/>
              </a:spcAft>
              <a:buClr>
                <a:schemeClr val="dk2"/>
              </a:buClr>
              <a:buSzPts val="1200"/>
              <a:buFont typeface="Arial"/>
              <a:buChar char="●"/>
            </a:pPr>
            <a:r>
              <a:rPr b="1" lang="en" sz="1200"/>
              <a:t>Padding:</a:t>
            </a:r>
            <a:r>
              <a:rPr lang="en" sz="1200"/>
              <a:t> Making all text sequences the same length for uniform input.</a:t>
            </a:r>
            <a:endParaRPr b="1" sz="1700"/>
          </a:p>
          <a:p>
            <a:pPr indent="0" lvl="0" marL="0" rtl="0" algn="l">
              <a:spcBef>
                <a:spcPts val="1200"/>
              </a:spcBef>
              <a:spcAft>
                <a:spcPts val="0"/>
              </a:spcAft>
              <a:buNone/>
            </a:pPr>
            <a:r>
              <a:rPr b="1" lang="en" sz="1600"/>
              <a:t>When to Use</a:t>
            </a:r>
            <a:r>
              <a:rPr b="1" lang="en" sz="1600"/>
              <a:t> LSTMs</a:t>
            </a:r>
            <a:endParaRPr b="1" sz="1600"/>
          </a:p>
          <a:p>
            <a:pPr indent="0" lvl="0" marL="0" rtl="0" algn="l">
              <a:lnSpc>
                <a:spcPct val="115000"/>
              </a:lnSpc>
              <a:spcBef>
                <a:spcPts val="1200"/>
              </a:spcBef>
              <a:spcAft>
                <a:spcPts val="0"/>
              </a:spcAft>
              <a:buNone/>
            </a:pPr>
            <a:r>
              <a:rPr lang="en" sz="1200"/>
              <a:t>1. Your data is sequential</a:t>
            </a:r>
            <a:endParaRPr sz="1200"/>
          </a:p>
          <a:p>
            <a:pPr indent="0" lvl="0" marL="0" rtl="0" algn="l">
              <a:lnSpc>
                <a:spcPct val="115000"/>
              </a:lnSpc>
              <a:spcBef>
                <a:spcPts val="0"/>
              </a:spcBef>
              <a:spcAft>
                <a:spcPts val="0"/>
              </a:spcAft>
              <a:buNone/>
            </a:pPr>
            <a:r>
              <a:rPr lang="en" sz="1200"/>
              <a:t>2. You need to capture long-term dependencies</a:t>
            </a:r>
            <a:endParaRPr sz="1200"/>
          </a:p>
          <a:p>
            <a:pPr indent="0" lvl="0" marL="0" rtl="0" algn="l">
              <a:lnSpc>
                <a:spcPct val="115000"/>
              </a:lnSpc>
              <a:spcBef>
                <a:spcPts val="0"/>
              </a:spcBef>
              <a:spcAft>
                <a:spcPts val="0"/>
              </a:spcAft>
              <a:buNone/>
            </a:pPr>
            <a:r>
              <a:rPr lang="en" sz="1200"/>
              <a:t>3. The task requires contex</a:t>
            </a:r>
            <a:r>
              <a:rPr lang="en" sz="1200"/>
              <a:t>t</a:t>
            </a:r>
            <a:endParaRPr sz="1200"/>
          </a:p>
          <a:p>
            <a:pPr indent="0" lvl="0" marL="0" rtl="0" algn="l">
              <a:lnSpc>
                <a:spcPct val="115000"/>
              </a:lnSpc>
              <a:spcBef>
                <a:spcPts val="0"/>
              </a:spcBef>
              <a:spcAft>
                <a:spcPts val="0"/>
              </a:spcAft>
              <a:buNone/>
            </a:pPr>
            <a:r>
              <a:rPr lang="en" sz="1200"/>
              <a:t>4. You have a limited dataset for a complex task</a:t>
            </a:r>
            <a:endParaRPr sz="1200"/>
          </a:p>
        </p:txBody>
      </p:sp>
      <p:sp>
        <p:nvSpPr>
          <p:cNvPr id="97" name="Google Shape;97;p19"/>
          <p:cNvSpPr txBox="1"/>
          <p:nvPr/>
        </p:nvSpPr>
        <p:spPr>
          <a:xfrm>
            <a:off x="4648800" y="450925"/>
            <a:ext cx="4495200" cy="204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100">
                <a:solidFill>
                  <a:schemeClr val="dk2"/>
                </a:solidFill>
                <a:latin typeface="Proxima Nova"/>
                <a:ea typeface="Proxima Nova"/>
                <a:cs typeface="Proxima Nova"/>
                <a:sym typeface="Proxima Nova"/>
              </a:rPr>
              <a:t>2. Tanh Function (tanh)</a:t>
            </a:r>
            <a:endParaRPr b="1" sz="1100">
              <a:solidFill>
                <a:schemeClr val="dk2"/>
              </a:solidFill>
              <a:latin typeface="Proxima Nova"/>
              <a:ea typeface="Proxima Nova"/>
              <a:cs typeface="Proxima Nova"/>
              <a:sym typeface="Proxima Nova"/>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Output Range:</a:t>
            </a:r>
            <a:r>
              <a:rPr lang="en" sz="1100">
                <a:solidFill>
                  <a:schemeClr val="dk2"/>
                </a:solidFill>
                <a:latin typeface="Proxima Nova"/>
                <a:ea typeface="Proxima Nova"/>
                <a:cs typeface="Proxima Nova"/>
                <a:sym typeface="Proxima Nova"/>
              </a:rPr>
              <a:t> Returns a value between </a:t>
            </a:r>
            <a:r>
              <a:rPr b="1" lang="en" sz="1100">
                <a:solidFill>
                  <a:schemeClr val="dk2"/>
                </a:solidFill>
                <a:latin typeface="Proxima Nova"/>
                <a:ea typeface="Proxima Nova"/>
                <a:cs typeface="Proxima Nova"/>
                <a:sym typeface="Proxima Nova"/>
              </a:rPr>
              <a:t>-1 and 1</a:t>
            </a:r>
            <a:r>
              <a:rPr lang="en" sz="1100">
                <a:solidFill>
                  <a:schemeClr val="dk2"/>
                </a:solidFill>
                <a:latin typeface="Proxima Nova"/>
                <a:ea typeface="Proxima Nova"/>
                <a:cs typeface="Proxima Nova"/>
                <a:sym typeface="Proxima Nova"/>
              </a:rPr>
              <a:t>.</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Primary Role:</a:t>
            </a:r>
            <a:r>
              <a:rPr lang="en" sz="1100">
                <a:solidFill>
                  <a:schemeClr val="dk2"/>
                </a:solidFill>
                <a:latin typeface="Proxima Nova"/>
                <a:ea typeface="Proxima Nova"/>
                <a:cs typeface="Proxima Nova"/>
                <a:sym typeface="Proxima Nova"/>
              </a:rPr>
              <a:t> Creates and scales the </a:t>
            </a:r>
            <a:r>
              <a:rPr b="1" lang="en" sz="1100">
                <a:solidFill>
                  <a:schemeClr val="dk2"/>
                </a:solidFill>
                <a:latin typeface="Proxima Nova"/>
                <a:ea typeface="Proxima Nova"/>
                <a:cs typeface="Proxima Nova"/>
                <a:sym typeface="Proxima Nova"/>
              </a:rPr>
              <a:t>candidate values</a:t>
            </a:r>
            <a:r>
              <a:rPr lang="en" sz="1100">
                <a:solidFill>
                  <a:schemeClr val="dk2"/>
                </a:solidFill>
                <a:latin typeface="Proxima Nova"/>
                <a:ea typeface="Proxima Nova"/>
                <a:cs typeface="Proxima Nova"/>
                <a:sym typeface="Proxima Nova"/>
              </a:rPr>
              <a:t> for the memory cell.</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Why it's used:</a:t>
            </a:r>
            <a:r>
              <a:rPr lang="en" sz="1100">
                <a:solidFill>
                  <a:schemeClr val="dk2"/>
                </a:solidFill>
                <a:latin typeface="Proxima Nova"/>
                <a:ea typeface="Proxima Nova"/>
                <a:cs typeface="Proxima Nova"/>
                <a:sym typeface="Proxima Nova"/>
              </a:rPr>
              <a:t> The output is </a:t>
            </a:r>
            <a:r>
              <a:rPr b="1" lang="en" sz="1100">
                <a:solidFill>
                  <a:schemeClr val="dk2"/>
                </a:solidFill>
                <a:latin typeface="Proxima Nova"/>
                <a:ea typeface="Proxima Nova"/>
                <a:cs typeface="Proxima Nova"/>
                <a:sym typeface="Proxima Nova"/>
              </a:rPr>
              <a:t>zero-centered</a:t>
            </a:r>
            <a:r>
              <a:rPr lang="en" sz="1100">
                <a:solidFill>
                  <a:schemeClr val="dk2"/>
                </a:solidFill>
                <a:latin typeface="Proxima Nova"/>
                <a:ea typeface="Proxima Nova"/>
                <a:cs typeface="Proxima Nova"/>
                <a:sym typeface="Proxima Nova"/>
              </a:rPr>
              <a:t>, which helps the model converge more quickly and handle both positive and negative values in the cell state.</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Location:</a:t>
            </a:r>
            <a:r>
              <a:rPr lang="en" sz="1100">
                <a:solidFill>
                  <a:schemeClr val="dk2"/>
                </a:solidFill>
                <a:latin typeface="Proxima Nova"/>
                <a:ea typeface="Proxima Nova"/>
                <a:cs typeface="Proxima Nova"/>
                <a:sym typeface="Proxima Nova"/>
              </a:rPr>
              <a:t> Used to create the </a:t>
            </a:r>
            <a:r>
              <a:rPr b="1" lang="en" sz="1100">
                <a:solidFill>
                  <a:schemeClr val="dk2"/>
                </a:solidFill>
                <a:latin typeface="Proxima Nova"/>
                <a:ea typeface="Proxima Nova"/>
                <a:cs typeface="Proxima Nova"/>
                <a:sym typeface="Proxima Nova"/>
              </a:rPr>
              <a:t>new information</a:t>
            </a:r>
            <a:r>
              <a:rPr lang="en" sz="1100">
                <a:solidFill>
                  <a:schemeClr val="dk2"/>
                </a:solidFill>
                <a:latin typeface="Proxima Nova"/>
                <a:ea typeface="Proxima Nova"/>
                <a:cs typeface="Proxima Nova"/>
                <a:sym typeface="Proxima Nova"/>
              </a:rPr>
              <a:t> that may be added to the cell state and to scale the </a:t>
            </a:r>
            <a:r>
              <a:rPr b="1" lang="en" sz="1100">
                <a:solidFill>
                  <a:schemeClr val="dk2"/>
                </a:solidFill>
                <a:latin typeface="Proxima Nova"/>
                <a:ea typeface="Proxima Nova"/>
                <a:cs typeface="Proxima Nova"/>
                <a:sym typeface="Proxima Nova"/>
              </a:rPr>
              <a:t>final output</a:t>
            </a:r>
            <a:r>
              <a:rPr lang="en" sz="1100">
                <a:solidFill>
                  <a:schemeClr val="dk2"/>
                </a:solidFill>
                <a:latin typeface="Proxima Nova"/>
                <a:ea typeface="Proxima Nova"/>
                <a:cs typeface="Proxima Nova"/>
                <a:sym typeface="Proxima Nova"/>
              </a:rPr>
              <a:t>.</a:t>
            </a:r>
            <a:endParaRPr sz="1100">
              <a:solidFill>
                <a:schemeClr val="dk2"/>
              </a:solidFill>
              <a:latin typeface="Proxima Nova"/>
              <a:ea typeface="Proxima Nova"/>
              <a:cs typeface="Proxima Nova"/>
              <a:sym typeface="Proxima Nova"/>
            </a:endParaRPr>
          </a:p>
        </p:txBody>
      </p:sp>
      <p:sp>
        <p:nvSpPr>
          <p:cNvPr id="98" name="Google Shape;98;p19"/>
          <p:cNvSpPr txBox="1"/>
          <p:nvPr/>
        </p:nvSpPr>
        <p:spPr>
          <a:xfrm>
            <a:off x="96275" y="450925"/>
            <a:ext cx="4229100" cy="184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100">
                <a:solidFill>
                  <a:schemeClr val="dk2"/>
                </a:solidFill>
                <a:latin typeface="Proxima Nova"/>
                <a:ea typeface="Proxima Nova"/>
                <a:cs typeface="Proxima Nova"/>
                <a:sym typeface="Proxima Nova"/>
              </a:rPr>
              <a:t>1. Sigmoid Function (σ)</a:t>
            </a:r>
            <a:endParaRPr b="1" sz="1100">
              <a:solidFill>
                <a:schemeClr val="dk2"/>
              </a:solidFill>
              <a:latin typeface="Proxima Nova"/>
              <a:ea typeface="Proxima Nova"/>
              <a:cs typeface="Proxima Nova"/>
              <a:sym typeface="Proxima Nova"/>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Output Range:</a:t>
            </a:r>
            <a:r>
              <a:rPr lang="en" sz="1100">
                <a:solidFill>
                  <a:schemeClr val="dk2"/>
                </a:solidFill>
                <a:latin typeface="Proxima Nova"/>
                <a:ea typeface="Proxima Nova"/>
                <a:cs typeface="Proxima Nova"/>
                <a:sym typeface="Proxima Nova"/>
              </a:rPr>
              <a:t> Returns a value between </a:t>
            </a:r>
            <a:r>
              <a:rPr b="1" lang="en" sz="1100">
                <a:solidFill>
                  <a:schemeClr val="dk2"/>
                </a:solidFill>
                <a:latin typeface="Proxima Nova"/>
                <a:ea typeface="Proxima Nova"/>
                <a:cs typeface="Proxima Nova"/>
                <a:sym typeface="Proxima Nova"/>
              </a:rPr>
              <a:t>0 and 1</a:t>
            </a:r>
            <a:r>
              <a:rPr lang="en" sz="1100">
                <a:solidFill>
                  <a:schemeClr val="dk2"/>
                </a:solidFill>
                <a:latin typeface="Proxima Nova"/>
                <a:ea typeface="Proxima Nova"/>
                <a:cs typeface="Proxima Nova"/>
                <a:sym typeface="Proxima Nova"/>
              </a:rPr>
              <a:t>.</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Primary Role:</a:t>
            </a:r>
            <a:r>
              <a:rPr lang="en" sz="1100">
                <a:solidFill>
                  <a:schemeClr val="dk2"/>
                </a:solidFill>
                <a:latin typeface="Proxima Nova"/>
                <a:ea typeface="Proxima Nova"/>
                <a:cs typeface="Proxima Nova"/>
                <a:sym typeface="Proxima Nova"/>
              </a:rPr>
              <a:t> Acts as a </a:t>
            </a:r>
            <a:r>
              <a:rPr b="1" lang="en" sz="1100">
                <a:solidFill>
                  <a:schemeClr val="dk2"/>
                </a:solidFill>
                <a:latin typeface="Proxima Nova"/>
                <a:ea typeface="Proxima Nova"/>
                <a:cs typeface="Proxima Nova"/>
                <a:sym typeface="Proxima Nova"/>
              </a:rPr>
              <a:t>"gate"</a:t>
            </a:r>
            <a:r>
              <a:rPr lang="en" sz="1100">
                <a:solidFill>
                  <a:schemeClr val="dk2"/>
                </a:solidFill>
                <a:latin typeface="Proxima Nova"/>
                <a:ea typeface="Proxima Nova"/>
                <a:cs typeface="Proxima Nova"/>
                <a:sym typeface="Proxima Nova"/>
              </a:rPr>
              <a:t> controller.</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Why it's used:</a:t>
            </a:r>
            <a:r>
              <a:rPr lang="en" sz="1100">
                <a:solidFill>
                  <a:schemeClr val="dk2"/>
                </a:solidFill>
                <a:latin typeface="Proxima Nova"/>
                <a:ea typeface="Proxima Nova"/>
                <a:cs typeface="Proxima Nova"/>
                <a:sym typeface="Proxima Nova"/>
              </a:rPr>
              <a:t> The sigmoid output range is perfect for making decisions:</a:t>
            </a:r>
            <a:endParaRPr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A value close to 0 means </a:t>
            </a:r>
            <a:r>
              <a:rPr b="1" lang="en" sz="1100">
                <a:solidFill>
                  <a:schemeClr val="dk2"/>
                </a:solidFill>
                <a:latin typeface="Proxima Nova"/>
                <a:ea typeface="Proxima Nova"/>
                <a:cs typeface="Proxima Nova"/>
                <a:sym typeface="Proxima Nova"/>
              </a:rPr>
              <a:t>"ignore"</a:t>
            </a:r>
            <a:r>
              <a:rPr lang="en" sz="1100">
                <a:solidFill>
                  <a:schemeClr val="dk2"/>
                </a:solidFill>
                <a:latin typeface="Proxima Nova"/>
                <a:ea typeface="Proxima Nova"/>
                <a:cs typeface="Proxima Nova"/>
                <a:sym typeface="Proxima Nova"/>
              </a:rPr>
              <a:t> or </a:t>
            </a:r>
            <a:r>
              <a:rPr b="1" lang="en" sz="1100">
                <a:solidFill>
                  <a:schemeClr val="dk2"/>
                </a:solidFill>
                <a:latin typeface="Proxima Nova"/>
                <a:ea typeface="Proxima Nova"/>
                <a:cs typeface="Proxima Nova"/>
                <a:sym typeface="Proxima Nova"/>
              </a:rPr>
              <a:t>"forget."</a:t>
            </a:r>
            <a:endParaRPr b="1"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A value close to 1 means </a:t>
            </a:r>
            <a:r>
              <a:rPr b="1" lang="en" sz="1100">
                <a:solidFill>
                  <a:schemeClr val="dk2"/>
                </a:solidFill>
                <a:latin typeface="Proxima Nova"/>
                <a:ea typeface="Proxima Nova"/>
                <a:cs typeface="Proxima Nova"/>
                <a:sym typeface="Proxima Nova"/>
              </a:rPr>
              <a:t>"remember"</a:t>
            </a:r>
            <a:r>
              <a:rPr lang="en" sz="1100">
                <a:solidFill>
                  <a:schemeClr val="dk2"/>
                </a:solidFill>
                <a:latin typeface="Proxima Nova"/>
                <a:ea typeface="Proxima Nova"/>
                <a:cs typeface="Proxima Nova"/>
                <a:sym typeface="Proxima Nova"/>
              </a:rPr>
              <a:t> or </a:t>
            </a:r>
            <a:r>
              <a:rPr b="1" lang="en" sz="1100">
                <a:solidFill>
                  <a:schemeClr val="dk2"/>
                </a:solidFill>
                <a:latin typeface="Proxima Nova"/>
                <a:ea typeface="Proxima Nova"/>
                <a:cs typeface="Proxima Nova"/>
                <a:sym typeface="Proxima Nova"/>
              </a:rPr>
              <a:t>"pass on."</a:t>
            </a:r>
            <a:endParaRPr b="1"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Location:</a:t>
            </a:r>
            <a:r>
              <a:rPr lang="en" sz="1100">
                <a:solidFill>
                  <a:schemeClr val="dk2"/>
                </a:solidFill>
                <a:latin typeface="Proxima Nova"/>
                <a:ea typeface="Proxima Nova"/>
                <a:cs typeface="Proxima Nova"/>
                <a:sym typeface="Proxima Nova"/>
              </a:rPr>
              <a:t> Used in the </a:t>
            </a:r>
            <a:r>
              <a:rPr b="1" lang="en" sz="1100">
                <a:solidFill>
                  <a:schemeClr val="dk2"/>
                </a:solidFill>
                <a:latin typeface="Proxima Nova"/>
                <a:ea typeface="Proxima Nova"/>
                <a:cs typeface="Proxima Nova"/>
                <a:sym typeface="Proxima Nova"/>
              </a:rPr>
              <a:t>forget, input, and output gates</a:t>
            </a:r>
            <a:r>
              <a:rPr lang="en" sz="1100">
                <a:solidFill>
                  <a:schemeClr val="dk2"/>
                </a:solidFill>
                <a:latin typeface="Proxima Nova"/>
                <a:ea typeface="Proxima Nova"/>
                <a:cs typeface="Proxima Nova"/>
                <a:sym typeface="Proxima Nova"/>
              </a:rPr>
              <a:t>.</a:t>
            </a:r>
            <a:endParaRPr sz="1100">
              <a:solidFill>
                <a:schemeClr val="dk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600"/>
              <a:t>Use Cases for LSTMs</a:t>
            </a:r>
            <a:endParaRPr b="1" sz="1600"/>
          </a:p>
          <a:p>
            <a:pPr indent="0" lvl="0" marL="0" rtl="0" algn="l">
              <a:lnSpc>
                <a:spcPct val="95000"/>
              </a:lnSpc>
              <a:spcBef>
                <a:spcPts val="1200"/>
              </a:spcBef>
              <a:spcAft>
                <a:spcPts val="0"/>
              </a:spcAft>
              <a:buNone/>
            </a:pPr>
            <a:r>
              <a:rPr b="1" lang="en" sz="1300"/>
              <a:t>1. Sentiment Analysis</a:t>
            </a:r>
            <a:endParaRPr b="1" sz="1300"/>
          </a:p>
          <a:p>
            <a:pPr indent="-304800" lvl="0" marL="457200" rtl="0" algn="l">
              <a:lnSpc>
                <a:spcPct val="95000"/>
              </a:lnSpc>
              <a:spcBef>
                <a:spcPts val="1200"/>
              </a:spcBef>
              <a:spcAft>
                <a:spcPts val="0"/>
              </a:spcAft>
              <a:buClr>
                <a:schemeClr val="dk2"/>
              </a:buClr>
              <a:buSzPts val="1200"/>
              <a:buFont typeface="Arial"/>
              <a:buChar char="●"/>
            </a:pPr>
            <a:r>
              <a:rPr b="1" lang="en" sz="1200"/>
              <a:t>Goal:</a:t>
            </a:r>
            <a:r>
              <a:rPr lang="en" sz="1200"/>
              <a:t> Classify the emotional tone (positive, negative, neutral) of a text.</a:t>
            </a:r>
            <a:endParaRPr sz="1200"/>
          </a:p>
          <a:p>
            <a:pPr indent="-304800" lvl="0" marL="457200" rtl="0" algn="l">
              <a:lnSpc>
                <a:spcPct val="95000"/>
              </a:lnSpc>
              <a:spcBef>
                <a:spcPts val="0"/>
              </a:spcBef>
              <a:spcAft>
                <a:spcPts val="0"/>
              </a:spcAft>
              <a:buClr>
                <a:schemeClr val="dk2"/>
              </a:buClr>
              <a:buSzPts val="1200"/>
              <a:buFont typeface="Arial"/>
              <a:buChar char="●"/>
            </a:pPr>
            <a:r>
              <a:rPr b="1" lang="en" sz="1200"/>
              <a:t>Why LSTMs:</a:t>
            </a:r>
            <a:r>
              <a:rPr lang="en" sz="1200"/>
              <a:t> They can remember context from earlier parts of a sentence or document, which is vital for understanding sarcasm or nuanced language. For example, in "The movie was so predictable, I loved it," the word "loved" is only understood as negative in the context of "predictable."</a:t>
            </a:r>
            <a:endParaRPr sz="1200"/>
          </a:p>
          <a:p>
            <a:pPr indent="-304800" lvl="0" marL="457200" rtl="0" algn="l">
              <a:lnSpc>
                <a:spcPct val="95000"/>
              </a:lnSpc>
              <a:spcBef>
                <a:spcPts val="0"/>
              </a:spcBef>
              <a:spcAft>
                <a:spcPts val="0"/>
              </a:spcAft>
              <a:buClr>
                <a:schemeClr val="dk2"/>
              </a:buClr>
              <a:buSzPts val="1200"/>
              <a:buFont typeface="Arial"/>
              <a:buChar char="●"/>
            </a:pPr>
            <a:r>
              <a:rPr b="1" lang="en" sz="1200"/>
              <a:t>How it works:</a:t>
            </a:r>
            <a:r>
              <a:rPr lang="en" sz="1200"/>
              <a:t> The LSTM reads the text word-by-word, and its final hidden state summarizes the entire </a:t>
            </a:r>
            <a:r>
              <a:rPr lang="en" sz="1200"/>
              <a:t>sentence</a:t>
            </a:r>
            <a:r>
              <a:rPr lang="en" sz="1200"/>
              <a:t> sentiment, which is then fed into a classifier.</a:t>
            </a:r>
            <a:endParaRPr sz="1200"/>
          </a:p>
          <a:p>
            <a:pPr indent="0" lvl="0" marL="0" rtl="0" algn="l">
              <a:lnSpc>
                <a:spcPct val="95000"/>
              </a:lnSpc>
              <a:spcBef>
                <a:spcPts val="1200"/>
              </a:spcBef>
              <a:spcAft>
                <a:spcPts val="0"/>
              </a:spcAft>
              <a:buNone/>
            </a:pPr>
            <a:r>
              <a:rPr b="1" lang="en" sz="1300"/>
              <a:t>2. Machine Translation</a:t>
            </a:r>
            <a:endParaRPr b="1" sz="1300"/>
          </a:p>
          <a:p>
            <a:pPr indent="-304800" lvl="0" marL="457200" rtl="0" algn="l">
              <a:lnSpc>
                <a:spcPct val="95000"/>
              </a:lnSpc>
              <a:spcBef>
                <a:spcPts val="1200"/>
              </a:spcBef>
              <a:spcAft>
                <a:spcPts val="0"/>
              </a:spcAft>
              <a:buClr>
                <a:schemeClr val="dk2"/>
              </a:buClr>
              <a:buSzPts val="1200"/>
              <a:buFont typeface="Arial"/>
              <a:buChar char="●"/>
            </a:pPr>
            <a:r>
              <a:rPr b="1" lang="en" sz="1200"/>
              <a:t>Goal:</a:t>
            </a:r>
            <a:r>
              <a:rPr lang="en" sz="1200"/>
              <a:t> Convert text from one language to another (e.g., English to Spanish).</a:t>
            </a:r>
            <a:endParaRPr sz="1200"/>
          </a:p>
          <a:p>
            <a:pPr indent="-304800" lvl="0" marL="457200" rtl="0" algn="l">
              <a:lnSpc>
                <a:spcPct val="95000"/>
              </a:lnSpc>
              <a:spcBef>
                <a:spcPts val="0"/>
              </a:spcBef>
              <a:spcAft>
                <a:spcPts val="0"/>
              </a:spcAft>
              <a:buClr>
                <a:schemeClr val="dk2"/>
              </a:buClr>
              <a:buSzPts val="1200"/>
              <a:buFont typeface="Arial"/>
              <a:buChar char="●"/>
            </a:pPr>
            <a:r>
              <a:rPr b="1" lang="en" sz="1200"/>
              <a:t>Why LSTMs:</a:t>
            </a:r>
            <a:r>
              <a:rPr lang="en" sz="1200"/>
              <a:t> This is a sequence-to-sequence problem. An LSTM can encode the meaning of the source sentence into a fixed-length vector, and then another LSTM (a decoder) can use that vector to generate the translated sentence word-by-word.</a:t>
            </a:r>
            <a:endParaRPr sz="1200"/>
          </a:p>
          <a:p>
            <a:pPr indent="-304800" lvl="0" marL="457200" rtl="0" algn="l">
              <a:lnSpc>
                <a:spcPct val="95000"/>
              </a:lnSpc>
              <a:spcBef>
                <a:spcPts val="0"/>
              </a:spcBef>
              <a:spcAft>
                <a:spcPts val="0"/>
              </a:spcAft>
              <a:buClr>
                <a:schemeClr val="dk2"/>
              </a:buClr>
              <a:buSzPts val="1200"/>
              <a:buFont typeface="Arial"/>
              <a:buChar char="●"/>
            </a:pPr>
            <a:r>
              <a:rPr b="1" lang="en" sz="1200"/>
              <a:t>How it works:</a:t>
            </a:r>
            <a:r>
              <a:rPr lang="en" sz="1200"/>
              <a:t> The encoder LSTM reads the source sentence and compresses its meaning into a "thought vector." The decoder LSTM then takes this vector and generates the translated sentence, ensuring the translated words are in the correct order and have the correct meaning.</a:t>
            </a:r>
            <a:endParaRPr sz="1200"/>
          </a:p>
          <a:p>
            <a:pPr indent="0" lvl="0" marL="0" rtl="0" algn="l">
              <a:lnSpc>
                <a:spcPct val="95000"/>
              </a:lnSpc>
              <a:spcBef>
                <a:spcPts val="1200"/>
              </a:spcBef>
              <a:spcAft>
                <a:spcPts val="0"/>
              </a:spcAft>
              <a:buNone/>
            </a:pPr>
            <a:r>
              <a:rPr b="1" lang="en" sz="1300"/>
              <a:t>3. Text Generation</a:t>
            </a:r>
            <a:endParaRPr b="1" sz="1300"/>
          </a:p>
          <a:p>
            <a:pPr indent="-304800" lvl="0" marL="457200" rtl="0" algn="l">
              <a:lnSpc>
                <a:spcPct val="95000"/>
              </a:lnSpc>
              <a:spcBef>
                <a:spcPts val="1200"/>
              </a:spcBef>
              <a:spcAft>
                <a:spcPts val="0"/>
              </a:spcAft>
              <a:buClr>
                <a:schemeClr val="dk2"/>
              </a:buClr>
              <a:buSzPts val="1200"/>
              <a:buFont typeface="Arial"/>
              <a:buChar char="●"/>
            </a:pPr>
            <a:r>
              <a:rPr b="1" lang="en" sz="1200"/>
              <a:t>Goal:</a:t>
            </a:r>
            <a:r>
              <a:rPr lang="en" sz="1200"/>
              <a:t> Create new, coherent, and contextually relevant text, such as in chatbots, story generators, or language models.</a:t>
            </a:r>
            <a:endParaRPr sz="1200"/>
          </a:p>
          <a:p>
            <a:pPr indent="-304800" lvl="0" marL="457200" rtl="0" algn="l">
              <a:lnSpc>
                <a:spcPct val="95000"/>
              </a:lnSpc>
              <a:spcBef>
                <a:spcPts val="0"/>
              </a:spcBef>
              <a:spcAft>
                <a:spcPts val="0"/>
              </a:spcAft>
              <a:buClr>
                <a:schemeClr val="dk2"/>
              </a:buClr>
              <a:buSzPts val="1200"/>
              <a:buFont typeface="Arial"/>
              <a:buChar char="●"/>
            </a:pPr>
            <a:r>
              <a:rPr b="1" lang="en" sz="1200"/>
              <a:t>Why LSTMs:</a:t>
            </a:r>
            <a:r>
              <a:rPr lang="en" sz="1200"/>
              <a:t> They can predict the next word in a sequence based on the words that came before it, learning the grammar and style of a given text corpus.</a:t>
            </a:r>
            <a:endParaRPr sz="1200"/>
          </a:p>
          <a:p>
            <a:pPr indent="-304800" lvl="0" marL="457200" rtl="0" algn="l">
              <a:lnSpc>
                <a:spcPct val="95000"/>
              </a:lnSpc>
              <a:spcBef>
                <a:spcPts val="0"/>
              </a:spcBef>
              <a:spcAft>
                <a:spcPts val="0"/>
              </a:spcAft>
              <a:buClr>
                <a:schemeClr val="dk2"/>
              </a:buClr>
              <a:buSzPts val="1200"/>
              <a:buFont typeface="Arial"/>
              <a:buChar char="●"/>
            </a:pPr>
            <a:r>
              <a:rPr b="1" lang="en" sz="1200"/>
              <a:t>How it works:</a:t>
            </a:r>
            <a:r>
              <a:rPr lang="en" sz="1200"/>
              <a:t> The LSTM is trained on a large body of text. When generating new text, it predicts the probability of the next word from the vocabulary, then selects one to add to the sequence and repeats the process.</a:t>
            </a:r>
            <a:endParaRPr sz="1200"/>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0" y="0"/>
            <a:ext cx="91440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Principal Component Analysis</a:t>
            </a:r>
            <a:endParaRPr/>
          </a:p>
        </p:txBody>
      </p:sp>
      <p:sp>
        <p:nvSpPr>
          <p:cNvPr id="109" name="Google Shape;109;p21"/>
          <p:cNvSpPr txBox="1"/>
          <p:nvPr>
            <p:ph idx="1" type="body"/>
          </p:nvPr>
        </p:nvSpPr>
        <p:spPr>
          <a:xfrm>
            <a:off x="0" y="591850"/>
            <a:ext cx="9144000" cy="4551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t>A </a:t>
            </a:r>
            <a:r>
              <a:rPr b="1" lang="en" sz="1100"/>
              <a:t>dimensionality reduction</a:t>
            </a:r>
            <a:r>
              <a:rPr lang="en" sz="1100"/>
              <a:t> technique in ML &amp; data analysis</a:t>
            </a:r>
            <a:endParaRPr sz="1100"/>
          </a:p>
          <a:p>
            <a:pPr indent="-298450" lvl="0" marL="457200" rtl="0" algn="l">
              <a:lnSpc>
                <a:spcPct val="100000"/>
              </a:lnSpc>
              <a:spcBef>
                <a:spcPts val="0"/>
              </a:spcBef>
              <a:spcAft>
                <a:spcPts val="0"/>
              </a:spcAft>
              <a:buSzPts val="1100"/>
              <a:buFont typeface="Arial"/>
              <a:buChar char="●"/>
            </a:pPr>
            <a:r>
              <a:rPr lang="en" sz="1100"/>
              <a:t>Converts correlated features → new </a:t>
            </a:r>
            <a:r>
              <a:rPr b="1" lang="en" sz="1100"/>
              <a:t>uncorrelated principal components</a:t>
            </a:r>
            <a:endParaRPr b="1" sz="1100"/>
          </a:p>
          <a:p>
            <a:pPr indent="-298450" lvl="0" marL="457200" rtl="0" algn="l">
              <a:lnSpc>
                <a:spcPct val="100000"/>
              </a:lnSpc>
              <a:spcBef>
                <a:spcPts val="0"/>
              </a:spcBef>
              <a:spcAft>
                <a:spcPts val="0"/>
              </a:spcAft>
              <a:buSzPts val="1100"/>
              <a:buFont typeface="Arial"/>
              <a:buChar char="●"/>
            </a:pPr>
            <a:r>
              <a:rPr lang="en" sz="1100"/>
              <a:t>Keeps most of the </a:t>
            </a:r>
            <a:r>
              <a:rPr b="1" lang="en" sz="1100"/>
              <a:t>important variance/information</a:t>
            </a:r>
            <a:endParaRPr b="1" sz="1100"/>
          </a:p>
          <a:p>
            <a:pPr indent="0" lvl="0" marL="0" rtl="0" algn="l">
              <a:lnSpc>
                <a:spcPct val="100000"/>
              </a:lnSpc>
              <a:spcBef>
                <a:spcPts val="1200"/>
              </a:spcBef>
              <a:spcAft>
                <a:spcPts val="0"/>
              </a:spcAft>
              <a:buNone/>
            </a:pPr>
            <a:r>
              <a:rPr b="1" lang="en" sz="1000">
                <a:solidFill>
                  <a:schemeClr val="accent3"/>
                </a:solidFill>
              </a:rPr>
              <a:t>PCA preserves high variance to retain information while reducing dimensions</a:t>
            </a:r>
            <a:endParaRPr b="1" sz="1000">
              <a:solidFill>
                <a:schemeClr val="accent3"/>
              </a:solidFill>
            </a:endParaRPr>
          </a:p>
          <a:p>
            <a:pPr indent="0" lvl="0" marL="0" rtl="0" algn="l">
              <a:lnSpc>
                <a:spcPct val="150000"/>
              </a:lnSpc>
              <a:spcBef>
                <a:spcPts val="1200"/>
              </a:spcBef>
              <a:spcAft>
                <a:spcPts val="0"/>
              </a:spcAft>
              <a:buNone/>
            </a:pPr>
            <a:r>
              <a:rPr b="1" lang="en" sz="1300"/>
              <a:t>How PCA Works (Steps)</a:t>
            </a:r>
            <a:endParaRPr b="1" sz="1300"/>
          </a:p>
          <a:p>
            <a:pPr indent="-298450" lvl="0" marL="457200" rtl="0" algn="l">
              <a:lnSpc>
                <a:spcPct val="100000"/>
              </a:lnSpc>
              <a:spcBef>
                <a:spcPts val="0"/>
              </a:spcBef>
              <a:spcAft>
                <a:spcPts val="0"/>
              </a:spcAft>
              <a:buClr>
                <a:schemeClr val="dk2"/>
              </a:buClr>
              <a:buSzPts val="1100"/>
              <a:buFont typeface="Proxima Nova"/>
              <a:buAutoNum type="arabicPeriod"/>
            </a:pPr>
            <a:r>
              <a:rPr b="1" lang="en" sz="1100"/>
              <a:t>Standardize Data</a:t>
            </a:r>
            <a:endParaRPr b="1" sz="1100"/>
          </a:p>
          <a:p>
            <a:pPr indent="-298450" lvl="1" marL="914400" rtl="0" algn="l">
              <a:lnSpc>
                <a:spcPct val="100000"/>
              </a:lnSpc>
              <a:spcBef>
                <a:spcPts val="0"/>
              </a:spcBef>
              <a:spcAft>
                <a:spcPts val="0"/>
              </a:spcAft>
              <a:buClr>
                <a:schemeClr val="dk2"/>
              </a:buClr>
              <a:buSzPts val="1100"/>
              <a:buFont typeface="Proxima Nova"/>
              <a:buChar char="○"/>
            </a:pPr>
            <a:r>
              <a:rPr lang="en" sz="1100"/>
              <a:t>Mean = 0, Standard deviation = 1</a:t>
            </a:r>
            <a:endParaRPr sz="1100"/>
          </a:p>
          <a:p>
            <a:pPr indent="-298450" lvl="0" marL="457200" rtl="0" algn="l">
              <a:lnSpc>
                <a:spcPct val="100000"/>
              </a:lnSpc>
              <a:spcBef>
                <a:spcPts val="0"/>
              </a:spcBef>
              <a:spcAft>
                <a:spcPts val="0"/>
              </a:spcAft>
              <a:buClr>
                <a:schemeClr val="dk2"/>
              </a:buClr>
              <a:buSzPts val="1100"/>
              <a:buFont typeface="Proxima Nova"/>
              <a:buAutoNum type="arabicPeriod"/>
            </a:pPr>
            <a:r>
              <a:rPr b="1" lang="en" sz="1100"/>
              <a:t>Compute Covariance Matrix</a:t>
            </a:r>
            <a:endParaRPr b="1" sz="1100"/>
          </a:p>
          <a:p>
            <a:pPr indent="-298450" lvl="1" marL="914400" rtl="0" algn="l">
              <a:lnSpc>
                <a:spcPct val="100000"/>
              </a:lnSpc>
              <a:spcBef>
                <a:spcPts val="0"/>
              </a:spcBef>
              <a:spcAft>
                <a:spcPts val="0"/>
              </a:spcAft>
              <a:buClr>
                <a:schemeClr val="dk2"/>
              </a:buClr>
              <a:buSzPts val="1100"/>
              <a:buFont typeface="Proxima Nova"/>
              <a:buChar char="○"/>
            </a:pPr>
            <a:r>
              <a:rPr lang="en" sz="1100"/>
              <a:t>Understand how features vary together</a:t>
            </a:r>
            <a:endParaRPr sz="1100"/>
          </a:p>
          <a:p>
            <a:pPr indent="-298450" lvl="0" marL="457200" rtl="0" algn="l">
              <a:lnSpc>
                <a:spcPct val="100000"/>
              </a:lnSpc>
              <a:spcBef>
                <a:spcPts val="0"/>
              </a:spcBef>
              <a:spcAft>
                <a:spcPts val="0"/>
              </a:spcAft>
              <a:buClr>
                <a:schemeClr val="dk2"/>
              </a:buClr>
              <a:buSzPts val="1100"/>
              <a:buFont typeface="Proxima Nova"/>
              <a:buAutoNum type="arabicPeriod"/>
            </a:pPr>
            <a:r>
              <a:rPr b="1" lang="en" sz="1100"/>
              <a:t>Find Principal Components</a:t>
            </a:r>
            <a:endParaRPr b="1" sz="1100"/>
          </a:p>
          <a:p>
            <a:pPr indent="-298450" lvl="1" marL="914400" rtl="0" algn="l">
              <a:lnSpc>
                <a:spcPct val="100000"/>
              </a:lnSpc>
              <a:spcBef>
                <a:spcPts val="0"/>
              </a:spcBef>
              <a:spcAft>
                <a:spcPts val="0"/>
              </a:spcAft>
              <a:buClr>
                <a:schemeClr val="dk2"/>
              </a:buClr>
              <a:buSzPts val="1100"/>
              <a:buFont typeface="Proxima Nova"/>
              <a:buChar char="○"/>
            </a:pPr>
            <a:r>
              <a:rPr lang="en" sz="1100"/>
              <a:t>Eigenvectors → directions of max variance</a:t>
            </a:r>
            <a:endParaRPr sz="1100"/>
          </a:p>
          <a:p>
            <a:pPr indent="-298450" lvl="1" marL="914400" rtl="0" algn="l">
              <a:lnSpc>
                <a:spcPct val="100000"/>
              </a:lnSpc>
              <a:spcBef>
                <a:spcPts val="0"/>
              </a:spcBef>
              <a:spcAft>
                <a:spcPts val="0"/>
              </a:spcAft>
              <a:buClr>
                <a:schemeClr val="dk2"/>
              </a:buClr>
              <a:buSzPts val="1100"/>
              <a:buFont typeface="Proxima Nova"/>
              <a:buChar char="○"/>
            </a:pPr>
            <a:r>
              <a:rPr lang="en" sz="1100"/>
              <a:t>Eigenvalues → importance of each direction</a:t>
            </a:r>
            <a:endParaRPr sz="1100"/>
          </a:p>
          <a:p>
            <a:pPr indent="-298450" lvl="0" marL="457200" rtl="0" algn="l">
              <a:lnSpc>
                <a:spcPct val="100000"/>
              </a:lnSpc>
              <a:spcBef>
                <a:spcPts val="0"/>
              </a:spcBef>
              <a:spcAft>
                <a:spcPts val="0"/>
              </a:spcAft>
              <a:buClr>
                <a:schemeClr val="dk2"/>
              </a:buClr>
              <a:buSzPts val="1100"/>
              <a:buFont typeface="Proxima Nova"/>
              <a:buAutoNum type="arabicPeriod"/>
            </a:pPr>
            <a:r>
              <a:rPr b="1" lang="en" sz="1100"/>
              <a:t>Select Top Components &amp; Transform Data</a:t>
            </a:r>
            <a:endParaRPr b="1" sz="1100"/>
          </a:p>
          <a:p>
            <a:pPr indent="-298450" lvl="1" marL="914400" rtl="0" algn="l">
              <a:lnSpc>
                <a:spcPct val="100000"/>
              </a:lnSpc>
              <a:spcBef>
                <a:spcPts val="0"/>
              </a:spcBef>
              <a:spcAft>
                <a:spcPts val="0"/>
              </a:spcAft>
              <a:buClr>
                <a:schemeClr val="dk2"/>
              </a:buClr>
              <a:buSzPts val="1100"/>
              <a:buFont typeface="Proxima Nova"/>
              <a:buChar char="○"/>
            </a:pPr>
            <a:r>
              <a:rPr lang="en" sz="1100"/>
              <a:t>Keep k components (e.g., 95% variance)</a:t>
            </a:r>
            <a:endParaRPr sz="1100"/>
          </a:p>
          <a:p>
            <a:pPr indent="-298450" lvl="1" marL="914400" rtl="0" algn="l">
              <a:lnSpc>
                <a:spcPct val="100000"/>
              </a:lnSpc>
              <a:spcBef>
                <a:spcPts val="0"/>
              </a:spcBef>
              <a:spcAft>
                <a:spcPts val="0"/>
              </a:spcAft>
              <a:buClr>
                <a:schemeClr val="dk2"/>
              </a:buClr>
              <a:buSzPts val="1100"/>
              <a:buFont typeface="Proxima Nova"/>
              <a:buChar char="○"/>
            </a:pPr>
            <a:r>
              <a:rPr lang="en" sz="1100"/>
              <a:t>Project data onto new axes</a:t>
            </a:r>
            <a:endParaRPr sz="1100"/>
          </a:p>
          <a:p>
            <a:pPr indent="0" lvl="0" marL="0" rtl="0" algn="l">
              <a:lnSpc>
                <a:spcPct val="100000"/>
              </a:lnSpc>
              <a:spcBef>
                <a:spcPts val="1400"/>
              </a:spcBef>
              <a:spcAft>
                <a:spcPts val="0"/>
              </a:spcAft>
              <a:buNone/>
            </a:pPr>
            <a:r>
              <a:rPr b="1" lang="en" sz="1300"/>
              <a:t>Key Concepts</a:t>
            </a:r>
            <a:endParaRPr b="1" sz="1300"/>
          </a:p>
          <a:p>
            <a:pPr indent="-298450" lvl="0" marL="457200" rtl="0" algn="l">
              <a:spcBef>
                <a:spcPts val="1200"/>
              </a:spcBef>
              <a:spcAft>
                <a:spcPts val="0"/>
              </a:spcAft>
              <a:buClr>
                <a:schemeClr val="dk2"/>
              </a:buClr>
              <a:buSzPts val="1100"/>
              <a:buFont typeface="Arial"/>
              <a:buChar char="●"/>
            </a:pPr>
            <a:r>
              <a:rPr b="1" lang="en" sz="1100"/>
              <a:t>PC1</a:t>
            </a:r>
            <a:r>
              <a:rPr lang="en" sz="1100"/>
              <a:t>: Captures maximum variance (most important)</a:t>
            </a:r>
            <a:endParaRPr sz="1100"/>
          </a:p>
          <a:p>
            <a:pPr indent="-298450" lvl="0" marL="457200" rtl="0" algn="l">
              <a:spcBef>
                <a:spcPts val="0"/>
              </a:spcBef>
              <a:spcAft>
                <a:spcPts val="0"/>
              </a:spcAft>
              <a:buClr>
                <a:schemeClr val="dk2"/>
              </a:buClr>
              <a:buSzPts val="1100"/>
              <a:buFont typeface="Arial"/>
              <a:buChar char="●"/>
            </a:pPr>
            <a:r>
              <a:rPr b="1" lang="en" sz="1100"/>
              <a:t>PC2</a:t>
            </a:r>
            <a:r>
              <a:rPr lang="en" sz="1100"/>
              <a:t>: Next best direction, orthogonal to PC1</a:t>
            </a:r>
            <a:endParaRPr sz="1100"/>
          </a:p>
          <a:p>
            <a:pPr indent="-298450" lvl="0" marL="457200" rtl="0" algn="l">
              <a:spcBef>
                <a:spcPts val="0"/>
              </a:spcBef>
              <a:spcAft>
                <a:spcPts val="0"/>
              </a:spcAft>
              <a:buClr>
                <a:schemeClr val="dk2"/>
              </a:buClr>
              <a:buSzPts val="1100"/>
              <a:buFont typeface="Proxima Nova"/>
              <a:buChar char="●"/>
            </a:pPr>
            <a:r>
              <a:rPr lang="en" sz="1100"/>
              <a:t>Components are ranked by eigenvalues (importance)</a:t>
            </a:r>
            <a:endParaRPr sz="1100"/>
          </a:p>
          <a:p>
            <a:pPr indent="-298450" lvl="0" marL="457200" rtl="0" algn="l">
              <a:spcBef>
                <a:spcPts val="0"/>
              </a:spcBef>
              <a:spcAft>
                <a:spcPts val="0"/>
              </a:spcAft>
              <a:buClr>
                <a:schemeClr val="dk2"/>
              </a:buClr>
              <a:buSzPts val="1100"/>
              <a:buFont typeface="Proxima Nova"/>
              <a:buChar char="●"/>
            </a:pPr>
            <a:r>
              <a:rPr lang="en" sz="1100"/>
              <a:t>Data is projected → lower dimension while retaining structure</a:t>
            </a:r>
            <a:endParaRPr sz="1100"/>
          </a:p>
          <a:p>
            <a:pPr indent="0" lvl="0" marL="0" rtl="0" algn="l">
              <a:lnSpc>
                <a:spcPct val="100000"/>
              </a:lnSpc>
              <a:spcBef>
                <a:spcPts val="1200"/>
              </a:spcBef>
              <a:spcAft>
                <a:spcPts val="1200"/>
              </a:spcAft>
              <a:buNone/>
            </a:pPr>
            <a:r>
              <a:t/>
            </a:r>
            <a:endParaRPr b="1" sz="1000"/>
          </a:p>
        </p:txBody>
      </p:sp>
      <p:pic>
        <p:nvPicPr>
          <p:cNvPr id="110" name="Google Shape;110;p21"/>
          <p:cNvPicPr preferRelativeResize="0"/>
          <p:nvPr/>
        </p:nvPicPr>
        <p:blipFill>
          <a:blip r:embed="rId3">
            <a:alphaModFix/>
          </a:blip>
          <a:stretch>
            <a:fillRect/>
          </a:stretch>
        </p:blipFill>
        <p:spPr>
          <a:xfrm>
            <a:off x="5322688" y="2746000"/>
            <a:ext cx="3667071" cy="1937963"/>
          </a:xfrm>
          <a:prstGeom prst="rect">
            <a:avLst/>
          </a:prstGeom>
          <a:noFill/>
          <a:ln>
            <a:noFill/>
          </a:ln>
        </p:spPr>
      </p:pic>
      <p:sp>
        <p:nvSpPr>
          <p:cNvPr id="111" name="Google Shape;111;p21"/>
          <p:cNvSpPr txBox="1"/>
          <p:nvPr/>
        </p:nvSpPr>
        <p:spPr>
          <a:xfrm>
            <a:off x="4746600" y="4683975"/>
            <a:ext cx="4503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900">
                <a:solidFill>
                  <a:schemeClr val="dk1"/>
                </a:solidFill>
                <a:latin typeface="Proxima Nova"/>
                <a:ea typeface="Proxima Nova"/>
                <a:cs typeface="Proxima Nova"/>
                <a:sym typeface="Proxima Nova"/>
              </a:rPr>
              <a:t>Transform this 2D dataset into a 1D representation while preserving as much variance as possible.</a:t>
            </a:r>
            <a:endParaRPr b="1" i="1" sz="900">
              <a:solidFill>
                <a:schemeClr val="dk1"/>
              </a:solidFill>
              <a:latin typeface="Proxima Nova"/>
              <a:ea typeface="Proxima Nova"/>
              <a:cs typeface="Proxima Nova"/>
              <a:sym typeface="Proxima Nova"/>
            </a:endParaRPr>
          </a:p>
        </p:txBody>
      </p:sp>
      <p:sp>
        <p:nvSpPr>
          <p:cNvPr id="112" name="Google Shape;112;p21"/>
          <p:cNvSpPr txBox="1"/>
          <p:nvPr/>
        </p:nvSpPr>
        <p:spPr>
          <a:xfrm>
            <a:off x="5131150" y="591850"/>
            <a:ext cx="3858600" cy="2065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100">
                <a:solidFill>
                  <a:schemeClr val="dk2"/>
                </a:solidFill>
                <a:latin typeface="Proxima Nova"/>
                <a:ea typeface="Proxima Nova"/>
                <a:cs typeface="Proxima Nova"/>
                <a:sym typeface="Proxima Nova"/>
              </a:rPr>
              <a:t>Why PCA is Used</a:t>
            </a:r>
            <a:endParaRPr b="1" sz="1100">
              <a:solidFill>
                <a:schemeClr val="dk2"/>
              </a:solidFill>
              <a:latin typeface="Proxima Nova"/>
              <a:ea typeface="Proxima Nova"/>
              <a:cs typeface="Proxima Nova"/>
              <a:sym typeface="Proxima Nova"/>
            </a:endParaRPr>
          </a:p>
          <a:p>
            <a:pPr indent="-298450" lvl="0" marL="457200" rtl="0" algn="l">
              <a:lnSpc>
                <a:spcPct val="115000"/>
              </a:lnSpc>
              <a:spcBef>
                <a:spcPts val="1200"/>
              </a:spcBef>
              <a:spcAft>
                <a:spcPts val="0"/>
              </a:spcAft>
              <a:buClr>
                <a:schemeClr val="dk2"/>
              </a:buClr>
              <a:buSzPts val="1100"/>
              <a:buChar char="●"/>
            </a:pPr>
            <a:r>
              <a:rPr lang="en" sz="1100">
                <a:solidFill>
                  <a:schemeClr val="dk2"/>
                </a:solidFill>
                <a:latin typeface="Proxima Nova"/>
                <a:ea typeface="Proxima Nova"/>
                <a:cs typeface="Proxima Nova"/>
                <a:sym typeface="Proxima Nova"/>
              </a:rPr>
              <a:t>To handle </a:t>
            </a:r>
            <a:r>
              <a:rPr b="1" lang="en" sz="1100">
                <a:solidFill>
                  <a:schemeClr val="dk2"/>
                </a:solidFill>
                <a:latin typeface="Proxima Nova"/>
                <a:ea typeface="Proxima Nova"/>
                <a:cs typeface="Proxima Nova"/>
                <a:sym typeface="Proxima Nova"/>
              </a:rPr>
              <a:t>curse of dimensionality</a:t>
            </a:r>
            <a:r>
              <a:rPr lang="en" sz="1100">
                <a:solidFill>
                  <a:schemeClr val="dk2"/>
                </a:solidFill>
                <a:latin typeface="Proxima Nova"/>
                <a:ea typeface="Proxima Nova"/>
                <a:cs typeface="Proxima Nova"/>
                <a:sym typeface="Proxima Nova"/>
              </a:rPr>
              <a:t> (many features, small samples).</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To </a:t>
            </a:r>
            <a:r>
              <a:rPr b="1" lang="en" sz="1100">
                <a:solidFill>
                  <a:schemeClr val="dk2"/>
                </a:solidFill>
                <a:latin typeface="Proxima Nova"/>
                <a:ea typeface="Proxima Nova"/>
                <a:cs typeface="Proxima Nova"/>
                <a:sym typeface="Proxima Nova"/>
              </a:rPr>
              <a:t>remove multicollinearity</a:t>
            </a:r>
            <a:r>
              <a:rPr lang="en" sz="1100">
                <a:solidFill>
                  <a:schemeClr val="dk2"/>
                </a:solidFill>
                <a:latin typeface="Proxima Nova"/>
                <a:ea typeface="Proxima Nova"/>
                <a:cs typeface="Proxima Nova"/>
                <a:sym typeface="Proxima Nova"/>
              </a:rPr>
              <a:t> (correlated features).</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To </a:t>
            </a:r>
            <a:r>
              <a:rPr b="1" lang="en" sz="1100">
                <a:solidFill>
                  <a:schemeClr val="dk2"/>
                </a:solidFill>
                <a:latin typeface="Proxima Nova"/>
                <a:ea typeface="Proxima Nova"/>
                <a:cs typeface="Proxima Nova"/>
                <a:sym typeface="Proxima Nova"/>
              </a:rPr>
              <a:t>speed up training</a:t>
            </a:r>
            <a:r>
              <a:rPr lang="en" sz="1100">
                <a:solidFill>
                  <a:schemeClr val="dk2"/>
                </a:solidFill>
                <a:latin typeface="Proxima Nova"/>
                <a:ea typeface="Proxima Nova"/>
                <a:cs typeface="Proxima Nova"/>
                <a:sym typeface="Proxima Nova"/>
              </a:rPr>
              <a:t> of ML models by reducing feature count.</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To </a:t>
            </a:r>
            <a:r>
              <a:rPr b="1" lang="en" sz="1100">
                <a:solidFill>
                  <a:schemeClr val="dk2"/>
                </a:solidFill>
                <a:latin typeface="Proxima Nova"/>
                <a:ea typeface="Proxima Nova"/>
                <a:cs typeface="Proxima Nova"/>
                <a:sym typeface="Proxima Nova"/>
              </a:rPr>
              <a:t>improve generalization</a:t>
            </a:r>
            <a:r>
              <a:rPr lang="en" sz="1100">
                <a:solidFill>
                  <a:schemeClr val="dk2"/>
                </a:solidFill>
                <a:latin typeface="Proxima Nova"/>
                <a:ea typeface="Proxima Nova"/>
                <a:cs typeface="Proxima Nova"/>
                <a:sym typeface="Proxima Nova"/>
              </a:rPr>
              <a:t> by filtering noise.</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For </a:t>
            </a:r>
            <a:r>
              <a:rPr b="1" lang="en" sz="1100">
                <a:solidFill>
                  <a:schemeClr val="dk2"/>
                </a:solidFill>
                <a:latin typeface="Proxima Nova"/>
                <a:ea typeface="Proxima Nova"/>
                <a:cs typeface="Proxima Nova"/>
                <a:sym typeface="Proxima Nova"/>
              </a:rPr>
              <a:t>feature extraction</a:t>
            </a:r>
            <a:r>
              <a:rPr lang="en" sz="1100">
                <a:solidFill>
                  <a:schemeClr val="dk2"/>
                </a:solidFill>
                <a:latin typeface="Proxima Nova"/>
                <a:ea typeface="Proxima Nova"/>
                <a:cs typeface="Proxima Nova"/>
                <a:sym typeface="Proxima Nova"/>
              </a:rPr>
              <a:t> – creates new orthogonal features.</a:t>
            </a:r>
            <a:endParaRPr sz="1100">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