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Averag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33700d020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33700d020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33700d020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33700d020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4527d41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4527d41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3643b48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3643b48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3643b48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3643b48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3643b48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3643b48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5ee9a8a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5ee9a8a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33700d020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33700d020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5ee9a8a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5ee9a8a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bce26534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5bce26534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bce26534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5bce26534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5bce26534_0_3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5bce26534_0_3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5bce26534_0_3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5bce26534_0_3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33700d020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33700d020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5bce26534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5bce26534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33700d020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33700d020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4527d41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4527d41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Linear Regression, Logistic Regression, Decision Trees, Support Vector Machines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</a:t>
            </a:r>
            <a:r>
              <a:rPr lang="en"/>
              <a:t>Use Cases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754800"/>
            <a:ext cx="8520600" cy="4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Finance &amp; Banking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 default prediction – Will a customer default on a loan? (Yes/No)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Fraud detection – Is a transaction fraudulent or not?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churn prediction – Will a customer leave the bank or not?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Readmission prediction – Will a patient be readmitted within 30 days or not?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Survival analys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– Will a patient survive past a certain time frame?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E-commerce &amp; Retail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Purchase likelihood – Will a user buy a product or not?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Click-through rate prediction – Will a user click on an ad or not?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segmentation – Classify users into interested vs uninterested categories.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532875"/>
            <a:ext cx="835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decision tree is a supervised learning algorithm used for both classification and regression tasks.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 trees are widely used due to their interpretability, flexibility and low preprocessing needs.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5" y="1547501"/>
            <a:ext cx="4149151" cy="188530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102700" y="1843650"/>
            <a:ext cx="35661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Root Node: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topmost node that starts the split.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Decision/Internal Nodes: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Represent a condition on a feature.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Branches: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Outcome of decision (Yes/No or True/False).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Leaf/Terminal Nodes: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Final prediction/result.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3862450"/>
            <a:ext cx="8357100" cy="116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Architecture Works as Follows: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the best feature based on criteria (like Gini or Entropy).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Split the dataset.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Repeat recursively until a stopping condition is met (e.g., max depth, min samples).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566025" y="92067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75" y="3251565"/>
            <a:ext cx="3815925" cy="1557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47300" y="488325"/>
            <a:ext cx="8520600" cy="4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Guides Splitting:</a:t>
            </a:r>
            <a:b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cost function measures how "pure" or "impure" a node is.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Helps decide which feature and threshold give the best split.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Maximizes Information Gain:</a:t>
            </a:r>
            <a:b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Chooses the split that reduces impurity the most, improving classification accuracy.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Prevents Random Splits:</a:t>
            </a:r>
            <a:b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Without a cost function, splits could be arbitrary and ineffective.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Works for Both Tasks:</a:t>
            </a:r>
            <a:b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Classification: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Uses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Entropy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Gini Index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Regression: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Uses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Mean Squared Error (MSE)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499600" y="23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Why Cost Function is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9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 </a:t>
            </a:r>
            <a:r>
              <a:rPr lang="en"/>
              <a:t>Use Cases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935500"/>
            <a:ext cx="8520600" cy="4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Finance &amp; Banking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 risk assessment (loan approval based on financial data)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Fraud detection (identify unusual or suspicious transactions)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segmentation for personalized marketing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Disease diagnosis (e.g., diabetes, heart disease)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Treatment recommendation based on symptoms/history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E-commerce &amp; Retail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Product recommendation engines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churn prediction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 forecasting using historical data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11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74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Vector Machine (SVM) is a supervised machine learning algorithm used for classification and regression tasks.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It tries to find the best boundary known as hyperplane that separates different classes in the data.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main goal of SVM is to maximize the margin between the two classes.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larger the margin the better the model performs on new and unseen data.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00" y="2381812"/>
            <a:ext cx="3201450" cy="25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5040150" y="3010925"/>
            <a:ext cx="3955200" cy="12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Input Data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Apply kernel if needed.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Hyperplane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Maximize margin between classes.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Classify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Decide based on which side of hyperplane point lies.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13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</a:t>
            </a:r>
            <a:r>
              <a:rPr lang="en"/>
              <a:t>Key Concepts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52350" y="665425"/>
            <a:ext cx="8439300" cy="17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Hyperplane:</a:t>
            </a:r>
            <a:r>
              <a:rPr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decision boundary separating different classes in feature space and is represented by the equation </a:t>
            </a:r>
            <a:endParaRPr sz="13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wx + b = 0 in linear classification.</a:t>
            </a:r>
            <a:endParaRPr sz="13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Support Vectors:</a:t>
            </a:r>
            <a:r>
              <a:rPr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closest data points to the hyperplane, crucial for determining the hyperplane and margin in SVM.</a:t>
            </a:r>
            <a:endParaRPr sz="13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Margin:</a:t>
            </a:r>
            <a:r>
              <a:rPr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distance between the hyperplane and the support vectors. SVM aims to maximize this margin for better classification performance.</a:t>
            </a:r>
            <a:endParaRPr sz="13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Kernel:</a:t>
            </a:r>
            <a:r>
              <a:rPr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function that maps data to a higher-dimensional space enabling SVM to handle non-linearly separable data.</a:t>
            </a:r>
            <a:endParaRPr sz="13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 Margin: </a:t>
            </a:r>
            <a:r>
              <a:rPr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maximum-margin hyperplane that perfectly separates the data without misclassifications.</a:t>
            </a:r>
            <a:endParaRPr sz="13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Soft Margin:</a:t>
            </a:r>
            <a:r>
              <a:rPr lang="en" sz="132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Allows some misclassifications by introducing slack variables, balancing margin maximization and </a:t>
            </a:r>
            <a:endParaRPr sz="132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54985" r="0" t="18393"/>
          <a:stretch/>
        </p:blipFill>
        <p:spPr>
          <a:xfrm>
            <a:off x="2810500" y="2787925"/>
            <a:ext cx="2943005" cy="22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41250" y="632550"/>
            <a:ext cx="42471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Measures classification errors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Determines how far predictions are from the desired labels.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Guides the optimization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Helps the model adjust the hyperplane position to maximize margin while minimizing misclassifications.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Balances trade-off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Ensures the model finds a hyperplane that separates classes while tolerating some errors (controlled by penalty parameter CCC).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Drives learning p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rocess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The optimization algorithm minimizes this cost to improve model accuracy.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2050"/>
            <a:ext cx="4476401" cy="23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type="title"/>
          </p:nvPr>
        </p:nvSpPr>
        <p:spPr>
          <a:xfrm>
            <a:off x="440875" y="30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Why Cost Function is used?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17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</a:t>
            </a:r>
            <a:r>
              <a:rPr lang="en"/>
              <a:t>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82150" y="818075"/>
            <a:ext cx="8098800" cy="4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Healthcare &amp; Bioinformatics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Disease classification – e.g., cancer detection from medical scans or gene expression data.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Tumor type identification – Classify tumors as benign or malignant.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Text &amp; Email Classification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Sentiment analysis – Determine if a review/text is positive or negative.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Topic classification – Automatically tag documents with relevant topics.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Image Recognition &amp; Computer Vision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Face detection – Classify regions in images as “face” or “non-face”.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 recognition – Identify and classify simple objects in images.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E-commerce &amp; Marketing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segmentation – Group users based on behavior or purchase history.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Purchase intent prediction – Predict if a user will make a purchase or not.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9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Right Supervised Learning Algorithm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341450"/>
            <a:ext cx="18750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to Use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variable is continuous (numerical value).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Relationship between features and target is linear or close to linear.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has minimal outliers and not too much multicollinearity.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Best For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Predicting quantities or trends.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378200" y="1312050"/>
            <a:ext cx="18750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to Use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variable is categorical (binary or multi-class).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Need probability scores for predictions.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Works well when classes are linearly separable in feature space.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Best For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Binary classification tasks with a clear decision boundary.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632650" y="1312050"/>
            <a:ext cx="18750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to Use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Both categorical and continuous target variables.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Dataset is non-linear and has complex relationships.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Need high interpretability with if–else rules.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Best For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Handling datasets with mixed data types (categorical + numeric).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6887100" y="1312050"/>
            <a:ext cx="18750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to Use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has clear margins between classes.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Works well for small-to-medium datasets.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handle 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nonlinear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separation with kernels.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Best For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Classification problems with high-dimensional feature spaces.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11700" y="828025"/>
            <a:ext cx="187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Regression</a:t>
            </a:r>
            <a:endParaRPr b="1"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436875" y="828025"/>
            <a:ext cx="187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 b="1"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632650" y="828025"/>
            <a:ext cx="187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 Tree</a:t>
            </a:r>
            <a:endParaRPr b="1"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6887100" y="813325"/>
            <a:ext cx="187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SVM</a:t>
            </a:r>
            <a:endParaRPr b="1" sz="15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47050"/>
            <a:ext cx="85206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Machine learning algorithms are essentially sets of instructions that allow computers to learn from data, make predictions, and improve their performance over time without being explicitly programmed. 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Machine learning algorithms are broadly categorized into three types: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Lato"/>
              <a:buAutoNum type="arabicPeriod"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Supervised Learning: Algorithms learn from labeled data, where the input-output relationship is known. 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Eg. Linear Regression, Logistic Regression, Decision Trees, SVM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Lato"/>
              <a:buAutoNum type="arabicPeriod"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Unsupervised Learning: Algorithms work with unlabeled data to identify patterns or groupings. 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Eg. Clustering, Dimensionality Reduction, Association Rule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Font typeface="Lato"/>
              <a:buAutoNum type="arabicPeriod"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Reinforcement Learning: Algorithms learn by interacting with an environment and receiving feedback in the form of rewards or penalties.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235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Eg. Model-Based Methods, Model Free Methods</a:t>
            </a:r>
            <a:endParaRPr sz="1235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70400" y="16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88225" y="735900"/>
            <a:ext cx="4364400" cy="4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regression is a type of supervised machine-learning algorithm that learns from the labelled datasets and maps the data points with most optimized linear functions which can be used for prediction on new datasets.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example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:- we want to predict a student's exam score based on how many hours they studied.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observe that as students study more hours, their scores go up.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the example of predicting exam scores based on hours studied.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Independent variable (input):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Hours studied because it's the factor we control or observe.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Dependent variable (output):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 score because it depends on how many hours were studied.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use the independent variable to predict the dependent variable.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300" y="1416100"/>
            <a:ext cx="4078950" cy="24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06000" y="96225"/>
            <a:ext cx="82515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Linear Regression: Equation for Best Fit Line</a:t>
            </a:r>
            <a:endParaRPr sz="21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287100" y="740975"/>
            <a:ext cx="32409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best-fit line will be the one that optimizes the values of m (slope) and b (intercept) so that the predicted y values are as close as possible to the actual data points.</a:t>
            </a:r>
            <a:endParaRPr sz="143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38397" t="12625"/>
          <a:stretch/>
        </p:blipFill>
        <p:spPr>
          <a:xfrm>
            <a:off x="460924" y="653649"/>
            <a:ext cx="4365901" cy="17154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276500" y="2453700"/>
            <a:ext cx="82515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Linear Regression: Least Square Method</a:t>
            </a:r>
            <a:endParaRPr sz="21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25" y="3011120"/>
            <a:ext cx="2293400" cy="199215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23475" y="3116638"/>
            <a:ext cx="344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find the best-fit line, we use a method called Least Squares.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idea behind this method is to minimize the sum of squared differences between the actual values (data points) and the predicted values from the line.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0" l="0" r="12998" t="0"/>
          <a:stretch/>
        </p:blipFill>
        <p:spPr>
          <a:xfrm>
            <a:off x="6301475" y="3116650"/>
            <a:ext cx="2786051" cy="15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Why Cost Function is Used?</a:t>
            </a:r>
            <a:endParaRPr sz="17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641950"/>
            <a:ext cx="5480100" cy="41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Measures model accuracy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Quantifies how far predicted values are from actual values..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Guides learning process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Helps the optimization algorithm (e.g., gradient descent) know how to adjust weights.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 for minimization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The model tries to find the line (or hyperplane) with the least prediction error.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Ensures best fit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Minimizing the cost function produces parameters that best represent the relationship between input features and the target.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Common choice: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Mean Squared Error (MSE)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because it: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Penalizes larger errors more heavily (squares them).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smooth and differentiable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(good for gradient-based optimization).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42157" r="21468" t="20979"/>
          <a:stretch/>
        </p:blipFill>
        <p:spPr>
          <a:xfrm>
            <a:off x="6144025" y="2271125"/>
            <a:ext cx="2289924" cy="11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Use Cases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768000"/>
            <a:ext cx="8638800" cy="4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Finance &amp; Economics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Stock price prediction – Predict future prices based on historical trends.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 forecasting – Estimate future revenue from past sales data.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House price estimation – Predict property value based on area, location, etc.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Medical cost prediction – Estimate insurance charges based on age, BMI, etc.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Length of hospital stay – Predict number of days a patient will stay admitted.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Disease progression modeling – Track disease stages (e.g., blood pressure over time).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AutoNum type="arabicPeriod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E-commerce &amp; Retail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prediction – Estimate future earnings based on marketing spend.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Product pricing optimization – Predict ideal price point for maximum profit.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Demand forecasting – Predict quantity of product needed based on seasonality.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4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2325" y="818100"/>
            <a:ext cx="81522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 is a supervised machine learning algorithm used for classification problems.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Unlike linear regression which predicts continuous values it predicts the probability that an input belongs to a specific class. It is used for binary classification where the output can be one of two possible categories such as Yes/No, True/False or 0/1.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uses sigmoid function to convert inputs into a probability value between 0 and 1.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425" y="2571750"/>
            <a:ext cx="3054000" cy="22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Sigmoid Function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63450" y="1109450"/>
            <a:ext cx="837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sigmoid function is a important part of logistic regression which is used to convert the raw output of the model into a probability value between 0 and 1.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function takes any real number and maps it into the range 0 to 1.  Because probabilities must lie between 0 and 1, the sigmoid function is perfect for this purpose.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logist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 regression, we use a threshold value usually 0.5 to decide the class label.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the sigmoid output is same or above the threshold,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input is classified as Class 1.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it is below the threshold, the input is classified as Class 0.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150" y="2729099"/>
            <a:ext cx="3733800" cy="20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9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Why Cost Function is Used?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70425" y="682775"/>
            <a:ext cx="77583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Measures Prediction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Error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Tells us how far our predicted probabilities are from the actual labels (0 or 1).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Guides Optimization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Acts as a 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goal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the model to minimize during training using algorithms like Gradient Descent.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Handles Probabilities Properly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Logistic Regression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predicts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probabilities (via sigmoid), so we need a cost function that works well with probabilities.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Prevents Poor Fitting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Without a cost function, the model has no feedback mechanism to improve weights.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Ensures Smooth Convergence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chosen cost function (Binary Cross-Entropy) is 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convex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which ensures optimization can find the global minimum.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25" y="3454200"/>
            <a:ext cx="3369126" cy="14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