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3df9f1e87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3df9f1e87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3df9f1e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3df9f1e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73df9f1e8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73df9f1e8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73df9f1e8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73df9f1e8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73df9f1e8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73df9f1e8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73df9f1e8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73df9f1e8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3df9f1e8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3df9f1e8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3df9f1e87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73df9f1e87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3df9f1e8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3df9f1e8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73df9f1e8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73df9f1e8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jalammar.github.io/illustrated-transformer/" TargetMode="External"/><Relationship Id="rId4" Type="http://schemas.openxmlformats.org/officeDocument/2006/relationships/hyperlink" Target="https://proceedings.neurips.cc/paper_files/paper/2017/file/3f5ee243547dee91fbd053c1c4a845aa-Paper.pdf" TargetMode="External"/><Relationship Id="rId5" Type="http://schemas.openxmlformats.org/officeDocument/2006/relationships/hyperlink" Target="https://www.linkedin.com/pulse/discover-how-chatgpt-istrained-pradeep-menon/" TargetMode="External"/><Relationship Id="rId6" Type="http://schemas.openxmlformats.org/officeDocument/2006/relationships/hyperlink" Target="https://www.linkedin.com/pulse/introduction-large-language-models-transformer-pradeep-men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naplogic.com/glossary/what-is-an-llm" TargetMode="External"/><Relationship Id="rId4" Type="http://schemas.openxmlformats.org/officeDocument/2006/relationships/hyperlink" Target="https://www.snaplogic.com/glossary/machine-learning-algorith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geeksforgeeks.org/deep-learning/the-role-of-softmax-in-neural-networks-detailed-explanation-and-applications/"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11700" y="744575"/>
            <a:ext cx="8520600" cy="2710200"/>
          </a:xfrm>
          <a:prstGeom prst="rect">
            <a:avLst/>
          </a:prstGeom>
        </p:spPr>
        <p:txBody>
          <a:bodyPr anchorCtr="0" anchor="b" bIns="91425" lIns="91425" spcFirstLastPara="1" rIns="91425" wrap="square" tIns="91425">
            <a:normAutofit/>
          </a:bodyPr>
          <a:lstStyle/>
          <a:p>
            <a:pPr indent="0" lvl="0" marL="0" rtl="0" algn="ctr">
              <a:lnSpc>
                <a:spcPct val="120000"/>
              </a:lnSpc>
              <a:spcBef>
                <a:spcPts val="0"/>
              </a:spcBef>
              <a:spcAft>
                <a:spcPts val="0"/>
              </a:spcAft>
              <a:buClr>
                <a:schemeClr val="dk1"/>
              </a:buClr>
              <a:buSzPts val="1100"/>
              <a:buFont typeface="Arial"/>
              <a:buNone/>
            </a:pPr>
            <a:r>
              <a:rPr b="1" lang="en" sz="3600"/>
              <a:t>Introduction to Large Language Models and the Transformer Architecture</a:t>
            </a:r>
            <a:endParaRPr b="1" sz="3600"/>
          </a:p>
          <a:p>
            <a:pPr indent="0" lvl="0" marL="0" rtl="0" algn="ctr">
              <a:spcBef>
                <a:spcPts val="0"/>
              </a:spcBef>
              <a:spcAft>
                <a:spcPts val="0"/>
              </a:spcAft>
              <a:buNone/>
            </a:pPr>
            <a:r>
              <a:t/>
            </a:r>
            <a:endParaRPr/>
          </a:p>
        </p:txBody>
      </p:sp>
      <p:sp>
        <p:nvSpPr>
          <p:cNvPr id="60" name="Google Shape;60;p13"/>
          <p:cNvSpPr txBox="1"/>
          <p:nvPr>
            <p:ph idx="1" type="subTitle"/>
          </p:nvPr>
        </p:nvSpPr>
        <p:spPr>
          <a:xfrm>
            <a:off x="311700" y="3262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900">
                <a:latin typeface="Times New Roman"/>
                <a:ea typeface="Times New Roman"/>
                <a:cs typeface="Times New Roman"/>
                <a:sym typeface="Times New Roman"/>
              </a:rPr>
              <a:t>Understanding Transformers, LLMs &amp; GPT Model</a:t>
            </a:r>
            <a:endParaRPr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54575" y="187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Key Features of Transformer &amp; GPT</a:t>
            </a:r>
            <a:endParaRPr/>
          </a:p>
        </p:txBody>
      </p:sp>
      <p:sp>
        <p:nvSpPr>
          <p:cNvPr id="141" name="Google Shape;141;p22"/>
          <p:cNvSpPr txBox="1"/>
          <p:nvPr>
            <p:ph idx="1" type="body"/>
          </p:nvPr>
        </p:nvSpPr>
        <p:spPr>
          <a:xfrm>
            <a:off x="516500" y="889125"/>
            <a:ext cx="7854600" cy="41922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Parallelizable</a:t>
            </a:r>
            <a:endParaRPr b="1"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Unlike RNNs, transformers process all tokens simultaneously</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Enables faster training on GPUs</a:t>
            </a: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Handles Long-Range Dependencies</a:t>
            </a:r>
            <a:endParaRPr b="1"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Self-attention allows any word to relate to any other, regardless of distance</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Solves limitations of RNNs which forget earlier context</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Scalable Architecture</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Add more layers and parameters for higher capacity</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GPT models range from millions to hundreds of billions of parameters</a:t>
            </a:r>
            <a:br>
              <a:rPr lang="e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Font typeface="Times New Roman"/>
              <a:buAutoNum type="arabicPeriod"/>
            </a:pPr>
            <a:r>
              <a:rPr b="1" lang="en" sz="1500">
                <a:solidFill>
                  <a:schemeClr val="dk1"/>
                </a:solidFill>
                <a:latin typeface="Times New Roman"/>
                <a:ea typeface="Times New Roman"/>
                <a:cs typeface="Times New Roman"/>
                <a:sym typeface="Times New Roman"/>
              </a:rPr>
              <a:t> Real-World Applications</a:t>
            </a:r>
            <a:endParaRPr b="1"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Conversational AI (e.g. ChatGPT)</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Document summarization</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Machine translation</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ode generation, reasoning, and more</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7" name="Google Shape;14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The Illustrated Transformer – Jay Alammar</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Attention is All you Need</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https://www.linkedin.com/pulse/discover-how-chatgpt-istrained-pradeep-menon/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https://www.linkedin.com/pulse/introduction-large-language-models-transformer-pradeep-menon/</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https://www.geeksforgeeks.org/artificial-intelligence/introduction-to-generative-pre-trained-transformer-gpt/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7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Generative AI</a:t>
            </a:r>
            <a:endParaRPr/>
          </a:p>
        </p:txBody>
      </p:sp>
      <p:sp>
        <p:nvSpPr>
          <p:cNvPr id="66" name="Google Shape;66;p14"/>
          <p:cNvSpPr txBox="1"/>
          <p:nvPr>
            <p:ph idx="1" type="body"/>
          </p:nvPr>
        </p:nvSpPr>
        <p:spPr>
          <a:xfrm>
            <a:off x="311700" y="947250"/>
            <a:ext cx="8520600" cy="36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Times New Roman"/>
                <a:ea typeface="Times New Roman"/>
                <a:cs typeface="Times New Roman"/>
                <a:sym typeface="Times New Roman"/>
              </a:rPr>
              <a:t>What is GenAI?</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GenAI, short for Generative Artificial Intelligence, refers to AI systems capable of generating new content, ideas, or data that mimic human-like creativity. This technology leverages deep learning algorithms to produce outputs ranging from text and images to music and code, based on patterns it learns from vast datasets.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GenAI uses large language models like the Generative Pre-trained Transformer (GPT) and Variational Autoencoders (VAEs) to analyze and understand the structure of the data it’s trained on, enabling the generation of novel content.</a:t>
            </a:r>
            <a:endParaRPr sz="1200">
              <a:solidFill>
                <a:schemeClr val="dk1"/>
              </a:solidFill>
              <a:latin typeface="Times New Roman"/>
              <a:ea typeface="Times New Roman"/>
              <a:cs typeface="Times New Roman"/>
              <a:sym typeface="Times New Roman"/>
            </a:endParaRPr>
          </a:p>
          <a:p>
            <a:pPr indent="0" lvl="0" marL="0" rtl="0" algn="l">
              <a:lnSpc>
                <a:spcPct val="110000"/>
              </a:lnSpc>
              <a:spcBef>
                <a:spcPts val="18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What are the key components of GenAI?</a:t>
            </a:r>
            <a:endParaRPr b="1" sz="1200">
              <a:solidFill>
                <a:schemeClr val="dk1"/>
              </a:solidFill>
              <a:latin typeface="Times New Roman"/>
              <a:ea typeface="Times New Roman"/>
              <a:cs typeface="Times New Roman"/>
              <a:sym typeface="Times New Roman"/>
            </a:endParaRPr>
          </a:p>
          <a:p>
            <a:pPr indent="0" lvl="0" marL="0" rtl="0" algn="l">
              <a:spcBef>
                <a:spcPts val="400"/>
              </a:spcBef>
              <a:spcAft>
                <a:spcPts val="0"/>
              </a:spcAft>
              <a:buNone/>
            </a:pPr>
            <a:r>
              <a:rPr lang="en" sz="12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Large Language Models (LLMs)</a:t>
            </a:r>
            <a:r>
              <a:rPr lang="en" sz="1200">
                <a:solidFill>
                  <a:schemeClr val="dk1"/>
                </a:solidFill>
                <a:latin typeface="Times New Roman"/>
                <a:ea typeface="Times New Roman"/>
                <a:cs typeface="Times New Roman"/>
                <a:sym typeface="Times New Roman"/>
              </a:rPr>
              <a:t>: Advanced artificial intelligence models trained on vast amounts of textual data to understand, generate, and manipulate human language meaningfully. </a:t>
            </a:r>
            <a:endParaRPr sz="1200">
              <a:solidFill>
                <a:schemeClr val="dk1"/>
              </a:solidFill>
              <a:latin typeface="Times New Roman"/>
              <a:ea typeface="Times New Roman"/>
              <a:cs typeface="Times New Roman"/>
              <a:sym typeface="Times New Roman"/>
            </a:endParaRPr>
          </a:p>
          <a:p>
            <a:pPr indent="0" lvl="0" marL="0" rtl="0" algn="l">
              <a:lnSpc>
                <a:spcPct val="110000"/>
              </a:lnSpc>
              <a:spcBef>
                <a:spcPts val="18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Use cases for GenAI in the enterprise </a:t>
            </a:r>
            <a:endParaRPr b="1" sz="1200">
              <a:solidFill>
                <a:schemeClr val="dk1"/>
              </a:solidFill>
              <a:latin typeface="Times New Roman"/>
              <a:ea typeface="Times New Roman"/>
              <a:cs typeface="Times New Roman"/>
              <a:sym typeface="Times New Roman"/>
            </a:endParaRPr>
          </a:p>
          <a:p>
            <a:pPr indent="0" lvl="0" marL="0" rtl="0" algn="l">
              <a:spcBef>
                <a:spcPts val="400"/>
              </a:spcBef>
              <a:spcAft>
                <a:spcPts val="0"/>
              </a:spcAft>
              <a:buNone/>
            </a:pPr>
            <a:r>
              <a:rPr lang="en" sz="1200">
                <a:solidFill>
                  <a:schemeClr val="dk1"/>
                </a:solidFill>
                <a:latin typeface="Times New Roman"/>
                <a:ea typeface="Times New Roman"/>
                <a:cs typeface="Times New Roman"/>
                <a:sym typeface="Times New Roman"/>
              </a:rPr>
              <a:t>IT and data operations: Create synthetic datasets for training </a:t>
            </a:r>
            <a:r>
              <a:rPr lang="en" sz="12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machine learning</a:t>
            </a:r>
            <a:r>
              <a:rPr lang="en" sz="1200">
                <a:solidFill>
                  <a:schemeClr val="dk1"/>
                </a:solidFill>
                <a:latin typeface="Times New Roman"/>
                <a:ea typeface="Times New Roman"/>
                <a:cs typeface="Times New Roman"/>
                <a:sym typeface="Times New Roman"/>
              </a:rPr>
              <a:t> models, especially when real data is scarce or sensitive. Enhance and clean existing datasets to improve the quality of data analytics.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42050" y="12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 Language Models (LLM)</a:t>
            </a:r>
            <a:endParaRPr/>
          </a:p>
        </p:txBody>
      </p:sp>
      <p:sp>
        <p:nvSpPr>
          <p:cNvPr id="72" name="Google Shape;72;p15"/>
          <p:cNvSpPr txBox="1"/>
          <p:nvPr>
            <p:ph idx="1" type="body"/>
          </p:nvPr>
        </p:nvSpPr>
        <p:spPr>
          <a:xfrm>
            <a:off x="311700" y="696250"/>
            <a:ext cx="3516000" cy="40014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SzPts val="852"/>
              <a:buNone/>
            </a:pPr>
            <a:r>
              <a:rPr lang="en" sz="1200">
                <a:solidFill>
                  <a:schemeClr val="dk1"/>
                </a:solidFill>
                <a:latin typeface="Times New Roman"/>
                <a:ea typeface="Times New Roman"/>
                <a:cs typeface="Times New Roman"/>
                <a:sym typeface="Times New Roman"/>
              </a:rPr>
              <a:t>Large Language Models (LLMs) are trained on massive amounts of text data. As a result, they can generate coherent and fluent text. LLMs perform well on various natural languages processing tasks, such as language translation, text summarization, and conversational agents.</a:t>
            </a:r>
            <a:endParaRPr sz="1200">
              <a:solidFill>
                <a:schemeClr val="dk1"/>
              </a:solidFill>
              <a:latin typeface="Times New Roman"/>
              <a:ea typeface="Times New Roman"/>
              <a:cs typeface="Times New Roman"/>
              <a:sym typeface="Times New Roman"/>
            </a:endParaRPr>
          </a:p>
          <a:p>
            <a:pPr indent="0" lvl="0" marL="0" rtl="0" algn="l">
              <a:lnSpc>
                <a:spcPct val="130000"/>
              </a:lnSpc>
              <a:spcBef>
                <a:spcPts val="1200"/>
              </a:spcBef>
              <a:spcAft>
                <a:spcPts val="0"/>
              </a:spcAft>
              <a:buSzPts val="852"/>
              <a:buNone/>
            </a:pPr>
            <a:r>
              <a:rPr lang="en" sz="1200">
                <a:solidFill>
                  <a:schemeClr val="dk1"/>
                </a:solidFill>
                <a:latin typeface="Times New Roman"/>
                <a:ea typeface="Times New Roman"/>
                <a:cs typeface="Times New Roman"/>
                <a:sym typeface="Times New Roman"/>
              </a:rPr>
              <a:t>Examples: </a:t>
            </a:r>
            <a:r>
              <a:rPr b="1" lang="en" sz="1200">
                <a:solidFill>
                  <a:schemeClr val="dk1"/>
                </a:solidFill>
                <a:latin typeface="Times New Roman"/>
                <a:ea typeface="Times New Roman"/>
                <a:cs typeface="Times New Roman"/>
                <a:sym typeface="Times New Roman"/>
              </a:rPr>
              <a:t>GPT</a:t>
            </a:r>
            <a:r>
              <a:rPr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BERT</a:t>
            </a:r>
            <a:r>
              <a:rPr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PaLM</a:t>
            </a:r>
            <a:r>
              <a:rPr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LLaMA</a:t>
            </a:r>
            <a:endParaRPr b="1" sz="1200">
              <a:solidFill>
                <a:schemeClr val="dk1"/>
              </a:solidFill>
              <a:latin typeface="Times New Roman"/>
              <a:ea typeface="Times New Roman"/>
              <a:cs typeface="Times New Roman"/>
              <a:sym typeface="Times New Roman"/>
            </a:endParaRPr>
          </a:p>
          <a:p>
            <a:pPr indent="0" lvl="0" marL="0" rtl="0" algn="l">
              <a:lnSpc>
                <a:spcPct val="130000"/>
              </a:lnSpc>
              <a:spcBef>
                <a:spcPts val="1200"/>
              </a:spcBef>
              <a:spcAft>
                <a:spcPts val="0"/>
              </a:spcAft>
              <a:buSzPts val="852"/>
              <a:buNone/>
            </a:pPr>
            <a:r>
              <a:t/>
            </a:r>
            <a:endParaRPr b="1"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200">
              <a:solidFill>
                <a:schemeClr val="dk1"/>
              </a:solidFill>
              <a:latin typeface="Times New Roman"/>
              <a:ea typeface="Times New Roman"/>
              <a:cs typeface="Times New Roman"/>
              <a:sym typeface="Times New Roman"/>
            </a:endParaRPr>
          </a:p>
        </p:txBody>
      </p:sp>
      <p:pic>
        <p:nvPicPr>
          <p:cNvPr id="73" name="Google Shape;73;p15"/>
          <p:cNvPicPr preferRelativeResize="0"/>
          <p:nvPr/>
        </p:nvPicPr>
        <p:blipFill>
          <a:blip r:embed="rId3">
            <a:alphaModFix/>
          </a:blip>
          <a:stretch>
            <a:fillRect/>
          </a:stretch>
        </p:blipFill>
        <p:spPr>
          <a:xfrm>
            <a:off x="4121000" y="696250"/>
            <a:ext cx="4779151" cy="3036575"/>
          </a:xfrm>
          <a:prstGeom prst="rect">
            <a:avLst/>
          </a:prstGeom>
          <a:noFill/>
          <a:ln>
            <a:noFill/>
          </a:ln>
        </p:spPr>
      </p:pic>
      <p:sp>
        <p:nvSpPr>
          <p:cNvPr id="74" name="Google Shape;74;p15"/>
          <p:cNvSpPr txBox="1"/>
          <p:nvPr/>
        </p:nvSpPr>
        <p:spPr>
          <a:xfrm>
            <a:off x="372350" y="4175700"/>
            <a:ext cx="8460000" cy="723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
                <a:solidFill>
                  <a:schemeClr val="dk1"/>
                </a:solidFill>
                <a:latin typeface="Times New Roman"/>
                <a:ea typeface="Times New Roman"/>
                <a:cs typeface="Times New Roman"/>
                <a:sym typeface="Times New Roman"/>
              </a:rPr>
              <a:t>The basic premise of a language model is its ability to predict the next word or sub-word (called tokens) based on the text it has observed so far.</a:t>
            </a:r>
            <a:endParaRPr b="1">
              <a:solidFill>
                <a:schemeClr val="dk1"/>
              </a:solidFill>
              <a:latin typeface="Times New Roman"/>
              <a:ea typeface="Times New Roman"/>
              <a:cs typeface="Times New Roman"/>
              <a:sym typeface="Times New Roman"/>
            </a:endParaRPr>
          </a:p>
        </p:txBody>
      </p:sp>
      <p:pic>
        <p:nvPicPr>
          <p:cNvPr id="75" name="Google Shape;75;p15"/>
          <p:cNvPicPr preferRelativeResize="0"/>
          <p:nvPr/>
        </p:nvPicPr>
        <p:blipFill rotWithShape="1">
          <a:blip r:embed="rId4">
            <a:alphaModFix/>
          </a:blip>
          <a:srcRect b="0" l="0" r="2505" t="0"/>
          <a:stretch/>
        </p:blipFill>
        <p:spPr>
          <a:xfrm>
            <a:off x="372350" y="2677425"/>
            <a:ext cx="3515999" cy="1356500"/>
          </a:xfrm>
          <a:prstGeom prst="rect">
            <a:avLst/>
          </a:prstGeom>
          <a:noFill/>
          <a:ln>
            <a:noFill/>
          </a:ln>
        </p:spPr>
      </p:pic>
      <p:sp>
        <p:nvSpPr>
          <p:cNvPr id="76" name="Google Shape;76;p15"/>
          <p:cNvSpPr txBox="1"/>
          <p:nvPr/>
        </p:nvSpPr>
        <p:spPr>
          <a:xfrm>
            <a:off x="5166275" y="3732825"/>
            <a:ext cx="2688600" cy="2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solidFill>
                  <a:schemeClr val="accent3"/>
                </a:solidFill>
                <a:latin typeface="Average"/>
                <a:ea typeface="Average"/>
                <a:cs typeface="Average"/>
                <a:sym typeface="Average"/>
              </a:rPr>
              <a:t>Figure : LLM Model</a:t>
            </a:r>
            <a:endParaRPr i="1" sz="9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53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Architecture Overview</a:t>
            </a:r>
            <a:endParaRPr/>
          </a:p>
        </p:txBody>
      </p:sp>
      <p:pic>
        <p:nvPicPr>
          <p:cNvPr id="82" name="Google Shape;82;p16"/>
          <p:cNvPicPr preferRelativeResize="0"/>
          <p:nvPr/>
        </p:nvPicPr>
        <p:blipFill>
          <a:blip r:embed="rId3">
            <a:alphaModFix/>
          </a:blip>
          <a:stretch>
            <a:fillRect/>
          </a:stretch>
        </p:blipFill>
        <p:spPr>
          <a:xfrm>
            <a:off x="5804725" y="363675"/>
            <a:ext cx="3027575" cy="4416125"/>
          </a:xfrm>
          <a:prstGeom prst="rect">
            <a:avLst/>
          </a:prstGeom>
          <a:noFill/>
          <a:ln>
            <a:noFill/>
          </a:ln>
        </p:spPr>
      </p:pic>
      <p:sp>
        <p:nvSpPr>
          <p:cNvPr id="83" name="Google Shape;83;p16"/>
          <p:cNvSpPr txBox="1"/>
          <p:nvPr>
            <p:ph idx="1" type="body"/>
          </p:nvPr>
        </p:nvSpPr>
        <p:spPr>
          <a:xfrm>
            <a:off x="412075" y="682500"/>
            <a:ext cx="5166300" cy="948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300" u="sng">
                <a:solidFill>
                  <a:schemeClr val="dk1"/>
                </a:solidFill>
                <a:latin typeface="Times New Roman"/>
                <a:ea typeface="Times New Roman"/>
                <a:cs typeface="Times New Roman"/>
                <a:sym typeface="Times New Roman"/>
              </a:rPr>
              <a:t>Encoder-Decoder Structure:</a:t>
            </a:r>
            <a:endParaRPr b="1" sz="1300" u="sng">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The Transformer model is composed of: </a:t>
            </a:r>
            <a:endParaRPr sz="12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Encoder stack: processes the input sequence </a:t>
            </a:r>
            <a:endParaRPr sz="12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Decoder stack: generates the output sequence one token at a time</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3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30000"/>
              </a:lnSpc>
              <a:spcBef>
                <a:spcPts val="120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130000"/>
              </a:lnSpc>
              <a:spcBef>
                <a:spcPts val="120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200">
              <a:solidFill>
                <a:schemeClr val="dk1"/>
              </a:solidFill>
              <a:latin typeface="Times New Roman"/>
              <a:ea typeface="Times New Roman"/>
              <a:cs typeface="Times New Roman"/>
              <a:sym typeface="Times New Roman"/>
            </a:endParaRPr>
          </a:p>
        </p:txBody>
      </p:sp>
      <p:sp>
        <p:nvSpPr>
          <p:cNvPr id="84" name="Google Shape;84;p16"/>
          <p:cNvSpPr txBox="1"/>
          <p:nvPr/>
        </p:nvSpPr>
        <p:spPr>
          <a:xfrm>
            <a:off x="235238" y="3491350"/>
            <a:ext cx="1275300" cy="338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1000"/>
              </a:spcAft>
              <a:buNone/>
            </a:pPr>
            <a:r>
              <a:t/>
            </a:r>
            <a:endParaRPr sz="1000">
              <a:solidFill>
                <a:schemeClr val="dk1"/>
              </a:solidFill>
              <a:latin typeface="Times New Roman"/>
              <a:ea typeface="Times New Roman"/>
              <a:cs typeface="Times New Roman"/>
              <a:sym typeface="Times New Roman"/>
            </a:endParaRPr>
          </a:p>
        </p:txBody>
      </p:sp>
      <p:sp>
        <p:nvSpPr>
          <p:cNvPr id="85" name="Google Shape;85;p16"/>
          <p:cNvSpPr txBox="1"/>
          <p:nvPr/>
        </p:nvSpPr>
        <p:spPr>
          <a:xfrm>
            <a:off x="3038800" y="1792450"/>
            <a:ext cx="2539500" cy="241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u="sng">
                <a:solidFill>
                  <a:schemeClr val="dk1"/>
                </a:solidFill>
                <a:latin typeface="Times New Roman"/>
                <a:ea typeface="Times New Roman"/>
                <a:cs typeface="Times New Roman"/>
                <a:sym typeface="Times New Roman"/>
              </a:rPr>
              <a:t>Decoder Block:</a:t>
            </a:r>
            <a:endParaRPr b="1" sz="13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Each decoder layer (repeated N times):</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Output Embedding + Positional Encoding</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Masked Multi-Head Self-Attention</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Add &amp; Norm</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Multi-Head Attention (Cross Attention)</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Add &amp; Norm</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Feed Forward Layer</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Add &amp; Norm</a:t>
            </a:r>
            <a:endParaRPr sz="1900">
              <a:solidFill>
                <a:schemeClr val="accent3"/>
              </a:solidFill>
              <a:latin typeface="Average"/>
              <a:ea typeface="Average"/>
              <a:cs typeface="Average"/>
              <a:sym typeface="Average"/>
            </a:endParaRPr>
          </a:p>
        </p:txBody>
      </p:sp>
      <p:sp>
        <p:nvSpPr>
          <p:cNvPr id="86" name="Google Shape;86;p16"/>
          <p:cNvSpPr txBox="1"/>
          <p:nvPr/>
        </p:nvSpPr>
        <p:spPr>
          <a:xfrm>
            <a:off x="412075" y="1792449"/>
            <a:ext cx="2400300" cy="2416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u="sng">
                <a:solidFill>
                  <a:schemeClr val="dk1"/>
                </a:solidFill>
                <a:latin typeface="Times New Roman"/>
                <a:ea typeface="Times New Roman"/>
                <a:cs typeface="Times New Roman"/>
                <a:sym typeface="Times New Roman"/>
              </a:rPr>
              <a:t>Encoder Block:</a:t>
            </a:r>
            <a:endParaRPr b="1" sz="13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Input Embedding + Positional Encoding</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Multi-Head Self-Attention</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Add &amp; Norm</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 Feed Forward Neural Network</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200">
                <a:solidFill>
                  <a:schemeClr val="dk1"/>
                </a:solidFill>
                <a:latin typeface="Times New Roman"/>
                <a:ea typeface="Times New Roman"/>
                <a:cs typeface="Times New Roman"/>
                <a:sym typeface="Times New Roman"/>
              </a:rPr>
              <a:t>Add &amp; Norm</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87" name="Google Shape;87;p16"/>
          <p:cNvSpPr txBox="1"/>
          <p:nvPr/>
        </p:nvSpPr>
        <p:spPr>
          <a:xfrm>
            <a:off x="388675" y="4322350"/>
            <a:ext cx="5213100" cy="538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solidFill>
                  <a:schemeClr val="dk1"/>
                </a:solidFill>
                <a:latin typeface="Times New Roman"/>
                <a:ea typeface="Times New Roman"/>
                <a:cs typeface="Times New Roman"/>
                <a:sym typeface="Times New Roman"/>
              </a:rPr>
              <a:t>Final Layers : </a:t>
            </a:r>
            <a:endParaRPr b="1" sz="12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Linear + Softmax Layer</a:t>
            </a:r>
            <a:endParaRPr sz="1800">
              <a:solidFill>
                <a:schemeClr val="accent3"/>
              </a:solidFill>
              <a:latin typeface="Average"/>
              <a:ea typeface="Average"/>
              <a:cs typeface="Average"/>
              <a:sym typeface="Average"/>
            </a:endParaRPr>
          </a:p>
        </p:txBody>
      </p:sp>
      <p:sp>
        <p:nvSpPr>
          <p:cNvPr id="88" name="Google Shape;88;p16"/>
          <p:cNvSpPr txBox="1"/>
          <p:nvPr/>
        </p:nvSpPr>
        <p:spPr>
          <a:xfrm>
            <a:off x="5817350" y="4767025"/>
            <a:ext cx="2688600" cy="2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solidFill>
                  <a:schemeClr val="accent3"/>
                </a:solidFill>
                <a:latin typeface="Average"/>
                <a:ea typeface="Average"/>
                <a:cs typeface="Average"/>
                <a:sym typeface="Average"/>
              </a:rPr>
              <a:t>Figure : Transformer Architecture</a:t>
            </a:r>
            <a:endParaRPr i="1" sz="900">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0"/>
            <a:ext cx="8520600" cy="50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How Transformers Work</a:t>
            </a:r>
            <a:endParaRPr/>
          </a:p>
        </p:txBody>
      </p:sp>
      <p:sp>
        <p:nvSpPr>
          <p:cNvPr id="94" name="Google Shape;94;p17"/>
          <p:cNvSpPr txBox="1"/>
          <p:nvPr>
            <p:ph idx="1" type="body"/>
          </p:nvPr>
        </p:nvSpPr>
        <p:spPr>
          <a:xfrm>
            <a:off x="336175" y="1262250"/>
            <a:ext cx="3933900" cy="3589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Input embedding + Positional encoding</a:t>
            </a:r>
            <a:endParaRPr b="1" sz="12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Input Tokens → Embeddings</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Words are converted to vectors using learned embeddings.</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Positional encoding is added to retain order information.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Self-Attention Mechanism</a:t>
            </a:r>
            <a:endParaRPr b="1"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Each token attends to every other token in the sequence.</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Learns context-aware representations for all positions.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Multi-Head Attention</a:t>
            </a:r>
            <a:endParaRPr b="1"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Runs multiple attention mechanisms in parallel.</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C</a:t>
            </a:r>
            <a:r>
              <a:rPr lang="en" sz="1200">
                <a:solidFill>
                  <a:schemeClr val="dk1"/>
                </a:solidFill>
                <a:latin typeface="Times New Roman"/>
                <a:ea typeface="Times New Roman"/>
                <a:cs typeface="Times New Roman"/>
                <a:sym typeface="Times New Roman"/>
              </a:rPr>
              <a:t>aptures different types of relationships between tokens.</a:t>
            </a:r>
            <a:endParaRPr sz="12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852"/>
              <a:buNone/>
            </a:pPr>
            <a:r>
              <a:t/>
            </a:r>
            <a:endParaRPr sz="1200">
              <a:solidFill>
                <a:schemeClr val="dk1"/>
              </a:solidFill>
              <a:latin typeface="Times New Roman"/>
              <a:ea typeface="Times New Roman"/>
              <a:cs typeface="Times New Roman"/>
              <a:sym typeface="Times New Roman"/>
            </a:endParaRPr>
          </a:p>
        </p:txBody>
      </p:sp>
      <p:sp>
        <p:nvSpPr>
          <p:cNvPr id="95" name="Google Shape;95;p17"/>
          <p:cNvSpPr txBox="1"/>
          <p:nvPr/>
        </p:nvSpPr>
        <p:spPr>
          <a:xfrm>
            <a:off x="2313825" y="556488"/>
            <a:ext cx="39339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1200"/>
              </a:spcBef>
              <a:spcAft>
                <a:spcPts val="0"/>
              </a:spcAft>
              <a:buNone/>
            </a:pPr>
            <a:r>
              <a:rPr b="1" lang="en">
                <a:solidFill>
                  <a:schemeClr val="dk1"/>
                </a:solidFill>
                <a:latin typeface="Times New Roman"/>
                <a:ea typeface="Times New Roman"/>
                <a:cs typeface="Times New Roman"/>
                <a:sym typeface="Times New Roman"/>
              </a:rPr>
              <a:t>  Step-by-step processing:</a:t>
            </a:r>
            <a:endParaRPr b="1" sz="2100">
              <a:solidFill>
                <a:schemeClr val="accent3"/>
              </a:solidFill>
              <a:latin typeface="Average"/>
              <a:ea typeface="Average"/>
              <a:cs typeface="Average"/>
              <a:sym typeface="Average"/>
            </a:endParaRPr>
          </a:p>
        </p:txBody>
      </p:sp>
      <p:sp>
        <p:nvSpPr>
          <p:cNvPr id="96" name="Google Shape;96;p17"/>
          <p:cNvSpPr txBox="1"/>
          <p:nvPr/>
        </p:nvSpPr>
        <p:spPr>
          <a:xfrm>
            <a:off x="5029550" y="1262250"/>
            <a:ext cx="3933900" cy="3528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Feed-Forward Network</a:t>
            </a:r>
            <a:endParaRPr b="1"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Each position passes through a small neural network.</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Same weights are used for every token position.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Residual Connections + Layer Normalization</a:t>
            </a:r>
            <a:endParaRPr b="1"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Helps stabilize training and preserve information.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Decoder (for output generation)</a:t>
            </a:r>
            <a:endParaRPr b="1"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Uses masked self-attention to prevent future token peeking.</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Attends over encoder outputs to generate new tokens.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Final Linear + Softmax Layer</a:t>
            </a:r>
            <a:endParaRPr b="1"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Converts decoder output into probabilities over vocabulary.</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Highest probability token is selected as the next output.</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cxnSp>
        <p:nvCxnSpPr>
          <p:cNvPr id="97" name="Google Shape;97;p17"/>
          <p:cNvCxnSpPr>
            <a:stCxn id="94" idx="2"/>
          </p:cNvCxnSpPr>
          <p:nvPr/>
        </p:nvCxnSpPr>
        <p:spPr>
          <a:xfrm>
            <a:off x="2303125" y="4851450"/>
            <a:ext cx="0" cy="1719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7"/>
          <p:cNvCxnSpPr/>
          <p:nvPr/>
        </p:nvCxnSpPr>
        <p:spPr>
          <a:xfrm flipH="1" rot="10800000">
            <a:off x="2313825" y="5023225"/>
            <a:ext cx="2258100" cy="108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7"/>
          <p:cNvCxnSpPr/>
          <p:nvPr/>
        </p:nvCxnSpPr>
        <p:spPr>
          <a:xfrm flipH="1" rot="10800000">
            <a:off x="4558700" y="1090575"/>
            <a:ext cx="20400" cy="3940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7"/>
          <p:cNvCxnSpPr/>
          <p:nvPr/>
        </p:nvCxnSpPr>
        <p:spPr>
          <a:xfrm flipH="1" rot="10800000">
            <a:off x="4582700" y="1090425"/>
            <a:ext cx="2417100" cy="84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7"/>
          <p:cNvCxnSpPr>
            <a:endCxn id="96" idx="0"/>
          </p:cNvCxnSpPr>
          <p:nvPr/>
        </p:nvCxnSpPr>
        <p:spPr>
          <a:xfrm flipH="1">
            <a:off x="6996500" y="1082250"/>
            <a:ext cx="5100" cy="180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26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Attention Mechanism</a:t>
            </a:r>
            <a:endParaRPr/>
          </a:p>
        </p:txBody>
      </p:sp>
      <p:sp>
        <p:nvSpPr>
          <p:cNvPr id="107" name="Google Shape;107;p18"/>
          <p:cNvSpPr txBox="1"/>
          <p:nvPr>
            <p:ph idx="1" type="body"/>
          </p:nvPr>
        </p:nvSpPr>
        <p:spPr>
          <a:xfrm>
            <a:off x="472200" y="1017725"/>
            <a:ext cx="3776700" cy="3183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235">
                <a:solidFill>
                  <a:schemeClr val="dk1"/>
                </a:solidFill>
                <a:latin typeface="Times New Roman"/>
                <a:ea typeface="Times New Roman"/>
                <a:cs typeface="Times New Roman"/>
                <a:sym typeface="Times New Roman"/>
              </a:rPr>
              <a:t>What is Attention?</a:t>
            </a:r>
            <a:endParaRPr b="1" sz="123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en" sz="1135">
                <a:solidFill>
                  <a:schemeClr val="dk1"/>
                </a:solidFill>
                <a:latin typeface="Times New Roman"/>
                <a:ea typeface="Times New Roman"/>
                <a:cs typeface="Times New Roman"/>
                <a:sym typeface="Times New Roman"/>
              </a:rPr>
              <a:t>Mechanism to focus on </a:t>
            </a:r>
            <a:r>
              <a:rPr b="1" lang="en" sz="1135">
                <a:solidFill>
                  <a:schemeClr val="dk1"/>
                </a:solidFill>
                <a:latin typeface="Times New Roman"/>
                <a:ea typeface="Times New Roman"/>
                <a:cs typeface="Times New Roman"/>
                <a:sym typeface="Times New Roman"/>
              </a:rPr>
              <a:t>relevant parts</a:t>
            </a:r>
            <a:r>
              <a:rPr lang="en" sz="1135">
                <a:solidFill>
                  <a:schemeClr val="dk1"/>
                </a:solidFill>
                <a:latin typeface="Times New Roman"/>
                <a:ea typeface="Times New Roman"/>
                <a:cs typeface="Times New Roman"/>
                <a:sym typeface="Times New Roman"/>
              </a:rPr>
              <a:t> of the input sequence when generating an output.</a:t>
            </a:r>
            <a:endParaRPr sz="113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b="1" lang="en" sz="1135">
                <a:solidFill>
                  <a:schemeClr val="dk1"/>
                </a:solidFill>
                <a:latin typeface="Times New Roman"/>
                <a:ea typeface="Times New Roman"/>
                <a:cs typeface="Times New Roman"/>
                <a:sym typeface="Times New Roman"/>
              </a:rPr>
              <a:t>Inputs</a:t>
            </a:r>
            <a:r>
              <a:rPr lang="en" sz="1135">
                <a:solidFill>
                  <a:schemeClr val="dk1"/>
                </a:solidFill>
                <a:latin typeface="Times New Roman"/>
                <a:ea typeface="Times New Roman"/>
                <a:cs typeface="Times New Roman"/>
                <a:sym typeface="Times New Roman"/>
              </a:rPr>
              <a:t>: Query (Q), Key (K), Value (V) vectors</a:t>
            </a:r>
            <a:endParaRPr sz="113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b="1" lang="en" sz="1135">
                <a:solidFill>
                  <a:schemeClr val="dk1"/>
                </a:solidFill>
                <a:latin typeface="Times New Roman"/>
                <a:ea typeface="Times New Roman"/>
                <a:cs typeface="Times New Roman"/>
                <a:sym typeface="Times New Roman"/>
              </a:rPr>
              <a:t>Goal</a:t>
            </a:r>
            <a:r>
              <a:rPr lang="en" sz="1135">
                <a:solidFill>
                  <a:schemeClr val="dk1"/>
                </a:solidFill>
                <a:latin typeface="Times New Roman"/>
                <a:ea typeface="Times New Roman"/>
                <a:cs typeface="Times New Roman"/>
                <a:sym typeface="Times New Roman"/>
              </a:rPr>
              <a:t>: Compute a weighted sum of values (V), where weights come from the similarity of Query to Keys</a:t>
            </a:r>
            <a:endParaRPr sz="113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lang="en" sz="1135">
                <a:solidFill>
                  <a:schemeClr val="dk1"/>
                </a:solidFill>
                <a:latin typeface="Times New Roman"/>
                <a:ea typeface="Times New Roman"/>
                <a:cs typeface="Times New Roman"/>
                <a:sym typeface="Times New Roman"/>
              </a:rPr>
              <a:t>Formula:</a:t>
            </a:r>
            <a:endParaRPr sz="1135">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135">
              <a:solidFill>
                <a:schemeClr val="dk1"/>
              </a:solidFill>
              <a:latin typeface="Times New Roman"/>
              <a:ea typeface="Times New Roman"/>
              <a:cs typeface="Times New Roman"/>
              <a:sym typeface="Times New Roman"/>
            </a:endParaRPr>
          </a:p>
        </p:txBody>
      </p:sp>
      <p:sp>
        <p:nvSpPr>
          <p:cNvPr id="108" name="Google Shape;108;p18"/>
          <p:cNvSpPr txBox="1"/>
          <p:nvPr/>
        </p:nvSpPr>
        <p:spPr>
          <a:xfrm>
            <a:off x="4502075" y="130450"/>
            <a:ext cx="4280100" cy="2222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200">
                <a:solidFill>
                  <a:schemeClr val="dk1"/>
                </a:solidFill>
                <a:latin typeface="Times New Roman"/>
                <a:ea typeface="Times New Roman"/>
                <a:cs typeface="Times New Roman"/>
                <a:sym typeface="Times New Roman"/>
              </a:rPr>
              <a:t>Scaled Dot-Product Attention</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We take the dot product between Q and K to get similarity scores.</a:t>
            </a:r>
            <a:br>
              <a:rPr b="1"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Divide by √dk (the dimension of keys) to scale down large values and stabilize gradients.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Apply a </a:t>
            </a:r>
            <a:r>
              <a:rPr b="1" lang="en" sz="1200">
                <a:solidFill>
                  <a:schemeClr val="dk1"/>
                </a:solidFill>
                <a:latin typeface="Times New Roman"/>
                <a:ea typeface="Times New Roman"/>
                <a:cs typeface="Times New Roman"/>
                <a:sym typeface="Times New Roman"/>
              </a:rPr>
              <a:t>softmax</a:t>
            </a:r>
            <a:r>
              <a:rPr lang="en" sz="1200">
                <a:solidFill>
                  <a:schemeClr val="dk1"/>
                </a:solidFill>
                <a:latin typeface="Times New Roman"/>
                <a:ea typeface="Times New Roman"/>
                <a:cs typeface="Times New Roman"/>
                <a:sym typeface="Times New Roman"/>
              </a:rPr>
              <a:t> function to turn these scores into probabilities.</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Finally, these attention weights are used to produce a weighted combination of the V vectors.</a:t>
            </a:r>
            <a:endParaRPr sz="1200">
              <a:solidFill>
                <a:schemeClr val="dk1"/>
              </a:solidFill>
              <a:latin typeface="Times New Roman"/>
              <a:ea typeface="Times New Roman"/>
              <a:cs typeface="Times New Roman"/>
              <a:sym typeface="Times New Roman"/>
            </a:endParaRPr>
          </a:p>
        </p:txBody>
      </p:sp>
      <p:sp>
        <p:nvSpPr>
          <p:cNvPr id="109" name="Google Shape;109;p18"/>
          <p:cNvSpPr txBox="1"/>
          <p:nvPr/>
        </p:nvSpPr>
        <p:spPr>
          <a:xfrm>
            <a:off x="4502075" y="2571750"/>
            <a:ext cx="4280100" cy="2435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200">
                <a:solidFill>
                  <a:schemeClr val="dk1"/>
                </a:solidFill>
                <a:latin typeface="Times New Roman"/>
                <a:ea typeface="Times New Roman"/>
                <a:cs typeface="Times New Roman"/>
                <a:sym typeface="Times New Roman"/>
              </a:rPr>
              <a:t>Why Attention?</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Captures relationships regardless of distance</a:t>
            </a:r>
            <a:r>
              <a:rPr lang="en" sz="1200">
                <a:solidFill>
                  <a:schemeClr val="dk1"/>
                </a:solidFill>
                <a:latin typeface="Times New Roman"/>
                <a:ea typeface="Times New Roman"/>
                <a:cs typeface="Times New Roman"/>
                <a:sym typeface="Times New Roman"/>
              </a:rPr>
              <a:t> – Attention allows the model to relate every word to every other word in the sentence, regardless of how far apart they are.</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Replaces recurrence with parallelism</a:t>
            </a:r>
            <a:r>
              <a:rPr lang="en" sz="1200">
                <a:solidFill>
                  <a:schemeClr val="dk1"/>
                </a:solidFill>
                <a:latin typeface="Times New Roman"/>
                <a:ea typeface="Times New Roman"/>
                <a:cs typeface="Times New Roman"/>
                <a:sym typeface="Times New Roman"/>
              </a:rPr>
              <a:t> – Unlike RNNs, which process one token at a time, attention mechanisms allow the model to </a:t>
            </a:r>
            <a:r>
              <a:rPr b="1" lang="en" sz="1200">
                <a:solidFill>
                  <a:schemeClr val="dk1"/>
                </a:solidFill>
                <a:latin typeface="Times New Roman"/>
                <a:ea typeface="Times New Roman"/>
                <a:cs typeface="Times New Roman"/>
                <a:sym typeface="Times New Roman"/>
              </a:rPr>
              <a:t>process all tokens in parallel</a:t>
            </a:r>
            <a:r>
              <a:rPr lang="en" sz="1200">
                <a:solidFill>
                  <a:schemeClr val="dk1"/>
                </a:solidFill>
                <a:latin typeface="Times New Roman"/>
                <a:ea typeface="Times New Roman"/>
                <a:cs typeface="Times New Roman"/>
                <a:sym typeface="Times New Roman"/>
              </a:rPr>
              <a:t>, speeding up training.</a:t>
            </a:r>
            <a:endParaRPr b="1"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Forms foundation for all Transformer operations</a:t>
            </a:r>
            <a:endParaRPr sz="1200">
              <a:solidFill>
                <a:schemeClr val="dk1"/>
              </a:solidFill>
              <a:latin typeface="Times New Roman"/>
              <a:ea typeface="Times New Roman"/>
              <a:cs typeface="Times New Roman"/>
              <a:sym typeface="Times New Roman"/>
            </a:endParaRPr>
          </a:p>
        </p:txBody>
      </p:sp>
      <p:pic>
        <p:nvPicPr>
          <p:cNvPr id="110" name="Google Shape;110;p18"/>
          <p:cNvPicPr preferRelativeResize="0"/>
          <p:nvPr/>
        </p:nvPicPr>
        <p:blipFill>
          <a:blip r:embed="rId3">
            <a:alphaModFix/>
          </a:blip>
          <a:stretch>
            <a:fillRect/>
          </a:stretch>
        </p:blipFill>
        <p:spPr>
          <a:xfrm>
            <a:off x="868175" y="3084200"/>
            <a:ext cx="3154200" cy="6525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Concept of Attention Mechanism</a:t>
            </a:r>
            <a:endParaRPr/>
          </a:p>
        </p:txBody>
      </p:sp>
      <p:sp>
        <p:nvSpPr>
          <p:cNvPr id="116" name="Google Shape;11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300">
                <a:solidFill>
                  <a:schemeClr val="dk1"/>
                </a:solidFill>
                <a:latin typeface="Times New Roman"/>
                <a:ea typeface="Times New Roman"/>
                <a:cs typeface="Times New Roman"/>
                <a:sym typeface="Times New Roman"/>
              </a:rPr>
              <a:t>The transformer architecture beats out other ones like </a:t>
            </a:r>
            <a:r>
              <a:rPr b="1" lang="en" sz="1300">
                <a:solidFill>
                  <a:schemeClr val="dk1"/>
                </a:solidFill>
                <a:latin typeface="Times New Roman"/>
                <a:ea typeface="Times New Roman"/>
                <a:cs typeface="Times New Roman"/>
                <a:sym typeface="Times New Roman"/>
              </a:rPr>
              <a:t>Recurrent Neural networks (RNNs) or Long short-term memory (LSTMs) </a:t>
            </a:r>
            <a:r>
              <a:rPr lang="en" sz="1300">
                <a:solidFill>
                  <a:schemeClr val="dk1"/>
                </a:solidFill>
                <a:latin typeface="Times New Roman"/>
                <a:ea typeface="Times New Roman"/>
                <a:cs typeface="Times New Roman"/>
                <a:sym typeface="Times New Roman"/>
              </a:rPr>
              <a:t>for natural language processing. The reason for the superior performance is mainly because of the "attention mechanism" concept that the transformer uses. The attention mechanism lets the model focus on different parts of the input sequence when making each output token.</a:t>
            </a:r>
            <a:endParaRPr sz="1300">
              <a:solidFill>
                <a:schemeClr val="dk1"/>
              </a:solidFill>
              <a:latin typeface="Times New Roman"/>
              <a:ea typeface="Times New Roman"/>
              <a:cs typeface="Times New Roman"/>
              <a:sym typeface="Times New Roman"/>
            </a:endParaRPr>
          </a:p>
          <a:p>
            <a:pPr indent="-311150" lvl="0" marL="762000" rtl="0" algn="l">
              <a:lnSpc>
                <a:spcPct val="100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 RNNs don't bother with an attention mechanism. Instead, they just plow through the input one word at a time. On the other hand, Transformers can handle the whole input simultaneously. </a:t>
            </a:r>
            <a:endParaRPr sz="1300">
              <a:solidFill>
                <a:schemeClr val="dk1"/>
              </a:solidFill>
              <a:latin typeface="Times New Roman"/>
              <a:ea typeface="Times New Roman"/>
              <a:cs typeface="Times New Roman"/>
              <a:sym typeface="Times New Roman"/>
            </a:endParaRPr>
          </a:p>
          <a:p>
            <a:pPr indent="-311150" lvl="0" marL="762000" rtl="0" algn="l">
              <a:lnSpc>
                <a:spcPct val="100000"/>
              </a:lnSpc>
              <a:spcBef>
                <a:spcPts val="10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LSTMs use a hidden state to remember what happened in the past. Still, they can struggle to learn when there are too many layers (a.k.a. the vanishing gradient problem).</a:t>
            </a: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a:p>
            <a:pPr indent="0" lvl="0" marL="0" rtl="0" algn="l">
              <a:spcBef>
                <a:spcPts val="1000"/>
              </a:spcBef>
              <a:spcAft>
                <a:spcPts val="12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 Architecture</a:t>
            </a:r>
            <a:endParaRPr/>
          </a:p>
        </p:txBody>
      </p:sp>
      <p:sp>
        <p:nvSpPr>
          <p:cNvPr id="122" name="Google Shape;122;p20"/>
          <p:cNvSpPr txBox="1"/>
          <p:nvPr>
            <p:ph idx="1" type="body"/>
          </p:nvPr>
        </p:nvSpPr>
        <p:spPr>
          <a:xfrm>
            <a:off x="175625" y="1741025"/>
            <a:ext cx="5312700" cy="340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chemeClr val="dk1"/>
                </a:solidFill>
                <a:latin typeface="Times New Roman"/>
                <a:ea typeface="Times New Roman"/>
                <a:cs typeface="Times New Roman"/>
                <a:sym typeface="Times New Roman"/>
              </a:rPr>
              <a:t>Input Embedding</a:t>
            </a:r>
            <a:r>
              <a:rPr lang="en" sz="1100">
                <a:solidFill>
                  <a:schemeClr val="dk1"/>
                </a:solidFill>
                <a:latin typeface="Times New Roman"/>
                <a:ea typeface="Times New Roman"/>
                <a:cs typeface="Times New Roman"/>
                <a:sym typeface="Times New Roman"/>
              </a:rPr>
              <a:t>: Converts text tokens into dense vectors</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100">
                <a:solidFill>
                  <a:schemeClr val="dk1"/>
                </a:solidFill>
                <a:latin typeface="Times New Roman"/>
                <a:ea typeface="Times New Roman"/>
                <a:cs typeface="Times New Roman"/>
                <a:sym typeface="Times New Roman"/>
              </a:rPr>
              <a:t>Positional Encoding</a:t>
            </a:r>
            <a:r>
              <a:rPr lang="en" sz="1100">
                <a:solidFill>
                  <a:schemeClr val="dk1"/>
                </a:solidFill>
                <a:latin typeface="Times New Roman"/>
                <a:ea typeface="Times New Roman"/>
                <a:cs typeface="Times New Roman"/>
                <a:sym typeface="Times New Roman"/>
              </a:rPr>
              <a:t>: Adds order information to embeddings</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100">
                <a:solidFill>
                  <a:schemeClr val="dk1"/>
                </a:solidFill>
                <a:latin typeface="Times New Roman"/>
                <a:ea typeface="Times New Roman"/>
                <a:cs typeface="Times New Roman"/>
                <a:sym typeface="Times New Roman"/>
              </a:rPr>
              <a:t>Dropout Layer</a:t>
            </a:r>
            <a:r>
              <a:rPr lang="en" sz="1100">
                <a:solidFill>
                  <a:schemeClr val="dk1"/>
                </a:solidFill>
                <a:latin typeface="Times New Roman"/>
                <a:ea typeface="Times New Roman"/>
                <a:cs typeface="Times New Roman"/>
                <a:sym typeface="Times New Roman"/>
              </a:rPr>
              <a:t>: Prevents overfitting</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100">
                <a:solidFill>
                  <a:schemeClr val="dk1"/>
                </a:solidFill>
                <a:latin typeface="Times New Roman"/>
                <a:ea typeface="Times New Roman"/>
                <a:cs typeface="Times New Roman"/>
                <a:sym typeface="Times New Roman"/>
              </a:rPr>
              <a:t>Transformer Blocks</a:t>
            </a:r>
            <a:r>
              <a:rPr lang="en" sz="1100">
                <a:solidFill>
                  <a:schemeClr val="dk1"/>
                </a:solidFill>
                <a:latin typeface="Times New Roman"/>
                <a:ea typeface="Times New Roman"/>
                <a:cs typeface="Times New Roman"/>
                <a:sym typeface="Times New Roman"/>
              </a:rPr>
              <a:t> (repeated N times):</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Arial"/>
              <a:buChar char="●"/>
            </a:pPr>
            <a:r>
              <a:rPr b="1" lang="en" sz="1100">
                <a:solidFill>
                  <a:schemeClr val="dk1"/>
                </a:solidFill>
                <a:latin typeface="Times New Roman"/>
                <a:ea typeface="Times New Roman"/>
                <a:cs typeface="Times New Roman"/>
                <a:sym typeface="Times New Roman"/>
              </a:rPr>
              <a:t>Layer Normalization</a:t>
            </a:r>
            <a:r>
              <a:rPr lang="en" sz="1100">
                <a:solidFill>
                  <a:schemeClr val="dk1"/>
                </a:solidFill>
                <a:latin typeface="Times New Roman"/>
                <a:ea typeface="Times New Roman"/>
                <a:cs typeface="Times New Roman"/>
                <a:sym typeface="Times New Roman"/>
              </a:rPr>
              <a:t>:Each transformer block starts with a layer normalization.</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Arial"/>
              <a:buChar char="●"/>
            </a:pPr>
            <a:r>
              <a:rPr b="1" lang="en" sz="1100">
                <a:solidFill>
                  <a:schemeClr val="dk1"/>
                </a:solidFill>
                <a:latin typeface="Times New Roman"/>
                <a:ea typeface="Times New Roman"/>
                <a:cs typeface="Times New Roman"/>
                <a:sym typeface="Times New Roman"/>
              </a:rPr>
              <a:t>Multi-Head Self-Attention:</a:t>
            </a:r>
            <a:r>
              <a:rPr lang="en" sz="1100">
                <a:solidFill>
                  <a:schemeClr val="dk1"/>
                </a:solidFill>
                <a:latin typeface="Times New Roman"/>
                <a:ea typeface="Times New Roman"/>
                <a:cs typeface="Times New Roman"/>
                <a:sym typeface="Times New Roman"/>
              </a:rPr>
              <a:t> are core component, where the input passes through multiple attention heads.</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Arial"/>
              <a:buChar char="●"/>
            </a:pPr>
            <a:r>
              <a:rPr b="1" lang="en" sz="1100">
                <a:solidFill>
                  <a:schemeClr val="dk1"/>
                </a:solidFill>
                <a:latin typeface="Times New Roman"/>
                <a:ea typeface="Times New Roman"/>
                <a:cs typeface="Times New Roman"/>
                <a:sym typeface="Times New Roman"/>
              </a:rPr>
              <a:t>Residual Connection + Add &amp; Norm:</a:t>
            </a:r>
            <a:r>
              <a:rPr lang="en" sz="1100">
                <a:solidFill>
                  <a:schemeClr val="dk1"/>
                </a:solidFill>
                <a:latin typeface="Times New Roman"/>
                <a:ea typeface="Times New Roman"/>
                <a:cs typeface="Times New Roman"/>
                <a:sym typeface="Times New Roman"/>
              </a:rPr>
              <a:t> The output of the attention mechanism is added back to the input (residual connection) and normalized again.</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Arial"/>
              <a:buChar char="●"/>
            </a:pPr>
            <a:r>
              <a:rPr b="1" lang="en" sz="1100">
                <a:solidFill>
                  <a:schemeClr val="dk1"/>
                </a:solidFill>
                <a:latin typeface="Times New Roman"/>
                <a:ea typeface="Times New Roman"/>
                <a:cs typeface="Times New Roman"/>
                <a:sym typeface="Times New Roman"/>
              </a:rPr>
              <a:t>Feed-Forward Neural Network (FFN):</a:t>
            </a:r>
            <a:r>
              <a:rPr lang="en" sz="1100">
                <a:solidFill>
                  <a:schemeClr val="dk1"/>
                </a:solidFill>
                <a:latin typeface="Times New Roman"/>
                <a:ea typeface="Times New Roman"/>
                <a:cs typeface="Times New Roman"/>
                <a:sym typeface="Times New Roman"/>
              </a:rPr>
              <a:t> A position-wise FFN  is applied, typically consisting of two linear transformations with a GeLU activation in between.</a:t>
            </a: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Font typeface="Arial"/>
              <a:buChar char="●"/>
            </a:pPr>
            <a:r>
              <a:rPr b="1" lang="en" sz="1100">
                <a:solidFill>
                  <a:schemeClr val="dk1"/>
                </a:solidFill>
                <a:latin typeface="Times New Roman"/>
                <a:ea typeface="Times New Roman"/>
                <a:cs typeface="Times New Roman"/>
                <a:sym typeface="Times New Roman"/>
              </a:rPr>
              <a:t>Dropout:</a:t>
            </a:r>
            <a:r>
              <a:rPr lang="en" sz="1100">
                <a:solidFill>
                  <a:schemeClr val="dk1"/>
                </a:solidFill>
                <a:latin typeface="Times New Roman"/>
                <a:ea typeface="Times New Roman"/>
                <a:cs typeface="Times New Roman"/>
                <a:sym typeface="Times New Roman"/>
              </a:rPr>
              <a:t> is applied to the feed-forward network output.</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1100">
                <a:solidFill>
                  <a:schemeClr val="dk1"/>
                </a:solidFill>
                <a:latin typeface="Times New Roman"/>
                <a:ea typeface="Times New Roman"/>
                <a:cs typeface="Times New Roman"/>
                <a:sym typeface="Times New Roman"/>
              </a:rPr>
              <a:t>Final Layers</a:t>
            </a:r>
            <a:r>
              <a:rPr lang="en"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b="1" lang="en" sz="1100">
                <a:solidFill>
                  <a:schemeClr val="dk1"/>
                </a:solidFill>
                <a:latin typeface="Times New Roman"/>
                <a:ea typeface="Times New Roman"/>
                <a:cs typeface="Times New Roman"/>
                <a:sym typeface="Times New Roman"/>
              </a:rPr>
              <a:t>LayerNorm</a:t>
            </a:r>
            <a:r>
              <a:rPr lang="en" sz="1100">
                <a:solidFill>
                  <a:schemeClr val="dk1"/>
                </a:solidFill>
                <a:latin typeface="Times New Roman"/>
                <a:ea typeface="Times New Roman"/>
                <a:cs typeface="Times New Roman"/>
                <a:sym typeface="Times New Roman"/>
              </a:rPr>
              <a:t>: is final layer normalization is applied. →</a:t>
            </a:r>
            <a:r>
              <a:rPr b="1" lang="en" sz="1100">
                <a:solidFill>
                  <a:schemeClr val="dk1"/>
                </a:solidFill>
                <a:latin typeface="Times New Roman"/>
                <a:ea typeface="Times New Roman"/>
                <a:cs typeface="Times New Roman"/>
                <a:sym typeface="Times New Roman"/>
              </a:rPr>
              <a:t> Linear Layer:</a:t>
            </a:r>
            <a:r>
              <a:rPr lang="en" sz="1100">
                <a:solidFill>
                  <a:schemeClr val="dk1"/>
                </a:solidFill>
                <a:latin typeface="Times New Roman"/>
                <a:ea typeface="Times New Roman"/>
                <a:cs typeface="Times New Roman"/>
                <a:sym typeface="Times New Roman"/>
              </a:rPr>
              <a:t> The output is passed through a linear layer to map it to the vocabulary size.</a:t>
            </a:r>
            <a:endParaRPr sz="1100">
              <a:solidFill>
                <a:schemeClr val="dk1"/>
              </a:solidFill>
              <a:latin typeface="Times New Roman"/>
              <a:ea typeface="Times New Roman"/>
              <a:cs typeface="Times New Roman"/>
              <a:sym typeface="Times New Roman"/>
            </a:endParaRPr>
          </a:p>
          <a:p>
            <a:pPr indent="-298450" lvl="0" marL="457200" rtl="0" algn="l">
              <a:lnSpc>
                <a:spcPct val="100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 →</a:t>
            </a:r>
            <a:r>
              <a:rPr b="1" lang="en" sz="1100">
                <a:solidFill>
                  <a:schemeClr val="dk1"/>
                </a:solidFill>
                <a:latin typeface="Times New Roman"/>
                <a:ea typeface="Times New Roman"/>
                <a:cs typeface="Times New Roman"/>
                <a:sym typeface="Times New Roman"/>
              </a:rPr>
              <a:t> Softmax:</a:t>
            </a:r>
            <a:r>
              <a:rPr lang="en" sz="1100">
                <a:solidFill>
                  <a:schemeClr val="dk1"/>
                </a:solidFill>
                <a:latin typeface="Times New Roman"/>
                <a:ea typeface="Times New Roman"/>
                <a:cs typeface="Times New Roman"/>
                <a:sym typeface="Times New Roman"/>
              </a:rPr>
              <a:t> A </a:t>
            </a:r>
            <a:r>
              <a:rPr lang="en" sz="11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Softmax</a:t>
            </a:r>
            <a:r>
              <a:rPr lang="en" sz="1100">
                <a:solidFill>
                  <a:schemeClr val="dk1"/>
                </a:solidFill>
                <a:latin typeface="Times New Roman"/>
                <a:ea typeface="Times New Roman"/>
                <a:cs typeface="Times New Roman"/>
                <a:sym typeface="Times New Roman"/>
              </a:rPr>
              <a:t>:layer is applied to produce the final probabilities for each token in the vocabulary.</a:t>
            </a:r>
            <a:endParaRPr sz="11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b="1" sz="1100">
              <a:solidFill>
                <a:schemeClr val="dk1"/>
              </a:solidFill>
              <a:latin typeface="Times New Roman"/>
              <a:ea typeface="Times New Roman"/>
              <a:cs typeface="Times New Roman"/>
              <a:sym typeface="Times New Roman"/>
            </a:endParaRPr>
          </a:p>
        </p:txBody>
      </p:sp>
      <p:pic>
        <p:nvPicPr>
          <p:cNvPr id="123" name="Google Shape;123;p20"/>
          <p:cNvPicPr preferRelativeResize="0"/>
          <p:nvPr/>
        </p:nvPicPr>
        <p:blipFill>
          <a:blip r:embed="rId4">
            <a:alphaModFix/>
          </a:blip>
          <a:stretch>
            <a:fillRect/>
          </a:stretch>
        </p:blipFill>
        <p:spPr>
          <a:xfrm>
            <a:off x="5596850" y="445025"/>
            <a:ext cx="3360725" cy="4322000"/>
          </a:xfrm>
          <a:prstGeom prst="rect">
            <a:avLst/>
          </a:prstGeom>
          <a:noFill/>
          <a:ln>
            <a:noFill/>
          </a:ln>
        </p:spPr>
      </p:pic>
      <p:sp>
        <p:nvSpPr>
          <p:cNvPr id="124" name="Google Shape;124;p20"/>
          <p:cNvSpPr txBox="1"/>
          <p:nvPr/>
        </p:nvSpPr>
        <p:spPr>
          <a:xfrm>
            <a:off x="175500" y="530725"/>
            <a:ext cx="5312700" cy="1160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chemeClr val="dk1"/>
                </a:solidFill>
              </a:rPr>
              <a:t>Important elements of this architecture consist of:</a:t>
            </a:r>
            <a:endParaRPr b="1"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lang="en" sz="1200">
                <a:solidFill>
                  <a:schemeClr val="dk1"/>
                </a:solidFill>
              </a:rPr>
              <a:t>Self-Attention System</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startAt="2"/>
            </a:pPr>
            <a:r>
              <a:rPr lang="en" sz="1200">
                <a:solidFill>
                  <a:schemeClr val="dk1"/>
                </a:solidFill>
              </a:rPr>
              <a:t>Layer normalization and residual connections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startAt="3"/>
            </a:pPr>
            <a:r>
              <a:rPr lang="en" sz="1200">
                <a:solidFill>
                  <a:schemeClr val="dk1"/>
                </a:solidFill>
              </a:rPr>
              <a:t>Feedforward Neural Networks</a:t>
            </a:r>
            <a:endParaRPr sz="1200">
              <a:solidFill>
                <a:schemeClr val="dk1"/>
              </a:solidFill>
              <a:latin typeface="Average"/>
              <a:ea typeface="Average"/>
              <a:cs typeface="Average"/>
              <a:sym typeface="Average"/>
            </a:endParaRPr>
          </a:p>
        </p:txBody>
      </p:sp>
      <p:sp>
        <p:nvSpPr>
          <p:cNvPr id="125" name="Google Shape;125;p20"/>
          <p:cNvSpPr txBox="1"/>
          <p:nvPr/>
        </p:nvSpPr>
        <p:spPr>
          <a:xfrm>
            <a:off x="5817350" y="4767025"/>
            <a:ext cx="2688600" cy="28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900">
                <a:solidFill>
                  <a:schemeClr val="accent3"/>
                </a:solidFill>
                <a:latin typeface="Average"/>
                <a:ea typeface="Average"/>
                <a:cs typeface="Average"/>
                <a:sym typeface="Average"/>
              </a:rPr>
              <a:t>Figure : GPT Architecture</a:t>
            </a:r>
            <a:endParaRPr i="1" sz="9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1174600" y="0"/>
            <a:ext cx="610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Training Process of Generative Pre-trained Transformers</a:t>
            </a:r>
            <a:endParaRPr sz="2300"/>
          </a:p>
        </p:txBody>
      </p:sp>
      <p:sp>
        <p:nvSpPr>
          <p:cNvPr id="131" name="Google Shape;131;p21"/>
          <p:cNvSpPr txBox="1"/>
          <p:nvPr>
            <p:ph idx="1" type="body"/>
          </p:nvPr>
        </p:nvSpPr>
        <p:spPr>
          <a:xfrm>
            <a:off x="311700" y="496600"/>
            <a:ext cx="8520600" cy="1419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chemeClr val="dk1"/>
                </a:solidFill>
                <a:latin typeface="Times New Roman"/>
                <a:ea typeface="Times New Roman"/>
                <a:cs typeface="Times New Roman"/>
                <a:sym typeface="Times New Roman"/>
              </a:rPr>
              <a:t>Large-scale text data corpora are used for unsupervised learning to train GPT algorithms. There are two primary stages to the training:</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Arial"/>
              <a:buAutoNum type="arabicPeriod"/>
            </a:pPr>
            <a:r>
              <a:rPr b="1" lang="en" sz="1200">
                <a:solidFill>
                  <a:schemeClr val="dk1"/>
                </a:solidFill>
                <a:latin typeface="Times New Roman"/>
                <a:ea typeface="Times New Roman"/>
                <a:cs typeface="Times New Roman"/>
                <a:sym typeface="Times New Roman"/>
              </a:rPr>
              <a:t>Pre-training:</a:t>
            </a:r>
            <a:r>
              <a:rPr lang="en" sz="1200">
                <a:solidFill>
                  <a:schemeClr val="dk1"/>
                </a:solidFill>
                <a:latin typeface="Times New Roman"/>
                <a:ea typeface="Times New Roman"/>
                <a:cs typeface="Times New Roman"/>
                <a:sym typeface="Times New Roman"/>
              </a:rPr>
              <a:t> Also known as language modeling this stage teaches the model to anticipate the word that will come next in a sentence.</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Arial"/>
              <a:buAutoNum type="arabicPeriod" startAt="2"/>
            </a:pPr>
            <a:r>
              <a:rPr b="1" lang="en" sz="1200">
                <a:solidFill>
                  <a:schemeClr val="dk1"/>
                </a:solidFill>
                <a:latin typeface="Times New Roman"/>
                <a:ea typeface="Times New Roman"/>
                <a:cs typeface="Times New Roman"/>
                <a:sym typeface="Times New Roman"/>
              </a:rPr>
              <a:t>Fine-tuning:</a:t>
            </a:r>
            <a:r>
              <a:rPr lang="en" sz="1200">
                <a:solidFill>
                  <a:schemeClr val="dk1"/>
                </a:solidFill>
                <a:latin typeface="Times New Roman"/>
                <a:ea typeface="Times New Roman"/>
                <a:cs typeface="Times New Roman"/>
                <a:sym typeface="Times New Roman"/>
              </a:rPr>
              <a:t> While GPT models perform well in zero-shot and few-shot learning, fine-tuning is occasionally necessary for particular applications.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132" name="Google Shape;132;p21"/>
          <p:cNvSpPr txBox="1"/>
          <p:nvPr>
            <p:ph idx="1" type="body"/>
          </p:nvPr>
        </p:nvSpPr>
        <p:spPr>
          <a:xfrm>
            <a:off x="354575" y="2452800"/>
            <a:ext cx="8520600" cy="14193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lang="en" sz="1220">
                <a:solidFill>
                  <a:schemeClr val="dk1"/>
                </a:solidFill>
                <a:latin typeface="Times New Roman"/>
                <a:ea typeface="Times New Roman"/>
                <a:cs typeface="Times New Roman"/>
                <a:sym typeface="Times New Roman"/>
              </a:rPr>
              <a:t>The versatility of GPT models allows for a wide range of applications, including but not limited to:</a:t>
            </a:r>
            <a:endParaRPr sz="1220">
              <a:solidFill>
                <a:schemeClr val="dk1"/>
              </a:solidFill>
              <a:latin typeface="Times New Roman"/>
              <a:ea typeface="Times New Roman"/>
              <a:cs typeface="Times New Roman"/>
              <a:sym typeface="Times New Roman"/>
            </a:endParaRPr>
          </a:p>
          <a:p>
            <a:pPr indent="-300672" lvl="0" marL="457200" rtl="0" algn="l">
              <a:lnSpc>
                <a:spcPct val="95000"/>
              </a:lnSpc>
              <a:spcBef>
                <a:spcPts val="1200"/>
              </a:spcBef>
              <a:spcAft>
                <a:spcPts val="0"/>
              </a:spcAft>
              <a:buClr>
                <a:schemeClr val="dk1"/>
              </a:buClr>
              <a:buSzPts val="1135"/>
              <a:buFont typeface="Arial"/>
              <a:buAutoNum type="arabicPeriod"/>
            </a:pPr>
            <a:r>
              <a:rPr b="1" lang="en" sz="1220">
                <a:solidFill>
                  <a:schemeClr val="dk1"/>
                </a:solidFill>
                <a:latin typeface="Times New Roman"/>
                <a:ea typeface="Times New Roman"/>
                <a:cs typeface="Times New Roman"/>
                <a:sym typeface="Times New Roman"/>
              </a:rPr>
              <a:t>Content Creation: </a:t>
            </a:r>
            <a:r>
              <a:rPr lang="en" sz="1220">
                <a:solidFill>
                  <a:schemeClr val="dk1"/>
                </a:solidFill>
                <a:latin typeface="Times New Roman"/>
                <a:ea typeface="Times New Roman"/>
                <a:cs typeface="Times New Roman"/>
                <a:sym typeface="Times New Roman"/>
              </a:rPr>
              <a:t>GPT can generate articles, stories and poetry, assisting writers with creative tasks.</a:t>
            </a:r>
            <a:endParaRPr sz="1220">
              <a:solidFill>
                <a:schemeClr val="dk1"/>
              </a:solidFill>
              <a:latin typeface="Times New Roman"/>
              <a:ea typeface="Times New Roman"/>
              <a:cs typeface="Times New Roman"/>
              <a:sym typeface="Times New Roman"/>
            </a:endParaRPr>
          </a:p>
          <a:p>
            <a:pPr indent="-306070" lvl="0" marL="457200" rtl="0" algn="l">
              <a:lnSpc>
                <a:spcPct val="95000"/>
              </a:lnSpc>
              <a:spcBef>
                <a:spcPts val="0"/>
              </a:spcBef>
              <a:spcAft>
                <a:spcPts val="0"/>
              </a:spcAft>
              <a:buClr>
                <a:schemeClr val="dk1"/>
              </a:buClr>
              <a:buSzPts val="1220"/>
              <a:buFont typeface="Times New Roman"/>
              <a:buAutoNum type="arabicPeriod"/>
            </a:pPr>
            <a:r>
              <a:rPr b="1" lang="en" sz="1220">
                <a:solidFill>
                  <a:schemeClr val="dk1"/>
                </a:solidFill>
                <a:latin typeface="Times New Roman"/>
                <a:ea typeface="Times New Roman"/>
                <a:cs typeface="Times New Roman"/>
                <a:sym typeface="Times New Roman"/>
              </a:rPr>
              <a:t>Education: </a:t>
            </a:r>
            <a:r>
              <a:rPr lang="en" sz="1220">
                <a:solidFill>
                  <a:schemeClr val="dk1"/>
                </a:solidFill>
                <a:latin typeface="Times New Roman"/>
                <a:ea typeface="Times New Roman"/>
                <a:cs typeface="Times New Roman"/>
                <a:sym typeface="Times New Roman"/>
              </a:rPr>
              <a:t>GPT models can create personalized tutoring systems, generate educational content and assist with language learning.</a:t>
            </a:r>
            <a:endParaRPr sz="1220">
              <a:solidFill>
                <a:schemeClr val="dk1"/>
              </a:solidFill>
              <a:latin typeface="Times New Roman"/>
              <a:ea typeface="Times New Roman"/>
              <a:cs typeface="Times New Roman"/>
              <a:sym typeface="Times New Roman"/>
            </a:endParaRPr>
          </a:p>
          <a:p>
            <a:pPr indent="-306070" lvl="0" marL="457200" rtl="0" algn="l">
              <a:lnSpc>
                <a:spcPct val="95000"/>
              </a:lnSpc>
              <a:spcBef>
                <a:spcPts val="0"/>
              </a:spcBef>
              <a:spcAft>
                <a:spcPts val="0"/>
              </a:spcAft>
              <a:buClr>
                <a:schemeClr val="dk1"/>
              </a:buClr>
              <a:buSzPts val="1220"/>
              <a:buFont typeface="Times New Roman"/>
              <a:buAutoNum type="arabicPeriod"/>
            </a:pPr>
            <a:r>
              <a:rPr b="1" lang="en" sz="1220">
                <a:solidFill>
                  <a:schemeClr val="dk1"/>
                </a:solidFill>
                <a:latin typeface="Times New Roman"/>
                <a:ea typeface="Times New Roman"/>
                <a:cs typeface="Times New Roman"/>
                <a:sym typeface="Times New Roman"/>
              </a:rPr>
              <a:t>Programming: </a:t>
            </a:r>
            <a:r>
              <a:rPr lang="en" sz="1220">
                <a:solidFill>
                  <a:schemeClr val="dk1"/>
                </a:solidFill>
                <a:latin typeface="Times New Roman"/>
                <a:ea typeface="Times New Roman"/>
                <a:cs typeface="Times New Roman"/>
                <a:sym typeface="Times New Roman"/>
              </a:rPr>
              <a:t>GPT's ability to generate code from natural language descriptions aids developers in software development and debugging.</a:t>
            </a:r>
            <a:endParaRPr sz="1220">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22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220">
              <a:solidFill>
                <a:schemeClr val="dk1"/>
              </a:solidFill>
              <a:latin typeface="Times New Roman"/>
              <a:ea typeface="Times New Roman"/>
              <a:cs typeface="Times New Roman"/>
              <a:sym typeface="Times New Roman"/>
            </a:endParaRPr>
          </a:p>
        </p:txBody>
      </p:sp>
      <p:sp>
        <p:nvSpPr>
          <p:cNvPr id="133" name="Google Shape;133;p21"/>
          <p:cNvSpPr txBox="1"/>
          <p:nvPr>
            <p:ph type="title"/>
          </p:nvPr>
        </p:nvSpPr>
        <p:spPr>
          <a:xfrm>
            <a:off x="1260250" y="1891375"/>
            <a:ext cx="578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Applications of Generative Pre-Trained Transformers</a:t>
            </a:r>
            <a:endParaRPr sz="2300"/>
          </a:p>
        </p:txBody>
      </p:sp>
      <p:sp>
        <p:nvSpPr>
          <p:cNvPr id="134" name="Google Shape;134;p21"/>
          <p:cNvSpPr txBox="1"/>
          <p:nvPr>
            <p:ph type="title"/>
          </p:nvPr>
        </p:nvSpPr>
        <p:spPr>
          <a:xfrm>
            <a:off x="3129700" y="3782750"/>
            <a:ext cx="219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00"/>
              <a:t>Advantages of GPT</a:t>
            </a:r>
            <a:endParaRPr sz="2300"/>
          </a:p>
        </p:txBody>
      </p:sp>
      <p:sp>
        <p:nvSpPr>
          <p:cNvPr id="135" name="Google Shape;135;p21"/>
          <p:cNvSpPr txBox="1"/>
          <p:nvPr>
            <p:ph idx="1" type="body"/>
          </p:nvPr>
        </p:nvSpPr>
        <p:spPr>
          <a:xfrm>
            <a:off x="354575" y="4291175"/>
            <a:ext cx="8520600" cy="11763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Scalability</a:t>
            </a:r>
            <a:r>
              <a:rPr lang="en" sz="1200">
                <a:solidFill>
                  <a:schemeClr val="dk1"/>
                </a:solidFill>
                <a:latin typeface="Times New Roman"/>
                <a:ea typeface="Times New Roman"/>
                <a:cs typeface="Times New Roman"/>
                <a:sym typeface="Times New Roman"/>
              </a:rPr>
              <a:t>: As more data is fed into the model, its ability to understand and generate language improves.</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Contextual Understanding</a:t>
            </a:r>
            <a:r>
              <a:rPr lang="en" sz="1200">
                <a:solidFill>
                  <a:schemeClr val="dk1"/>
                </a:solidFill>
                <a:latin typeface="Times New Roman"/>
                <a:ea typeface="Times New Roman"/>
                <a:cs typeface="Times New Roman"/>
                <a:sym typeface="Times New Roman"/>
              </a:rPr>
              <a:t>: Its deep learning capabilities allow it to understand and generate text with a high degree of relevance and contextuality.</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35"/>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