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0fd86b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0fd86b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0fd86b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50fd86b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49241c9c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49241c9c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49241c9c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49241c9c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85d2889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85d2889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49241c9c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49241c9c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49241c9c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49241c9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50fd86b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50fd86b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50fd86b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50fd86b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50fd86b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50fd86b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49241c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49241c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49241c9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49241c9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49241c9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49241c9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49241c9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49241c9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49241c9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49241c9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9241c9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9241c9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49241c9c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49241c9c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9241c9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9241c9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bm.com/topics/naive-bayes#:~:text=The%20Na%C3%AFve%20Bayes%20classifier%20is,a%20given%20class%20or%20category.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KNN, Random Forest, Naive Bayes, Gradient Boosting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Metrics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665450"/>
            <a:ext cx="8520600" cy="4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Accuracy</a:t>
            </a:r>
            <a:r>
              <a:rPr lang="en" sz="1500">
                <a:solidFill>
                  <a:srgbClr val="000000"/>
                </a:solidFill>
              </a:rPr>
              <a:t> → % of correct predictions (good for balanced datasets)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Precision</a:t>
            </a:r>
            <a:r>
              <a:rPr lang="en" sz="1500">
                <a:solidFill>
                  <a:srgbClr val="000000"/>
                </a:solidFill>
              </a:rPr>
              <a:t> → How many predicted positives are actually correct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Recall</a:t>
            </a:r>
            <a:r>
              <a:rPr lang="en" sz="1500">
                <a:solidFill>
                  <a:srgbClr val="000000"/>
                </a:solidFill>
              </a:rPr>
              <a:t> → How many actual positives are correctly identified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F1-score</a:t>
            </a:r>
            <a:r>
              <a:rPr lang="en" sz="1500">
                <a:solidFill>
                  <a:srgbClr val="000000"/>
                </a:solidFill>
              </a:rPr>
              <a:t> → Balance between precision and recall (good for imbalanced datasets)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ROC-AUC</a:t>
            </a:r>
            <a:r>
              <a:rPr lang="en" sz="1500">
                <a:solidFill>
                  <a:srgbClr val="000000"/>
                </a:solidFill>
              </a:rPr>
              <a:t> → Measures ability to separate classes across all thresholds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Notes: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Use </a:t>
            </a:r>
            <a:r>
              <a:rPr b="1" lang="en" sz="1500">
                <a:solidFill>
                  <a:srgbClr val="000000"/>
                </a:solidFill>
              </a:rPr>
              <a:t>Precision/Recall/F1</a:t>
            </a:r>
            <a:r>
              <a:rPr lang="en" sz="1500">
                <a:solidFill>
                  <a:srgbClr val="000000"/>
                </a:solidFill>
              </a:rPr>
              <a:t> for imbalanced data instead of only Accuracy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rgbClr val="000000"/>
                </a:solidFill>
              </a:rPr>
              <a:t>Naive Bayes is fast, but performance drops if feature independence assumption is violated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&amp; When to Use: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665450"/>
            <a:ext cx="8520600" cy="4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Spam Email Detection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Classifies emails as </a:t>
            </a:r>
            <a:r>
              <a:rPr i="1" lang="en" sz="1100">
                <a:solidFill>
                  <a:srgbClr val="000000"/>
                </a:solidFill>
              </a:rPr>
              <a:t>spam</a:t>
            </a:r>
            <a:r>
              <a:rPr lang="en" sz="1100">
                <a:solidFill>
                  <a:srgbClr val="000000"/>
                </a:solidFill>
              </a:rPr>
              <a:t> or </a:t>
            </a:r>
            <a:r>
              <a:rPr i="1" lang="en" sz="1100">
                <a:solidFill>
                  <a:srgbClr val="000000"/>
                </a:solidFill>
              </a:rPr>
              <a:t>not spam</a:t>
            </a:r>
            <a:r>
              <a:rPr lang="en" sz="1100">
                <a:solidFill>
                  <a:srgbClr val="000000"/>
                </a:solidFill>
              </a:rPr>
              <a:t> using word frequency features.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Works well with high-dimensional text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Sentiment Analysis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Determines if a review, tweet, or comment is </a:t>
            </a:r>
            <a:r>
              <a:rPr i="1" lang="en" sz="1100">
                <a:solidFill>
                  <a:srgbClr val="000000"/>
                </a:solidFill>
              </a:rPr>
              <a:t>positive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i="1" lang="en" sz="1100">
                <a:solidFill>
                  <a:srgbClr val="000000"/>
                </a:solidFill>
              </a:rPr>
              <a:t>negative</a:t>
            </a:r>
            <a:r>
              <a:rPr lang="en" sz="1100">
                <a:solidFill>
                  <a:srgbClr val="000000"/>
                </a:solidFill>
              </a:rPr>
              <a:t>, or </a:t>
            </a:r>
            <a:r>
              <a:rPr i="1" lang="en" sz="1100">
                <a:solidFill>
                  <a:srgbClr val="000000"/>
                </a:solidFill>
              </a:rPr>
              <a:t>neutral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Efficient for large-scale natural language processing tasks.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Medical Diagnosis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Predicts the likelihood of a disease based on symptoms.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Effective when conditional independence between symptoms is a reasonable assumption.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When to Use Naive Bayes: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1. Strong performance with high-dimensional data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In text classification (spam filtering, sentiment analysis), features (words) are numerous but often weakly dependent, which fits the independence assumption reasonably well.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2. Very fast training &amp; prediction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No iterative optimization — just count-based probability estimation (for discrete) or mean/variance estimation (for continuous).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3. Wor</a:t>
            </a:r>
            <a:r>
              <a:rPr b="1" lang="en" sz="1200">
                <a:solidFill>
                  <a:srgbClr val="000000"/>
                </a:solidFill>
              </a:rPr>
              <a:t>k</a:t>
            </a:r>
            <a:r>
              <a:rPr b="1" lang="en" sz="1200">
                <a:solidFill>
                  <a:srgbClr val="000000"/>
                </a:solidFill>
              </a:rPr>
              <a:t>s well with small datasets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Even with limited training data, probability estimates are reliable due to frequency-based calculation.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4. Robust to irrelevant features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Irrelevant features have little effect because probabilities get multiplied, and irrelevant terms tend toward neutrality.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665450"/>
            <a:ext cx="8520600" cy="4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Ensemble algorithm combining </a:t>
            </a:r>
            <a:r>
              <a:rPr b="1" lang="en" sz="1100">
                <a:solidFill>
                  <a:srgbClr val="000000"/>
                </a:solidFill>
              </a:rPr>
              <a:t>multiple decision trees</a:t>
            </a:r>
            <a:r>
              <a:rPr lang="en" sz="1100">
                <a:solidFill>
                  <a:srgbClr val="000000"/>
                </a:solidFill>
              </a:rPr>
              <a:t> for improved accuracy &amp; robustness.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Designed to reduce </a:t>
            </a:r>
            <a:r>
              <a:rPr b="1" lang="en" sz="1100">
                <a:solidFill>
                  <a:srgbClr val="000000"/>
                </a:solidFill>
              </a:rPr>
              <a:t>overfitting</a:t>
            </a:r>
            <a:r>
              <a:rPr lang="en" sz="1100">
                <a:solidFill>
                  <a:srgbClr val="000000"/>
                </a:solidFill>
              </a:rPr>
              <a:t> compared to a single Decision Tree (CART).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Key Difference from CART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Random Forest</a:t>
            </a:r>
            <a:r>
              <a:rPr lang="en" sz="1100">
                <a:solidFill>
                  <a:srgbClr val="000000"/>
                </a:solidFill>
              </a:rPr>
              <a:t>: Multiple trees, each trained on random subsets of data &amp; features → aggregation improves prediction.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CART</a:t>
            </a:r>
            <a:r>
              <a:rPr lang="en" sz="1100">
                <a:solidFill>
                  <a:srgbClr val="000000"/>
                </a:solidFill>
              </a:rPr>
              <a:t>: Single tree trained on entire dataset → more prone to overfitting.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Core Concepts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Bagging (Bootstrap Aggregating)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Create random samples (with replacement) from training data.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Train each tree on a different sample.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Combine predictions for final output.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Random Subspace Method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Randomly select a subset of features for each tree.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○"/>
            </a:pPr>
            <a:r>
              <a:rPr lang="en" sz="1100">
                <a:solidFill>
                  <a:srgbClr val="000000"/>
                </a:solidFill>
              </a:rPr>
              <a:t>Encourages diversity among trees and improves generalization.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Hyperparameters to Tune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n_estimators</a:t>
            </a:r>
            <a:r>
              <a:rPr lang="en" sz="1100">
                <a:solidFill>
                  <a:srgbClr val="000000"/>
                </a:solidFill>
              </a:rPr>
              <a:t> → Number of trees; more trees = more stable, but slower.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max_depth</a:t>
            </a:r>
            <a:r>
              <a:rPr lang="en" sz="1100">
                <a:solidFill>
                  <a:srgbClr val="000000"/>
                </a:solidFill>
              </a:rPr>
              <a:t> → Controls tree size; limits overfitting.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max_features</a:t>
            </a:r>
            <a:r>
              <a:rPr lang="en" sz="1100">
                <a:solidFill>
                  <a:srgbClr val="000000"/>
                </a:solidFill>
              </a:rPr>
              <a:t> → Number of features considered at each split; controls tree diversity.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min_samples_split</a:t>
            </a:r>
            <a:r>
              <a:rPr lang="en" sz="1100">
                <a:solidFill>
                  <a:srgbClr val="000000"/>
                </a:solidFill>
              </a:rPr>
              <a:t> / </a:t>
            </a:r>
            <a:r>
              <a:rPr b="1" lang="en" sz="1100">
                <a:solidFill>
                  <a:srgbClr val="000000"/>
                </a:solidFill>
              </a:rPr>
              <a:t>min_samples_leaf</a:t>
            </a:r>
            <a:r>
              <a:rPr lang="en" sz="1100">
                <a:solidFill>
                  <a:srgbClr val="000000"/>
                </a:solidFill>
              </a:rPr>
              <a:t> → Minimum data points required to split or be a leaf.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bootstrap</a:t>
            </a:r>
            <a:r>
              <a:rPr lang="en" sz="1100">
                <a:solidFill>
                  <a:srgbClr val="000000"/>
                </a:solidFill>
              </a:rPr>
              <a:t> → Whether sampling with replacement is used.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125" y="1936950"/>
            <a:ext cx="2852500" cy="194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Overcomes Overfitting</a:t>
            </a:r>
            <a:endParaRPr sz="31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721025"/>
            <a:ext cx="85206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1. Bootstrapping (Bagging)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Each tree is trained on a </a:t>
            </a:r>
            <a:r>
              <a:rPr b="1" lang="en" sz="1200">
                <a:solidFill>
                  <a:srgbClr val="000000"/>
                </a:solidFill>
              </a:rPr>
              <a:t>random sample</a:t>
            </a:r>
            <a:r>
              <a:rPr lang="en" sz="1200">
                <a:solidFill>
                  <a:srgbClr val="000000"/>
                </a:solidFill>
              </a:rPr>
              <a:t> (with replacement) of the training data.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Because every tree sees slightly different data, they learn </a:t>
            </a:r>
            <a:r>
              <a:rPr b="1" lang="en" sz="1200">
                <a:solidFill>
                  <a:srgbClr val="000000"/>
                </a:solidFill>
              </a:rPr>
              <a:t>different patterns</a:t>
            </a:r>
            <a:r>
              <a:rPr lang="en" sz="1200">
                <a:solidFill>
                  <a:srgbClr val="000000"/>
                </a:solidFill>
              </a:rPr>
              <a:t>, reducing the chance of all trees overfitting to the same noise.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2. Random Feature Selection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At each split, only a </a:t>
            </a:r>
            <a:r>
              <a:rPr b="1" lang="en" sz="1200">
                <a:solidFill>
                  <a:srgbClr val="000000"/>
                </a:solidFill>
              </a:rPr>
              <a:t>random subset of features</a:t>
            </a:r>
            <a:r>
              <a:rPr lang="en" sz="1200">
                <a:solidFill>
                  <a:srgbClr val="000000"/>
                </a:solidFill>
              </a:rPr>
              <a:t> is considered.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Prevents dominant features from always driving splits in every tree.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Ensures diversity among trees, making the combined prediction </a:t>
            </a:r>
            <a:r>
              <a:rPr b="1" lang="en" sz="1200">
                <a:solidFill>
                  <a:srgbClr val="000000"/>
                </a:solidFill>
              </a:rPr>
              <a:t>more generalizable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Why this works: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Individual decision trees can overfit by memorizing noise in the training set.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By </a:t>
            </a:r>
            <a:r>
              <a:rPr b="1" lang="en" sz="1200">
                <a:solidFill>
                  <a:srgbClr val="000000"/>
                </a:solidFill>
              </a:rPr>
              <a:t>averaging</a:t>
            </a:r>
            <a:r>
              <a:rPr lang="en" sz="1200">
                <a:solidFill>
                  <a:srgbClr val="000000"/>
                </a:solidFill>
              </a:rPr>
              <a:t> (regression) or </a:t>
            </a:r>
            <a:r>
              <a:rPr b="1" lang="en" sz="1200">
                <a:solidFill>
                  <a:srgbClr val="000000"/>
                </a:solidFill>
              </a:rPr>
              <a:t>voting</a:t>
            </a:r>
            <a:r>
              <a:rPr lang="en" sz="1200">
                <a:solidFill>
                  <a:srgbClr val="000000"/>
                </a:solidFill>
              </a:rPr>
              <a:t> (classification) across many de-correlated trees, Random Forest </a:t>
            </a:r>
            <a:r>
              <a:rPr b="1" lang="en" sz="1200">
                <a:solidFill>
                  <a:srgbClr val="000000"/>
                </a:solidFill>
              </a:rPr>
              <a:t>smooths out</a:t>
            </a:r>
            <a:r>
              <a:rPr lang="en" sz="1200">
                <a:solidFill>
                  <a:srgbClr val="000000"/>
                </a:solidFill>
              </a:rPr>
              <a:t> these noisy patterns.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This </a:t>
            </a:r>
            <a:r>
              <a:rPr b="1" lang="en" sz="1200">
                <a:solidFill>
                  <a:srgbClr val="000000"/>
                </a:solidFill>
              </a:rPr>
              <a:t>reduces variance</a:t>
            </a:r>
            <a:r>
              <a:rPr lang="en" sz="1200">
                <a:solidFill>
                  <a:srgbClr val="000000"/>
                </a:solidFill>
              </a:rPr>
              <a:t> without significantly increasing bias.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plit Decisions &amp; Performance Metrics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665450"/>
            <a:ext cx="40827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Classification: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Gini Impurity:</a:t>
            </a:r>
            <a:r>
              <a:rPr lang="en" sz="1400">
                <a:solidFill>
                  <a:srgbClr val="000000"/>
                </a:solidFill>
              </a:rPr>
              <a:t>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→ Lower value = purer node.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Entropy (Information Gain):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→ Split chosen to maximize information gain.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Regression: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Mean Squared Error (MSE):</a:t>
            </a:r>
            <a:r>
              <a:rPr lang="en" sz="1400">
                <a:solidFill>
                  <a:srgbClr val="000000"/>
                </a:solidFill>
              </a:rPr>
              <a:t>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→ Measures average squared prediction error.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50" y="3318938"/>
            <a:ext cx="16002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913" y="3846988"/>
            <a:ext cx="23907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100" y="4336950"/>
            <a:ext cx="20193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4689450" y="665450"/>
            <a:ext cx="4272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For Classification: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Accuracy → % of correct predictions.</a:t>
            </a:r>
            <a:br>
              <a:rPr lang="en" sz="1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Precision → Of predicted positives, how many are correct.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Recall (Sensitivity) → Of actual positives, how many were found.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F1-Score → Balance between precision &amp; recall.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ROC-AUC → Ability to separate classes.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For Regression: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MAE → Average absolute error.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MSE → Penalizes large errors more.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RMSE → Error in original units.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R² Score → Variance explained by model.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&amp; When It Is Used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665450"/>
            <a:ext cx="8520600" cy="4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</a:rPr>
              <a:t>1. Healthcare – Disease Prediction (e.g., Diabetes, Cancer Risk)</a:t>
            </a:r>
            <a:endParaRPr b="1"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</a:rPr>
              <a:t>Can handle </a:t>
            </a:r>
            <a:r>
              <a:rPr b="1" lang="en" sz="1250">
                <a:solidFill>
                  <a:srgbClr val="000000"/>
                </a:solidFill>
              </a:rPr>
              <a:t>complex interactions</a:t>
            </a:r>
            <a:r>
              <a:rPr lang="en" sz="1250">
                <a:solidFill>
                  <a:srgbClr val="000000"/>
                </a:solidFill>
              </a:rPr>
              <a:t> between patient features (age, blood pressure, genetic markers).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</a:rPr>
              <a:t>Identifies </a:t>
            </a:r>
            <a:r>
              <a:rPr b="1" lang="en" sz="1250">
                <a:solidFill>
                  <a:srgbClr val="000000"/>
                </a:solidFill>
              </a:rPr>
              <a:t>important health indicators</a:t>
            </a:r>
            <a:r>
              <a:rPr lang="en" sz="1250">
                <a:solidFill>
                  <a:srgbClr val="000000"/>
                </a:solidFill>
              </a:rPr>
              <a:t> via feature importance.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250">
                <a:solidFill>
                  <a:srgbClr val="000000"/>
                </a:solidFill>
              </a:rPr>
              <a:t>Robust against noisy or incomplete medical records.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</a:rPr>
              <a:t>2. Finance – Credit Scoring &amp; Fraud Detection</a:t>
            </a:r>
            <a:endParaRPr b="1"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</a:rPr>
              <a:t>Detects </a:t>
            </a:r>
            <a:r>
              <a:rPr b="1" lang="en" sz="1250">
                <a:solidFill>
                  <a:srgbClr val="000000"/>
                </a:solidFill>
              </a:rPr>
              <a:t>non-linear patterns</a:t>
            </a:r>
            <a:r>
              <a:rPr lang="en" sz="1250">
                <a:solidFill>
                  <a:srgbClr val="000000"/>
                </a:solidFill>
              </a:rPr>
              <a:t> in spending/transaction data.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</a:rPr>
              <a:t>Works well with </a:t>
            </a:r>
            <a:r>
              <a:rPr b="1" lang="en" sz="1250">
                <a:solidFill>
                  <a:srgbClr val="000000"/>
                </a:solidFill>
              </a:rPr>
              <a:t>imbalanced datasets</a:t>
            </a:r>
            <a:r>
              <a:rPr lang="en" sz="1250">
                <a:solidFill>
                  <a:srgbClr val="000000"/>
                </a:solidFill>
              </a:rPr>
              <a:t> (fraud cases are rare).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250">
                <a:solidFill>
                  <a:srgbClr val="000000"/>
                </a:solidFill>
              </a:rPr>
              <a:t>Reduces overfitting, making predictions more reliable for risk assessment.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</a:rPr>
              <a:t>3. E-commerce – Product Recommendation</a:t>
            </a:r>
            <a:endParaRPr b="1"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</a:rPr>
              <a:t>Captures </a:t>
            </a:r>
            <a:r>
              <a:rPr b="1" lang="en" sz="1250">
                <a:solidFill>
                  <a:srgbClr val="000000"/>
                </a:solidFill>
              </a:rPr>
              <a:t>customer behavior patterns</a:t>
            </a:r>
            <a:r>
              <a:rPr lang="en" sz="1250">
                <a:solidFill>
                  <a:srgbClr val="000000"/>
                </a:solidFill>
              </a:rPr>
              <a:t> from mixed numerical (age, purchase frequency) and categorical (product category) data.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250">
                <a:solidFill>
                  <a:srgbClr val="000000"/>
                </a:solidFill>
              </a:rPr>
              <a:t>Handles large feature sets to suggest relevant products.</a:t>
            </a:r>
            <a:endParaRPr sz="1250">
              <a:solidFill>
                <a:srgbClr val="000000"/>
              </a:solidFill>
            </a:endParaRPr>
          </a:p>
          <a:p>
            <a:pPr indent="-2960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250">
                <a:solidFill>
                  <a:srgbClr val="000000"/>
                </a:solidFill>
              </a:rPr>
              <a:t>Improves personalization accuracy without heavy feature engineering.</a:t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70">
                <a:solidFill>
                  <a:srgbClr val="000000"/>
                </a:solidFill>
              </a:rPr>
              <a:t>When to Use:</a:t>
            </a:r>
            <a:endParaRPr b="1" sz="1870">
              <a:solidFill>
                <a:srgbClr val="000000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When you have </a:t>
            </a:r>
            <a:r>
              <a:rPr b="1" lang="en" sz="1100">
                <a:solidFill>
                  <a:srgbClr val="000000"/>
                </a:solidFill>
              </a:rPr>
              <a:t>tabular data</a:t>
            </a:r>
            <a:r>
              <a:rPr lang="en" sz="1100">
                <a:solidFill>
                  <a:srgbClr val="000000"/>
                </a:solidFill>
              </a:rPr>
              <a:t> with mixed numeric/categorical variables.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When accuracy is more important than model interpretability.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When the dataset is large, complex, and non-linear.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When you want </a:t>
            </a:r>
            <a:r>
              <a:rPr b="1" lang="en" sz="1100">
                <a:solidFill>
                  <a:srgbClr val="000000"/>
                </a:solidFill>
              </a:rPr>
              <a:t>feature importance</a:t>
            </a:r>
            <a:r>
              <a:rPr lang="en" sz="1100">
                <a:solidFill>
                  <a:srgbClr val="000000"/>
                </a:solidFill>
              </a:rPr>
              <a:t> insights.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When you need a robust model resistant to overfitting.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82175" y="136600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662325"/>
            <a:ext cx="8520600" cy="4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Type:</a:t>
            </a:r>
            <a:r>
              <a:rPr lang="en" sz="1200">
                <a:solidFill>
                  <a:srgbClr val="000000"/>
                </a:solidFill>
              </a:rPr>
              <a:t> Ensemble learning method for classification &amp; regression.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Approach:</a:t>
            </a:r>
            <a:r>
              <a:rPr lang="en" sz="1100">
                <a:solidFill>
                  <a:srgbClr val="000000"/>
                </a:solidFill>
              </a:rPr>
              <a:t> Boosting — combines multiple weak learners to form a strong model.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Process: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Models are trained sequentially.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Each new model corrects the errors of the previous one.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Optimization: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Uses a loss function (e.g., Mean Squared Error, Cross-Entropy).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Minimizes loss via </a:t>
            </a:r>
            <a:r>
              <a:rPr b="1" lang="en" sz="1100">
                <a:solidFill>
                  <a:srgbClr val="000000"/>
                </a:solidFill>
              </a:rPr>
              <a:t>gradient descent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Iterations: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Compute gradient of loss w.r.t. predictions.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Train a weak model to fit this gradient.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Add new model’s predictions to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 ensemble.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Stopping Criteria: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Number of iterations reached or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no further improvement.</a:t>
            </a:r>
            <a:endParaRPr sz="11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00" y="2705625"/>
            <a:ext cx="5027200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627075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Sequential Learning Process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Multiple trees are trained sequentially.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Each tree corrects the errors of the previous one.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First tree → trained on original data (</a:t>
            </a:r>
            <a:r>
              <a:rPr lang="en" sz="1200">
                <a:solidFill>
                  <a:srgbClr val="188038"/>
                </a:solidFill>
              </a:rPr>
              <a:t>x</a:t>
            </a:r>
            <a:r>
              <a:rPr lang="en" sz="1200">
                <a:solidFill>
                  <a:srgbClr val="000000"/>
                </a:solidFill>
              </a:rPr>
              <a:t>) &amp; labels (</a:t>
            </a:r>
            <a:r>
              <a:rPr lang="en" sz="1200">
                <a:solidFill>
                  <a:srgbClr val="188038"/>
                </a:solidFill>
              </a:rPr>
              <a:t>y</a:t>
            </a:r>
            <a:r>
              <a:rPr lang="en" sz="1200">
                <a:solidFill>
                  <a:srgbClr val="000000"/>
                </a:solidFill>
              </a:rPr>
              <a:t>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Residuals Calculation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Next tree → trained on original features (</a:t>
            </a:r>
            <a:r>
              <a:rPr lang="en" sz="1200">
                <a:solidFill>
                  <a:srgbClr val="188038"/>
                </a:solidFill>
              </a:rPr>
              <a:t>x</a:t>
            </a:r>
            <a:r>
              <a:rPr lang="en" sz="1200">
                <a:solidFill>
                  <a:srgbClr val="000000"/>
                </a:solidFill>
              </a:rPr>
              <a:t>) &amp; residual errors from previous tree.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Process repeats until all trees are trained.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Shrinkage (Learning Rate)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After training, each tree’s predictions are multiplied by a learning rate (η ∈ [0, 1]).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Reduces overfitting by limiting each tree’s influence.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000000"/>
                </a:solidFill>
              </a:rPr>
              <a:t>Final prediction = sum of all trees’ scaled predictions.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When to use Gradient Boosting</a:t>
            </a:r>
            <a:endParaRPr sz="2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When you need </a:t>
            </a:r>
            <a:r>
              <a:rPr b="1" lang="en" sz="1100">
                <a:solidFill>
                  <a:srgbClr val="000000"/>
                </a:solidFill>
              </a:rPr>
              <a:t>high accuracy</a:t>
            </a:r>
            <a:r>
              <a:rPr lang="en" sz="1100">
                <a:solidFill>
                  <a:srgbClr val="000000"/>
                </a:solidFill>
              </a:rPr>
              <a:t> on structured/tabular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When dataset contains </a:t>
            </a:r>
            <a:r>
              <a:rPr b="1" lang="en" sz="1100">
                <a:solidFill>
                  <a:srgbClr val="000000"/>
                </a:solidFill>
              </a:rPr>
              <a:t>non-linear relationships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When data has </a:t>
            </a:r>
            <a:r>
              <a:rPr b="1" lang="en" sz="1100">
                <a:solidFill>
                  <a:srgbClr val="000000"/>
                </a:solidFill>
              </a:rPr>
              <a:t>mixed feature types</a:t>
            </a:r>
            <a:r>
              <a:rPr lang="en" sz="1100">
                <a:solidFill>
                  <a:srgbClr val="000000"/>
                </a:solidFill>
              </a:rPr>
              <a:t> (numeric + categorical).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When interpretability is less important than performance.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000000"/>
                </a:solidFill>
              </a:rPr>
              <a:t>When computational resources are available (can be slower to train).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229500" y="12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</a:t>
            </a:r>
            <a:r>
              <a:rPr lang="en"/>
              <a:t>Gradient Boosting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16900" y="92750"/>
            <a:ext cx="42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Variants of Gradient Boosting</a:t>
            </a:r>
            <a:endParaRPr sz="2420"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665450"/>
            <a:ext cx="41061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XGBoost (Extreme Gradient Boosting)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Adds </a:t>
            </a:r>
            <a:r>
              <a:rPr b="1" lang="en" sz="1200">
                <a:solidFill>
                  <a:srgbClr val="000000"/>
                </a:solidFill>
              </a:rPr>
              <a:t>regularization (L1/L2)</a:t>
            </a:r>
            <a:r>
              <a:rPr lang="en" sz="1200">
                <a:solidFill>
                  <a:srgbClr val="000000"/>
                </a:solidFill>
              </a:rPr>
              <a:t> to prevent overfitting.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Highly optimized for </a:t>
            </a:r>
            <a:r>
              <a:rPr b="1" lang="en" sz="1200">
                <a:solidFill>
                  <a:srgbClr val="000000"/>
                </a:solidFill>
              </a:rPr>
              <a:t>speed &amp; performance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Widely used in Kaggle competitions and industry projects.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LightGBM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Uses </a:t>
            </a:r>
            <a:r>
              <a:rPr b="1" lang="en" sz="1200">
                <a:solidFill>
                  <a:srgbClr val="000000"/>
                </a:solidFill>
              </a:rPr>
              <a:t>leaf-wise tree growth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b="1" lang="en" sz="1200">
                <a:solidFill>
                  <a:srgbClr val="000000"/>
                </a:solidFill>
              </a:rPr>
              <a:t>histogram-based splitting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Very fast and memory efficient, works well with </a:t>
            </a:r>
            <a:r>
              <a:rPr b="1" lang="en" sz="1200">
                <a:solidFill>
                  <a:srgbClr val="000000"/>
                </a:solidFill>
              </a:rPr>
              <a:t>large datasets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000000"/>
                </a:solidFill>
              </a:rPr>
              <a:t>Can handle both numerical and categorical data.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CatBoost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Specially designed for </a:t>
            </a:r>
            <a:r>
              <a:rPr b="1" lang="en" sz="1200">
                <a:solidFill>
                  <a:srgbClr val="000000"/>
                </a:solidFill>
              </a:rPr>
              <a:t>categorical features</a:t>
            </a:r>
            <a:r>
              <a:rPr lang="en" sz="1200">
                <a:solidFill>
                  <a:srgbClr val="000000"/>
                </a:solidFill>
              </a:rPr>
              <a:t> (no need for manual encoding).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Automatically handles </a:t>
            </a:r>
            <a:r>
              <a:rPr b="1" lang="en" sz="1200">
                <a:solidFill>
                  <a:srgbClr val="000000"/>
                </a:solidFill>
              </a:rPr>
              <a:t>overfitting</a:t>
            </a:r>
            <a:r>
              <a:rPr lang="en" sz="1200">
                <a:solidFill>
                  <a:srgbClr val="000000"/>
                </a:solidFill>
              </a:rPr>
              <a:t> using ordered boosting.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Works well with </a:t>
            </a:r>
            <a:r>
              <a:rPr b="1" lang="en" sz="1200">
                <a:solidFill>
                  <a:srgbClr val="000000"/>
                </a:solidFill>
              </a:rPr>
              <a:t>imbalanced datasets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</a:t>
            </a:r>
            <a:endParaRPr sz="1200"/>
          </a:p>
        </p:txBody>
      </p:sp>
      <p:sp>
        <p:nvSpPr>
          <p:cNvPr id="182" name="Google Shape;182;p30"/>
          <p:cNvSpPr txBox="1"/>
          <p:nvPr/>
        </p:nvSpPr>
        <p:spPr>
          <a:xfrm>
            <a:off x="4687850" y="665450"/>
            <a:ext cx="4295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For Classification: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Accuracy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Proportion of correct predictions.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Precision, Recall, F1-Score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Useful when classes are imbalanced.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ROC-AUC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Measures model’s ability to separate classes.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Log Loss (Cross-Entropy Loss)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Penalizes wrong predictions with high confidence.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For Regression: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Mean Squared Error (MSE)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Average squared difference between predicted &amp; actual values.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Root Mean Squared Error (RMSE)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Square root of MSE, interpretable in same units as target.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Mean Absolute Error (MAE)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Average absolute difference between predictions and actuals.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R² Score (Coefficient of Determination)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– Proportion of variance explained by the model.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4734825" y="92750"/>
            <a:ext cx="42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Performance Evaluation</a:t>
            </a:r>
            <a:endParaRPr sz="24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603600"/>
            <a:ext cx="85206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1. Finance – Credit Scoring &amp; Fraud Detection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Credit Scoring:</a:t>
            </a:r>
            <a:r>
              <a:rPr lang="en" sz="1300">
                <a:solidFill>
                  <a:srgbClr val="000000"/>
                </a:solidFill>
              </a:rPr>
              <a:t> Evaluates a customer’s probability of default using </a:t>
            </a:r>
            <a:r>
              <a:rPr lang="en" sz="1300">
                <a:solidFill>
                  <a:srgbClr val="000000"/>
                </a:solidFill>
              </a:rPr>
              <a:t>historical repayment data and other </a:t>
            </a:r>
            <a:r>
              <a:rPr lang="en" sz="1300">
                <a:solidFill>
                  <a:srgbClr val="000000"/>
                </a:solidFill>
              </a:rPr>
              <a:t>financial indicators.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Fraud Detection:</a:t>
            </a:r>
            <a:r>
              <a:rPr lang="en" sz="1300">
                <a:solidFill>
                  <a:srgbClr val="000000"/>
                </a:solidFill>
              </a:rPr>
              <a:t> Identifies unusual transaction patterns and flags suspicious activity in real time.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Advantage:</a:t>
            </a:r>
            <a:r>
              <a:rPr lang="en" sz="1300">
                <a:solidFill>
                  <a:srgbClr val="000000"/>
                </a:solidFill>
              </a:rPr>
              <a:t> Handles complex, non-linear interactions in financial features, improving prediction accuracy over linear models.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E-commerce – Product Recommendations &amp; Churn Prediction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Product Recommendations:</a:t>
            </a:r>
            <a:r>
              <a:rPr lang="en" sz="1300">
                <a:solidFill>
                  <a:srgbClr val="000000"/>
                </a:solidFill>
              </a:rPr>
              <a:t> Predicts the likelihood of a customer purchasing specific products based on browsing and purchase history.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Churn Prediction:</a:t>
            </a:r>
            <a:r>
              <a:rPr lang="en" sz="1300">
                <a:solidFill>
                  <a:srgbClr val="000000"/>
                </a:solidFill>
              </a:rPr>
              <a:t> Identifies customers likely to stop using the platform, enabling targeted retention campaigns.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Advantage:</a:t>
            </a:r>
            <a:r>
              <a:rPr lang="en" sz="1300">
                <a:solidFill>
                  <a:srgbClr val="000000"/>
                </a:solidFill>
              </a:rPr>
              <a:t> Can process both categorical (product categories) and numerical (purchase frequency) data effectively.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 Healthcare – Disease Risk &amp; Readmission Prediction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Disease Risk Prediction:</a:t>
            </a:r>
            <a:r>
              <a:rPr lang="en" sz="1300">
                <a:solidFill>
                  <a:srgbClr val="000000"/>
                </a:solidFill>
              </a:rPr>
              <a:t> Estimates the likelihood of developing diseases (e.g., diabetes, heart disease) using patient records and lifestyle data.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</a:rPr>
              <a:t>Readmission Forecasting:</a:t>
            </a:r>
            <a:r>
              <a:rPr lang="en" sz="1300">
                <a:solidFill>
                  <a:srgbClr val="000000"/>
                </a:solidFill>
              </a:rPr>
              <a:t> Predicts whether a patient will return to the hospital within a certain period after discharge.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Advantage:</a:t>
            </a:r>
            <a:r>
              <a:rPr lang="en" sz="1300">
                <a:solidFill>
                  <a:srgbClr val="000000"/>
                </a:solidFill>
              </a:rPr>
              <a:t> Handles large, heterogeneous datasets and captures subtle interactions between clinical variables.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0975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Neighbor(KNN)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583225"/>
            <a:ext cx="85206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Instance-based learning</a:t>
            </a:r>
            <a:r>
              <a:rPr lang="en" sz="1400">
                <a:solidFill>
                  <a:schemeClr val="dk1"/>
                </a:solidFill>
              </a:rPr>
              <a:t>: No explicit model is created.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Stores</a:t>
            </a:r>
            <a:r>
              <a:rPr lang="en" sz="1400">
                <a:solidFill>
                  <a:schemeClr val="dk1"/>
                </a:solidFill>
              </a:rPr>
              <a:t> the entire training dataset in memory.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Prediction step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distance from the new data point to all stored points.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Select the </a:t>
            </a:r>
            <a:r>
              <a:rPr b="1" lang="en" sz="1400">
                <a:solidFill>
                  <a:schemeClr val="dk1"/>
                </a:solidFill>
              </a:rPr>
              <a:t>K</a:t>
            </a:r>
            <a:r>
              <a:rPr lang="en" sz="1400">
                <a:solidFill>
                  <a:schemeClr val="dk1"/>
                </a:solidFill>
              </a:rPr>
              <a:t> closest neighbors.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Majority voting (classification) or averaging (regression).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K-Nearest Neighbors is also called as a </a:t>
            </a:r>
            <a:r>
              <a:rPr b="1" lang="en" sz="1400">
                <a:solidFill>
                  <a:schemeClr val="dk1"/>
                </a:solidFill>
              </a:rPr>
              <a:t>lazy learner algorithm</a:t>
            </a:r>
            <a:r>
              <a:rPr lang="en" sz="1400">
                <a:solidFill>
                  <a:schemeClr val="dk1"/>
                </a:solidFill>
              </a:rPr>
              <a:t> because it does not learn from the training set immediately instead it stores the dataset and at the time of classification it performs an action on the dataset.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475" y="2966125"/>
            <a:ext cx="2743325" cy="18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852250" y="3457175"/>
            <a:ext cx="353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The image shows how KNN predicts the category of a new data point based on its closest neighbours.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'K' in K Nearest Neighbour?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677175"/>
            <a:ext cx="8520600" cy="4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number of nearest neighbors considered for making a prediction.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Example:</a:t>
            </a:r>
            <a:r>
              <a:rPr lang="en" sz="1600">
                <a:solidFill>
                  <a:schemeClr val="dk1"/>
                </a:solidFill>
              </a:rPr>
              <a:t> Imagine you're deciding which fruit it is based on its shape and size.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You compare it to fruits you already know.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k = 3, the algorithm looks at the 3 closest fruits to the new one.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How to choose the value of ‘k’ for KNN Algorithm?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 = number of neighbors considered for prediction.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Small K → sensitive to noise (overfitting).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Large K → oversmoothing, may miss patterns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(underfitting).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Choose K based on data characteristics.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18300" y="1957675"/>
            <a:ext cx="3949800" cy="301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Statistical Methods: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Cross-Validation –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Split data into k folds, train &amp; test repeatedly.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Pick K with highest average accuracy.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Elbow Method –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Plot error/accuracy vs. K.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K at the "elbow" where improvement slows.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Odd Values for Classification –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Avoid ties in majority voting.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Metrics in KNN Algorithm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77175"/>
            <a:ext cx="85206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</a:rPr>
              <a:t>Purpose:</a:t>
            </a:r>
            <a:r>
              <a:rPr lang="en" sz="1600">
                <a:solidFill>
                  <a:schemeClr val="dk1"/>
                </a:solidFill>
              </a:rPr>
              <a:t> Distance metrics help identify the nearest neighbor for classification &amp; regression in KNN.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</a:rPr>
              <a:t>1. Euclidean Distance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Straight-line distance between two points in space.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Think of it as the shortest path between two points.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</a:rPr>
              <a:t>2. Manhattan Distance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Total distance traveled along horizontal &amp; vertical lines (grid-like).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Also called taxicab distance.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</a:rPr>
              <a:t>3. Minkowski Distance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Generalized distance metric (covers Euclidean &amp; Manhattan).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Minkowski distance is essentially a flexible formula that can represent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either Euclidean or Manhattan distance depending on the value of p.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108" y="1296650"/>
            <a:ext cx="1497085" cy="63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100" y="2386316"/>
            <a:ext cx="1497103" cy="6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500" y="3339875"/>
            <a:ext cx="2760760" cy="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in KNN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811925"/>
            <a:ext cx="8520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Regression Metrics (if KNN is used for regression)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Mean Squared Error (MSE) – Penalizes larger errors more.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Root Mean Squared Error (RMSE) – Square root of MSE; interpretable in original units.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Mean Absolute Error (MAE) – Average of absolute prediction errors.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Classification Metrics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Accuracy – Measures overall correctness.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Precision – Fraction of positive predictions that are correct.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Recall (Sensitivity) – Fraction of actual positives correctly identified.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F1-Score – Harmonic mean of precision &amp; recall; balances the two.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Confusion Matrix – Shows true positives, false positives, true negatives, false negatives.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95" y="2617320"/>
            <a:ext cx="19964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&amp; When to Use KNN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637650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1. Healthcare – Disease Diagnosis (e.g., Diabetes Detection)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Patient’s medical data (e.g., glucose levels, BMI, age) compared with past patient records.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KNN finds similar patient cases and predicts the likelihood of having the disease.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Used for quick, interpretable diagnosis support.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2. Finance – Credit Scoring &amp; Fraud Detection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Customer’s financial history compared with similar past customers.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For </a:t>
            </a:r>
            <a:r>
              <a:rPr b="1" lang="en" sz="1400">
                <a:solidFill>
                  <a:srgbClr val="000000"/>
                </a:solidFill>
              </a:rPr>
              <a:t>credit scoring</a:t>
            </a:r>
            <a:r>
              <a:rPr lang="en" sz="1400">
                <a:solidFill>
                  <a:srgbClr val="000000"/>
                </a:solidFill>
              </a:rPr>
              <a:t>: predicts default risk based on repayment history of similar profiles.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For </a:t>
            </a:r>
            <a:r>
              <a:rPr b="1" lang="en" sz="1400">
                <a:solidFill>
                  <a:srgbClr val="000000"/>
                </a:solidFill>
              </a:rPr>
              <a:t>fraud detection</a:t>
            </a:r>
            <a:r>
              <a:rPr lang="en" sz="1400">
                <a:solidFill>
                  <a:srgbClr val="000000"/>
                </a:solidFill>
              </a:rPr>
              <a:t>: detects unusual transactions by comparing with typical spending patterns.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3. Image Recognition – Handwritten Digit Classification (MNIST)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Pixel values of a new image compared with stored images in dataset.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KNN assigns digit label based on the most common label among the nearest matches.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Works well for smaller image datasets where pattern matching is effective.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When to Use KNN: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Data is small to medium-sized.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Data is not high-dimensional (curse of dimensionality affects performance).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Relationships between features are nonlinear.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You can afford slower predictions but need simple implementation.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811925"/>
            <a:ext cx="85206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Naive Bayes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 is a classification algorithm which checks the probability of a test point belonging to a class. Unlike other algorithms, Naive Bayes is purely a classification algorithm.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Probabilistic classifier</a:t>
            </a:r>
            <a:r>
              <a:rPr lang="en" sz="1400">
                <a:solidFill>
                  <a:srgbClr val="000000"/>
                </a:solidFill>
              </a:rPr>
              <a:t> based on </a:t>
            </a:r>
            <a:r>
              <a:rPr b="1" lang="en" sz="1400">
                <a:solidFill>
                  <a:srgbClr val="000000"/>
                </a:solidFill>
              </a:rPr>
              <a:t>Bayes’ Theorem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“Naive” because it assumes </a:t>
            </a:r>
            <a:r>
              <a:rPr b="1" lang="en" sz="1400">
                <a:solidFill>
                  <a:srgbClr val="000000"/>
                </a:solidFill>
              </a:rPr>
              <a:t>features are conditionally independent</a:t>
            </a:r>
            <a:r>
              <a:rPr lang="en" sz="1400">
                <a:solidFill>
                  <a:srgbClr val="000000"/>
                </a:solidFill>
              </a:rPr>
              <a:t> given the class.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Class prediction = choose class with </a:t>
            </a:r>
            <a:r>
              <a:rPr b="1" lang="en" sz="1400">
                <a:solidFill>
                  <a:srgbClr val="000000"/>
                </a:solidFill>
              </a:rPr>
              <a:t>maximum posterior probability</a:t>
            </a:r>
            <a:r>
              <a:rPr lang="en" sz="1400">
                <a:solidFill>
                  <a:srgbClr val="000000"/>
                </a:solidFill>
              </a:rPr>
              <a:t> (MAP estimation).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250" y="2571738"/>
            <a:ext cx="2607900" cy="22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225" y="2571750"/>
            <a:ext cx="2802936" cy="22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665450"/>
            <a:ext cx="85206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Simple &amp; fast</a:t>
            </a:r>
            <a:r>
              <a:rPr lang="en" sz="1400">
                <a:solidFill>
                  <a:srgbClr val="000000"/>
                </a:solidFill>
              </a:rPr>
              <a:t> – works well with large datasets.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Probabilistic output</a:t>
            </a:r>
            <a:r>
              <a:rPr lang="en" sz="1400">
                <a:solidFill>
                  <a:srgbClr val="000000"/>
                </a:solidFill>
              </a:rPr>
              <a:t> – gives likelihood for each class.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Works well with </a:t>
            </a:r>
            <a:r>
              <a:rPr b="1" lang="en" sz="1400">
                <a:solidFill>
                  <a:srgbClr val="000000"/>
                </a:solidFill>
              </a:rPr>
              <a:t>categorical &amp; text data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Robust to irrelevant features.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Requires </a:t>
            </a:r>
            <a:r>
              <a:rPr b="1" lang="en" sz="1400">
                <a:solidFill>
                  <a:srgbClr val="000000"/>
                </a:solidFill>
              </a:rPr>
              <a:t>small amount of training data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Assumption of Naive Bayes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Conditional independence</a:t>
            </a:r>
            <a:r>
              <a:rPr lang="en" sz="1400">
                <a:solidFill>
                  <a:srgbClr val="000000"/>
                </a:solidFill>
              </a:rPr>
              <a:t>: All features contribute independently to the probability of the output class.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 Example: In spam detection, presence of the word “offer” is assumed independent from “free” given the spam class.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Types of Naive Bayes models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Gaussian Naive Bayes</a:t>
            </a:r>
            <a:r>
              <a:rPr lang="en" sz="1400">
                <a:solidFill>
                  <a:srgbClr val="000000"/>
                </a:solidFill>
              </a:rPr>
              <a:t> → For continuous data (assumes normal distribution)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Multinomial Naive Bayes</a:t>
            </a:r>
            <a:r>
              <a:rPr lang="en" sz="1400">
                <a:solidFill>
                  <a:srgbClr val="000000"/>
                </a:solidFill>
              </a:rPr>
              <a:t> → For count-based features (e.g., word counts in text)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Bernoulli Naive Bayes</a:t>
            </a:r>
            <a:r>
              <a:rPr lang="en" sz="1400">
                <a:solidFill>
                  <a:srgbClr val="000000"/>
                </a:solidFill>
              </a:rPr>
              <a:t> → For binary features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70425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in Naive Bayes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665450"/>
            <a:ext cx="85206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Naive Bayes is a </a:t>
            </a:r>
            <a:r>
              <a:rPr b="1" lang="en" sz="1100">
                <a:solidFill>
                  <a:srgbClr val="000000"/>
                </a:solidFill>
              </a:rPr>
              <a:t>generative probabilistic model</a:t>
            </a:r>
            <a:r>
              <a:rPr lang="en" sz="1100">
                <a:solidFill>
                  <a:srgbClr val="000000"/>
                </a:solidFill>
              </a:rPr>
              <a:t> — meaning it models the joint probability P(X,C)P(X, C)P(X,C) and then uses Bayes’ theorem to compute P(C∣X)P(C|X)P(C∣X).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It’s </a:t>
            </a:r>
            <a:r>
              <a:rPr b="1" lang="en" sz="1100">
                <a:solidFill>
                  <a:srgbClr val="000000"/>
                </a:solidFill>
              </a:rPr>
              <a:t>not</a:t>
            </a:r>
            <a:r>
              <a:rPr lang="en" sz="1100">
                <a:solidFill>
                  <a:srgbClr val="000000"/>
                </a:solidFill>
              </a:rPr>
              <a:t> trained via gradient descent like neural networks, so there’s no “loss function” in the usual sense.</a:t>
            </a:r>
            <a:br>
              <a:rPr lang="en" sz="1100">
                <a:solidFill>
                  <a:srgbClr val="000000"/>
                </a:solidFill>
              </a:rPr>
            </a:br>
            <a:r>
              <a:rPr lang="en" sz="1100">
                <a:solidFill>
                  <a:srgbClr val="000000"/>
                </a:solidFill>
              </a:rPr>
              <a:t> Instead, it’s trained by </a:t>
            </a:r>
            <a:r>
              <a:rPr b="1" lang="en" sz="1100">
                <a:solidFill>
                  <a:srgbClr val="000000"/>
                </a:solidFill>
              </a:rPr>
              <a:t>estimating parameters</a:t>
            </a:r>
            <a:r>
              <a:rPr lang="en" sz="1100">
                <a:solidFill>
                  <a:srgbClr val="000000"/>
                </a:solidFill>
              </a:rPr>
              <a:t> (probabilities) using </a:t>
            </a:r>
            <a:r>
              <a:rPr b="1" lang="en" sz="1100">
                <a:solidFill>
                  <a:srgbClr val="000000"/>
                </a:solidFill>
              </a:rPr>
              <a:t>Maximum Likelihood Estimation (MLE)</a:t>
            </a:r>
            <a:r>
              <a:rPr lang="en" sz="1100">
                <a:solidFill>
                  <a:srgbClr val="000000"/>
                </a:solidFill>
              </a:rPr>
              <a:t> or </a:t>
            </a:r>
            <a:r>
              <a:rPr b="1" lang="en" sz="1100">
                <a:solidFill>
                  <a:srgbClr val="000000"/>
                </a:solidFill>
              </a:rPr>
              <a:t>Maximum A Posteriori (MAP)</a:t>
            </a:r>
            <a:r>
              <a:rPr lang="en" sz="1100">
                <a:solidFill>
                  <a:srgbClr val="000000"/>
                </a:solidFill>
              </a:rPr>
              <a:t> estimation.</a:t>
            </a:r>
            <a:endParaRPr sz="1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Maximum Likelihood Estimation (MLE)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We want parameters θ\thetaθ (probabilities) that maximize: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In practice, we work with </a:t>
            </a:r>
            <a:r>
              <a:rPr b="1" lang="en" sz="1100">
                <a:solidFill>
                  <a:srgbClr val="000000"/>
                </a:solidFill>
              </a:rPr>
              <a:t>log-likelihood</a:t>
            </a:r>
            <a:r>
              <a:rPr lang="en" sz="1100">
                <a:solidFill>
                  <a:srgbClr val="000000"/>
                </a:solidFill>
              </a:rPr>
              <a:t> (to avoid underflow from multiplying small probabilities):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Negative Log-Likelihood (NLL)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If we want to phrase it like a cost function (to be minimized):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Goal:</a:t>
            </a:r>
            <a:r>
              <a:rPr lang="en" sz="1100">
                <a:solidFill>
                  <a:srgbClr val="000000"/>
                </a:solidFill>
              </a:rPr>
              <a:t> Minimize NLL → equivalent to maximizing the likelihood.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16464" l="0" r="0" t="0"/>
          <a:stretch/>
        </p:blipFill>
        <p:spPr>
          <a:xfrm>
            <a:off x="4305575" y="2003562"/>
            <a:ext cx="2199925" cy="6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000" y="1921725"/>
            <a:ext cx="2132300" cy="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748" y="2977250"/>
            <a:ext cx="20078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7223" y="3732128"/>
            <a:ext cx="2302775" cy="50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