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15"/>
          <p:cNvGrpSpPr/>
          <p:nvPr/>
        </p:nvGrpSpPr>
        <p:grpSpPr>
          <a:xfrm>
            <a:off x="0" y="-1"/>
            <a:ext cx="12192001" cy="6858001"/>
            <a:chOff x="0" y="0"/>
            <a:chExt cx="12192001" cy="6858000"/>
          </a:xfrm>
        </p:grpSpPr>
        <p:sp>
          <p:nvSpPr>
            <p:cNvPr id="94" name="Rectangle 2"/>
            <p:cNvSpPr/>
            <p:nvPr/>
          </p:nvSpPr>
          <p:spPr>
            <a:xfrm>
              <a:off x="-1" y="-1"/>
              <a:ext cx="12192001" cy="963562"/>
            </a:xfrm>
            <a:prstGeom prst="rect">
              <a:avLst/>
            </a:prstGeom>
            <a:solidFill>
              <a:srgbClr val="F4B183"/>
            </a:solidFill>
            <a:ln w="12700" cap="flat">
              <a:solidFill>
                <a:srgbClr val="F4B18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5" name="Straight Connector 7"/>
            <p:cNvSpPr/>
            <p:nvPr/>
          </p:nvSpPr>
          <p:spPr>
            <a:xfrm>
              <a:off x="-1" y="1071717"/>
              <a:ext cx="12192002" cy="1"/>
            </a:xfrm>
            <a:prstGeom prst="line">
              <a:avLst/>
            </a:prstGeom>
            <a:solidFill>
              <a:srgbClr val="F4B183"/>
            </a:solidFill>
            <a:ln w="57150" cap="flat">
              <a:solidFill>
                <a:srgbClr val="F4B18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98" name="Picture 9"/>
            <p:cNvGrpSpPr/>
            <p:nvPr/>
          </p:nvGrpSpPr>
          <p:grpSpPr>
            <a:xfrm>
              <a:off x="11120284" y="-1"/>
              <a:ext cx="1071717" cy="963561"/>
              <a:chOff x="0" y="0"/>
              <a:chExt cx="1071715" cy="963559"/>
            </a:xfrm>
          </p:grpSpPr>
          <p:sp>
            <p:nvSpPr>
              <p:cNvPr id="96" name="Rectangle"/>
              <p:cNvSpPr/>
              <p:nvPr/>
            </p:nvSpPr>
            <p:spPr>
              <a:xfrm>
                <a:off x="0" y="0"/>
                <a:ext cx="1071716" cy="963560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pic>
            <p:nvPicPr>
              <p:cNvPr id="97" name="image1.jpeg" descr="image1.jpe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rcRect l="0" t="0" r="69413" b="13349"/>
              <a:stretch>
                <a:fillRect/>
              </a:stretch>
            </p:blipFill>
            <p:spPr>
              <a:xfrm>
                <a:off x="0" y="0"/>
                <a:ext cx="1071716" cy="96356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99" name="Rectangle 14"/>
            <p:cNvSpPr/>
            <p:nvPr/>
          </p:nvSpPr>
          <p:spPr>
            <a:xfrm>
              <a:off x="-1" y="6272984"/>
              <a:ext cx="12192001" cy="585017"/>
            </a:xfrm>
            <a:prstGeom prst="rect">
              <a:avLst/>
            </a:prstGeom>
            <a:solidFill>
              <a:srgbClr val="F4B183"/>
            </a:solidFill>
            <a:ln w="12700" cap="flat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03" name="Subtitle 2"/>
          <p:cNvGrpSpPr/>
          <p:nvPr/>
        </p:nvGrpSpPr>
        <p:grpSpPr>
          <a:xfrm>
            <a:off x="1241850" y="3692545"/>
            <a:ext cx="9493669" cy="904727"/>
            <a:chOff x="0" y="0"/>
            <a:chExt cx="9493667" cy="904726"/>
          </a:xfrm>
        </p:grpSpPr>
        <p:sp>
          <p:nvSpPr>
            <p:cNvPr id="101" name="Rectangle"/>
            <p:cNvSpPr/>
            <p:nvPr/>
          </p:nvSpPr>
          <p:spPr>
            <a:xfrm>
              <a:off x="0" y="0"/>
              <a:ext cx="9493669" cy="85599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  <a:defRPr sz="2800"/>
              </a:pPr>
            </a:p>
          </p:txBody>
        </p:sp>
        <p:sp>
          <p:nvSpPr>
            <p:cNvPr id="102" name="Presenter Name: Anushka Zade…"/>
            <p:cNvSpPr txBox="1"/>
            <p:nvPr/>
          </p:nvSpPr>
          <p:spPr>
            <a:xfrm>
              <a:off x="42721" y="0"/>
              <a:ext cx="9408226" cy="9047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  <a:defRPr sz="2600"/>
              </a:pPr>
              <a:r>
                <a:t>Presenter Name: Anushka Zade</a:t>
              </a:r>
            </a:p>
            <a:p>
              <a:pPr>
                <a:lnSpc>
                  <a:spcPct val="90000"/>
                </a:lnSpc>
                <a:spcBef>
                  <a:spcPts val="1000"/>
                </a:spcBef>
                <a:defRPr sz="2600"/>
              </a:pPr>
              <a:r>
                <a:t>Affiliation: Shri Ramdeobaba College of Engineering &amp; Management</a:t>
              </a:r>
            </a:p>
          </p:txBody>
        </p:sp>
      </p:grpSp>
      <p:sp>
        <p:nvSpPr>
          <p:cNvPr id="104" name="TextBox 18"/>
          <p:cNvSpPr txBox="1"/>
          <p:nvPr/>
        </p:nvSpPr>
        <p:spPr>
          <a:xfrm>
            <a:off x="1309165" y="1365644"/>
            <a:ext cx="9573670" cy="2003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3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Paper Id - P20242473 </a:t>
            </a:r>
          </a:p>
          <a:p>
            <a:pPr algn="ctr">
              <a:defRPr b="1" sz="3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Title - A Blockchain Based Framework for Secure and Decentralized Document Integrity Using Filecoin and Smart Contract</a:t>
            </a:r>
          </a:p>
        </p:txBody>
      </p:sp>
      <p:sp>
        <p:nvSpPr>
          <p:cNvPr id="105" name="TextBox 19"/>
          <p:cNvSpPr txBox="1"/>
          <p:nvPr/>
        </p:nvSpPr>
        <p:spPr>
          <a:xfrm>
            <a:off x="1309164" y="4920675"/>
            <a:ext cx="9573672" cy="107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22</a:t>
            </a:r>
            <a:r>
              <a:rPr baseline="29818"/>
              <a:t>nd</a:t>
            </a:r>
            <a:r>
              <a:t> OITS International Conference on Information Technology</a:t>
            </a:r>
          </a:p>
          <a:p>
            <a:pPr algn="ctr">
              <a:defRPr b="1"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(OCIT-2024) </a:t>
            </a:r>
          </a:p>
          <a:p>
            <a:pPr algn="ctr">
              <a:defRPr b="1"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December 12</a:t>
            </a:r>
            <a:r>
              <a:rPr baseline="29818"/>
              <a:t>th </a:t>
            </a:r>
            <a:r>
              <a:t>– 14</a:t>
            </a:r>
            <a:r>
              <a:rPr baseline="29818"/>
              <a:t>th</a:t>
            </a:r>
            <a:r>
              <a:t>, 2024</a:t>
            </a:r>
          </a:p>
        </p:txBody>
      </p:sp>
      <p:pic>
        <p:nvPicPr>
          <p:cNvPr id="106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96000" y="0"/>
            <a:ext cx="2597729" cy="9635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Picture 6" descr="Picture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-18839"/>
            <a:ext cx="987136" cy="9871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itle 1"/>
          <p:cNvSpPr txBox="1"/>
          <p:nvPr>
            <p:ph type="title"/>
          </p:nvPr>
        </p:nvSpPr>
        <p:spPr>
          <a:xfrm>
            <a:off x="838200" y="1179876"/>
            <a:ext cx="10594258" cy="962653"/>
          </a:xfrm>
          <a:prstGeom prst="rect">
            <a:avLst/>
          </a:prstGeom>
        </p:spPr>
        <p:txBody>
          <a:bodyPr/>
          <a:lstStyle>
            <a:lvl1pPr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References</a:t>
            </a:r>
          </a:p>
        </p:txBody>
      </p:sp>
      <p:sp>
        <p:nvSpPr>
          <p:cNvPr id="231" name="Content Placeholder 2"/>
          <p:cNvSpPr txBox="1"/>
          <p:nvPr>
            <p:ph type="body" idx="1"/>
          </p:nvPr>
        </p:nvSpPr>
        <p:spPr>
          <a:xfrm>
            <a:off x="838200" y="2241754"/>
            <a:ext cx="10594258" cy="3748396"/>
          </a:xfrm>
          <a:prstGeom prst="rect">
            <a:avLst/>
          </a:prstGeom>
        </p:spPr>
        <p:txBody>
          <a:bodyPr/>
          <a:lstStyle/>
          <a:p>
            <a:pPr marL="514350" indent="-514350">
              <a:lnSpc>
                <a:spcPct val="72000"/>
              </a:lnSpc>
              <a:buFontTx/>
              <a:buAutoNum type="arabicPeriod" startAt="1"/>
              <a:defRPr sz="1900"/>
            </a:pPr>
            <a:r>
              <a:t>G. Zyskind et al., </a:t>
            </a:r>
            <a:r>
              <a:rPr i="1"/>
              <a:t>"Enigma: Decentralized Computation Platform with Guaranteed Privacy,"</a:t>
            </a:r>
            <a:r>
              <a:t> 2015.</a:t>
            </a:r>
          </a:p>
          <a:p>
            <a:pPr marL="514350" indent="-514350">
              <a:lnSpc>
                <a:spcPct val="72000"/>
              </a:lnSpc>
              <a:buFontTx/>
              <a:buAutoNum type="arabicPeriod" startAt="1"/>
              <a:defRPr sz="1900"/>
            </a:pPr>
            <a:r>
              <a:t>J. Sun et al., </a:t>
            </a:r>
            <a:r>
              <a:rPr i="1"/>
              <a:t>"Blockchain-Based Secure Storage and Access Scheme For Electronic Medical Records in IPFS,"</a:t>
            </a:r>
            <a:r>
              <a:t> IEEE Access, 2020.</a:t>
            </a:r>
          </a:p>
          <a:p>
            <a:pPr marL="514350" indent="-514350">
              <a:lnSpc>
                <a:spcPct val="72000"/>
              </a:lnSpc>
              <a:buFontTx/>
              <a:buAutoNum type="arabicPeriod" startAt="1"/>
              <a:defRPr sz="1900"/>
            </a:pPr>
            <a:r>
              <a:t>M. A. Rahman et al., </a:t>
            </a:r>
            <a:r>
              <a:rPr i="1"/>
              <a:t>"Secure and Provenance Enhanced Internet of Health Things Framework: A Blockchain Managed Federated Learning Approach,"</a:t>
            </a:r>
            <a:r>
              <a:t> IEEE Access, 2020.</a:t>
            </a:r>
          </a:p>
          <a:p>
            <a:pPr marL="514350" indent="-514350">
              <a:lnSpc>
                <a:spcPct val="72000"/>
              </a:lnSpc>
              <a:buFontTx/>
              <a:buAutoNum type="arabicPeriod" startAt="1"/>
              <a:defRPr sz="1900"/>
            </a:pPr>
            <a:r>
              <a:t>G. Ali et al., </a:t>
            </a:r>
            <a:r>
              <a:rPr i="1"/>
              <a:t>"xDBAuth: Blockchain Based Cross Domain Authentication and Authorization Framework for Internet of Things,"</a:t>
            </a:r>
            <a:r>
              <a:t> IEEE Access, 2020.</a:t>
            </a:r>
          </a:p>
          <a:p>
            <a:pPr marL="514350" indent="-514350">
              <a:lnSpc>
                <a:spcPct val="72000"/>
              </a:lnSpc>
              <a:buFontTx/>
              <a:buAutoNum type="arabicPeriod" startAt="1"/>
              <a:defRPr sz="1900"/>
            </a:pPr>
            <a:r>
              <a:t>L. Yuan et al., </a:t>
            </a:r>
            <a:r>
              <a:rPr i="1"/>
              <a:t>"CSEdge: Enabling Collaborative Edge Storage for Multi-Access Edge Computing Based on Blockchain,"</a:t>
            </a:r>
            <a:r>
              <a:t> IEEE Transactions on Parallel and Distributed Systems, 2022.</a:t>
            </a:r>
          </a:p>
          <a:p>
            <a:pPr marL="514350" indent="-514350">
              <a:lnSpc>
                <a:spcPct val="72000"/>
              </a:lnSpc>
              <a:buFontTx/>
              <a:buAutoNum type="arabicPeriod" startAt="1"/>
              <a:defRPr sz="1900"/>
            </a:pPr>
            <a:r>
              <a:t>H. Duan et al., </a:t>
            </a:r>
            <a:r>
              <a:rPr i="1"/>
              <a:t>"Towards Practical Auditing of Dynamic Data in Decentralized Storage,"</a:t>
            </a:r>
            <a:r>
              <a:t> IEEE Transactions, 2023.</a:t>
            </a:r>
          </a:p>
        </p:txBody>
      </p:sp>
      <p:grpSp>
        <p:nvGrpSpPr>
          <p:cNvPr id="238" name="Group 3"/>
          <p:cNvGrpSpPr/>
          <p:nvPr/>
        </p:nvGrpSpPr>
        <p:grpSpPr>
          <a:xfrm>
            <a:off x="0" y="-1"/>
            <a:ext cx="12192001" cy="6858001"/>
            <a:chOff x="0" y="0"/>
            <a:chExt cx="12192001" cy="6858000"/>
          </a:xfrm>
        </p:grpSpPr>
        <p:sp>
          <p:nvSpPr>
            <p:cNvPr id="232" name="Rectangle 4"/>
            <p:cNvSpPr/>
            <p:nvPr/>
          </p:nvSpPr>
          <p:spPr>
            <a:xfrm>
              <a:off x="-1" y="-1"/>
              <a:ext cx="12192001" cy="963562"/>
            </a:xfrm>
            <a:prstGeom prst="rect">
              <a:avLst/>
            </a:prstGeom>
            <a:solidFill>
              <a:srgbClr val="F4B183"/>
            </a:solidFill>
            <a:ln w="12700" cap="flat">
              <a:solidFill>
                <a:srgbClr val="F4B18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3" name="Straight Connector 6"/>
            <p:cNvSpPr/>
            <p:nvPr/>
          </p:nvSpPr>
          <p:spPr>
            <a:xfrm>
              <a:off x="-1" y="1071717"/>
              <a:ext cx="12192002" cy="1"/>
            </a:xfrm>
            <a:prstGeom prst="line">
              <a:avLst/>
            </a:prstGeom>
            <a:solidFill>
              <a:srgbClr val="F4B183"/>
            </a:solidFill>
            <a:ln w="57150" cap="flat">
              <a:solidFill>
                <a:srgbClr val="F4B18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236" name="Picture 7"/>
            <p:cNvGrpSpPr/>
            <p:nvPr/>
          </p:nvGrpSpPr>
          <p:grpSpPr>
            <a:xfrm>
              <a:off x="11120284" y="-1"/>
              <a:ext cx="1071717" cy="963561"/>
              <a:chOff x="0" y="0"/>
              <a:chExt cx="1071715" cy="963559"/>
            </a:xfrm>
          </p:grpSpPr>
          <p:sp>
            <p:nvSpPr>
              <p:cNvPr id="234" name="Rectangle"/>
              <p:cNvSpPr/>
              <p:nvPr/>
            </p:nvSpPr>
            <p:spPr>
              <a:xfrm>
                <a:off x="0" y="0"/>
                <a:ext cx="1071716" cy="963560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pic>
            <p:nvPicPr>
              <p:cNvPr id="235" name="image1.jpeg" descr="image1.jpe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rcRect l="0" t="0" r="69413" b="13349"/>
              <a:stretch>
                <a:fillRect/>
              </a:stretch>
            </p:blipFill>
            <p:spPr>
              <a:xfrm>
                <a:off x="0" y="0"/>
                <a:ext cx="1071716" cy="963560"/>
              </a:xfrm>
              <a:prstGeom prst="rect">
                <a:avLst/>
              </a:prstGeom>
              <a:ln w="9525" cap="flat">
                <a:solidFill>
                  <a:srgbClr val="F4B183"/>
                </a:solidFill>
                <a:prstDash val="solid"/>
                <a:round/>
              </a:ln>
              <a:effectLst/>
            </p:spPr>
          </p:pic>
        </p:grpSp>
        <p:sp>
          <p:nvSpPr>
            <p:cNvPr id="237" name="Rectangle 9"/>
            <p:cNvSpPr/>
            <p:nvPr/>
          </p:nvSpPr>
          <p:spPr>
            <a:xfrm>
              <a:off x="-1" y="6272984"/>
              <a:ext cx="12192001" cy="585017"/>
            </a:xfrm>
            <a:prstGeom prst="rect">
              <a:avLst/>
            </a:prstGeom>
            <a:solidFill>
              <a:srgbClr val="F4B183"/>
            </a:solidFill>
            <a:ln w="12700" cap="flat">
              <a:solidFill>
                <a:srgbClr val="F4B18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39" name="Date Placeholder 10"/>
          <p:cNvSpPr txBox="1"/>
          <p:nvPr/>
        </p:nvSpPr>
        <p:spPr>
          <a:xfrm>
            <a:off x="883919" y="6398513"/>
            <a:ext cx="2651762" cy="28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1400">
                <a:solidFill>
                  <a:srgbClr val="FFFFFF"/>
                </a:solidFill>
              </a:defRPr>
            </a:lvl1pPr>
          </a:lstStyle>
          <a:p>
            <a:pPr/>
            <a:r>
              <a:t>12/6/2024</a:t>
            </a:r>
          </a:p>
        </p:txBody>
      </p:sp>
      <p:sp>
        <p:nvSpPr>
          <p:cNvPr id="240" name="Slide Number Placeholder 11"/>
          <p:cNvSpPr txBox="1"/>
          <p:nvPr>
            <p:ph type="sldNum" sz="quarter" idx="2"/>
          </p:nvPr>
        </p:nvSpPr>
        <p:spPr>
          <a:xfrm>
            <a:off x="11043681" y="6388615"/>
            <a:ext cx="310119" cy="30059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 sz="16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241" name="Picture 12" descr="Picture 1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96000" y="0"/>
            <a:ext cx="2597729" cy="96356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2" name="Picture 13" descr="Picture 1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-18839"/>
            <a:ext cx="987136" cy="9871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roup 1"/>
          <p:cNvGrpSpPr/>
          <p:nvPr/>
        </p:nvGrpSpPr>
        <p:grpSpPr>
          <a:xfrm>
            <a:off x="0" y="-1"/>
            <a:ext cx="12192001" cy="6858001"/>
            <a:chOff x="0" y="0"/>
            <a:chExt cx="12192001" cy="6858000"/>
          </a:xfrm>
        </p:grpSpPr>
        <p:sp>
          <p:nvSpPr>
            <p:cNvPr id="244" name="Rectangle 2"/>
            <p:cNvSpPr/>
            <p:nvPr/>
          </p:nvSpPr>
          <p:spPr>
            <a:xfrm>
              <a:off x="-1" y="-1"/>
              <a:ext cx="12192001" cy="963562"/>
            </a:xfrm>
            <a:prstGeom prst="rect">
              <a:avLst/>
            </a:prstGeom>
            <a:solidFill>
              <a:srgbClr val="F4B183"/>
            </a:solidFill>
            <a:ln w="12700" cap="flat">
              <a:solidFill>
                <a:srgbClr val="F4B18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5" name="Straight Connector 4"/>
            <p:cNvSpPr/>
            <p:nvPr/>
          </p:nvSpPr>
          <p:spPr>
            <a:xfrm>
              <a:off x="-1" y="1071717"/>
              <a:ext cx="12192002" cy="1"/>
            </a:xfrm>
            <a:prstGeom prst="line">
              <a:avLst/>
            </a:prstGeom>
            <a:solidFill>
              <a:srgbClr val="F4B183"/>
            </a:solidFill>
            <a:ln w="57150" cap="flat">
              <a:solidFill>
                <a:srgbClr val="F4B18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248" name="Picture 5"/>
            <p:cNvGrpSpPr/>
            <p:nvPr/>
          </p:nvGrpSpPr>
          <p:grpSpPr>
            <a:xfrm>
              <a:off x="11120284" y="-1"/>
              <a:ext cx="1071717" cy="963561"/>
              <a:chOff x="0" y="0"/>
              <a:chExt cx="1071715" cy="963559"/>
            </a:xfrm>
          </p:grpSpPr>
          <p:sp>
            <p:nvSpPr>
              <p:cNvPr id="246" name="Rectangle"/>
              <p:cNvSpPr/>
              <p:nvPr/>
            </p:nvSpPr>
            <p:spPr>
              <a:xfrm>
                <a:off x="0" y="0"/>
                <a:ext cx="1071716" cy="963560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pic>
            <p:nvPicPr>
              <p:cNvPr id="247" name="image1.jpeg" descr="image1.jpe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rcRect l="0" t="0" r="69413" b="13349"/>
              <a:stretch>
                <a:fillRect/>
              </a:stretch>
            </p:blipFill>
            <p:spPr>
              <a:xfrm>
                <a:off x="0" y="0"/>
                <a:ext cx="1071716" cy="963560"/>
              </a:xfrm>
              <a:prstGeom prst="rect">
                <a:avLst/>
              </a:prstGeom>
              <a:ln w="9525" cap="flat">
                <a:solidFill>
                  <a:srgbClr val="F4B183"/>
                </a:solidFill>
                <a:prstDash val="solid"/>
                <a:round/>
              </a:ln>
              <a:effectLst/>
            </p:spPr>
          </p:pic>
        </p:grpSp>
        <p:sp>
          <p:nvSpPr>
            <p:cNvPr id="249" name="Rectangle 7"/>
            <p:cNvSpPr/>
            <p:nvPr/>
          </p:nvSpPr>
          <p:spPr>
            <a:xfrm>
              <a:off x="-1" y="6272984"/>
              <a:ext cx="12192001" cy="585017"/>
            </a:xfrm>
            <a:prstGeom prst="rect">
              <a:avLst/>
            </a:prstGeom>
            <a:solidFill>
              <a:srgbClr val="F4B183"/>
            </a:solidFill>
            <a:ln w="12700" cap="flat">
              <a:solidFill>
                <a:srgbClr val="F4B18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51" name="TextBox 8"/>
          <p:cNvSpPr txBox="1"/>
          <p:nvPr/>
        </p:nvSpPr>
        <p:spPr>
          <a:xfrm>
            <a:off x="3585333" y="2959510"/>
            <a:ext cx="4952508" cy="715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4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Thank You</a:t>
            </a:r>
          </a:p>
        </p:txBody>
      </p:sp>
      <p:sp>
        <p:nvSpPr>
          <p:cNvPr id="252" name="Slide Number Placeholder 10"/>
          <p:cNvSpPr txBox="1"/>
          <p:nvPr>
            <p:ph type="sldNum" sz="quarter" idx="2"/>
          </p:nvPr>
        </p:nvSpPr>
        <p:spPr>
          <a:xfrm>
            <a:off x="11043681" y="6388615"/>
            <a:ext cx="310119" cy="30059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 sz="16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53" name="Date Placeholder 11"/>
          <p:cNvSpPr txBox="1"/>
          <p:nvPr/>
        </p:nvSpPr>
        <p:spPr>
          <a:xfrm>
            <a:off x="883919" y="6398513"/>
            <a:ext cx="2651762" cy="28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1400">
                <a:solidFill>
                  <a:srgbClr val="FFFFFF"/>
                </a:solidFill>
              </a:defRPr>
            </a:lvl1pPr>
          </a:lstStyle>
          <a:p>
            <a:pPr/>
            <a:r>
              <a:t>12/6/2024</a:t>
            </a:r>
          </a:p>
        </p:txBody>
      </p:sp>
      <p:pic>
        <p:nvPicPr>
          <p:cNvPr id="254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96000" y="0"/>
            <a:ext cx="2597729" cy="96356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5" name="Picture 12" descr="Picture 1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-18839"/>
            <a:ext cx="987136" cy="9871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/>
          <p:cNvSpPr txBox="1"/>
          <p:nvPr>
            <p:ph type="title"/>
          </p:nvPr>
        </p:nvSpPr>
        <p:spPr>
          <a:xfrm>
            <a:off x="838200" y="1179876"/>
            <a:ext cx="10594258" cy="962653"/>
          </a:xfrm>
          <a:prstGeom prst="rect">
            <a:avLst/>
          </a:prstGeom>
        </p:spPr>
        <p:txBody>
          <a:bodyPr/>
          <a:lstStyle>
            <a:lvl1pPr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110" name="Content Placeholder 2"/>
          <p:cNvSpPr txBox="1"/>
          <p:nvPr>
            <p:ph type="body" idx="1"/>
          </p:nvPr>
        </p:nvSpPr>
        <p:spPr>
          <a:xfrm>
            <a:off x="838200" y="2241754"/>
            <a:ext cx="10594258" cy="3748396"/>
          </a:xfrm>
          <a:prstGeom prst="rect">
            <a:avLst/>
          </a:prstGeom>
        </p:spPr>
        <p:txBody>
          <a:bodyPr/>
          <a:lstStyle/>
          <a:p>
            <a:pPr/>
            <a:r>
              <a:t>Document management is critical across sectors like healthcare, finance, and legal.</a:t>
            </a:r>
          </a:p>
          <a:p>
            <a:pPr/>
            <a:r>
              <a:t>Traditional systems face issues of centralization, inefficiency, and security risks.</a:t>
            </a:r>
          </a:p>
          <a:p>
            <a:pPr/>
            <a:r>
              <a:t>Blockchain offers a decentralized and tamper-proof solution for record management.</a:t>
            </a:r>
          </a:p>
          <a:p>
            <a:pPr/>
            <a:r>
              <a:t>PaperChain integrates Filecoin and smart contracts to address these challenges.</a:t>
            </a:r>
          </a:p>
        </p:txBody>
      </p:sp>
      <p:grpSp>
        <p:nvGrpSpPr>
          <p:cNvPr id="117" name="Group 3"/>
          <p:cNvGrpSpPr/>
          <p:nvPr/>
        </p:nvGrpSpPr>
        <p:grpSpPr>
          <a:xfrm>
            <a:off x="0" y="-1"/>
            <a:ext cx="12192001" cy="6858001"/>
            <a:chOff x="0" y="0"/>
            <a:chExt cx="12192001" cy="6858000"/>
          </a:xfrm>
        </p:grpSpPr>
        <p:sp>
          <p:nvSpPr>
            <p:cNvPr id="111" name="Rectangle 4"/>
            <p:cNvSpPr/>
            <p:nvPr/>
          </p:nvSpPr>
          <p:spPr>
            <a:xfrm>
              <a:off x="-1" y="-1"/>
              <a:ext cx="12192001" cy="963562"/>
            </a:xfrm>
            <a:prstGeom prst="rect">
              <a:avLst/>
            </a:prstGeom>
            <a:solidFill>
              <a:srgbClr val="F4B183"/>
            </a:solidFill>
            <a:ln w="12700" cap="flat">
              <a:solidFill>
                <a:srgbClr val="F4B18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2" name="Straight Connector 6"/>
            <p:cNvSpPr/>
            <p:nvPr/>
          </p:nvSpPr>
          <p:spPr>
            <a:xfrm>
              <a:off x="-1" y="1071717"/>
              <a:ext cx="12192002" cy="1"/>
            </a:xfrm>
            <a:prstGeom prst="line">
              <a:avLst/>
            </a:prstGeom>
            <a:solidFill>
              <a:srgbClr val="F4B183"/>
            </a:solidFill>
            <a:ln w="57150" cap="flat">
              <a:solidFill>
                <a:srgbClr val="F4B18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15" name="Picture 7"/>
            <p:cNvGrpSpPr/>
            <p:nvPr/>
          </p:nvGrpSpPr>
          <p:grpSpPr>
            <a:xfrm>
              <a:off x="11120284" y="-1"/>
              <a:ext cx="1071717" cy="963561"/>
              <a:chOff x="0" y="0"/>
              <a:chExt cx="1071715" cy="963559"/>
            </a:xfrm>
          </p:grpSpPr>
          <p:sp>
            <p:nvSpPr>
              <p:cNvPr id="113" name="Rectangle"/>
              <p:cNvSpPr/>
              <p:nvPr/>
            </p:nvSpPr>
            <p:spPr>
              <a:xfrm>
                <a:off x="0" y="0"/>
                <a:ext cx="1071716" cy="963560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pic>
            <p:nvPicPr>
              <p:cNvPr id="114" name="image1.jpeg" descr="image1.jpe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rcRect l="0" t="0" r="69413" b="13349"/>
              <a:stretch>
                <a:fillRect/>
              </a:stretch>
            </p:blipFill>
            <p:spPr>
              <a:xfrm>
                <a:off x="0" y="0"/>
                <a:ext cx="1071716" cy="963560"/>
              </a:xfrm>
              <a:prstGeom prst="rect">
                <a:avLst/>
              </a:prstGeom>
              <a:ln w="9525" cap="flat">
                <a:solidFill>
                  <a:srgbClr val="F4B183"/>
                </a:solidFill>
                <a:prstDash val="solid"/>
                <a:round/>
              </a:ln>
              <a:effectLst/>
            </p:spPr>
          </p:pic>
        </p:grpSp>
        <p:sp>
          <p:nvSpPr>
            <p:cNvPr id="116" name="Rectangle 9"/>
            <p:cNvSpPr/>
            <p:nvPr/>
          </p:nvSpPr>
          <p:spPr>
            <a:xfrm>
              <a:off x="-1" y="6272984"/>
              <a:ext cx="12192001" cy="585017"/>
            </a:xfrm>
            <a:prstGeom prst="rect">
              <a:avLst/>
            </a:prstGeom>
            <a:solidFill>
              <a:srgbClr val="F4B183"/>
            </a:solidFill>
            <a:ln w="12700" cap="flat">
              <a:solidFill>
                <a:srgbClr val="F4B18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18" name="Date Placeholder 10"/>
          <p:cNvSpPr txBox="1"/>
          <p:nvPr/>
        </p:nvSpPr>
        <p:spPr>
          <a:xfrm>
            <a:off x="883919" y="6398513"/>
            <a:ext cx="2651762" cy="28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1400">
                <a:solidFill>
                  <a:srgbClr val="FFFFFF"/>
                </a:solidFill>
              </a:defRPr>
            </a:lvl1pPr>
          </a:lstStyle>
          <a:p>
            <a:pPr/>
            <a:r>
              <a:t>12/6/2024</a:t>
            </a:r>
          </a:p>
        </p:txBody>
      </p:sp>
      <p:sp>
        <p:nvSpPr>
          <p:cNvPr id="119" name="Slide Number Placeholder 11"/>
          <p:cNvSpPr txBox="1"/>
          <p:nvPr>
            <p:ph type="sldNum" sz="quarter" idx="2"/>
          </p:nvPr>
        </p:nvSpPr>
        <p:spPr>
          <a:xfrm>
            <a:off x="11146670" y="6388615"/>
            <a:ext cx="207130" cy="30059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 sz="16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120" name="Picture 16" descr="Picture 1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96000" y="0"/>
            <a:ext cx="2597729" cy="9635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Picture 17" descr="Picture 1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-18839"/>
            <a:ext cx="987136" cy="9871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1"/>
          <p:cNvSpPr txBox="1"/>
          <p:nvPr>
            <p:ph type="title"/>
          </p:nvPr>
        </p:nvSpPr>
        <p:spPr>
          <a:xfrm>
            <a:off x="838200" y="1179876"/>
            <a:ext cx="10594258" cy="962653"/>
          </a:xfrm>
          <a:prstGeom prst="rect">
            <a:avLst/>
          </a:prstGeom>
        </p:spPr>
        <p:txBody>
          <a:bodyPr/>
          <a:lstStyle>
            <a:lvl1pPr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Background</a:t>
            </a:r>
          </a:p>
        </p:txBody>
      </p:sp>
      <p:sp>
        <p:nvSpPr>
          <p:cNvPr id="124" name="Content Placeholder 2"/>
          <p:cNvSpPr txBox="1"/>
          <p:nvPr>
            <p:ph type="body" idx="1"/>
          </p:nvPr>
        </p:nvSpPr>
        <p:spPr>
          <a:xfrm>
            <a:off x="838200" y="2241754"/>
            <a:ext cx="10594258" cy="3748396"/>
          </a:xfrm>
          <a:prstGeom prst="rect">
            <a:avLst/>
          </a:prstGeom>
        </p:spPr>
        <p:txBody>
          <a:bodyPr/>
          <a:lstStyle/>
          <a:p>
            <a:pPr/>
            <a:r>
              <a:t>Traditional document systems rely on centralized databases prone to breaches.</a:t>
            </a:r>
          </a:p>
          <a:p>
            <a:pPr/>
            <a:r>
              <a:t>Manual processes introduce errors and inefficiencies.</a:t>
            </a:r>
          </a:p>
          <a:p>
            <a:pPr/>
            <a:r>
              <a:t>Blockchain provides distributed ledgers, minimizing risks of tampering.</a:t>
            </a:r>
          </a:p>
          <a:p>
            <a:pPr/>
            <a:r>
              <a:t>Cryptographic tools ensure data integrity and transparency.</a:t>
            </a:r>
          </a:p>
        </p:txBody>
      </p:sp>
      <p:grpSp>
        <p:nvGrpSpPr>
          <p:cNvPr id="131" name="Group 3"/>
          <p:cNvGrpSpPr/>
          <p:nvPr/>
        </p:nvGrpSpPr>
        <p:grpSpPr>
          <a:xfrm>
            <a:off x="0" y="-1"/>
            <a:ext cx="12192001" cy="6858001"/>
            <a:chOff x="0" y="0"/>
            <a:chExt cx="12192001" cy="6858000"/>
          </a:xfrm>
        </p:grpSpPr>
        <p:sp>
          <p:nvSpPr>
            <p:cNvPr id="125" name="Rectangle 4"/>
            <p:cNvSpPr/>
            <p:nvPr/>
          </p:nvSpPr>
          <p:spPr>
            <a:xfrm>
              <a:off x="-1" y="-1"/>
              <a:ext cx="12192001" cy="963562"/>
            </a:xfrm>
            <a:prstGeom prst="rect">
              <a:avLst/>
            </a:prstGeom>
            <a:solidFill>
              <a:srgbClr val="F4B183"/>
            </a:solidFill>
            <a:ln w="12700" cap="flat">
              <a:solidFill>
                <a:srgbClr val="F4B18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6" name="Straight Connector 6"/>
            <p:cNvSpPr/>
            <p:nvPr/>
          </p:nvSpPr>
          <p:spPr>
            <a:xfrm>
              <a:off x="-1" y="1071717"/>
              <a:ext cx="12192002" cy="1"/>
            </a:xfrm>
            <a:prstGeom prst="line">
              <a:avLst/>
            </a:prstGeom>
            <a:solidFill>
              <a:srgbClr val="F4B183"/>
            </a:solidFill>
            <a:ln w="57150" cap="flat">
              <a:solidFill>
                <a:srgbClr val="F4B18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29" name="Picture 7"/>
            <p:cNvGrpSpPr/>
            <p:nvPr/>
          </p:nvGrpSpPr>
          <p:grpSpPr>
            <a:xfrm>
              <a:off x="11120284" y="-1"/>
              <a:ext cx="1071717" cy="963561"/>
              <a:chOff x="0" y="0"/>
              <a:chExt cx="1071715" cy="963559"/>
            </a:xfrm>
          </p:grpSpPr>
          <p:sp>
            <p:nvSpPr>
              <p:cNvPr id="127" name="Rectangle"/>
              <p:cNvSpPr/>
              <p:nvPr/>
            </p:nvSpPr>
            <p:spPr>
              <a:xfrm>
                <a:off x="0" y="0"/>
                <a:ext cx="1071716" cy="963560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pic>
            <p:nvPicPr>
              <p:cNvPr id="128" name="image1.jpeg" descr="image1.jpe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rcRect l="0" t="0" r="69413" b="13349"/>
              <a:stretch>
                <a:fillRect/>
              </a:stretch>
            </p:blipFill>
            <p:spPr>
              <a:xfrm>
                <a:off x="0" y="0"/>
                <a:ext cx="1071716" cy="963560"/>
              </a:xfrm>
              <a:prstGeom prst="rect">
                <a:avLst/>
              </a:prstGeom>
              <a:ln w="9525" cap="flat">
                <a:solidFill>
                  <a:srgbClr val="F4B183"/>
                </a:solidFill>
                <a:prstDash val="solid"/>
                <a:round/>
              </a:ln>
              <a:effectLst/>
            </p:spPr>
          </p:pic>
        </p:grpSp>
        <p:sp>
          <p:nvSpPr>
            <p:cNvPr id="130" name="Rectangle 9"/>
            <p:cNvSpPr/>
            <p:nvPr/>
          </p:nvSpPr>
          <p:spPr>
            <a:xfrm>
              <a:off x="-1" y="6272984"/>
              <a:ext cx="12192001" cy="585017"/>
            </a:xfrm>
            <a:prstGeom prst="rect">
              <a:avLst/>
            </a:prstGeom>
            <a:solidFill>
              <a:srgbClr val="F4B183"/>
            </a:solidFill>
            <a:ln w="12700" cap="flat">
              <a:solidFill>
                <a:srgbClr val="F4B18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32" name="Date Placeholder 10"/>
          <p:cNvSpPr txBox="1"/>
          <p:nvPr/>
        </p:nvSpPr>
        <p:spPr>
          <a:xfrm>
            <a:off x="883919" y="6398513"/>
            <a:ext cx="2651762" cy="28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1400">
                <a:solidFill>
                  <a:srgbClr val="FFFFFF"/>
                </a:solidFill>
              </a:defRPr>
            </a:lvl1pPr>
          </a:lstStyle>
          <a:p>
            <a:pPr/>
            <a:r>
              <a:t>12/6/2024</a:t>
            </a:r>
          </a:p>
        </p:txBody>
      </p:sp>
      <p:sp>
        <p:nvSpPr>
          <p:cNvPr id="133" name="Slide Number Placeholder 11"/>
          <p:cNvSpPr txBox="1"/>
          <p:nvPr>
            <p:ph type="sldNum" sz="quarter" idx="2"/>
          </p:nvPr>
        </p:nvSpPr>
        <p:spPr>
          <a:xfrm>
            <a:off x="11146670" y="6388615"/>
            <a:ext cx="207130" cy="30059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 sz="16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134" name="Picture 14" descr="Picture 1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96000" y="0"/>
            <a:ext cx="2597729" cy="9635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Picture 15" descr="Picture 1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-18839"/>
            <a:ext cx="987136" cy="9871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itle 1"/>
          <p:cNvSpPr txBox="1"/>
          <p:nvPr>
            <p:ph type="title"/>
          </p:nvPr>
        </p:nvSpPr>
        <p:spPr>
          <a:xfrm>
            <a:off x="838200" y="1061523"/>
            <a:ext cx="10594258" cy="962653"/>
          </a:xfrm>
          <a:prstGeom prst="rect">
            <a:avLst/>
          </a:prstGeom>
        </p:spPr>
        <p:txBody>
          <a:bodyPr/>
          <a:lstStyle>
            <a:lvl1pPr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Literature Survey</a:t>
            </a:r>
          </a:p>
        </p:txBody>
      </p:sp>
      <p:sp>
        <p:nvSpPr>
          <p:cNvPr id="138" name="Content Placeholder 2"/>
          <p:cNvSpPr txBox="1"/>
          <p:nvPr>
            <p:ph type="body" idx="1"/>
          </p:nvPr>
        </p:nvSpPr>
        <p:spPr>
          <a:xfrm>
            <a:off x="838200" y="1953889"/>
            <a:ext cx="11684000" cy="3894705"/>
          </a:xfrm>
          <a:prstGeom prst="rect">
            <a:avLst/>
          </a:prstGeom>
        </p:spPr>
        <p:txBody>
          <a:bodyPr/>
          <a:lstStyle/>
          <a:p>
            <a:pPr marL="217170" indent="-217170" defTabSz="868680">
              <a:spcBef>
                <a:spcPts val="900"/>
              </a:spcBef>
              <a:defRPr sz="2470"/>
            </a:pPr>
            <a:r>
              <a:t>Blockchain emerged to ensure security, transparency, and decentralization.</a:t>
            </a:r>
          </a:p>
          <a:p>
            <a:pPr marL="217170" indent="-217170" defTabSz="868680">
              <a:spcBef>
                <a:spcPts val="900"/>
              </a:spcBef>
              <a:defRPr sz="2470"/>
            </a:pPr>
            <a:r>
              <a:t>Enigma introduced privacy-focused decentralized computation platforms.</a:t>
            </a:r>
          </a:p>
          <a:p>
            <a:pPr marL="217170" indent="-217170" defTabSz="868680">
              <a:spcBef>
                <a:spcPts val="900"/>
              </a:spcBef>
              <a:defRPr sz="2470"/>
            </a:pPr>
            <a:r>
              <a:t>IPFS in 2020 enabled secure electronic medical records storage.</a:t>
            </a:r>
          </a:p>
          <a:p>
            <a:pPr marL="217170" indent="-217170" defTabSz="868680">
              <a:spcBef>
                <a:spcPts val="900"/>
              </a:spcBef>
              <a:defRPr sz="2470"/>
            </a:pPr>
            <a:r>
              <a:t>IoHT frameworks improved provenance and robustness for document integrity.</a:t>
            </a:r>
          </a:p>
          <a:p>
            <a:pPr marL="217170" indent="-217170" defTabSz="868680">
              <a:spcBef>
                <a:spcPts val="900"/>
              </a:spcBef>
              <a:defRPr sz="2470"/>
            </a:pPr>
            <a:r>
              <a:t>Decentralized access control and tokenized trading expanded applications.</a:t>
            </a:r>
          </a:p>
          <a:p>
            <a:pPr marL="217170" indent="-217170" defTabSz="868680">
              <a:spcBef>
                <a:spcPts val="900"/>
              </a:spcBef>
              <a:defRPr sz="2470"/>
            </a:pPr>
            <a:r>
              <a:t>Innovations like xDBAuth and CSEdge advanced authentication and collaborative storage.</a:t>
            </a:r>
          </a:p>
          <a:p>
            <a:pPr marL="217170" indent="-217170" defTabSz="868680">
              <a:spcBef>
                <a:spcPts val="900"/>
              </a:spcBef>
              <a:defRPr sz="2470"/>
            </a:pPr>
            <a:r>
              <a:t>Gaps remain in integrating Filecoin and smart contracts for secure document management.</a:t>
            </a:r>
          </a:p>
        </p:txBody>
      </p:sp>
      <p:grpSp>
        <p:nvGrpSpPr>
          <p:cNvPr id="145" name="Group 3"/>
          <p:cNvGrpSpPr/>
          <p:nvPr/>
        </p:nvGrpSpPr>
        <p:grpSpPr>
          <a:xfrm>
            <a:off x="0" y="-1"/>
            <a:ext cx="12192001" cy="6858001"/>
            <a:chOff x="0" y="0"/>
            <a:chExt cx="12192001" cy="6858000"/>
          </a:xfrm>
        </p:grpSpPr>
        <p:sp>
          <p:nvSpPr>
            <p:cNvPr id="139" name="Rectangle 4"/>
            <p:cNvSpPr/>
            <p:nvPr/>
          </p:nvSpPr>
          <p:spPr>
            <a:xfrm>
              <a:off x="-1" y="-1"/>
              <a:ext cx="12192001" cy="963562"/>
            </a:xfrm>
            <a:prstGeom prst="rect">
              <a:avLst/>
            </a:prstGeom>
            <a:solidFill>
              <a:srgbClr val="F4B183"/>
            </a:solidFill>
            <a:ln w="12700" cap="flat">
              <a:solidFill>
                <a:srgbClr val="F4B18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0" name="Straight Connector 6"/>
            <p:cNvSpPr/>
            <p:nvPr/>
          </p:nvSpPr>
          <p:spPr>
            <a:xfrm>
              <a:off x="-1" y="1071717"/>
              <a:ext cx="12192002" cy="1"/>
            </a:xfrm>
            <a:prstGeom prst="line">
              <a:avLst/>
            </a:prstGeom>
            <a:solidFill>
              <a:srgbClr val="F4B183"/>
            </a:solidFill>
            <a:ln w="57150" cap="flat">
              <a:solidFill>
                <a:srgbClr val="F4B18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43" name="Picture 7"/>
            <p:cNvGrpSpPr/>
            <p:nvPr/>
          </p:nvGrpSpPr>
          <p:grpSpPr>
            <a:xfrm>
              <a:off x="11120284" y="-1"/>
              <a:ext cx="1071717" cy="963561"/>
              <a:chOff x="0" y="0"/>
              <a:chExt cx="1071715" cy="963559"/>
            </a:xfrm>
          </p:grpSpPr>
          <p:sp>
            <p:nvSpPr>
              <p:cNvPr id="141" name="Rectangle"/>
              <p:cNvSpPr/>
              <p:nvPr/>
            </p:nvSpPr>
            <p:spPr>
              <a:xfrm>
                <a:off x="0" y="0"/>
                <a:ext cx="1071716" cy="963560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pic>
            <p:nvPicPr>
              <p:cNvPr id="142" name="image1.jpeg" descr="image1.jpe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rcRect l="0" t="0" r="69413" b="13349"/>
              <a:stretch>
                <a:fillRect/>
              </a:stretch>
            </p:blipFill>
            <p:spPr>
              <a:xfrm>
                <a:off x="0" y="0"/>
                <a:ext cx="1071716" cy="963560"/>
              </a:xfrm>
              <a:prstGeom prst="rect">
                <a:avLst/>
              </a:prstGeom>
              <a:ln w="9525" cap="flat">
                <a:solidFill>
                  <a:srgbClr val="F4B183"/>
                </a:solidFill>
                <a:prstDash val="solid"/>
                <a:round/>
              </a:ln>
              <a:effectLst/>
            </p:spPr>
          </p:pic>
        </p:grpSp>
        <p:sp>
          <p:nvSpPr>
            <p:cNvPr id="144" name="Rectangle 9"/>
            <p:cNvSpPr/>
            <p:nvPr/>
          </p:nvSpPr>
          <p:spPr>
            <a:xfrm>
              <a:off x="-1" y="6272984"/>
              <a:ext cx="12192001" cy="585017"/>
            </a:xfrm>
            <a:prstGeom prst="rect">
              <a:avLst/>
            </a:prstGeom>
            <a:solidFill>
              <a:srgbClr val="F4B183"/>
            </a:solidFill>
            <a:ln w="12700" cap="flat">
              <a:solidFill>
                <a:srgbClr val="F4B18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46" name="Date Placeholder 10"/>
          <p:cNvSpPr txBox="1"/>
          <p:nvPr/>
        </p:nvSpPr>
        <p:spPr>
          <a:xfrm>
            <a:off x="883919" y="6398513"/>
            <a:ext cx="2651762" cy="28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1400">
                <a:solidFill>
                  <a:srgbClr val="FFFFFF"/>
                </a:solidFill>
              </a:defRPr>
            </a:lvl1pPr>
          </a:lstStyle>
          <a:p>
            <a:pPr/>
            <a:r>
              <a:t>12/6/2024</a:t>
            </a:r>
          </a:p>
        </p:txBody>
      </p:sp>
      <p:sp>
        <p:nvSpPr>
          <p:cNvPr id="147" name="Slide Number Placeholder 11"/>
          <p:cNvSpPr txBox="1"/>
          <p:nvPr>
            <p:ph type="sldNum" sz="quarter" idx="2"/>
          </p:nvPr>
        </p:nvSpPr>
        <p:spPr>
          <a:xfrm>
            <a:off x="11146670" y="6388615"/>
            <a:ext cx="207130" cy="30059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 sz="16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148" name="Picture 12" descr="Picture 1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96000" y="0"/>
            <a:ext cx="2597729" cy="9635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Picture 13" descr="Picture 1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-18839"/>
            <a:ext cx="987136" cy="9871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1"/>
          <p:cNvSpPr txBox="1"/>
          <p:nvPr>
            <p:ph type="title"/>
          </p:nvPr>
        </p:nvSpPr>
        <p:spPr>
          <a:xfrm>
            <a:off x="838200" y="1179876"/>
            <a:ext cx="10594258" cy="962653"/>
          </a:xfrm>
          <a:prstGeom prst="rect">
            <a:avLst/>
          </a:prstGeom>
        </p:spPr>
        <p:txBody>
          <a:bodyPr/>
          <a:lstStyle>
            <a:lvl1pPr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Problem Identification</a:t>
            </a:r>
          </a:p>
        </p:txBody>
      </p:sp>
      <p:sp>
        <p:nvSpPr>
          <p:cNvPr id="152" name="Content Placeholder 2"/>
          <p:cNvSpPr txBox="1"/>
          <p:nvPr>
            <p:ph type="body" idx="1"/>
          </p:nvPr>
        </p:nvSpPr>
        <p:spPr>
          <a:xfrm>
            <a:off x="838200" y="2241754"/>
            <a:ext cx="10594258" cy="3748396"/>
          </a:xfrm>
          <a:prstGeom prst="rect">
            <a:avLst/>
          </a:prstGeom>
        </p:spPr>
        <p:txBody>
          <a:bodyPr/>
          <a:lstStyle/>
          <a:p>
            <a:pPr/>
            <a:r>
              <a:t>Centralized systems are vulnerable to data breaches and tampering.</a:t>
            </a:r>
          </a:p>
          <a:p>
            <a:pPr/>
            <a:r>
              <a:t>Manual processes lead to delays, errors, and increased costs.</a:t>
            </a:r>
          </a:p>
          <a:p>
            <a:pPr/>
            <a:r>
              <a:t>Current blockchain solutions often lack scalability and accessibility.</a:t>
            </a:r>
          </a:p>
          <a:p>
            <a:pPr/>
            <a:r>
              <a:t>Need for a unified framework addressing these gaps.</a:t>
            </a:r>
          </a:p>
        </p:txBody>
      </p:sp>
      <p:grpSp>
        <p:nvGrpSpPr>
          <p:cNvPr id="159" name="Group 3"/>
          <p:cNvGrpSpPr/>
          <p:nvPr/>
        </p:nvGrpSpPr>
        <p:grpSpPr>
          <a:xfrm>
            <a:off x="0" y="-1"/>
            <a:ext cx="12192001" cy="6858001"/>
            <a:chOff x="0" y="0"/>
            <a:chExt cx="12192001" cy="6858000"/>
          </a:xfrm>
        </p:grpSpPr>
        <p:sp>
          <p:nvSpPr>
            <p:cNvPr id="153" name="Rectangle 4"/>
            <p:cNvSpPr/>
            <p:nvPr/>
          </p:nvSpPr>
          <p:spPr>
            <a:xfrm>
              <a:off x="-1" y="-1"/>
              <a:ext cx="12192001" cy="963562"/>
            </a:xfrm>
            <a:prstGeom prst="rect">
              <a:avLst/>
            </a:prstGeom>
            <a:solidFill>
              <a:srgbClr val="F4B183"/>
            </a:solidFill>
            <a:ln w="12700" cap="flat">
              <a:solidFill>
                <a:srgbClr val="F4B18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4" name="Straight Connector 6"/>
            <p:cNvSpPr/>
            <p:nvPr/>
          </p:nvSpPr>
          <p:spPr>
            <a:xfrm>
              <a:off x="-1" y="1071717"/>
              <a:ext cx="12192002" cy="1"/>
            </a:xfrm>
            <a:prstGeom prst="line">
              <a:avLst/>
            </a:prstGeom>
            <a:solidFill>
              <a:srgbClr val="F4B183"/>
            </a:solidFill>
            <a:ln w="57150" cap="flat">
              <a:solidFill>
                <a:srgbClr val="F4B18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57" name="Picture 7"/>
            <p:cNvGrpSpPr/>
            <p:nvPr/>
          </p:nvGrpSpPr>
          <p:grpSpPr>
            <a:xfrm>
              <a:off x="11120284" y="-1"/>
              <a:ext cx="1071717" cy="963561"/>
              <a:chOff x="0" y="0"/>
              <a:chExt cx="1071715" cy="963559"/>
            </a:xfrm>
          </p:grpSpPr>
          <p:sp>
            <p:nvSpPr>
              <p:cNvPr id="155" name="Rectangle"/>
              <p:cNvSpPr/>
              <p:nvPr/>
            </p:nvSpPr>
            <p:spPr>
              <a:xfrm>
                <a:off x="0" y="0"/>
                <a:ext cx="1071716" cy="963560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pic>
            <p:nvPicPr>
              <p:cNvPr id="156" name="image1.jpeg" descr="image1.jpe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rcRect l="0" t="0" r="69413" b="13349"/>
              <a:stretch>
                <a:fillRect/>
              </a:stretch>
            </p:blipFill>
            <p:spPr>
              <a:xfrm>
                <a:off x="0" y="0"/>
                <a:ext cx="1071716" cy="963560"/>
              </a:xfrm>
              <a:prstGeom prst="rect">
                <a:avLst/>
              </a:prstGeom>
              <a:ln w="9525" cap="flat">
                <a:solidFill>
                  <a:srgbClr val="F4B183"/>
                </a:solidFill>
                <a:prstDash val="solid"/>
                <a:round/>
              </a:ln>
              <a:effectLst/>
            </p:spPr>
          </p:pic>
        </p:grpSp>
        <p:sp>
          <p:nvSpPr>
            <p:cNvPr id="158" name="Rectangle 9"/>
            <p:cNvSpPr/>
            <p:nvPr/>
          </p:nvSpPr>
          <p:spPr>
            <a:xfrm>
              <a:off x="-1" y="6272984"/>
              <a:ext cx="12192001" cy="585017"/>
            </a:xfrm>
            <a:prstGeom prst="rect">
              <a:avLst/>
            </a:prstGeom>
            <a:solidFill>
              <a:srgbClr val="F4B183"/>
            </a:solidFill>
            <a:ln w="12700" cap="flat">
              <a:solidFill>
                <a:srgbClr val="F4B18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60" name="Date Placeholder 10"/>
          <p:cNvSpPr txBox="1"/>
          <p:nvPr/>
        </p:nvSpPr>
        <p:spPr>
          <a:xfrm>
            <a:off x="883919" y="6398513"/>
            <a:ext cx="2651762" cy="28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1400">
                <a:solidFill>
                  <a:srgbClr val="FFFFFF"/>
                </a:solidFill>
              </a:defRPr>
            </a:lvl1pPr>
          </a:lstStyle>
          <a:p>
            <a:pPr/>
            <a:r>
              <a:t>12/6/2024</a:t>
            </a:r>
          </a:p>
        </p:txBody>
      </p:sp>
      <p:sp>
        <p:nvSpPr>
          <p:cNvPr id="161" name="Slide Number Placeholder 11"/>
          <p:cNvSpPr txBox="1"/>
          <p:nvPr>
            <p:ph type="sldNum" sz="quarter" idx="2"/>
          </p:nvPr>
        </p:nvSpPr>
        <p:spPr>
          <a:xfrm>
            <a:off x="11146670" y="6388615"/>
            <a:ext cx="207130" cy="30059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 sz="16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162" name="Picture 12" descr="Picture 1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96000" y="0"/>
            <a:ext cx="2597729" cy="9635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Picture 13" descr="Picture 1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-18839"/>
            <a:ext cx="987136" cy="9871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itle 1"/>
          <p:cNvSpPr txBox="1"/>
          <p:nvPr>
            <p:ph type="title"/>
          </p:nvPr>
        </p:nvSpPr>
        <p:spPr>
          <a:xfrm>
            <a:off x="838200" y="1179876"/>
            <a:ext cx="10594258" cy="962653"/>
          </a:xfrm>
          <a:prstGeom prst="rect">
            <a:avLst/>
          </a:prstGeom>
        </p:spPr>
        <p:txBody>
          <a:bodyPr/>
          <a:lstStyle>
            <a:lvl1pPr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Methodology</a:t>
            </a:r>
          </a:p>
        </p:txBody>
      </p:sp>
      <p:sp>
        <p:nvSpPr>
          <p:cNvPr id="166" name="Content Placeholder 2"/>
          <p:cNvSpPr txBox="1"/>
          <p:nvPr>
            <p:ph type="body" idx="1"/>
          </p:nvPr>
        </p:nvSpPr>
        <p:spPr>
          <a:xfrm>
            <a:off x="838199" y="2037887"/>
            <a:ext cx="10888135" cy="3748395"/>
          </a:xfrm>
          <a:prstGeom prst="rect">
            <a:avLst/>
          </a:prstGeom>
        </p:spPr>
        <p:txBody>
          <a:bodyPr/>
          <a:lstStyle/>
          <a:p>
            <a:pPr marL="210311" indent="-210311" defTabSz="841247">
              <a:spcBef>
                <a:spcPts val="900"/>
              </a:spcBef>
              <a:defRPr b="1" sz="2576"/>
            </a:pPr>
            <a:r>
              <a:t>PaperChain Framework</a:t>
            </a:r>
            <a:r>
              <a:rPr b="0"/>
              <a:t>: Integrates Filecoin, FVM, IPC, and smart contracts for decentralized document management.</a:t>
            </a:r>
            <a:endParaRPr b="0"/>
          </a:p>
          <a:p>
            <a:pPr marL="210311" indent="-210311" defTabSz="841247">
              <a:spcBef>
                <a:spcPts val="900"/>
              </a:spcBef>
              <a:defRPr b="1" sz="2576"/>
            </a:pPr>
            <a:r>
              <a:t>Filecoin VM</a:t>
            </a:r>
            <a:r>
              <a:rPr b="0"/>
              <a:t>: Supports smart contracts with FVM, 200+ projects, 2,400 contracts, 1.65M wallets, and 2M+ terabytes stored. Tools like Boost and Lassie enhance data retrieval.</a:t>
            </a:r>
            <a:endParaRPr b="0"/>
          </a:p>
          <a:p>
            <a:pPr marL="210311" indent="-210311" defTabSz="841247">
              <a:spcBef>
                <a:spcPts val="900"/>
              </a:spcBef>
              <a:defRPr b="1" sz="2576"/>
            </a:pPr>
            <a:r>
              <a:t>IPC (InterPlanetary Consensus)</a:t>
            </a:r>
            <a:r>
              <a:rPr b="0"/>
              <a:t>: Ensures cross-chain interoperability, scalability through sharding, and strong security against attacks.</a:t>
            </a:r>
            <a:endParaRPr b="0"/>
          </a:p>
          <a:p>
            <a:pPr marL="210311" indent="-210311" defTabSz="841247">
              <a:spcBef>
                <a:spcPts val="900"/>
              </a:spcBef>
              <a:defRPr b="1" sz="2576"/>
            </a:pPr>
            <a:r>
              <a:t>Smart Contracts</a:t>
            </a:r>
            <a:r>
              <a:rPr b="0"/>
              <a:t>: Automated, transparent agreements written in Solidity, ensuring tamper-proof execution on blockchain.</a:t>
            </a:r>
          </a:p>
        </p:txBody>
      </p:sp>
      <p:grpSp>
        <p:nvGrpSpPr>
          <p:cNvPr id="173" name="Group 3"/>
          <p:cNvGrpSpPr/>
          <p:nvPr/>
        </p:nvGrpSpPr>
        <p:grpSpPr>
          <a:xfrm>
            <a:off x="0" y="-1"/>
            <a:ext cx="12192001" cy="6858001"/>
            <a:chOff x="0" y="0"/>
            <a:chExt cx="12192001" cy="6858000"/>
          </a:xfrm>
        </p:grpSpPr>
        <p:sp>
          <p:nvSpPr>
            <p:cNvPr id="167" name="Rectangle 4"/>
            <p:cNvSpPr/>
            <p:nvPr/>
          </p:nvSpPr>
          <p:spPr>
            <a:xfrm>
              <a:off x="-1" y="-1"/>
              <a:ext cx="12192001" cy="963562"/>
            </a:xfrm>
            <a:prstGeom prst="rect">
              <a:avLst/>
            </a:prstGeom>
            <a:solidFill>
              <a:srgbClr val="F4B183"/>
            </a:solidFill>
            <a:ln w="12700" cap="flat">
              <a:solidFill>
                <a:srgbClr val="F4B18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8" name="Straight Connector 6"/>
            <p:cNvSpPr/>
            <p:nvPr/>
          </p:nvSpPr>
          <p:spPr>
            <a:xfrm>
              <a:off x="-1" y="1071717"/>
              <a:ext cx="12192002" cy="1"/>
            </a:xfrm>
            <a:prstGeom prst="line">
              <a:avLst/>
            </a:prstGeom>
            <a:solidFill>
              <a:srgbClr val="F4B183"/>
            </a:solidFill>
            <a:ln w="57150" cap="flat">
              <a:solidFill>
                <a:srgbClr val="F4B18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71" name="Picture 7"/>
            <p:cNvGrpSpPr/>
            <p:nvPr/>
          </p:nvGrpSpPr>
          <p:grpSpPr>
            <a:xfrm>
              <a:off x="11120284" y="-1"/>
              <a:ext cx="1071717" cy="963561"/>
              <a:chOff x="0" y="0"/>
              <a:chExt cx="1071715" cy="963559"/>
            </a:xfrm>
          </p:grpSpPr>
          <p:sp>
            <p:nvSpPr>
              <p:cNvPr id="169" name="Rectangle"/>
              <p:cNvSpPr/>
              <p:nvPr/>
            </p:nvSpPr>
            <p:spPr>
              <a:xfrm>
                <a:off x="0" y="0"/>
                <a:ext cx="1071716" cy="963560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pic>
            <p:nvPicPr>
              <p:cNvPr id="170" name="image1.jpeg" descr="image1.jpe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rcRect l="0" t="0" r="69413" b="13349"/>
              <a:stretch>
                <a:fillRect/>
              </a:stretch>
            </p:blipFill>
            <p:spPr>
              <a:xfrm>
                <a:off x="0" y="0"/>
                <a:ext cx="1071716" cy="963560"/>
              </a:xfrm>
              <a:prstGeom prst="rect">
                <a:avLst/>
              </a:prstGeom>
              <a:ln w="9525" cap="flat">
                <a:solidFill>
                  <a:srgbClr val="F4B183"/>
                </a:solidFill>
                <a:prstDash val="solid"/>
                <a:round/>
              </a:ln>
              <a:effectLst/>
            </p:spPr>
          </p:pic>
        </p:grpSp>
        <p:sp>
          <p:nvSpPr>
            <p:cNvPr id="172" name="Rectangle 9"/>
            <p:cNvSpPr/>
            <p:nvPr/>
          </p:nvSpPr>
          <p:spPr>
            <a:xfrm>
              <a:off x="-1" y="6272984"/>
              <a:ext cx="12192001" cy="585017"/>
            </a:xfrm>
            <a:prstGeom prst="rect">
              <a:avLst/>
            </a:prstGeom>
            <a:solidFill>
              <a:srgbClr val="F4B183"/>
            </a:solidFill>
            <a:ln w="12700" cap="flat">
              <a:solidFill>
                <a:srgbClr val="F4B18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74" name="Date Placeholder 10"/>
          <p:cNvSpPr txBox="1"/>
          <p:nvPr/>
        </p:nvSpPr>
        <p:spPr>
          <a:xfrm>
            <a:off x="883919" y="6398513"/>
            <a:ext cx="2651762" cy="28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1400">
                <a:solidFill>
                  <a:srgbClr val="FFFFFF"/>
                </a:solidFill>
              </a:defRPr>
            </a:lvl1pPr>
          </a:lstStyle>
          <a:p>
            <a:pPr/>
            <a:r>
              <a:t>12/6/2024</a:t>
            </a:r>
          </a:p>
        </p:txBody>
      </p:sp>
      <p:sp>
        <p:nvSpPr>
          <p:cNvPr id="175" name="Slide Number Placeholder 11"/>
          <p:cNvSpPr txBox="1"/>
          <p:nvPr>
            <p:ph type="sldNum" sz="quarter" idx="2"/>
          </p:nvPr>
        </p:nvSpPr>
        <p:spPr>
          <a:xfrm>
            <a:off x="11146670" y="6388615"/>
            <a:ext cx="207130" cy="30059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 sz="16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178" name="Picture 12"/>
          <p:cNvGrpSpPr/>
          <p:nvPr/>
        </p:nvGrpSpPr>
        <p:grpSpPr>
          <a:xfrm>
            <a:off x="4596000" y="0"/>
            <a:ext cx="2597729" cy="963560"/>
            <a:chOff x="0" y="0"/>
            <a:chExt cx="2597728" cy="963559"/>
          </a:xfrm>
        </p:grpSpPr>
        <p:sp>
          <p:nvSpPr>
            <p:cNvPr id="176" name="Rectangle"/>
            <p:cNvSpPr/>
            <p:nvPr/>
          </p:nvSpPr>
          <p:spPr>
            <a:xfrm>
              <a:off x="0" y="0"/>
              <a:ext cx="2597729" cy="963560"/>
            </a:xfrm>
            <a:prstGeom prst="rect">
              <a:avLst/>
            </a:prstGeom>
            <a:solidFill>
              <a:srgbClr val="C55A1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pic>
          <p:nvPicPr>
            <p:cNvPr id="177" name="image2.jpeg" descr="image2.jpe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2597729" cy="9635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81" name="Picture 13"/>
          <p:cNvGrpSpPr/>
          <p:nvPr/>
        </p:nvGrpSpPr>
        <p:grpSpPr>
          <a:xfrm>
            <a:off x="0" y="-18839"/>
            <a:ext cx="987136" cy="987137"/>
            <a:chOff x="0" y="0"/>
            <a:chExt cx="987135" cy="987135"/>
          </a:xfrm>
        </p:grpSpPr>
        <p:sp>
          <p:nvSpPr>
            <p:cNvPr id="179" name="Square"/>
            <p:cNvSpPr/>
            <p:nvPr/>
          </p:nvSpPr>
          <p:spPr>
            <a:xfrm>
              <a:off x="0" y="0"/>
              <a:ext cx="987136" cy="987136"/>
            </a:xfrm>
            <a:prstGeom prst="rect">
              <a:avLst/>
            </a:prstGeom>
            <a:solidFill>
              <a:srgbClr val="C55A1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pic>
          <p:nvPicPr>
            <p:cNvPr id="180" name="image3.jpeg" descr="image3.jpe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987136" cy="9871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itle 1"/>
          <p:cNvSpPr txBox="1"/>
          <p:nvPr>
            <p:ph type="title"/>
          </p:nvPr>
        </p:nvSpPr>
        <p:spPr>
          <a:xfrm>
            <a:off x="838200" y="1179876"/>
            <a:ext cx="10594258" cy="962653"/>
          </a:xfrm>
          <a:prstGeom prst="rect">
            <a:avLst/>
          </a:prstGeom>
        </p:spPr>
        <p:txBody>
          <a:bodyPr/>
          <a:lstStyle>
            <a:lvl1pPr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Methodology</a:t>
            </a:r>
          </a:p>
        </p:txBody>
      </p:sp>
      <p:sp>
        <p:nvSpPr>
          <p:cNvPr id="184" name="Content Placeholder 2"/>
          <p:cNvSpPr txBox="1"/>
          <p:nvPr>
            <p:ph type="body" idx="1"/>
          </p:nvPr>
        </p:nvSpPr>
        <p:spPr>
          <a:xfrm>
            <a:off x="838199" y="2241754"/>
            <a:ext cx="10888135" cy="3748396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MetaMask</a:t>
            </a:r>
            <a:r>
              <a:rPr b="0"/>
              <a:t>: A crypto wallet enabling secure transactions and smart contract execution via decentralized applications.</a:t>
            </a:r>
            <a:endParaRPr b="0"/>
          </a:p>
          <a:p>
            <a:pPr>
              <a:defRPr b="1"/>
            </a:pPr>
            <a:r>
              <a:t>Process</a:t>
            </a:r>
            <a:r>
              <a:rPr b="0"/>
              <a:t>: Documents are digitally signed, verified via hash matching, and reflected in digital wallets for seamless interactions.</a:t>
            </a:r>
            <a:endParaRPr b="0"/>
          </a:p>
          <a:p>
            <a:pPr>
              <a:defRPr b="1"/>
            </a:pPr>
            <a:r>
              <a:t>Verification</a:t>
            </a:r>
            <a:r>
              <a:rPr b="0"/>
              <a:t>: Involves data preparation, deal proposal creation, event logging, and secure data access using Boost SP.</a:t>
            </a:r>
          </a:p>
        </p:txBody>
      </p:sp>
      <p:grpSp>
        <p:nvGrpSpPr>
          <p:cNvPr id="191" name="Group 3"/>
          <p:cNvGrpSpPr/>
          <p:nvPr/>
        </p:nvGrpSpPr>
        <p:grpSpPr>
          <a:xfrm>
            <a:off x="0" y="-1"/>
            <a:ext cx="12192001" cy="6858001"/>
            <a:chOff x="0" y="0"/>
            <a:chExt cx="12192001" cy="6858000"/>
          </a:xfrm>
        </p:grpSpPr>
        <p:sp>
          <p:nvSpPr>
            <p:cNvPr id="185" name="Rectangle 4"/>
            <p:cNvSpPr/>
            <p:nvPr/>
          </p:nvSpPr>
          <p:spPr>
            <a:xfrm>
              <a:off x="-1" y="-1"/>
              <a:ext cx="12192001" cy="963562"/>
            </a:xfrm>
            <a:prstGeom prst="rect">
              <a:avLst/>
            </a:prstGeom>
            <a:solidFill>
              <a:srgbClr val="F4B183"/>
            </a:solidFill>
            <a:ln w="12700" cap="flat">
              <a:solidFill>
                <a:srgbClr val="F4B18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6" name="Straight Connector 6"/>
            <p:cNvSpPr/>
            <p:nvPr/>
          </p:nvSpPr>
          <p:spPr>
            <a:xfrm>
              <a:off x="-1" y="1071717"/>
              <a:ext cx="12192002" cy="1"/>
            </a:xfrm>
            <a:prstGeom prst="line">
              <a:avLst/>
            </a:prstGeom>
            <a:solidFill>
              <a:srgbClr val="F4B183"/>
            </a:solidFill>
            <a:ln w="57150" cap="flat">
              <a:solidFill>
                <a:srgbClr val="F4B18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89" name="Picture 7"/>
            <p:cNvGrpSpPr/>
            <p:nvPr/>
          </p:nvGrpSpPr>
          <p:grpSpPr>
            <a:xfrm>
              <a:off x="11120284" y="-1"/>
              <a:ext cx="1071717" cy="963561"/>
              <a:chOff x="0" y="0"/>
              <a:chExt cx="1071715" cy="963559"/>
            </a:xfrm>
          </p:grpSpPr>
          <p:sp>
            <p:nvSpPr>
              <p:cNvPr id="187" name="Rectangle"/>
              <p:cNvSpPr/>
              <p:nvPr/>
            </p:nvSpPr>
            <p:spPr>
              <a:xfrm>
                <a:off x="0" y="0"/>
                <a:ext cx="1071716" cy="963560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pic>
            <p:nvPicPr>
              <p:cNvPr id="188" name="image1.jpeg" descr="image1.jpe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rcRect l="0" t="0" r="69413" b="13349"/>
              <a:stretch>
                <a:fillRect/>
              </a:stretch>
            </p:blipFill>
            <p:spPr>
              <a:xfrm>
                <a:off x="0" y="0"/>
                <a:ext cx="1071716" cy="963560"/>
              </a:xfrm>
              <a:prstGeom prst="rect">
                <a:avLst/>
              </a:prstGeom>
              <a:ln w="9525" cap="flat">
                <a:solidFill>
                  <a:srgbClr val="F4B183"/>
                </a:solidFill>
                <a:prstDash val="solid"/>
                <a:round/>
              </a:ln>
              <a:effectLst/>
            </p:spPr>
          </p:pic>
        </p:grpSp>
        <p:sp>
          <p:nvSpPr>
            <p:cNvPr id="190" name="Rectangle 9"/>
            <p:cNvSpPr/>
            <p:nvPr/>
          </p:nvSpPr>
          <p:spPr>
            <a:xfrm>
              <a:off x="-1" y="6272984"/>
              <a:ext cx="12192001" cy="585017"/>
            </a:xfrm>
            <a:prstGeom prst="rect">
              <a:avLst/>
            </a:prstGeom>
            <a:solidFill>
              <a:srgbClr val="F4B183"/>
            </a:solidFill>
            <a:ln w="12700" cap="flat">
              <a:solidFill>
                <a:srgbClr val="F4B18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92" name="Date Placeholder 10"/>
          <p:cNvSpPr txBox="1"/>
          <p:nvPr/>
        </p:nvSpPr>
        <p:spPr>
          <a:xfrm>
            <a:off x="883919" y="6398513"/>
            <a:ext cx="2651762" cy="28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1400">
                <a:solidFill>
                  <a:srgbClr val="FFFFFF"/>
                </a:solidFill>
              </a:defRPr>
            </a:lvl1pPr>
          </a:lstStyle>
          <a:p>
            <a:pPr/>
            <a:r>
              <a:t>12/6/2024</a:t>
            </a:r>
          </a:p>
        </p:txBody>
      </p:sp>
      <p:sp>
        <p:nvSpPr>
          <p:cNvPr id="193" name="Slide Number Placeholder 11"/>
          <p:cNvSpPr txBox="1"/>
          <p:nvPr>
            <p:ph type="sldNum" sz="quarter" idx="2"/>
          </p:nvPr>
        </p:nvSpPr>
        <p:spPr>
          <a:xfrm>
            <a:off x="11146670" y="6388615"/>
            <a:ext cx="207130" cy="30059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 sz="16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196" name="Picture 12"/>
          <p:cNvGrpSpPr/>
          <p:nvPr/>
        </p:nvGrpSpPr>
        <p:grpSpPr>
          <a:xfrm>
            <a:off x="4596000" y="0"/>
            <a:ext cx="2597729" cy="963560"/>
            <a:chOff x="0" y="0"/>
            <a:chExt cx="2597728" cy="963559"/>
          </a:xfrm>
        </p:grpSpPr>
        <p:sp>
          <p:nvSpPr>
            <p:cNvPr id="194" name="Rectangle"/>
            <p:cNvSpPr/>
            <p:nvPr/>
          </p:nvSpPr>
          <p:spPr>
            <a:xfrm>
              <a:off x="0" y="0"/>
              <a:ext cx="2597729" cy="963560"/>
            </a:xfrm>
            <a:prstGeom prst="rect">
              <a:avLst/>
            </a:prstGeom>
            <a:solidFill>
              <a:srgbClr val="C55A1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pic>
          <p:nvPicPr>
            <p:cNvPr id="195" name="image2.jpeg" descr="image2.jpe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2597729" cy="9635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99" name="Picture 13"/>
          <p:cNvGrpSpPr/>
          <p:nvPr/>
        </p:nvGrpSpPr>
        <p:grpSpPr>
          <a:xfrm>
            <a:off x="0" y="-18839"/>
            <a:ext cx="987136" cy="987137"/>
            <a:chOff x="0" y="0"/>
            <a:chExt cx="987135" cy="987135"/>
          </a:xfrm>
        </p:grpSpPr>
        <p:sp>
          <p:nvSpPr>
            <p:cNvPr id="197" name="Square"/>
            <p:cNvSpPr/>
            <p:nvPr/>
          </p:nvSpPr>
          <p:spPr>
            <a:xfrm>
              <a:off x="0" y="0"/>
              <a:ext cx="987136" cy="987136"/>
            </a:xfrm>
            <a:prstGeom prst="rect">
              <a:avLst/>
            </a:prstGeom>
            <a:solidFill>
              <a:srgbClr val="C55A1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pic>
          <p:nvPicPr>
            <p:cNvPr id="198" name="image3.jpeg" descr="image3.jpe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987136" cy="9871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itle 1"/>
          <p:cNvSpPr txBox="1"/>
          <p:nvPr>
            <p:ph type="title"/>
          </p:nvPr>
        </p:nvSpPr>
        <p:spPr>
          <a:xfrm>
            <a:off x="838200" y="1179876"/>
            <a:ext cx="10594258" cy="962653"/>
          </a:xfrm>
          <a:prstGeom prst="rect">
            <a:avLst/>
          </a:prstGeom>
        </p:spPr>
        <p:txBody>
          <a:bodyPr/>
          <a:lstStyle>
            <a:lvl1pPr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Results and Discussion</a:t>
            </a:r>
          </a:p>
        </p:txBody>
      </p:sp>
      <p:sp>
        <p:nvSpPr>
          <p:cNvPr id="202" name="Content Placeholder 2"/>
          <p:cNvSpPr txBox="1"/>
          <p:nvPr>
            <p:ph type="body" sz="half" idx="1"/>
          </p:nvPr>
        </p:nvSpPr>
        <p:spPr>
          <a:xfrm>
            <a:off x="838200" y="2241754"/>
            <a:ext cx="7653867" cy="374839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  <a:defRPr b="1" sz="2400"/>
            </a:pPr>
            <a:r>
              <a:t>Framework Analysis</a:t>
            </a:r>
            <a:r>
              <a:rPr b="0"/>
              <a:t>: Filecoin + IPC vs Ethereum and others.</a:t>
            </a:r>
            <a:endParaRPr b="0"/>
          </a:p>
          <a:p>
            <a:pPr>
              <a:lnSpc>
                <a:spcPct val="81000"/>
              </a:lnSpc>
              <a:defRPr b="1" sz="2400"/>
            </a:pPr>
            <a:r>
              <a:t>Interoperability</a:t>
            </a:r>
            <a:r>
              <a:rPr b="0"/>
              <a:t>: Seamless multi-blockchain (ours) vs limited (others).</a:t>
            </a:r>
            <a:endParaRPr b="0"/>
          </a:p>
          <a:p>
            <a:pPr>
              <a:lnSpc>
                <a:spcPct val="81000"/>
              </a:lnSpc>
              <a:defRPr b="1" sz="2400"/>
            </a:pPr>
            <a:r>
              <a:t>Scalability</a:t>
            </a:r>
            <a:r>
              <a:rPr b="0"/>
              <a:t>: High with FVM vs limited, causing latency.</a:t>
            </a:r>
            <a:endParaRPr b="0"/>
          </a:p>
          <a:p>
            <a:pPr>
              <a:lnSpc>
                <a:spcPct val="81000"/>
              </a:lnSpc>
              <a:defRPr b="1" sz="2400"/>
            </a:pPr>
            <a:r>
              <a:t>Data Retrieval</a:t>
            </a:r>
            <a:r>
              <a:rPr b="0"/>
              <a:t>: Fast with Boost/Lassie vs slower in others.</a:t>
            </a:r>
            <a:endParaRPr b="0"/>
          </a:p>
          <a:p>
            <a:pPr>
              <a:lnSpc>
                <a:spcPct val="81000"/>
              </a:lnSpc>
              <a:defRPr b="1" sz="2400"/>
            </a:pPr>
            <a:r>
              <a:t>Security</a:t>
            </a:r>
            <a:r>
              <a:rPr b="0"/>
              <a:t>: Multi-layered consensus vs single-layer in others.</a:t>
            </a:r>
            <a:endParaRPr b="0"/>
          </a:p>
          <a:p>
            <a:pPr>
              <a:lnSpc>
                <a:spcPct val="81000"/>
              </a:lnSpc>
              <a:defRPr b="1" sz="2400"/>
            </a:pPr>
            <a:r>
              <a:t>Cost Efficiency</a:t>
            </a:r>
            <a:r>
              <a:rPr b="0"/>
              <a:t>: $0.01-$0.05/GB vs $0.10-$0.15/GB.</a:t>
            </a:r>
            <a:endParaRPr b="0"/>
          </a:p>
          <a:p>
            <a:pPr>
              <a:lnSpc>
                <a:spcPct val="81000"/>
              </a:lnSpc>
              <a:defRPr b="1" sz="2400"/>
            </a:pPr>
            <a:r>
              <a:t>TPS Comparison</a:t>
            </a:r>
            <a:r>
              <a:rPr b="0"/>
              <a:t>: Filecoin (30-70) &gt; Ethereum (12-15).</a:t>
            </a:r>
          </a:p>
        </p:txBody>
      </p:sp>
      <p:grpSp>
        <p:nvGrpSpPr>
          <p:cNvPr id="209" name="Group 3"/>
          <p:cNvGrpSpPr/>
          <p:nvPr/>
        </p:nvGrpSpPr>
        <p:grpSpPr>
          <a:xfrm>
            <a:off x="0" y="-1"/>
            <a:ext cx="12192001" cy="6858001"/>
            <a:chOff x="0" y="0"/>
            <a:chExt cx="12192001" cy="6858000"/>
          </a:xfrm>
        </p:grpSpPr>
        <p:sp>
          <p:nvSpPr>
            <p:cNvPr id="203" name="Rectangle 4"/>
            <p:cNvSpPr/>
            <p:nvPr/>
          </p:nvSpPr>
          <p:spPr>
            <a:xfrm>
              <a:off x="-1" y="-1"/>
              <a:ext cx="12192001" cy="963562"/>
            </a:xfrm>
            <a:prstGeom prst="rect">
              <a:avLst/>
            </a:prstGeom>
            <a:solidFill>
              <a:srgbClr val="F4B183"/>
            </a:solidFill>
            <a:ln w="12700" cap="flat">
              <a:solidFill>
                <a:srgbClr val="F4B18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4" name="Straight Connector 6"/>
            <p:cNvSpPr/>
            <p:nvPr/>
          </p:nvSpPr>
          <p:spPr>
            <a:xfrm>
              <a:off x="-1" y="1071717"/>
              <a:ext cx="12192002" cy="1"/>
            </a:xfrm>
            <a:prstGeom prst="line">
              <a:avLst/>
            </a:prstGeom>
            <a:solidFill>
              <a:srgbClr val="F4B183"/>
            </a:solidFill>
            <a:ln w="57150" cap="flat">
              <a:solidFill>
                <a:srgbClr val="F4B18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207" name="Picture 7"/>
            <p:cNvGrpSpPr/>
            <p:nvPr/>
          </p:nvGrpSpPr>
          <p:grpSpPr>
            <a:xfrm>
              <a:off x="11120284" y="-1"/>
              <a:ext cx="1071717" cy="963561"/>
              <a:chOff x="0" y="0"/>
              <a:chExt cx="1071715" cy="963559"/>
            </a:xfrm>
          </p:grpSpPr>
          <p:sp>
            <p:nvSpPr>
              <p:cNvPr id="205" name="Rectangle"/>
              <p:cNvSpPr/>
              <p:nvPr/>
            </p:nvSpPr>
            <p:spPr>
              <a:xfrm>
                <a:off x="0" y="0"/>
                <a:ext cx="1071716" cy="963560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pic>
            <p:nvPicPr>
              <p:cNvPr id="206" name="image1.jpeg" descr="image1.jpe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rcRect l="0" t="0" r="69413" b="13349"/>
              <a:stretch>
                <a:fillRect/>
              </a:stretch>
            </p:blipFill>
            <p:spPr>
              <a:xfrm>
                <a:off x="0" y="0"/>
                <a:ext cx="1071716" cy="963560"/>
              </a:xfrm>
              <a:prstGeom prst="rect">
                <a:avLst/>
              </a:prstGeom>
              <a:ln w="9525" cap="flat">
                <a:solidFill>
                  <a:srgbClr val="F4B183"/>
                </a:solidFill>
                <a:prstDash val="solid"/>
                <a:round/>
              </a:ln>
              <a:effectLst/>
            </p:spPr>
          </p:pic>
        </p:grpSp>
        <p:sp>
          <p:nvSpPr>
            <p:cNvPr id="208" name="Rectangle 9"/>
            <p:cNvSpPr/>
            <p:nvPr/>
          </p:nvSpPr>
          <p:spPr>
            <a:xfrm>
              <a:off x="-1" y="6272984"/>
              <a:ext cx="12192001" cy="585017"/>
            </a:xfrm>
            <a:prstGeom prst="rect">
              <a:avLst/>
            </a:prstGeom>
            <a:solidFill>
              <a:srgbClr val="F4B183"/>
            </a:solidFill>
            <a:ln w="12700" cap="flat">
              <a:solidFill>
                <a:srgbClr val="F4B18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10" name="Date Placeholder 10"/>
          <p:cNvSpPr txBox="1"/>
          <p:nvPr/>
        </p:nvSpPr>
        <p:spPr>
          <a:xfrm>
            <a:off x="883919" y="6398513"/>
            <a:ext cx="2651762" cy="28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1400">
                <a:solidFill>
                  <a:srgbClr val="FFFFFF"/>
                </a:solidFill>
              </a:defRPr>
            </a:lvl1pPr>
          </a:lstStyle>
          <a:p>
            <a:pPr/>
            <a:r>
              <a:t>12/6/2024</a:t>
            </a:r>
          </a:p>
        </p:txBody>
      </p:sp>
      <p:sp>
        <p:nvSpPr>
          <p:cNvPr id="211" name="Slide Number Placeholder 11"/>
          <p:cNvSpPr txBox="1"/>
          <p:nvPr>
            <p:ph type="sldNum" sz="quarter" idx="2"/>
          </p:nvPr>
        </p:nvSpPr>
        <p:spPr>
          <a:xfrm>
            <a:off x="11146670" y="6388615"/>
            <a:ext cx="207130" cy="30059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 sz="16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212" name="Picture 12" descr="Picture 1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96000" y="0"/>
            <a:ext cx="2597729" cy="96356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3" name="Picture 13" descr="Picture 1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-18839"/>
            <a:ext cx="987136" cy="987137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Picture 8" descr="Picture 8"/>
          <p:cNvPicPr>
            <a:picLocks noChangeAspect="1"/>
          </p:cNvPicPr>
          <p:nvPr/>
        </p:nvPicPr>
        <p:blipFill>
          <a:blip r:embed="rId5">
            <a:extLst/>
          </a:blip>
          <a:srcRect l="1283" t="1581" r="1342" b="1984"/>
          <a:stretch>
            <a:fillRect/>
          </a:stretch>
        </p:blipFill>
        <p:spPr>
          <a:xfrm>
            <a:off x="8492066" y="2769458"/>
            <a:ext cx="3264112" cy="18057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itle 1"/>
          <p:cNvSpPr txBox="1"/>
          <p:nvPr>
            <p:ph type="title"/>
          </p:nvPr>
        </p:nvSpPr>
        <p:spPr>
          <a:xfrm>
            <a:off x="838200" y="1179876"/>
            <a:ext cx="10594258" cy="962653"/>
          </a:xfrm>
          <a:prstGeom prst="rect">
            <a:avLst/>
          </a:prstGeom>
        </p:spPr>
        <p:txBody>
          <a:bodyPr/>
          <a:lstStyle>
            <a:lvl1pPr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Conclusion</a:t>
            </a:r>
          </a:p>
        </p:txBody>
      </p:sp>
      <p:sp>
        <p:nvSpPr>
          <p:cNvPr id="217" name="Content Placeholder 2"/>
          <p:cNvSpPr txBox="1"/>
          <p:nvPr>
            <p:ph type="body" idx="1"/>
          </p:nvPr>
        </p:nvSpPr>
        <p:spPr>
          <a:xfrm>
            <a:off x="838200" y="2241754"/>
            <a:ext cx="10594258" cy="3748396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PaperChain</a:t>
            </a:r>
            <a:r>
              <a:rPr b="0"/>
              <a:t>: Robust framework for secure document verification.</a:t>
            </a:r>
            <a:endParaRPr b="0"/>
          </a:p>
          <a:p>
            <a:pPr>
              <a:defRPr b="1"/>
            </a:pPr>
            <a:r>
              <a:t>Features</a:t>
            </a:r>
            <a:r>
              <a:rPr b="0"/>
              <a:t>: Transparency, cryptographic proofs, timestamping.</a:t>
            </a:r>
            <a:endParaRPr b="0"/>
          </a:p>
          <a:p>
            <a:pPr>
              <a:defRPr b="1"/>
            </a:pPr>
            <a:r>
              <a:t>Integration</a:t>
            </a:r>
            <a:r>
              <a:rPr b="0"/>
              <a:t>: MetaMask for secured transactions.</a:t>
            </a:r>
            <a:endParaRPr b="0"/>
          </a:p>
          <a:p>
            <a:pPr>
              <a:defRPr b="1"/>
            </a:pPr>
            <a:r>
              <a:t>Scalability</a:t>
            </a:r>
            <a:r>
              <a:rPr b="0"/>
              <a:t>: Infrastructure for higher transaction throughput.</a:t>
            </a:r>
            <a:endParaRPr b="0"/>
          </a:p>
          <a:p>
            <a:pPr>
              <a:defRPr b="1"/>
            </a:pPr>
            <a:r>
              <a:t>Innovation</a:t>
            </a:r>
            <a:r>
              <a:rPr b="0"/>
              <a:t>: Enhanced security and platform interoperability.</a:t>
            </a:r>
            <a:endParaRPr b="0"/>
          </a:p>
          <a:p>
            <a:pPr>
              <a:defRPr b="1"/>
            </a:pPr>
            <a:r>
              <a:t>Expansion</a:t>
            </a:r>
            <a:r>
              <a:rPr b="0"/>
              <a:t>: Explore blockchain use in diverse sectors.</a:t>
            </a:r>
            <a:endParaRPr b="0"/>
          </a:p>
          <a:p>
            <a:pPr>
              <a:defRPr b="1"/>
            </a:pPr>
            <a:r>
              <a:t>Vision</a:t>
            </a:r>
            <a:r>
              <a:rPr b="0"/>
              <a:t>: Scalable, future-ready leader in document authentication.</a:t>
            </a:r>
          </a:p>
        </p:txBody>
      </p:sp>
      <p:grpSp>
        <p:nvGrpSpPr>
          <p:cNvPr id="224" name="Group 3"/>
          <p:cNvGrpSpPr/>
          <p:nvPr/>
        </p:nvGrpSpPr>
        <p:grpSpPr>
          <a:xfrm>
            <a:off x="0" y="-1"/>
            <a:ext cx="12192001" cy="6858001"/>
            <a:chOff x="0" y="0"/>
            <a:chExt cx="12192001" cy="6858000"/>
          </a:xfrm>
        </p:grpSpPr>
        <p:sp>
          <p:nvSpPr>
            <p:cNvPr id="218" name="Rectangle 4"/>
            <p:cNvSpPr/>
            <p:nvPr/>
          </p:nvSpPr>
          <p:spPr>
            <a:xfrm>
              <a:off x="-1" y="-1"/>
              <a:ext cx="12192001" cy="963562"/>
            </a:xfrm>
            <a:prstGeom prst="rect">
              <a:avLst/>
            </a:prstGeom>
            <a:solidFill>
              <a:srgbClr val="F4B183"/>
            </a:solidFill>
            <a:ln w="12700" cap="flat">
              <a:solidFill>
                <a:srgbClr val="F4B18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9" name="Straight Connector 6"/>
            <p:cNvSpPr/>
            <p:nvPr/>
          </p:nvSpPr>
          <p:spPr>
            <a:xfrm>
              <a:off x="-1" y="1071717"/>
              <a:ext cx="12192002" cy="1"/>
            </a:xfrm>
            <a:prstGeom prst="line">
              <a:avLst/>
            </a:prstGeom>
            <a:solidFill>
              <a:srgbClr val="F4B183"/>
            </a:solidFill>
            <a:ln w="57150" cap="flat">
              <a:solidFill>
                <a:srgbClr val="F4B18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222" name="Picture 7"/>
            <p:cNvGrpSpPr/>
            <p:nvPr/>
          </p:nvGrpSpPr>
          <p:grpSpPr>
            <a:xfrm>
              <a:off x="11120284" y="-1"/>
              <a:ext cx="1071717" cy="963561"/>
              <a:chOff x="0" y="0"/>
              <a:chExt cx="1071715" cy="963559"/>
            </a:xfrm>
          </p:grpSpPr>
          <p:sp>
            <p:nvSpPr>
              <p:cNvPr id="220" name="Rectangle"/>
              <p:cNvSpPr/>
              <p:nvPr/>
            </p:nvSpPr>
            <p:spPr>
              <a:xfrm>
                <a:off x="0" y="0"/>
                <a:ext cx="1071716" cy="963560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pic>
            <p:nvPicPr>
              <p:cNvPr id="221" name="image1.jpeg" descr="image1.jpe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rcRect l="0" t="0" r="69413" b="13349"/>
              <a:stretch>
                <a:fillRect/>
              </a:stretch>
            </p:blipFill>
            <p:spPr>
              <a:xfrm>
                <a:off x="0" y="0"/>
                <a:ext cx="1071716" cy="963560"/>
              </a:xfrm>
              <a:prstGeom prst="rect">
                <a:avLst/>
              </a:prstGeom>
              <a:ln w="9525" cap="flat">
                <a:solidFill>
                  <a:srgbClr val="F4B183"/>
                </a:solidFill>
                <a:prstDash val="solid"/>
                <a:round/>
              </a:ln>
              <a:effectLst/>
            </p:spPr>
          </p:pic>
        </p:grpSp>
        <p:sp>
          <p:nvSpPr>
            <p:cNvPr id="223" name="Rectangle 9"/>
            <p:cNvSpPr/>
            <p:nvPr/>
          </p:nvSpPr>
          <p:spPr>
            <a:xfrm>
              <a:off x="-1" y="6272984"/>
              <a:ext cx="12192001" cy="585017"/>
            </a:xfrm>
            <a:prstGeom prst="rect">
              <a:avLst/>
            </a:prstGeom>
            <a:solidFill>
              <a:srgbClr val="F4B183"/>
            </a:solidFill>
            <a:ln w="12700" cap="flat">
              <a:solidFill>
                <a:srgbClr val="F4B18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25" name="Date Placeholder 10"/>
          <p:cNvSpPr txBox="1"/>
          <p:nvPr/>
        </p:nvSpPr>
        <p:spPr>
          <a:xfrm>
            <a:off x="883919" y="6398513"/>
            <a:ext cx="2651762" cy="28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1400">
                <a:solidFill>
                  <a:srgbClr val="FFFFFF"/>
                </a:solidFill>
              </a:defRPr>
            </a:lvl1pPr>
          </a:lstStyle>
          <a:p>
            <a:pPr/>
            <a:r>
              <a:t>12/6/2024</a:t>
            </a:r>
          </a:p>
        </p:txBody>
      </p:sp>
      <p:sp>
        <p:nvSpPr>
          <p:cNvPr id="226" name="Slide Number Placeholder 11"/>
          <p:cNvSpPr txBox="1"/>
          <p:nvPr>
            <p:ph type="sldNum" sz="quarter" idx="2"/>
          </p:nvPr>
        </p:nvSpPr>
        <p:spPr>
          <a:xfrm>
            <a:off x="11146670" y="6388615"/>
            <a:ext cx="207130" cy="30059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 sz="16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227" name="Picture 12" descr="Picture 1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96000" y="0"/>
            <a:ext cx="2597729" cy="96356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8" name="Picture 13" descr="Picture 1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-18839"/>
            <a:ext cx="987136" cy="9871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