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308" r:id="rId3"/>
    <p:sldId id="309" r:id="rId4"/>
    <p:sldId id="310" r:id="rId5"/>
    <p:sldId id="311" r:id="rId6"/>
    <p:sldId id="312" r:id="rId7"/>
    <p:sldId id="270" r:id="rId8"/>
  </p:sldIdLst>
  <p:sldSz cx="9144000" cy="5143500" type="screen16x9"/>
  <p:notesSz cx="6858000" cy="9144000"/>
  <p:embeddedFontLst>
    <p:embeddedFont>
      <p:font typeface="Rubik" panose="020B0604020202020204" charset="-79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Palanquin Dark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BC8"/>
    <a:srgbClr val="FFFFFF"/>
    <a:srgbClr val="418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384C2F-F32F-4DE2-AD3E-DC23388FE60E}">
  <a:tblStyle styleId="{02384C2F-F32F-4DE2-AD3E-DC23388FE6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45896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c21c68ef9_0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c21c68ef9_0_1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01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8c7b8fdb1f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8c7b8fdb1f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55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" y="379"/>
            <a:ext cx="9142514" cy="5146141"/>
            <a:chOff x="-8" y="379"/>
            <a:chExt cx="9142514" cy="5146141"/>
          </a:xfrm>
        </p:grpSpPr>
        <p:sp>
          <p:nvSpPr>
            <p:cNvPr id="10" name="Google Shape;10;p2"/>
            <p:cNvSpPr/>
            <p:nvPr/>
          </p:nvSpPr>
          <p:spPr>
            <a:xfrm>
              <a:off x="-8" y="20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" y="739369"/>
              <a:ext cx="7891673" cy="4407151"/>
            </a:xfrm>
            <a:custGeom>
              <a:avLst/>
              <a:gdLst/>
              <a:ahLst/>
              <a:cxnLst/>
              <a:rect l="l" t="t" r="r" b="b"/>
              <a:pathLst>
                <a:path w="246769" h="137745" extrusionOk="0">
                  <a:moveTo>
                    <a:pt x="0" y="1"/>
                  </a:moveTo>
                  <a:lnTo>
                    <a:pt x="0" y="137744"/>
                  </a:lnTo>
                  <a:lnTo>
                    <a:pt x="48863" y="137744"/>
                  </a:lnTo>
                  <a:cubicBezTo>
                    <a:pt x="52899" y="135018"/>
                    <a:pt x="56602" y="132124"/>
                    <a:pt x="59817" y="129338"/>
                  </a:cubicBezTo>
                  <a:cubicBezTo>
                    <a:pt x="73462" y="117515"/>
                    <a:pt x="86475" y="103109"/>
                    <a:pt x="104394" y="98013"/>
                  </a:cubicBezTo>
                  <a:cubicBezTo>
                    <a:pt x="108425" y="96865"/>
                    <a:pt x="112610" y="96320"/>
                    <a:pt x="116815" y="96320"/>
                  </a:cubicBezTo>
                  <a:cubicBezTo>
                    <a:pt x="130409" y="96320"/>
                    <a:pt x="144224" y="102019"/>
                    <a:pt x="153817" y="111503"/>
                  </a:cubicBezTo>
                  <a:cubicBezTo>
                    <a:pt x="160949" y="118563"/>
                    <a:pt x="165366" y="127909"/>
                    <a:pt x="168509" y="137744"/>
                  </a:cubicBezTo>
                  <a:lnTo>
                    <a:pt x="246769" y="137744"/>
                  </a:lnTo>
                  <a:cubicBezTo>
                    <a:pt x="237601" y="135446"/>
                    <a:pt x="228374" y="133315"/>
                    <a:pt x="219599" y="129350"/>
                  </a:cubicBezTo>
                  <a:cubicBezTo>
                    <a:pt x="203645" y="122183"/>
                    <a:pt x="195370" y="106490"/>
                    <a:pt x="185559" y="92905"/>
                  </a:cubicBezTo>
                  <a:cubicBezTo>
                    <a:pt x="174891" y="78130"/>
                    <a:pt x="161223" y="67747"/>
                    <a:pt x="144578" y="60330"/>
                  </a:cubicBezTo>
                  <a:cubicBezTo>
                    <a:pt x="123992" y="51126"/>
                    <a:pt x="102882" y="50507"/>
                    <a:pt x="80796" y="48638"/>
                  </a:cubicBezTo>
                  <a:cubicBezTo>
                    <a:pt x="58233" y="46733"/>
                    <a:pt x="35016" y="41316"/>
                    <a:pt x="17550" y="26040"/>
                  </a:cubicBezTo>
                  <a:cubicBezTo>
                    <a:pt x="9835" y="19277"/>
                    <a:pt x="3739" y="10026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3000">
                  <a:schemeClr val="accent1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771525" algn="bl" rotWithShape="0">
                <a:schemeClr val="accen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62339" y="379"/>
              <a:ext cx="6179815" cy="201517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8999">
                  <a:schemeClr val="accent1"/>
                </a:gs>
                <a:gs pos="70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571500" dist="9525" dir="5400000" algn="bl" rotWithShape="0">
                <a:schemeClr val="accent2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74038" y="1328652"/>
              <a:ext cx="2168468" cy="3595758"/>
            </a:xfrm>
            <a:custGeom>
              <a:avLst/>
              <a:gdLst/>
              <a:ahLst/>
              <a:cxnLst/>
              <a:rect l="l" t="t" r="r" b="b"/>
              <a:pathLst>
                <a:path w="67807" h="112385" extrusionOk="0">
                  <a:moveTo>
                    <a:pt x="29070" y="1"/>
                  </a:moveTo>
                  <a:cubicBezTo>
                    <a:pt x="26384" y="1"/>
                    <a:pt x="23570" y="742"/>
                    <a:pt x="20646" y="2443"/>
                  </a:cubicBezTo>
                  <a:cubicBezTo>
                    <a:pt x="11538" y="7753"/>
                    <a:pt x="4680" y="17480"/>
                    <a:pt x="3335" y="28053"/>
                  </a:cubicBezTo>
                  <a:cubicBezTo>
                    <a:pt x="1" y="54402"/>
                    <a:pt x="19420" y="69618"/>
                    <a:pt x="37029" y="85477"/>
                  </a:cubicBezTo>
                  <a:cubicBezTo>
                    <a:pt x="44923" y="92597"/>
                    <a:pt x="50793" y="102788"/>
                    <a:pt x="59746" y="108611"/>
                  </a:cubicBezTo>
                  <a:cubicBezTo>
                    <a:pt x="62187" y="110182"/>
                    <a:pt x="64902" y="111468"/>
                    <a:pt x="67795" y="112385"/>
                  </a:cubicBezTo>
                  <a:lnTo>
                    <a:pt x="67795" y="39959"/>
                  </a:lnTo>
                  <a:lnTo>
                    <a:pt x="67807" y="39959"/>
                  </a:lnTo>
                  <a:cubicBezTo>
                    <a:pt x="67402" y="39328"/>
                    <a:pt x="67021" y="38721"/>
                    <a:pt x="66628" y="38114"/>
                  </a:cubicBezTo>
                  <a:cubicBezTo>
                    <a:pt x="60294" y="28125"/>
                    <a:pt x="53234" y="18028"/>
                    <a:pt x="45399" y="9158"/>
                  </a:cubicBezTo>
                  <a:cubicBezTo>
                    <a:pt x="40796" y="3956"/>
                    <a:pt x="35276" y="1"/>
                    <a:pt x="2907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400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  <a:effectLst>
              <a:outerShdw blurRad="471488" algn="bl" rotWithShape="0">
                <a:schemeClr val="accent2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113180" y="2750733"/>
              <a:ext cx="15254" cy="16413"/>
            </a:xfrm>
            <a:custGeom>
              <a:avLst/>
              <a:gdLst/>
              <a:ahLst/>
              <a:cxnLst/>
              <a:rect l="l" t="t" r="r" b="b"/>
              <a:pathLst>
                <a:path w="477" h="513" extrusionOk="0">
                  <a:moveTo>
                    <a:pt x="381" y="1"/>
                  </a:moveTo>
                  <a:cubicBezTo>
                    <a:pt x="262" y="25"/>
                    <a:pt x="131" y="25"/>
                    <a:pt x="24" y="108"/>
                  </a:cubicBezTo>
                  <a:cubicBezTo>
                    <a:pt x="0" y="132"/>
                    <a:pt x="36" y="299"/>
                    <a:pt x="60" y="513"/>
                  </a:cubicBezTo>
                  <a:cubicBezTo>
                    <a:pt x="250" y="418"/>
                    <a:pt x="381" y="370"/>
                    <a:pt x="441" y="287"/>
                  </a:cubicBezTo>
                  <a:cubicBezTo>
                    <a:pt x="476" y="239"/>
                    <a:pt x="417" y="108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9900" y="251050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5500" y="2542300"/>
              <a:ext cx="1655400" cy="1655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125950" y="1498913"/>
            <a:ext cx="48921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25950" y="3365575"/>
            <a:ext cx="26334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2"/>
          </p:nvPr>
        </p:nvSpPr>
        <p:spPr>
          <a:xfrm>
            <a:off x="2125950" y="1037225"/>
            <a:ext cx="2231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62" name="Google Shape;62;p6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rgbClr val="C7EDF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rgbClr val="C7EDF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1467" y="159"/>
            <a:ext cx="9141067" cy="5143182"/>
            <a:chOff x="92" y="390"/>
            <a:chExt cx="9141067" cy="5143182"/>
          </a:xfrm>
        </p:grpSpPr>
        <p:sp>
          <p:nvSpPr>
            <p:cNvPr id="85" name="Google Shape;85;p8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5534049" y="2349"/>
              <a:ext cx="3607101" cy="2152776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94150" y="409575"/>
              <a:ext cx="2521800" cy="2522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252150" y="3228975"/>
              <a:ext cx="1493100" cy="1493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8"/>
            <p:cNvGrpSpPr/>
            <p:nvPr/>
          </p:nvGrpSpPr>
          <p:grpSpPr>
            <a:xfrm rot="5400000" flipH="1">
              <a:off x="1182987" y="211204"/>
              <a:ext cx="3749473" cy="6115263"/>
              <a:chOff x="2597675" y="1705125"/>
              <a:chExt cx="359200" cy="571600"/>
            </a:xfrm>
          </p:grpSpPr>
          <p:sp>
            <p:nvSpPr>
              <p:cNvPr id="90" name="Google Shape;90;p8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22864" extrusionOk="0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57188" algn="bl" rotWithShape="0">
                  <a:srgbClr val="C7EDF0">
                    <a:alpha val="3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15713" extrusionOk="0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algn="bl" rotWithShape="0">
                  <a:srgbClr val="C7EDF0">
                    <a:alpha val="4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630" extrusionOk="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" name="Google Shape;93;p8"/>
          <p:cNvSpPr/>
          <p:nvPr/>
        </p:nvSpPr>
        <p:spPr>
          <a:xfrm>
            <a:off x="713100" y="811175"/>
            <a:ext cx="7717800" cy="349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572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2139775" y="1599950"/>
            <a:ext cx="4864500" cy="17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97" name="Google Shape;97;p9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rgbClr val="C7EDF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rgbClr val="C7EDF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722325" y="1213150"/>
            <a:ext cx="2445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722325" y="2695450"/>
            <a:ext cx="2445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2"/>
          </p:nvPr>
        </p:nvSpPr>
        <p:spPr>
          <a:xfrm>
            <a:off x="4516150" y="724075"/>
            <a:ext cx="3907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ONE_COLUMN_TEXT_1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6"/>
          <p:cNvGrpSpPr/>
          <p:nvPr/>
        </p:nvGrpSpPr>
        <p:grpSpPr>
          <a:xfrm>
            <a:off x="1402" y="-1"/>
            <a:ext cx="9141195" cy="5143502"/>
            <a:chOff x="2842" y="390"/>
            <a:chExt cx="9141195" cy="5143502"/>
          </a:xfrm>
        </p:grpSpPr>
        <p:sp>
          <p:nvSpPr>
            <p:cNvPr id="177" name="Google Shape;177;p16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072629" y="400"/>
              <a:ext cx="5065578" cy="5143492"/>
            </a:xfrm>
            <a:custGeom>
              <a:avLst/>
              <a:gdLst/>
              <a:ahLst/>
              <a:cxnLst/>
              <a:rect l="l" t="t" r="r" b="b"/>
              <a:pathLst>
                <a:path w="22235" h="22577" extrusionOk="0">
                  <a:moveTo>
                    <a:pt x="3376" y="0"/>
                  </a:moveTo>
                  <a:cubicBezTo>
                    <a:pt x="3976" y="503"/>
                    <a:pt x="4590" y="1074"/>
                    <a:pt x="4813" y="1828"/>
                  </a:cubicBezTo>
                  <a:cubicBezTo>
                    <a:pt x="5287" y="3376"/>
                    <a:pt x="4004" y="4869"/>
                    <a:pt x="2958" y="6096"/>
                  </a:cubicBezTo>
                  <a:cubicBezTo>
                    <a:pt x="1340" y="8007"/>
                    <a:pt x="1" y="10546"/>
                    <a:pt x="768" y="12917"/>
                  </a:cubicBezTo>
                  <a:cubicBezTo>
                    <a:pt x="1061" y="13824"/>
                    <a:pt x="1633" y="14605"/>
                    <a:pt x="2330" y="15260"/>
                  </a:cubicBezTo>
                  <a:cubicBezTo>
                    <a:pt x="3614" y="16453"/>
                    <a:pt x="5360" y="17207"/>
                    <a:pt x="7085" y="17207"/>
                  </a:cubicBezTo>
                  <a:cubicBezTo>
                    <a:pt x="7739" y="17207"/>
                    <a:pt x="8390" y="17098"/>
                    <a:pt x="9012" y="16864"/>
                  </a:cubicBezTo>
                  <a:cubicBezTo>
                    <a:pt x="10281" y="16376"/>
                    <a:pt x="11355" y="15428"/>
                    <a:pt x="12554" y="14800"/>
                  </a:cubicBezTo>
                  <a:cubicBezTo>
                    <a:pt x="13205" y="14463"/>
                    <a:pt x="13969" y="14239"/>
                    <a:pt x="14698" y="14239"/>
                  </a:cubicBezTo>
                  <a:cubicBezTo>
                    <a:pt x="15328" y="14239"/>
                    <a:pt x="15933" y="14406"/>
                    <a:pt x="16418" y="14814"/>
                  </a:cubicBezTo>
                  <a:cubicBezTo>
                    <a:pt x="17994" y="16139"/>
                    <a:pt x="17158" y="18775"/>
                    <a:pt x="18022" y="20644"/>
                  </a:cubicBezTo>
                  <a:cubicBezTo>
                    <a:pt x="18639" y="21912"/>
                    <a:pt x="20050" y="22576"/>
                    <a:pt x="21479" y="22576"/>
                  </a:cubicBezTo>
                  <a:cubicBezTo>
                    <a:pt x="21732" y="22576"/>
                    <a:pt x="21985" y="22555"/>
                    <a:pt x="22235" y="22514"/>
                  </a:cubicBezTo>
                  <a:lnTo>
                    <a:pt x="22235" y="11731"/>
                  </a:lnTo>
                  <a:cubicBezTo>
                    <a:pt x="21968" y="11816"/>
                    <a:pt x="21686" y="11853"/>
                    <a:pt x="21405" y="11853"/>
                  </a:cubicBezTo>
                  <a:cubicBezTo>
                    <a:pt x="21319" y="11853"/>
                    <a:pt x="21232" y="11849"/>
                    <a:pt x="21147" y="11843"/>
                  </a:cubicBezTo>
                  <a:cubicBezTo>
                    <a:pt x="19403" y="11703"/>
                    <a:pt x="17855" y="10322"/>
                    <a:pt x="17436" y="8607"/>
                  </a:cubicBezTo>
                  <a:cubicBezTo>
                    <a:pt x="17255" y="7909"/>
                    <a:pt x="17255" y="7184"/>
                    <a:pt x="17074" y="6487"/>
                  </a:cubicBezTo>
                  <a:cubicBezTo>
                    <a:pt x="16879" y="5789"/>
                    <a:pt x="16460" y="5092"/>
                    <a:pt x="15763" y="4869"/>
                  </a:cubicBezTo>
                  <a:cubicBezTo>
                    <a:pt x="15584" y="4809"/>
                    <a:pt x="15400" y="4788"/>
                    <a:pt x="15213" y="4788"/>
                  </a:cubicBezTo>
                  <a:cubicBezTo>
                    <a:pt x="14833" y="4788"/>
                    <a:pt x="14440" y="4873"/>
                    <a:pt x="14047" y="4882"/>
                  </a:cubicBezTo>
                  <a:cubicBezTo>
                    <a:pt x="14004" y="4884"/>
                    <a:pt x="13962" y="4885"/>
                    <a:pt x="13919" y="4885"/>
                  </a:cubicBezTo>
                  <a:cubicBezTo>
                    <a:pt x="11743" y="4885"/>
                    <a:pt x="9903" y="2456"/>
                    <a:pt x="10546" y="363"/>
                  </a:cubicBezTo>
                  <a:cubicBezTo>
                    <a:pt x="10588" y="238"/>
                    <a:pt x="10630" y="126"/>
                    <a:pt x="1068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612325" y="6250"/>
              <a:ext cx="3531694" cy="4203004"/>
            </a:xfrm>
            <a:custGeom>
              <a:avLst/>
              <a:gdLst/>
              <a:ahLst/>
              <a:cxnLst/>
              <a:rect l="l" t="t" r="r" b="b"/>
              <a:pathLst>
                <a:path w="16823" h="20087" extrusionOk="0">
                  <a:moveTo>
                    <a:pt x="1" y="0"/>
                  </a:moveTo>
                  <a:cubicBezTo>
                    <a:pt x="1" y="0"/>
                    <a:pt x="2428" y="1088"/>
                    <a:pt x="2009" y="4185"/>
                  </a:cubicBezTo>
                  <a:cubicBezTo>
                    <a:pt x="1591" y="7295"/>
                    <a:pt x="1619" y="9165"/>
                    <a:pt x="5022" y="9820"/>
                  </a:cubicBezTo>
                  <a:cubicBezTo>
                    <a:pt x="8426" y="10490"/>
                    <a:pt x="9054" y="12819"/>
                    <a:pt x="8984" y="14061"/>
                  </a:cubicBezTo>
                  <a:cubicBezTo>
                    <a:pt x="8914" y="15297"/>
                    <a:pt x="9619" y="20087"/>
                    <a:pt x="16730" y="20087"/>
                  </a:cubicBezTo>
                  <a:cubicBezTo>
                    <a:pt x="16761" y="20087"/>
                    <a:pt x="16792" y="20087"/>
                    <a:pt x="16823" y="20086"/>
                  </a:cubicBezTo>
                  <a:lnTo>
                    <a:pt x="16823" y="6389"/>
                  </a:lnTo>
                  <a:lnTo>
                    <a:pt x="10644" y="1423"/>
                  </a:lnTo>
                  <a:lnTo>
                    <a:pt x="6626" y="2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71475" algn="bl" rotWithShape="0">
                <a:srgbClr val="C7EDF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838948" y="3325"/>
              <a:ext cx="2305089" cy="2210890"/>
            </a:xfrm>
            <a:custGeom>
              <a:avLst/>
              <a:gdLst/>
              <a:ahLst/>
              <a:cxnLst/>
              <a:rect l="l" t="t" r="r" b="b"/>
              <a:pathLst>
                <a:path w="12345" h="11854" extrusionOk="0">
                  <a:moveTo>
                    <a:pt x="781" y="0"/>
                  </a:moveTo>
                  <a:cubicBezTo>
                    <a:pt x="726" y="126"/>
                    <a:pt x="698" y="238"/>
                    <a:pt x="642" y="363"/>
                  </a:cubicBezTo>
                  <a:cubicBezTo>
                    <a:pt x="0" y="2451"/>
                    <a:pt x="1829" y="4886"/>
                    <a:pt x="3998" y="4886"/>
                  </a:cubicBezTo>
                  <a:cubicBezTo>
                    <a:pt x="4046" y="4886"/>
                    <a:pt x="4095" y="4885"/>
                    <a:pt x="4143" y="4882"/>
                  </a:cubicBezTo>
                  <a:cubicBezTo>
                    <a:pt x="4519" y="4864"/>
                    <a:pt x="4908" y="4785"/>
                    <a:pt x="5285" y="4785"/>
                  </a:cubicBezTo>
                  <a:cubicBezTo>
                    <a:pt x="5480" y="4785"/>
                    <a:pt x="5673" y="4806"/>
                    <a:pt x="5859" y="4868"/>
                  </a:cubicBezTo>
                  <a:cubicBezTo>
                    <a:pt x="6556" y="5078"/>
                    <a:pt x="6975" y="5789"/>
                    <a:pt x="7156" y="6487"/>
                  </a:cubicBezTo>
                  <a:cubicBezTo>
                    <a:pt x="7351" y="7184"/>
                    <a:pt x="7351" y="7923"/>
                    <a:pt x="7532" y="8621"/>
                  </a:cubicBezTo>
                  <a:cubicBezTo>
                    <a:pt x="7965" y="10308"/>
                    <a:pt x="9513" y="11703"/>
                    <a:pt x="11257" y="11843"/>
                  </a:cubicBezTo>
                  <a:cubicBezTo>
                    <a:pt x="11350" y="11850"/>
                    <a:pt x="11443" y="11853"/>
                    <a:pt x="11535" y="11853"/>
                  </a:cubicBezTo>
                  <a:cubicBezTo>
                    <a:pt x="11800" y="11853"/>
                    <a:pt x="12058" y="11825"/>
                    <a:pt x="12317" y="11773"/>
                  </a:cubicBezTo>
                  <a:lnTo>
                    <a:pt x="12317" y="1116"/>
                  </a:lnTo>
                  <a:cubicBezTo>
                    <a:pt x="12345" y="489"/>
                    <a:pt x="11857" y="0"/>
                    <a:pt x="1124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 rot="10800000" flipH="1">
              <a:off x="2850" y="1504981"/>
              <a:ext cx="5964978" cy="3638119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52475" y="539396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6500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>
            <a:spLocks noGrp="1"/>
          </p:cNvSpPr>
          <p:nvPr>
            <p:ph type="subTitle" idx="2"/>
          </p:nvPr>
        </p:nvSpPr>
        <p:spPr>
          <a:xfrm>
            <a:off x="480447" y="1052724"/>
            <a:ext cx="6183823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ME-609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Optimisation Methods in Engineering</a:t>
            </a:r>
            <a:endParaRPr dirty="0"/>
          </a:p>
        </p:txBody>
      </p:sp>
      <p:sp>
        <p:nvSpPr>
          <p:cNvPr id="346" name="Google Shape;346;p29"/>
          <p:cNvSpPr txBox="1">
            <a:spLocks noGrp="1"/>
          </p:cNvSpPr>
          <p:nvPr>
            <p:ph type="ctrTitle"/>
          </p:nvPr>
        </p:nvSpPr>
        <p:spPr>
          <a:xfrm>
            <a:off x="2639732" y="1673816"/>
            <a:ext cx="3497597" cy="11732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PHASE-1</a:t>
            </a:r>
            <a:endParaRPr dirty="0"/>
          </a:p>
        </p:txBody>
      </p:sp>
      <p:sp>
        <p:nvSpPr>
          <p:cNvPr id="347" name="Google Shape;347;p29"/>
          <p:cNvSpPr txBox="1">
            <a:spLocks noGrp="1"/>
          </p:cNvSpPr>
          <p:nvPr>
            <p:ph type="subTitle" idx="1"/>
          </p:nvPr>
        </p:nvSpPr>
        <p:spPr>
          <a:xfrm>
            <a:off x="5987560" y="4128977"/>
            <a:ext cx="3088545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Submitted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Anushka Anand-190103016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Richa Kumari-     190103074 </a:t>
            </a:r>
            <a:endParaRPr dirty="0"/>
          </a:p>
        </p:txBody>
      </p:sp>
      <p:cxnSp>
        <p:nvCxnSpPr>
          <p:cNvPr id="348" name="Google Shape;348;p29"/>
          <p:cNvCxnSpPr/>
          <p:nvPr/>
        </p:nvCxnSpPr>
        <p:spPr>
          <a:xfrm>
            <a:off x="6803100" y="1356505"/>
            <a:ext cx="987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46;p29">
            <a:extLst>
              <a:ext uri="{FF2B5EF4-FFF2-40B4-BE49-F238E27FC236}">
                <a16:creationId xmlns:a16="http://schemas.microsoft.com/office/drawing/2014/main" xmlns="" id="{750E39F4-4A36-C0DA-99E6-8DDE5BB581F7}"/>
              </a:ext>
            </a:extLst>
          </p:cNvPr>
          <p:cNvSpPr txBox="1">
            <a:spLocks/>
          </p:cNvSpPr>
          <p:nvPr/>
        </p:nvSpPr>
        <p:spPr>
          <a:xfrm>
            <a:off x="2017461" y="2964177"/>
            <a:ext cx="5692945" cy="34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Palanquin Dark"/>
              <a:buNone/>
              <a:defRPr sz="60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Palanquin Dark"/>
              <a:buNone/>
              <a:defRPr sz="52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Palanquin Dark"/>
              <a:buNone/>
              <a:defRPr sz="52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Palanquin Dark"/>
              <a:buNone/>
              <a:defRPr sz="52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Palanquin Dark"/>
              <a:buNone/>
              <a:defRPr sz="52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Palanquin Dark"/>
              <a:buNone/>
              <a:defRPr sz="52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Palanquin Dark"/>
              <a:buNone/>
              <a:defRPr sz="52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Palanquin Dark"/>
              <a:buNone/>
              <a:defRPr sz="52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Palanquin Dark"/>
              <a:buNone/>
              <a:defRPr sz="52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IN" sz="1600" dirty="0"/>
              <a:t>Bounding Phase Method &amp; Golden Section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A5199E-3644-1DF6-C968-477D62A18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60" r="23658" b="16547"/>
          <a:stretch/>
        </p:blipFill>
        <p:spPr>
          <a:xfrm>
            <a:off x="185978" y="179128"/>
            <a:ext cx="4912963" cy="48200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C0CDCCD3-3F0B-B1FC-AA49-0A4A1548318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187931" y="3277274"/>
            <a:ext cx="2065381" cy="20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DCE375B-2E3B-AE5E-0DFA-697BAB83194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96491" y="3672434"/>
            <a:ext cx="2156820" cy="26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F00F9CF-4919-BC5A-BE8D-9CFF59EFCE4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538411" y="4108056"/>
            <a:ext cx="2714899" cy="26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412CF34-A4EF-469E-51EF-8119DD288D16}"/>
              </a:ext>
            </a:extLst>
          </p:cNvPr>
          <p:cNvSpPr txBox="1"/>
          <p:nvPr/>
        </p:nvSpPr>
        <p:spPr>
          <a:xfrm>
            <a:off x="5253312" y="3143925"/>
            <a:ext cx="173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Initial guess, x=3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C80D6EA-CC93-03C1-9C37-1E3DA2837F1B}"/>
              </a:ext>
            </a:extLst>
          </p:cNvPr>
          <p:cNvSpPr txBox="1"/>
          <p:nvPr/>
        </p:nvSpPr>
        <p:spPr>
          <a:xfrm>
            <a:off x="5253311" y="3545084"/>
            <a:ext cx="224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Iteration, x=2.5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5CD5107-E76E-223B-5534-C0468C81C03B}"/>
              </a:ext>
            </a:extLst>
          </p:cNvPr>
          <p:cNvSpPr txBox="1"/>
          <p:nvPr/>
        </p:nvSpPr>
        <p:spPr>
          <a:xfrm>
            <a:off x="5253310" y="3980705"/>
            <a:ext cx="224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Last Iteration, x=-0.5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77F6AF0-6C80-E6BA-4C50-7A80C0254A48}"/>
              </a:ext>
            </a:extLst>
          </p:cNvPr>
          <p:cNvSpPr txBox="1"/>
          <p:nvPr/>
        </p:nvSpPr>
        <p:spPr>
          <a:xfrm>
            <a:off x="2573266" y="275748"/>
            <a:ext cx="111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f(x)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FD3DA11-CF56-CC19-4FB9-207FB9FA14DF}"/>
              </a:ext>
            </a:extLst>
          </p:cNvPr>
          <p:cNvSpPr txBox="1"/>
          <p:nvPr/>
        </p:nvSpPr>
        <p:spPr>
          <a:xfrm>
            <a:off x="4652238" y="2133697"/>
            <a:ext cx="111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98B17CA-3B41-0D44-7CB6-3050487C0D7C}"/>
              </a:ext>
            </a:extLst>
          </p:cNvPr>
          <p:cNvSpPr txBox="1"/>
          <p:nvPr/>
        </p:nvSpPr>
        <p:spPr>
          <a:xfrm>
            <a:off x="6767259" y="2539880"/>
            <a:ext cx="1908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</a:rPr>
              <a:t>No. of iterations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719A4D74-269C-E34B-891A-AEFA4193F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1"/>
          <a:stretch/>
        </p:blipFill>
        <p:spPr>
          <a:xfrm>
            <a:off x="5855365" y="121879"/>
            <a:ext cx="2820175" cy="240762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B36A55A6-6921-B70E-81A0-34A734A5665C}"/>
              </a:ext>
            </a:extLst>
          </p:cNvPr>
          <p:cNvCxnSpPr>
            <a:cxnSpLocks/>
          </p:cNvCxnSpPr>
          <p:nvPr/>
        </p:nvCxnSpPr>
        <p:spPr>
          <a:xfrm>
            <a:off x="6878566" y="1771848"/>
            <a:ext cx="167892" cy="495810"/>
          </a:xfrm>
          <a:prstGeom prst="line">
            <a:avLst/>
          </a:prstGeom>
          <a:ln w="19050">
            <a:solidFill>
              <a:srgbClr val="418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6863D544-7037-C36B-2677-1B7820BCC808}"/>
              </a:ext>
            </a:extLst>
          </p:cNvPr>
          <p:cNvCxnSpPr>
            <a:cxnSpLocks/>
          </p:cNvCxnSpPr>
          <p:nvPr/>
        </p:nvCxnSpPr>
        <p:spPr>
          <a:xfrm flipV="1">
            <a:off x="7102823" y="2285155"/>
            <a:ext cx="131247" cy="16995"/>
          </a:xfrm>
          <a:prstGeom prst="line">
            <a:avLst/>
          </a:prstGeom>
          <a:ln w="19050">
            <a:solidFill>
              <a:srgbClr val="418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D4BE642B-C09D-0764-D6B3-1FD491157754}"/>
              </a:ext>
            </a:extLst>
          </p:cNvPr>
          <p:cNvCxnSpPr>
            <a:cxnSpLocks/>
          </p:cNvCxnSpPr>
          <p:nvPr/>
        </p:nvCxnSpPr>
        <p:spPr>
          <a:xfrm flipH="1">
            <a:off x="6377978" y="1354198"/>
            <a:ext cx="277291" cy="1704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BB815F9-79EE-0FA2-D0BD-E861F9BFEDC2}"/>
              </a:ext>
            </a:extLst>
          </p:cNvPr>
          <p:cNvSpPr txBox="1"/>
          <p:nvPr/>
        </p:nvSpPr>
        <p:spPr>
          <a:xfrm>
            <a:off x="6295474" y="475802"/>
            <a:ext cx="1116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f(x)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FFE4758F-8210-53A4-2C23-17DA8CDAF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311" y="4497846"/>
            <a:ext cx="3704712" cy="46704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7EDC508-5F8F-4144-49FC-1E04B71662BA}"/>
              </a:ext>
            </a:extLst>
          </p:cNvPr>
          <p:cNvSpPr txBox="1"/>
          <p:nvPr/>
        </p:nvSpPr>
        <p:spPr>
          <a:xfrm>
            <a:off x="7235046" y="3242041"/>
            <a:ext cx="1731696" cy="738664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Bounding Phase</a:t>
            </a:r>
          </a:p>
          <a:p>
            <a:r>
              <a:rPr lang="en-IN" dirty="0"/>
              <a:t>Delta=0.5</a:t>
            </a:r>
          </a:p>
          <a:p>
            <a:r>
              <a:rPr lang="en-IN" dirty="0"/>
              <a:t>Total Iterations: 3</a:t>
            </a:r>
          </a:p>
        </p:txBody>
      </p:sp>
    </p:spTree>
    <p:extLst>
      <p:ext uri="{BB962C8B-B14F-4D97-AF65-F5344CB8AC3E}">
        <p14:creationId xmlns:p14="http://schemas.microsoft.com/office/powerpoint/2010/main" val="6069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E8DB9A1-F72E-4A66-6935-26E556EE5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09" t="34984" r="16280"/>
          <a:stretch/>
        </p:blipFill>
        <p:spPr>
          <a:xfrm>
            <a:off x="116408" y="337255"/>
            <a:ext cx="2237508" cy="2642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1A0CA03-7257-9387-AE9A-1A02D2671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28" t="16635"/>
          <a:stretch/>
        </p:blipFill>
        <p:spPr>
          <a:xfrm>
            <a:off x="3209257" y="337255"/>
            <a:ext cx="2178805" cy="26428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BA6D35A-8D29-AA8D-349F-B1CEA9E28D83}"/>
              </a:ext>
            </a:extLst>
          </p:cNvPr>
          <p:cNvCxnSpPr>
            <a:cxnSpLocks/>
          </p:cNvCxnSpPr>
          <p:nvPr/>
        </p:nvCxnSpPr>
        <p:spPr>
          <a:xfrm>
            <a:off x="5453149" y="1496965"/>
            <a:ext cx="6844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210154D-1007-59E7-0145-906EFC1BA02C}"/>
              </a:ext>
            </a:extLst>
          </p:cNvPr>
          <p:cNvCxnSpPr/>
          <p:nvPr/>
        </p:nvCxnSpPr>
        <p:spPr>
          <a:xfrm flipH="1">
            <a:off x="4745415" y="1658685"/>
            <a:ext cx="284018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4F993CA-EFAD-E015-77D5-4177497F54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4" t="14979" r="15006"/>
          <a:stretch/>
        </p:blipFill>
        <p:spPr>
          <a:xfrm>
            <a:off x="6277226" y="307777"/>
            <a:ext cx="2129959" cy="22348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F39E600-6EC6-F50B-7AD0-EA949B28E3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562" r="9129"/>
          <a:stretch/>
        </p:blipFill>
        <p:spPr>
          <a:xfrm>
            <a:off x="6137564" y="2760478"/>
            <a:ext cx="2694710" cy="185086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BA09E25-D94B-A368-037D-0344AA99007F}"/>
              </a:ext>
            </a:extLst>
          </p:cNvPr>
          <p:cNvSpPr/>
          <p:nvPr/>
        </p:nvSpPr>
        <p:spPr>
          <a:xfrm>
            <a:off x="7342206" y="2196358"/>
            <a:ext cx="221672" cy="23511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2C83B011-3785-87FA-BAF0-38B2D4150B4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484919" y="2383022"/>
            <a:ext cx="0" cy="377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9AF73751-EE28-A58B-9034-E43E1D78310A}"/>
              </a:ext>
            </a:extLst>
          </p:cNvPr>
          <p:cNvCxnSpPr>
            <a:cxnSpLocks/>
          </p:cNvCxnSpPr>
          <p:nvPr/>
        </p:nvCxnSpPr>
        <p:spPr>
          <a:xfrm>
            <a:off x="2419003" y="1496964"/>
            <a:ext cx="6844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5595067-46CD-EE76-7DDD-F36B41E3646B}"/>
              </a:ext>
            </a:extLst>
          </p:cNvPr>
          <p:cNvSpPr txBox="1"/>
          <p:nvPr/>
        </p:nvSpPr>
        <p:spPr>
          <a:xfrm>
            <a:off x="610871" y="0"/>
            <a:ext cx="1110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f(x) vs x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BF76E85-E601-50C8-5D5F-3356B6902E73}"/>
              </a:ext>
            </a:extLst>
          </p:cNvPr>
          <p:cNvSpPr txBox="1"/>
          <p:nvPr/>
        </p:nvSpPr>
        <p:spPr>
          <a:xfrm>
            <a:off x="616527" y="3025899"/>
            <a:ext cx="1041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(-0.5, 2.5)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C33E1AA-4BF1-7E68-4B97-AC189269BBDC}"/>
              </a:ext>
            </a:extLst>
          </p:cNvPr>
          <p:cNvSpPr txBox="1"/>
          <p:nvPr/>
        </p:nvSpPr>
        <p:spPr>
          <a:xfrm>
            <a:off x="3704096" y="3025898"/>
            <a:ext cx="157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(-0.5, 1.354)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B62D15A-DA63-6357-3994-FFBE7E17FC81}"/>
              </a:ext>
            </a:extLst>
          </p:cNvPr>
          <p:cNvSpPr txBox="1"/>
          <p:nvPr/>
        </p:nvSpPr>
        <p:spPr>
          <a:xfrm>
            <a:off x="3598031" y="0"/>
            <a:ext cx="1289393" cy="316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First Iteration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C7EA8B6-C198-395F-5F2B-E2F557BBD33E}"/>
              </a:ext>
            </a:extLst>
          </p:cNvPr>
          <p:cNvSpPr txBox="1"/>
          <p:nvPr/>
        </p:nvSpPr>
        <p:spPr>
          <a:xfrm>
            <a:off x="6790086" y="20579"/>
            <a:ext cx="1289393" cy="316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Last Iteration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EFE1457-3330-1E0D-E33F-7F11D03DCF27}"/>
              </a:ext>
            </a:extLst>
          </p:cNvPr>
          <p:cNvSpPr txBox="1"/>
          <p:nvPr/>
        </p:nvSpPr>
        <p:spPr>
          <a:xfrm>
            <a:off x="6137564" y="4681834"/>
            <a:ext cx="28900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Final Range= (0.526102, 0.5283)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4FF99F2-1259-D0A5-4413-9049A1D98035}"/>
              </a:ext>
            </a:extLst>
          </p:cNvPr>
          <p:cNvSpPr txBox="1"/>
          <p:nvPr/>
        </p:nvSpPr>
        <p:spPr>
          <a:xfrm>
            <a:off x="1296905" y="3379458"/>
            <a:ext cx="3981676" cy="954107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Golden Section Method</a:t>
            </a:r>
          </a:p>
          <a:p>
            <a:r>
              <a:rPr lang="en-IN" dirty="0"/>
              <a:t>Input Range(From Golden Section)= (-0.5, 2.5)</a:t>
            </a:r>
          </a:p>
          <a:p>
            <a:r>
              <a:rPr lang="en-IN" dirty="0"/>
              <a:t>Initial guess=3</a:t>
            </a:r>
          </a:p>
          <a:p>
            <a:r>
              <a:rPr lang="en-IN" dirty="0"/>
              <a:t>Total Iterations: 15     Epsilon=0.001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C795555C-9E7C-3AA1-A885-FB5A3C277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6905" y="4430852"/>
            <a:ext cx="3981676" cy="50196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3204EAF-EB07-646A-2C85-1CBFF8FE7F7F}"/>
              </a:ext>
            </a:extLst>
          </p:cNvPr>
          <p:cNvSpPr txBox="1"/>
          <p:nvPr/>
        </p:nvSpPr>
        <p:spPr>
          <a:xfrm>
            <a:off x="1296905" y="3346910"/>
            <a:ext cx="3981676" cy="954107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Golden Section Method</a:t>
            </a:r>
          </a:p>
          <a:p>
            <a:r>
              <a:rPr lang="en-IN" dirty="0"/>
              <a:t>Input </a:t>
            </a:r>
            <a:r>
              <a:rPr lang="en-IN" dirty="0" smtClean="0"/>
              <a:t>Range(From Bounding Phase)= </a:t>
            </a:r>
            <a:r>
              <a:rPr lang="en-IN" dirty="0"/>
              <a:t>(-0.5, 2.5)</a:t>
            </a:r>
          </a:p>
          <a:p>
            <a:r>
              <a:rPr lang="en-IN" dirty="0"/>
              <a:t>Initial guess=3</a:t>
            </a:r>
          </a:p>
          <a:p>
            <a:r>
              <a:rPr lang="en-IN" dirty="0"/>
              <a:t>Total Iterations: 15     Epsilon=0.001</a:t>
            </a:r>
          </a:p>
        </p:txBody>
      </p:sp>
    </p:spTree>
    <p:extLst>
      <p:ext uri="{BB962C8B-B14F-4D97-AF65-F5344CB8AC3E}">
        <p14:creationId xmlns:p14="http://schemas.microsoft.com/office/powerpoint/2010/main" val="4676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796658B-AAA6-C7D7-96BC-B948B2761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6"/>
          <a:stretch/>
        </p:blipFill>
        <p:spPr>
          <a:xfrm>
            <a:off x="146138" y="242408"/>
            <a:ext cx="4559542" cy="39811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C0CDCCD3-3F0B-B1FC-AA49-0A4A15483187}"/>
              </a:ext>
            </a:extLst>
          </p:cNvPr>
          <p:cNvCxnSpPr>
            <a:cxnSpLocks/>
          </p:cNvCxnSpPr>
          <p:nvPr/>
        </p:nvCxnSpPr>
        <p:spPr>
          <a:xfrm>
            <a:off x="2141674" y="769427"/>
            <a:ext cx="42926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DCE375B-2E3B-AE5E-0DFA-697BAB831949}"/>
              </a:ext>
            </a:extLst>
          </p:cNvPr>
          <p:cNvCxnSpPr>
            <a:cxnSpLocks/>
          </p:cNvCxnSpPr>
          <p:nvPr/>
        </p:nvCxnSpPr>
        <p:spPr>
          <a:xfrm flipV="1">
            <a:off x="2018788" y="600332"/>
            <a:ext cx="4415568" cy="45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F00F9CF-4919-BC5A-BE8D-9CFF59EFCE4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242595" y="1045592"/>
            <a:ext cx="5191761" cy="30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5412CF34-A4EF-469E-51EF-8119DD288D16}"/>
              </a:ext>
            </a:extLst>
          </p:cNvPr>
          <p:cNvSpPr txBox="1"/>
          <p:nvPr/>
        </p:nvSpPr>
        <p:spPr>
          <a:xfrm>
            <a:off x="6434356" y="645760"/>
            <a:ext cx="2563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Initial guess, x=-0.830018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xmlns="" id="{6C80D6EA-CC93-03C1-9C37-1E3DA2837F1B}"/>
              </a:ext>
            </a:extLst>
          </p:cNvPr>
          <p:cNvSpPr txBox="1"/>
          <p:nvPr/>
        </p:nvSpPr>
        <p:spPr>
          <a:xfrm>
            <a:off x="6434356" y="399816"/>
            <a:ext cx="2563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First Iteration, x=-0.880018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xmlns="" id="{F5CD5107-E76E-223B-5534-C0468C81C03B}"/>
              </a:ext>
            </a:extLst>
          </p:cNvPr>
          <p:cNvSpPr txBox="1"/>
          <p:nvPr/>
        </p:nvSpPr>
        <p:spPr>
          <a:xfrm>
            <a:off x="6434356" y="891703"/>
            <a:ext cx="224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Last Iteration, x=-1.18002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xmlns="" id="{477F6AF0-6C80-E6BA-4C50-7A80C0254A48}"/>
              </a:ext>
            </a:extLst>
          </p:cNvPr>
          <p:cNvSpPr txBox="1"/>
          <p:nvPr/>
        </p:nvSpPr>
        <p:spPr>
          <a:xfrm>
            <a:off x="3868018" y="252093"/>
            <a:ext cx="111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dirty="0">
                <a:solidFill>
                  <a:srgbClr val="FF0000"/>
                </a:solidFill>
              </a:rPr>
              <a:t>f(x)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xmlns="" id="{4FD3DA11-CF56-CC19-4FB9-207FB9FA14DF}"/>
              </a:ext>
            </a:extLst>
          </p:cNvPr>
          <p:cNvSpPr txBox="1"/>
          <p:nvPr/>
        </p:nvSpPr>
        <p:spPr>
          <a:xfrm>
            <a:off x="269274" y="3799666"/>
            <a:ext cx="259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9E2612C6-3E4D-D512-63D1-29C18B227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37" y="4389587"/>
            <a:ext cx="4559541" cy="5115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CD205E6-016B-759F-D050-2DE6CEF49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21" y="1510777"/>
            <a:ext cx="2410241" cy="21610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F26F030-84DB-E2E7-5DB4-065A88F2C00A}"/>
              </a:ext>
            </a:extLst>
          </p:cNvPr>
          <p:cNvCxnSpPr/>
          <p:nvPr/>
        </p:nvCxnSpPr>
        <p:spPr>
          <a:xfrm>
            <a:off x="5956663" y="1862051"/>
            <a:ext cx="415636" cy="0"/>
          </a:xfrm>
          <a:prstGeom prst="line">
            <a:avLst/>
          </a:prstGeom>
          <a:ln w="12700">
            <a:solidFill>
              <a:srgbClr val="377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0BC8F092-D845-37F6-25A2-F14F2A3E88DA}"/>
              </a:ext>
            </a:extLst>
          </p:cNvPr>
          <p:cNvCxnSpPr>
            <a:cxnSpLocks/>
          </p:cNvCxnSpPr>
          <p:nvPr/>
        </p:nvCxnSpPr>
        <p:spPr>
          <a:xfrm>
            <a:off x="6434356" y="1862051"/>
            <a:ext cx="431808" cy="72885"/>
          </a:xfrm>
          <a:prstGeom prst="line">
            <a:avLst/>
          </a:prstGeom>
          <a:ln w="12700">
            <a:solidFill>
              <a:srgbClr val="377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8688013F-29CF-0283-4BCD-98AD162A8CE9}"/>
              </a:ext>
            </a:extLst>
          </p:cNvPr>
          <p:cNvCxnSpPr>
            <a:cxnSpLocks/>
          </p:cNvCxnSpPr>
          <p:nvPr/>
        </p:nvCxnSpPr>
        <p:spPr>
          <a:xfrm flipV="1">
            <a:off x="5452844" y="769427"/>
            <a:ext cx="1098958" cy="1092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8">
            <a:extLst>
              <a:ext uri="{FF2B5EF4-FFF2-40B4-BE49-F238E27FC236}">
                <a16:creationId xmlns:a16="http://schemas.microsoft.com/office/drawing/2014/main" xmlns="" id="{798B17CA-3B41-0D44-7CB6-3050487C0D7C}"/>
              </a:ext>
            </a:extLst>
          </p:cNvPr>
          <p:cNvSpPr txBox="1"/>
          <p:nvPr/>
        </p:nvSpPr>
        <p:spPr>
          <a:xfrm>
            <a:off x="5486681" y="3633031"/>
            <a:ext cx="1908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100" dirty="0">
                <a:solidFill>
                  <a:srgbClr val="FF0000"/>
                </a:solidFill>
              </a:rPr>
              <a:t>No. of iterations</a:t>
            </a:r>
          </a:p>
        </p:txBody>
      </p:sp>
      <p:sp>
        <p:nvSpPr>
          <p:cNvPr id="33" name="TextBox 63">
            <a:extLst>
              <a:ext uri="{FF2B5EF4-FFF2-40B4-BE49-F238E27FC236}">
                <a16:creationId xmlns:a16="http://schemas.microsoft.com/office/drawing/2014/main" xmlns="" id="{7BB815F9-79EE-0FA2-D0BD-E861F9BFEDC2}"/>
              </a:ext>
            </a:extLst>
          </p:cNvPr>
          <p:cNvSpPr txBox="1"/>
          <p:nvPr/>
        </p:nvSpPr>
        <p:spPr>
          <a:xfrm>
            <a:off x="5014896" y="1568953"/>
            <a:ext cx="1116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200" dirty="0">
                <a:solidFill>
                  <a:srgbClr val="FF0000"/>
                </a:solidFill>
              </a:rPr>
              <a:t>f(x)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9773028-7D44-887F-0F8E-DE365B38F362}"/>
              </a:ext>
            </a:extLst>
          </p:cNvPr>
          <p:cNvSpPr txBox="1"/>
          <p:nvPr/>
        </p:nvSpPr>
        <p:spPr>
          <a:xfrm>
            <a:off x="5298633" y="4157943"/>
            <a:ext cx="1731696" cy="738664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Bounding Phase</a:t>
            </a:r>
          </a:p>
          <a:p>
            <a:r>
              <a:rPr lang="en-IN" dirty="0"/>
              <a:t>Delta=0.05</a:t>
            </a:r>
          </a:p>
          <a:p>
            <a:r>
              <a:rPr lang="en-IN" dirty="0"/>
              <a:t>Total Iterations: 3</a:t>
            </a:r>
          </a:p>
        </p:txBody>
      </p:sp>
    </p:spTree>
    <p:extLst>
      <p:ext uri="{BB962C8B-B14F-4D97-AF65-F5344CB8AC3E}">
        <p14:creationId xmlns:p14="http://schemas.microsoft.com/office/powerpoint/2010/main" val="5735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B2565A-38C9-C220-37DA-5565C85F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8" y="384721"/>
            <a:ext cx="2744613" cy="2561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D0E9F84-AA00-80A6-07DB-EE19E8FE1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329" y="224076"/>
            <a:ext cx="2837475" cy="2561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8CD8604-4AA7-84B4-CB7E-3BCB4CB7C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295" y="224076"/>
            <a:ext cx="2748783" cy="249395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A09E25-D94B-A368-037D-0344AA99007F}"/>
              </a:ext>
            </a:extLst>
          </p:cNvPr>
          <p:cNvSpPr/>
          <p:nvPr/>
        </p:nvSpPr>
        <p:spPr>
          <a:xfrm>
            <a:off x="7221142" y="424058"/>
            <a:ext cx="221672" cy="23511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C210154D-1007-59E7-0145-906EFC1BA02C}"/>
              </a:ext>
            </a:extLst>
          </p:cNvPr>
          <p:cNvCxnSpPr>
            <a:cxnSpLocks/>
          </p:cNvCxnSpPr>
          <p:nvPr/>
        </p:nvCxnSpPr>
        <p:spPr>
          <a:xfrm flipV="1">
            <a:off x="3903828" y="486561"/>
            <a:ext cx="198389" cy="263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9AF73751-EE28-A58B-9034-E43E1D78310A}"/>
              </a:ext>
            </a:extLst>
          </p:cNvPr>
          <p:cNvCxnSpPr>
            <a:cxnSpLocks/>
          </p:cNvCxnSpPr>
          <p:nvPr/>
        </p:nvCxnSpPr>
        <p:spPr>
          <a:xfrm>
            <a:off x="2171772" y="1573908"/>
            <a:ext cx="6844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9">
            <a:extLst>
              <a:ext uri="{FF2B5EF4-FFF2-40B4-BE49-F238E27FC236}">
                <a16:creationId xmlns:a16="http://schemas.microsoft.com/office/drawing/2014/main" xmlns="" id="{45595067-46CD-EE76-7DDD-F36B41E3646B}"/>
              </a:ext>
            </a:extLst>
          </p:cNvPr>
          <p:cNvSpPr txBox="1"/>
          <p:nvPr/>
        </p:nvSpPr>
        <p:spPr>
          <a:xfrm>
            <a:off x="918656" y="31319"/>
            <a:ext cx="1110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rgbClr val="FF0000"/>
                </a:solidFill>
              </a:rPr>
              <a:t>f(x) vs x </a:t>
            </a:r>
          </a:p>
        </p:txBody>
      </p:sp>
      <p:sp>
        <p:nvSpPr>
          <p:cNvPr id="16" name="TextBox 52">
            <a:extLst>
              <a:ext uri="{FF2B5EF4-FFF2-40B4-BE49-F238E27FC236}">
                <a16:creationId xmlns:a16="http://schemas.microsoft.com/office/drawing/2014/main" xmlns="" id="{4EFE1457-3330-1E0D-E33F-7F11D03DCF27}"/>
              </a:ext>
            </a:extLst>
          </p:cNvPr>
          <p:cNvSpPr txBox="1"/>
          <p:nvPr/>
        </p:nvSpPr>
        <p:spPr>
          <a:xfrm>
            <a:off x="5618120" y="4758778"/>
            <a:ext cx="329395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Final Range= (-0.960233, -0.960014)</a:t>
            </a:r>
          </a:p>
        </p:txBody>
      </p:sp>
      <p:sp>
        <p:nvSpPr>
          <p:cNvPr id="17" name="TextBox 62">
            <a:extLst>
              <a:ext uri="{FF2B5EF4-FFF2-40B4-BE49-F238E27FC236}">
                <a16:creationId xmlns:a16="http://schemas.microsoft.com/office/drawing/2014/main" xmlns="" id="{93204EAF-EB07-646A-2C85-1CBFF8FE7F7F}"/>
              </a:ext>
            </a:extLst>
          </p:cNvPr>
          <p:cNvSpPr txBox="1"/>
          <p:nvPr/>
        </p:nvSpPr>
        <p:spPr>
          <a:xfrm>
            <a:off x="326585" y="3835612"/>
            <a:ext cx="5201759" cy="954107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u="sng" dirty="0"/>
              <a:t>Golden Section Method</a:t>
            </a:r>
          </a:p>
          <a:p>
            <a:r>
              <a:rPr lang="en-IN" dirty="0"/>
              <a:t>Input Range(From Golden Section)= (-1.18002, -0.880018)</a:t>
            </a:r>
          </a:p>
          <a:p>
            <a:r>
              <a:rPr lang="en-IN" dirty="0"/>
              <a:t>Initial guess=- 0.830018</a:t>
            </a:r>
          </a:p>
          <a:p>
            <a:r>
              <a:rPr lang="en-IN" dirty="0"/>
              <a:t>Total Iterations: 15     Epsilon=0.001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5AEF481-4235-2A7F-3556-D3D602EFB9E8}"/>
              </a:ext>
            </a:extLst>
          </p:cNvPr>
          <p:cNvSpPr txBox="1"/>
          <p:nvPr/>
        </p:nvSpPr>
        <p:spPr>
          <a:xfrm>
            <a:off x="475810" y="3015014"/>
            <a:ext cx="2107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(-1.18002, -0.880018)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B376CBE-4260-035B-DA3E-8E1CD965BBA3}"/>
              </a:ext>
            </a:extLst>
          </p:cNvPr>
          <p:cNvSpPr txBox="1"/>
          <p:nvPr/>
        </p:nvSpPr>
        <p:spPr>
          <a:xfrm>
            <a:off x="3336721" y="2861125"/>
            <a:ext cx="2258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(-1.06542 ,-0.880018)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F6B01E4-D318-A00E-4490-A2EA970D8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409" y="2852915"/>
            <a:ext cx="2035911" cy="185082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54B27969-04B2-B82E-E606-0CCA95BD0218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339365" y="610722"/>
            <a:ext cx="24490" cy="2242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6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t="17187" r="1" b="5072"/>
          <a:stretch/>
        </p:blipFill>
        <p:spPr>
          <a:xfrm>
            <a:off x="626724" y="1097174"/>
            <a:ext cx="7572054" cy="3506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4603" y="2383604"/>
            <a:ext cx="565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44078" y="4200417"/>
            <a:ext cx="565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36286" y="4643919"/>
                <a:ext cx="33986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f(x)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6" y="4643919"/>
                <a:ext cx="3398627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53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79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3"/>
          <p:cNvSpPr txBox="1">
            <a:spLocks noGrp="1"/>
          </p:cNvSpPr>
          <p:nvPr>
            <p:ph type="title"/>
          </p:nvPr>
        </p:nvSpPr>
        <p:spPr>
          <a:xfrm>
            <a:off x="2139775" y="1599950"/>
            <a:ext cx="4864500" cy="17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Thankyou</a:t>
            </a:r>
            <a:endParaRPr sz="5600" dirty="0"/>
          </a:p>
        </p:txBody>
      </p:sp>
      <p:sp>
        <p:nvSpPr>
          <p:cNvPr id="2" name="Google Shape;347;p29">
            <a:extLst>
              <a:ext uri="{FF2B5EF4-FFF2-40B4-BE49-F238E27FC236}">
                <a16:creationId xmlns:a16="http://schemas.microsoft.com/office/drawing/2014/main" xmlns="" id="{7D7A59B3-F76E-76A1-1111-CC4E89F9C4E4}"/>
              </a:ext>
            </a:extLst>
          </p:cNvPr>
          <p:cNvSpPr txBox="1">
            <a:spLocks/>
          </p:cNvSpPr>
          <p:nvPr/>
        </p:nvSpPr>
        <p:spPr>
          <a:xfrm>
            <a:off x="3563141" y="3021800"/>
            <a:ext cx="3088545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Submitted by</a:t>
            </a:r>
          </a:p>
          <a:p>
            <a:r>
              <a:rPr lang="en-US"/>
              <a:t>Anushka Anand-190103016</a:t>
            </a:r>
          </a:p>
          <a:p>
            <a:r>
              <a:rPr lang="en-US"/>
              <a:t>Richa Kumari-     190103074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ter for Health Statistics by Slidesgo">
  <a:themeElements>
    <a:clrScheme name="Simple Light">
      <a:dk1>
        <a:srgbClr val="211E42"/>
      </a:dk1>
      <a:lt1>
        <a:srgbClr val="FFFFFF"/>
      </a:lt1>
      <a:dk2>
        <a:srgbClr val="6D689C"/>
      </a:dk2>
      <a:lt2>
        <a:srgbClr val="D5D3EB"/>
      </a:lt2>
      <a:accent1>
        <a:srgbClr val="E4F8F9"/>
      </a:accent1>
      <a:accent2>
        <a:srgbClr val="C7EDF0"/>
      </a:accent2>
      <a:accent3>
        <a:srgbClr val="AAE3E8"/>
      </a:accent3>
      <a:accent4>
        <a:srgbClr val="24BBC4"/>
      </a:accent4>
      <a:accent5>
        <a:srgbClr val="0E868C"/>
      </a:accent5>
      <a:accent6>
        <a:srgbClr val="211E42"/>
      </a:accent6>
      <a:hlink>
        <a:srgbClr val="211E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222</Words>
  <Application>Microsoft Office PowerPoint</Application>
  <PresentationFormat>On-screen Show (16:9)</PresentationFormat>
  <Paragraphs>57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Rubik</vt:lpstr>
      <vt:lpstr>Cambria Math</vt:lpstr>
      <vt:lpstr>Palanquin Dark</vt:lpstr>
      <vt:lpstr>Arial</vt:lpstr>
      <vt:lpstr>Center for Health Statistics by Slidesgo</vt:lpstr>
      <vt:lpstr>PHASE-1</vt:lpstr>
      <vt:lpstr>PowerPoint Presentation</vt:lpstr>
      <vt:lpstr>PowerPoint Presentation</vt:lpstr>
      <vt:lpstr>PowerPoint Presentation</vt:lpstr>
      <vt:lpstr>PowerPoint Presentation</vt:lpstr>
      <vt:lpstr>Other example</vt:lpstr>
      <vt:lpstr>Thankyou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PHASE-1</dc:title>
  <dc:creator>Richa</dc:creator>
  <cp:lastModifiedBy>ANUSHKA ANAND</cp:lastModifiedBy>
  <cp:revision>10</cp:revision>
  <dcterms:modified xsi:type="dcterms:W3CDTF">2022-09-10T13:04:11Z</dcterms:modified>
</cp:coreProperties>
</file>