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layfair Display" charset="1" panose="00000000000000000000"/>
      <p:regular r:id="rId15"/>
    </p:embeddedFont>
    <p:embeddedFont>
      <p:font typeface="Playfair Display Bold" charset="1" panose="00000000000000000000"/>
      <p:regular r:id="rId16"/>
    </p:embeddedFont>
    <p:embeddedFont>
      <p:font typeface="Times New Roman" charset="1" panose="02030502070405020303"/>
      <p:regular r:id="rId17"/>
    </p:embeddedFont>
    <p:embeddedFont>
      <p:font typeface="Times New Roman Bold" charset="1" panose="02030802070405020303"/>
      <p:regular r:id="rId18"/>
    </p:embeddedFont>
    <p:embeddedFont>
      <p:font typeface="Droid Serif" charset="1" panose="02020600060500020200"/>
      <p:regular r:id="rId19"/>
    </p:embeddedFont>
    <p:embeddedFont>
      <p:font typeface="Liberation Sans Bold" charset="1" panose="020B0704020202020204"/>
      <p:regular r:id="rId20"/>
    </p:embeddedFont>
    <p:embeddedFont>
      <p:font typeface="Liberation Sans" charset="1" panose="020B0604020202020204"/>
      <p:regular r:id="rId21"/>
    </p:embeddedFont>
    <p:embeddedFont>
      <p:font typeface="Montserrat Bold" charset="1" panose="00000800000000000000"/>
      <p:regular r:id="rId22"/>
    </p:embeddedFont>
    <p:embeddedFont>
      <p:font typeface="Montserrat Ultra-Bold" charset="1" panose="000009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64261" y="6677503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184892" y="-10287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2605" y="6043612"/>
            <a:ext cx="2369825" cy="2300885"/>
          </a:xfrm>
          <a:custGeom>
            <a:avLst/>
            <a:gdLst/>
            <a:ahLst/>
            <a:cxnLst/>
            <a:rect r="r" b="b" t="t" l="l"/>
            <a:pathLst>
              <a:path h="2300885" w="236982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57400" y="3683816"/>
            <a:ext cx="14639924" cy="647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79"/>
              </a:lnSpc>
            </a:pPr>
            <a:r>
              <a:rPr lang="en-US" sz="10649" spc="106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JAN</a:t>
            </a:r>
            <a:r>
              <a:rPr lang="en-US" sz="10649" spc="106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 AUSTEN TEXT GENERATOR</a:t>
            </a:r>
          </a:p>
          <a:p>
            <a:pPr algn="ctr">
              <a:lnSpc>
                <a:spcPts val="12779"/>
              </a:lnSpc>
            </a:pPr>
          </a:p>
          <a:p>
            <a:pPr algn="ctr" marL="0" indent="0" lvl="0">
              <a:lnSpc>
                <a:spcPts val="1277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190522" y="1293035"/>
            <a:ext cx="11227589" cy="204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170"/>
              </a:lnSpc>
              <a:spcBef>
                <a:spcPct val="0"/>
              </a:spcBef>
            </a:pPr>
            <a:r>
              <a:rPr lang="en-US" b="true" sz="13475" spc="404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WRITE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4418111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337292" y="-8763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10130" y="6114049"/>
            <a:ext cx="2369825" cy="2300885"/>
          </a:xfrm>
          <a:custGeom>
            <a:avLst/>
            <a:gdLst/>
            <a:ahLst/>
            <a:cxnLst/>
            <a:rect r="r" b="b" t="t" l="l"/>
            <a:pathLst>
              <a:path h="2300885" w="236982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88210" y="738769"/>
            <a:ext cx="14111580" cy="8809462"/>
          </a:xfrm>
          <a:custGeom>
            <a:avLst/>
            <a:gdLst/>
            <a:ahLst/>
            <a:cxnLst/>
            <a:rect r="r" b="b" t="t" l="l"/>
            <a:pathLst>
              <a:path h="8809462" w="14111580">
                <a:moveTo>
                  <a:pt x="0" y="0"/>
                </a:moveTo>
                <a:lnTo>
                  <a:pt x="14111580" y="0"/>
                </a:lnTo>
                <a:lnTo>
                  <a:pt x="14111580" y="8809462"/>
                </a:lnTo>
                <a:lnTo>
                  <a:pt x="0" y="88094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61851" y="3002224"/>
            <a:ext cx="12226995" cy="570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8193" indent="-384097" lvl="1">
              <a:lnSpc>
                <a:spcPts val="4981"/>
              </a:lnSpc>
              <a:buFont typeface="Arial"/>
              <a:buChar char="•"/>
            </a:pPr>
            <a:r>
              <a:rPr lang="en-US" sz="35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35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eveloped a text generation model mimicking Jane Austen’s writing style.</a:t>
            </a:r>
          </a:p>
          <a:p>
            <a:pPr algn="just" marL="768193" indent="-384097" lvl="1">
              <a:lnSpc>
                <a:spcPts val="4981"/>
              </a:lnSpc>
              <a:buFont typeface="Arial"/>
              <a:buChar char="•"/>
            </a:pPr>
            <a:r>
              <a:rPr lang="en-US" sz="35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Focused on the first five chapters of Pride and Prejudice.</a:t>
            </a:r>
          </a:p>
          <a:p>
            <a:pPr algn="just" marL="768193" indent="-384097" lvl="1">
              <a:lnSpc>
                <a:spcPts val="4981"/>
              </a:lnSpc>
              <a:buFont typeface="Arial"/>
              <a:buChar char="•"/>
            </a:pPr>
            <a:r>
              <a:rPr lang="en-US" sz="35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Utilized Natural Language Processing (NLP) techniques for text analysis and generation.</a:t>
            </a:r>
          </a:p>
          <a:p>
            <a:pPr algn="just" marL="768193" indent="-384097" lvl="1">
              <a:lnSpc>
                <a:spcPts val="4981"/>
              </a:lnSpc>
              <a:buFont typeface="Arial"/>
              <a:buChar char="•"/>
            </a:pPr>
            <a:r>
              <a:rPr lang="en-US" sz="35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Aimed to produce coherent, stylistic prose that reflects Austen’s tone and vocabulary.</a:t>
            </a:r>
          </a:p>
          <a:p>
            <a:pPr algn="just" marL="768193" indent="-384097" lvl="1">
              <a:lnSpc>
                <a:spcPts val="4981"/>
              </a:lnSpc>
              <a:buFont typeface="Arial"/>
              <a:buChar char="•"/>
            </a:pPr>
            <a:r>
              <a:rPr lang="en-US" sz="35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Deployed using Streamlit for interactive text generation.</a:t>
            </a:r>
          </a:p>
          <a:p>
            <a:pPr algn="just">
              <a:lnSpc>
                <a:spcPts val="4981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962708" y="2020416"/>
            <a:ext cx="10625281" cy="1115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52"/>
              </a:lnSpc>
            </a:pPr>
            <a:r>
              <a:rPr lang="en-US" b="true" sz="7991" spc="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55584" y="3115653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6"/>
                </a:lnTo>
                <a:lnTo>
                  <a:pt x="0" y="89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12447" y="3074910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25139" y="3074910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3554138" y="3522554"/>
            <a:ext cx="4958308" cy="4074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9411001" y="3522554"/>
            <a:ext cx="501413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636774" y="847725"/>
            <a:ext cx="8449944" cy="1525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604"/>
              </a:lnSpc>
              <a:spcBef>
                <a:spcPct val="0"/>
              </a:spcBef>
            </a:pPr>
            <a:r>
              <a:rPr lang="en-US" b="true" sz="8837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PROCESS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175679">
            <a:off x="539798" y="3690199"/>
            <a:ext cx="6028681" cy="5752466"/>
          </a:xfrm>
          <a:custGeom>
            <a:avLst/>
            <a:gdLst/>
            <a:ahLst/>
            <a:cxnLst/>
            <a:rect r="r" b="b" t="t" l="l"/>
            <a:pathLst>
              <a:path h="5752466" w="6028681">
                <a:moveTo>
                  <a:pt x="0" y="0"/>
                </a:moveTo>
                <a:lnTo>
                  <a:pt x="6028681" y="0"/>
                </a:lnTo>
                <a:lnTo>
                  <a:pt x="6028681" y="5752467"/>
                </a:lnTo>
                <a:lnTo>
                  <a:pt x="0" y="57524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96796" y="4574388"/>
            <a:ext cx="4514686" cy="470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5"/>
              </a:lnSpc>
            </a:pPr>
            <a:r>
              <a:rPr lang="en-US" sz="250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P</a:t>
            </a:r>
            <a:r>
              <a:rPr lang="en-US" sz="250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reparation &amp; NLP Analysis</a:t>
            </a:r>
          </a:p>
          <a:p>
            <a:pPr algn="l">
              <a:lnSpc>
                <a:spcPts val="2730"/>
              </a:lnSpc>
            </a:pPr>
          </a:p>
          <a:p>
            <a:pPr algn="l" marL="421028" indent="-210514" lvl="1">
              <a:lnSpc>
                <a:spcPts val="2730"/>
              </a:lnSpc>
              <a:buFont typeface="Arial"/>
              <a:buChar char="•"/>
            </a:pPr>
            <a:r>
              <a:rPr lang="en-US" b="true" sz="19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Collected first five chapters of Pride and Prejudice</a:t>
            </a:r>
          </a:p>
          <a:p>
            <a:pPr algn="l">
              <a:lnSpc>
                <a:spcPts val="2730"/>
              </a:lnSpc>
            </a:pPr>
          </a:p>
          <a:p>
            <a:pPr algn="l" marL="421028" indent="-210514" lvl="1">
              <a:lnSpc>
                <a:spcPts val="2730"/>
              </a:lnSpc>
              <a:buFont typeface="Arial"/>
              <a:buChar char="•"/>
            </a:pPr>
            <a:r>
              <a:rPr lang="en-US" b="true" sz="19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Applied NLP techniques:</a:t>
            </a:r>
          </a:p>
          <a:p>
            <a:pPr algn="l" marL="842055" indent="-280685" lvl="2">
              <a:lnSpc>
                <a:spcPts val="2730"/>
              </a:lnSpc>
              <a:buFont typeface="Arial"/>
              <a:buChar char="⚬"/>
            </a:pPr>
            <a:r>
              <a:rPr lang="en-US" b="true" sz="19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Named Entity Recognition (NER)</a:t>
            </a:r>
          </a:p>
          <a:p>
            <a:pPr algn="l" marL="842055" indent="-280685" lvl="2">
              <a:lnSpc>
                <a:spcPts val="2730"/>
              </a:lnSpc>
              <a:buFont typeface="Arial"/>
              <a:buChar char="⚬"/>
            </a:pPr>
            <a:r>
              <a:rPr lang="en-US" b="true" sz="19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Sentiment Analysis</a:t>
            </a:r>
          </a:p>
          <a:p>
            <a:pPr algn="l" marL="842055" indent="-280685" lvl="2">
              <a:lnSpc>
                <a:spcPts val="2730"/>
              </a:lnSpc>
              <a:buFont typeface="Arial"/>
              <a:buChar char="⚬"/>
            </a:pPr>
            <a:r>
              <a:rPr lang="en-US" b="true" sz="19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Topic Modeling</a:t>
            </a:r>
          </a:p>
          <a:p>
            <a:pPr algn="l" marL="842055" indent="-280685" lvl="2">
              <a:lnSpc>
                <a:spcPts val="2730"/>
              </a:lnSpc>
              <a:buFont typeface="Arial"/>
              <a:buChar char="⚬"/>
            </a:pPr>
            <a:r>
              <a:rPr lang="en-US" b="true" sz="19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Dimensionality Reduction for Topic Visualization</a:t>
            </a:r>
          </a:p>
          <a:p>
            <a:pPr algn="l">
              <a:lnSpc>
                <a:spcPts val="273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true" rot="0">
            <a:off x="-250222" y="-10386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14425139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175679">
            <a:off x="6268017" y="3518307"/>
            <a:ext cx="6028681" cy="5752466"/>
          </a:xfrm>
          <a:custGeom>
            <a:avLst/>
            <a:gdLst/>
            <a:ahLst/>
            <a:cxnLst/>
            <a:rect r="r" b="b" t="t" l="l"/>
            <a:pathLst>
              <a:path h="5752466" w="6028681">
                <a:moveTo>
                  <a:pt x="0" y="0"/>
                </a:moveTo>
                <a:lnTo>
                  <a:pt x="6028681" y="0"/>
                </a:lnTo>
                <a:lnTo>
                  <a:pt x="6028681" y="5752466"/>
                </a:lnTo>
                <a:lnTo>
                  <a:pt x="0" y="57524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065198" y="5100843"/>
            <a:ext cx="5041840" cy="2482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6"/>
              </a:lnSpc>
            </a:pPr>
            <a:r>
              <a:rPr lang="en-US" sz="259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</a:t>
            </a:r>
            <a:r>
              <a:rPr lang="en-US" sz="259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el Training &amp; Fine-tuning</a:t>
            </a:r>
          </a:p>
          <a:p>
            <a:pPr algn="l">
              <a:lnSpc>
                <a:spcPts val="3626"/>
              </a:lnSpc>
            </a:pPr>
          </a:p>
          <a:p>
            <a:pPr algn="l" marL="470188" indent="-235094" lvl="1">
              <a:lnSpc>
                <a:spcPts val="3048"/>
              </a:lnSpc>
              <a:buFont typeface="Arial"/>
              <a:buChar char="•"/>
            </a:pPr>
            <a:r>
              <a:rPr lang="en-US" b="true" sz="217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</a:t>
            </a:r>
            <a:r>
              <a:rPr lang="en-US" b="true" sz="217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sed GPT-2 architecture</a:t>
            </a:r>
          </a:p>
          <a:p>
            <a:pPr algn="l">
              <a:lnSpc>
                <a:spcPts val="3048"/>
              </a:lnSpc>
            </a:pPr>
          </a:p>
          <a:p>
            <a:pPr algn="l" marL="470188" indent="-235094" lvl="1">
              <a:lnSpc>
                <a:spcPts val="3048"/>
              </a:lnSpc>
              <a:buFont typeface="Arial"/>
              <a:buChar char="•"/>
            </a:pPr>
            <a:r>
              <a:rPr lang="en-US" b="true" sz="217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</a:t>
            </a:r>
            <a:r>
              <a:rPr lang="en-US" b="true" sz="217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ine-tuned on Jan</a:t>
            </a:r>
            <a:r>
              <a:rPr lang="en-US" b="true" sz="217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 Austen’s style</a:t>
            </a:r>
          </a:p>
          <a:p>
            <a:pPr algn="l">
              <a:lnSpc>
                <a:spcPts val="3048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1175679">
            <a:off x="12015257" y="3518307"/>
            <a:ext cx="6028681" cy="5752466"/>
          </a:xfrm>
          <a:custGeom>
            <a:avLst/>
            <a:gdLst/>
            <a:ahLst/>
            <a:cxnLst/>
            <a:rect r="r" b="b" t="t" l="l"/>
            <a:pathLst>
              <a:path h="5752466" w="6028681">
                <a:moveTo>
                  <a:pt x="0" y="0"/>
                </a:moveTo>
                <a:lnTo>
                  <a:pt x="6028681" y="0"/>
                </a:lnTo>
                <a:lnTo>
                  <a:pt x="6028681" y="5752466"/>
                </a:lnTo>
                <a:lnTo>
                  <a:pt x="0" y="57524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879678" y="4574388"/>
            <a:ext cx="4888030" cy="4198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5"/>
              </a:lnSpc>
            </a:pPr>
            <a:r>
              <a:rPr lang="en-US" sz="2511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</a:t>
            </a:r>
            <a:r>
              <a:rPr lang="en-US" sz="2511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eployment &amp; Generation</a:t>
            </a:r>
          </a:p>
          <a:p>
            <a:pPr algn="l">
              <a:lnSpc>
                <a:spcPts val="2955"/>
              </a:lnSpc>
            </a:pPr>
          </a:p>
          <a:p>
            <a:pPr algn="l" marL="455845" indent="-227922" lvl="1">
              <a:lnSpc>
                <a:spcPts val="2955"/>
              </a:lnSpc>
              <a:buFont typeface="Arial"/>
              <a:buChar char="•"/>
            </a:pPr>
            <a:r>
              <a:rPr lang="en-US" b="true" sz="211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Built an interactive interface using Streamlit</a:t>
            </a:r>
          </a:p>
          <a:p>
            <a:pPr algn="l">
              <a:lnSpc>
                <a:spcPts val="2955"/>
              </a:lnSpc>
            </a:pPr>
          </a:p>
          <a:p>
            <a:pPr algn="l" marL="455845" indent="-227922" lvl="1">
              <a:lnSpc>
                <a:spcPts val="2955"/>
              </a:lnSpc>
              <a:buFont typeface="Arial"/>
              <a:buChar char="•"/>
            </a:pPr>
            <a:r>
              <a:rPr lang="en-US" b="true" sz="211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</a:t>
            </a:r>
            <a:r>
              <a:rPr lang="en-US" b="true" sz="211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er inputs a prompt; model returns Austen-style prose</a:t>
            </a:r>
          </a:p>
          <a:p>
            <a:pPr algn="l">
              <a:lnSpc>
                <a:spcPts val="2955"/>
              </a:lnSpc>
            </a:pPr>
          </a:p>
          <a:p>
            <a:pPr algn="l" marL="455845" indent="-227922" lvl="1">
              <a:lnSpc>
                <a:spcPts val="2955"/>
              </a:lnSpc>
              <a:buFont typeface="Arial"/>
              <a:buChar char="•"/>
            </a:pPr>
            <a:r>
              <a:rPr lang="en-US" b="true" sz="211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Deployed locally for demo use</a:t>
            </a:r>
          </a:p>
          <a:p>
            <a:pPr algn="l" marL="911690" indent="-303897" lvl="2">
              <a:lnSpc>
                <a:spcPts val="2955"/>
              </a:lnSpc>
              <a:buFont typeface="Arial"/>
              <a:buChar char="⚬"/>
            </a:pPr>
          </a:p>
          <a:p>
            <a:pPr algn="l">
              <a:lnSpc>
                <a:spcPts val="295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184892" y="-619978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10130" y="6114049"/>
            <a:ext cx="2369825" cy="2300885"/>
          </a:xfrm>
          <a:custGeom>
            <a:avLst/>
            <a:gdLst/>
            <a:ahLst/>
            <a:cxnLst/>
            <a:rect r="r" b="b" t="t" l="l"/>
            <a:pathLst>
              <a:path h="2300885" w="236982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 descr="light bulb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585554" y="181037"/>
            <a:ext cx="2307865" cy="2512769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5059238" y="1028700"/>
            <a:ext cx="8169524" cy="1560726"/>
            <a:chOff x="0" y="0"/>
            <a:chExt cx="7481863" cy="1429353"/>
          </a:xfrm>
        </p:grpSpPr>
        <p:sp>
          <p:nvSpPr>
            <p:cNvPr name="Freeform 7" id="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7481863" cy="1429353"/>
            </a:xfrm>
            <a:custGeom>
              <a:avLst/>
              <a:gdLst/>
              <a:ahLst/>
              <a:cxnLst/>
              <a:rect r="r" b="b" t="t" l="l"/>
              <a:pathLst>
                <a:path h="1429353" w="7481863">
                  <a:moveTo>
                    <a:pt x="18006" y="0"/>
                  </a:moveTo>
                  <a:lnTo>
                    <a:pt x="7463857" y="0"/>
                  </a:lnTo>
                  <a:cubicBezTo>
                    <a:pt x="7468632" y="0"/>
                    <a:pt x="7473212" y="1897"/>
                    <a:pt x="7476589" y="5274"/>
                  </a:cubicBezTo>
                  <a:cubicBezTo>
                    <a:pt x="7479966" y="8650"/>
                    <a:pt x="7481863" y="13230"/>
                    <a:pt x="7481863" y="18006"/>
                  </a:cubicBezTo>
                  <a:lnTo>
                    <a:pt x="7481863" y="1411348"/>
                  </a:lnTo>
                  <a:cubicBezTo>
                    <a:pt x="7481863" y="1421292"/>
                    <a:pt x="7473801" y="1429353"/>
                    <a:pt x="7463857" y="1429353"/>
                  </a:cubicBezTo>
                  <a:lnTo>
                    <a:pt x="18006" y="1429353"/>
                  </a:lnTo>
                  <a:cubicBezTo>
                    <a:pt x="8061" y="1429353"/>
                    <a:pt x="0" y="1421292"/>
                    <a:pt x="0" y="1411348"/>
                  </a:cubicBezTo>
                  <a:lnTo>
                    <a:pt x="0" y="18006"/>
                  </a:lnTo>
                  <a:cubicBezTo>
                    <a:pt x="0" y="8061"/>
                    <a:pt x="8061" y="0"/>
                    <a:pt x="18006" y="0"/>
                  </a:cubicBezTo>
                  <a:close/>
                </a:path>
              </a:pathLst>
            </a:custGeom>
            <a:solidFill>
              <a:srgbClr val="602E17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7481863" cy="1438878"/>
            </a:xfrm>
            <a:prstGeom prst="rect">
              <a:avLst/>
            </a:prstGeom>
          </p:spPr>
          <p:txBody>
            <a:bodyPr anchor="ctr" rtlCol="false" tIns="32795" lIns="32795" bIns="32795" rIns="32795"/>
            <a:lstStyle/>
            <a:p>
              <a:pPr algn="ctr" marL="0" indent="0" lvl="0">
                <a:lnSpc>
                  <a:spcPts val="8999"/>
                </a:lnSpc>
                <a:spcBef>
                  <a:spcPct val="0"/>
                </a:spcBef>
              </a:pPr>
              <a:r>
                <a:rPr lang="en-US" sz="7499">
                  <a:solidFill>
                    <a:srgbClr val="FFFFFF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Why this topic ?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101339" y="3653857"/>
            <a:ext cx="3270938" cy="3270938"/>
            <a:chOff x="0" y="0"/>
            <a:chExt cx="812800" cy="812800"/>
          </a:xfrm>
        </p:grpSpPr>
        <p:sp>
          <p:nvSpPr>
            <p:cNvPr name="Freeform 10" id="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AD6B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32795" lIns="32795" bIns="32795" rIns="32795"/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000000"/>
                  </a:solidFill>
                  <a:latin typeface="Liberation Sans Bold"/>
                  <a:ea typeface="Liberation Sans Bold"/>
                  <a:cs typeface="Liberation Sans Bold"/>
                  <a:sym typeface="Liberation Sans Bold"/>
                </a:rPr>
                <a:t>Innovativ</a:t>
              </a:r>
              <a:r>
                <a:rPr lang="en-US" b="true" sz="2100" strike="noStrike" u="none">
                  <a:solidFill>
                    <a:srgbClr val="000000"/>
                  </a:solidFill>
                  <a:latin typeface="Liberation Sans Bold"/>
                  <a:ea typeface="Liberation Sans Bold"/>
                  <a:cs typeface="Liberation Sans Bold"/>
                  <a:sym typeface="Liberation Sans Bold"/>
                </a:rPr>
                <a:t>e Learning</a:t>
              </a:r>
              <a:r>
                <a:rPr lang="en-US" sz="2100" strike="noStrike" u="none">
                  <a:solidFill>
                    <a:srgbClr val="000000"/>
                  </a:solidFill>
                  <a:latin typeface="Liberation Sans"/>
                  <a:ea typeface="Liberation Sans"/>
                  <a:cs typeface="Liberation Sans"/>
                  <a:sym typeface="Liberation Sans"/>
                </a:rPr>
                <a:t> </a:t>
              </a:r>
              <a:r>
                <a:rPr lang="en-US" sz="2100" strike="noStrike" u="none">
                  <a:solidFill>
                    <a:srgbClr val="000000"/>
                  </a:solidFill>
                  <a:latin typeface="Liberation Sans"/>
                  <a:ea typeface="Liberation Sans"/>
                  <a:cs typeface="Liberation Sans"/>
                  <a:sym typeface="Liberation Sans"/>
                </a:rPr>
                <a:t>Gaining hands-on experience in Natural Language Processing (NLP) and AI development.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343446" y="3653857"/>
            <a:ext cx="3357450" cy="3357450"/>
            <a:chOff x="0" y="0"/>
            <a:chExt cx="812800" cy="812800"/>
          </a:xfrm>
        </p:grpSpPr>
        <p:sp>
          <p:nvSpPr>
            <p:cNvPr name="Freeform 13" id="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3C0A8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32795" lIns="32795" bIns="32795" rIns="32795"/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000000"/>
                  </a:solidFill>
                  <a:latin typeface="Liberation Sans Bold"/>
                  <a:ea typeface="Liberation Sans Bold"/>
                  <a:cs typeface="Liberation Sans Bold"/>
                  <a:sym typeface="Liberation Sans Bold"/>
                </a:rPr>
                <a:t>Explor</a:t>
              </a:r>
              <a:r>
                <a:rPr lang="en-US" b="true" sz="2100" strike="noStrike" u="none">
                  <a:solidFill>
                    <a:srgbClr val="000000"/>
                  </a:solidFill>
                  <a:latin typeface="Liberation Sans Bold"/>
                  <a:ea typeface="Liberation Sans Bold"/>
                  <a:cs typeface="Liberation Sans Bold"/>
                  <a:sym typeface="Liberation Sans Bold"/>
                </a:rPr>
                <a:t>ing AI Creativity</a:t>
              </a:r>
            </a:p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trike="noStrike" u="none">
                  <a:solidFill>
                    <a:srgbClr val="000000"/>
                  </a:solidFill>
                  <a:latin typeface="Liberation Sans"/>
                  <a:ea typeface="Liberation Sans"/>
                  <a:cs typeface="Liberation Sans"/>
                  <a:sym typeface="Liberation Sans"/>
                </a:rPr>
                <a:t> </a:t>
              </a:r>
              <a:r>
                <a:rPr lang="en-US" sz="2100" strike="noStrike" u="none">
                  <a:solidFill>
                    <a:srgbClr val="000000"/>
                  </a:solidFill>
                  <a:latin typeface="Liberation Sans"/>
                  <a:ea typeface="Liberation Sans"/>
                  <a:cs typeface="Liberation Sans"/>
                  <a:sym typeface="Liberation Sans"/>
                </a:rPr>
                <a:t>Combining technology and creativity to generate human-like text.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48890" y="3653857"/>
            <a:ext cx="3357450" cy="3357450"/>
            <a:chOff x="0" y="0"/>
            <a:chExt cx="812800" cy="812800"/>
          </a:xfrm>
        </p:grpSpPr>
        <p:sp>
          <p:nvSpPr>
            <p:cNvPr name="Freeform 16" id="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AD6B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32795" lIns="32795" bIns="32795" rIns="32795"/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000000"/>
                  </a:solidFill>
                  <a:latin typeface="Liberation Sans Bold"/>
                  <a:ea typeface="Liberation Sans Bold"/>
                  <a:cs typeface="Liberation Sans Bold"/>
                  <a:sym typeface="Liberation Sans Bold"/>
                </a:rPr>
                <a:t>R</a:t>
              </a:r>
              <a:r>
                <a:rPr lang="en-US" b="true" sz="2100" strike="noStrike" u="none">
                  <a:solidFill>
                    <a:srgbClr val="000000"/>
                  </a:solidFill>
                  <a:latin typeface="Liberation Sans Bold"/>
                  <a:ea typeface="Liberation Sans Bold"/>
                  <a:cs typeface="Liberation Sans Bold"/>
                  <a:sym typeface="Liberation Sans Bold"/>
                </a:rPr>
                <a:t>eviving Classic Literature</a:t>
              </a:r>
            </a:p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trike="noStrike" u="none">
                  <a:solidFill>
                    <a:srgbClr val="000000"/>
                  </a:solidFill>
                  <a:latin typeface="Liberation Sans"/>
                  <a:ea typeface="Liberation Sans"/>
                  <a:cs typeface="Liberation Sans"/>
                  <a:sym typeface="Liberation Sans"/>
                </a:rPr>
                <a:t>Bringing Jane Austen’s timeless writing style to life through AI.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64261" y="6677503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184892" y="-10287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2605" y="6043612"/>
            <a:ext cx="2369825" cy="2300885"/>
          </a:xfrm>
          <a:custGeom>
            <a:avLst/>
            <a:gdLst/>
            <a:ahLst/>
            <a:cxnLst/>
            <a:rect r="r" b="b" t="t" l="l"/>
            <a:pathLst>
              <a:path h="2300885" w="236982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028700" y="-52006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300859" y="618406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98089" y="4208514"/>
            <a:ext cx="5275116" cy="1821486"/>
            <a:chOff x="0" y="0"/>
            <a:chExt cx="1104979" cy="3815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04979" cy="381547"/>
            </a:xfrm>
            <a:custGeom>
              <a:avLst/>
              <a:gdLst/>
              <a:ahLst/>
              <a:cxnLst/>
              <a:rect r="r" b="b" t="t" l="l"/>
              <a:pathLst>
                <a:path h="381547" w="1104979">
                  <a:moveTo>
                    <a:pt x="0" y="0"/>
                  </a:moveTo>
                  <a:lnTo>
                    <a:pt x="1104979" y="0"/>
                  </a:lnTo>
                  <a:lnTo>
                    <a:pt x="1104979" y="381547"/>
                  </a:lnTo>
                  <a:lnTo>
                    <a:pt x="0" y="381547"/>
                  </a:lnTo>
                  <a:close/>
                </a:path>
              </a:pathLst>
            </a:custGeom>
            <a:solidFill>
              <a:srgbClr val="3B3B3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104979" cy="410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26272" y="4061836"/>
            <a:ext cx="5309032" cy="1753040"/>
            <a:chOff x="0" y="0"/>
            <a:chExt cx="1112083" cy="3672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12083" cy="367209"/>
            </a:xfrm>
            <a:custGeom>
              <a:avLst/>
              <a:gdLst/>
              <a:ahLst/>
              <a:cxnLst/>
              <a:rect r="r" b="b" t="t" l="l"/>
              <a:pathLst>
                <a:path h="367209" w="1112083">
                  <a:moveTo>
                    <a:pt x="0" y="0"/>
                  </a:moveTo>
                  <a:lnTo>
                    <a:pt x="1112083" y="0"/>
                  </a:lnTo>
                  <a:lnTo>
                    <a:pt x="1112083" y="367209"/>
                  </a:lnTo>
                  <a:lnTo>
                    <a:pt x="0" y="367209"/>
                  </a:lnTo>
                  <a:close/>
                </a:path>
              </a:pathLst>
            </a:custGeom>
            <a:solidFill>
              <a:srgbClr val="E2AD6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112083" cy="395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239845" y="458147"/>
            <a:ext cx="3362436" cy="1846857"/>
            <a:chOff x="0" y="0"/>
            <a:chExt cx="818436" cy="4495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8436" cy="449536"/>
            </a:xfrm>
            <a:custGeom>
              <a:avLst/>
              <a:gdLst/>
              <a:ahLst/>
              <a:cxnLst/>
              <a:rect r="r" b="b" t="t" l="l"/>
              <a:pathLst>
                <a:path h="449536" w="818436">
                  <a:moveTo>
                    <a:pt x="0" y="0"/>
                  </a:moveTo>
                  <a:lnTo>
                    <a:pt x="818436" y="0"/>
                  </a:lnTo>
                  <a:lnTo>
                    <a:pt x="818436" y="449536"/>
                  </a:lnTo>
                  <a:lnTo>
                    <a:pt x="0" y="449536"/>
                  </a:lnTo>
                  <a:close/>
                </a:path>
              </a:pathLst>
            </a:custGeom>
            <a:solidFill>
              <a:srgbClr val="3B3B3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818436" cy="478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094698" y="313275"/>
            <a:ext cx="3362436" cy="1846857"/>
            <a:chOff x="0" y="0"/>
            <a:chExt cx="818436" cy="44953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8436" cy="449536"/>
            </a:xfrm>
            <a:custGeom>
              <a:avLst/>
              <a:gdLst/>
              <a:ahLst/>
              <a:cxnLst/>
              <a:rect r="r" b="b" t="t" l="l"/>
              <a:pathLst>
                <a:path h="449536" w="818436">
                  <a:moveTo>
                    <a:pt x="0" y="0"/>
                  </a:moveTo>
                  <a:lnTo>
                    <a:pt x="818436" y="0"/>
                  </a:lnTo>
                  <a:lnTo>
                    <a:pt x="818436" y="449536"/>
                  </a:lnTo>
                  <a:lnTo>
                    <a:pt x="0" y="449536"/>
                  </a:lnTo>
                  <a:close/>
                </a:path>
              </a:pathLst>
            </a:custGeom>
            <a:solidFill>
              <a:srgbClr val="C7DCA7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818436" cy="478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863135" y="1537334"/>
            <a:ext cx="6591304" cy="791557"/>
            <a:chOff x="0" y="0"/>
            <a:chExt cx="1757716" cy="2110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57716" cy="211086"/>
            </a:xfrm>
            <a:custGeom>
              <a:avLst/>
              <a:gdLst/>
              <a:ahLst/>
              <a:cxnLst/>
              <a:rect r="r" b="b" t="t" l="l"/>
              <a:pathLst>
                <a:path h="211086" w="1757716">
                  <a:moveTo>
                    <a:pt x="0" y="0"/>
                  </a:moveTo>
                  <a:lnTo>
                    <a:pt x="1757716" y="0"/>
                  </a:lnTo>
                  <a:lnTo>
                    <a:pt x="1757716" y="211086"/>
                  </a:lnTo>
                  <a:lnTo>
                    <a:pt x="0" y="211086"/>
                  </a:lnTo>
                  <a:close/>
                </a:path>
              </a:pathLst>
            </a:custGeom>
            <a:solidFill>
              <a:srgbClr val="3B3B3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1757716" cy="239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03100" y="1435163"/>
            <a:ext cx="6797813" cy="791557"/>
            <a:chOff x="0" y="0"/>
            <a:chExt cx="1812787" cy="21108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812787" cy="211086"/>
            </a:xfrm>
            <a:custGeom>
              <a:avLst/>
              <a:gdLst/>
              <a:ahLst/>
              <a:cxnLst/>
              <a:rect r="r" b="b" t="t" l="l"/>
              <a:pathLst>
                <a:path h="211086" w="1812787">
                  <a:moveTo>
                    <a:pt x="0" y="0"/>
                  </a:moveTo>
                  <a:lnTo>
                    <a:pt x="1812787" y="0"/>
                  </a:lnTo>
                  <a:lnTo>
                    <a:pt x="1812787" y="211086"/>
                  </a:lnTo>
                  <a:lnTo>
                    <a:pt x="0" y="211086"/>
                  </a:lnTo>
                  <a:close/>
                </a:path>
              </a:pathLst>
            </a:custGeom>
            <a:solidFill>
              <a:srgbClr val="C7DCA7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1812787" cy="239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243286" y="3014387"/>
            <a:ext cx="3362436" cy="1846857"/>
            <a:chOff x="0" y="0"/>
            <a:chExt cx="818436" cy="44953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8436" cy="449536"/>
            </a:xfrm>
            <a:custGeom>
              <a:avLst/>
              <a:gdLst/>
              <a:ahLst/>
              <a:cxnLst/>
              <a:rect r="r" b="b" t="t" l="l"/>
              <a:pathLst>
                <a:path h="449536" w="818436">
                  <a:moveTo>
                    <a:pt x="0" y="0"/>
                  </a:moveTo>
                  <a:lnTo>
                    <a:pt x="818436" y="0"/>
                  </a:lnTo>
                  <a:lnTo>
                    <a:pt x="818436" y="449536"/>
                  </a:lnTo>
                  <a:lnTo>
                    <a:pt x="0" y="449536"/>
                  </a:lnTo>
                  <a:close/>
                </a:path>
              </a:pathLst>
            </a:custGeom>
            <a:solidFill>
              <a:srgbClr val="3B3B3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818436" cy="478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098139" y="2869515"/>
            <a:ext cx="3362436" cy="1846857"/>
            <a:chOff x="0" y="0"/>
            <a:chExt cx="818436" cy="44953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8436" cy="449536"/>
            </a:xfrm>
            <a:custGeom>
              <a:avLst/>
              <a:gdLst/>
              <a:ahLst/>
              <a:cxnLst/>
              <a:rect r="r" b="b" t="t" l="l"/>
              <a:pathLst>
                <a:path h="449536" w="818436">
                  <a:moveTo>
                    <a:pt x="0" y="0"/>
                  </a:moveTo>
                  <a:lnTo>
                    <a:pt x="818436" y="0"/>
                  </a:lnTo>
                  <a:lnTo>
                    <a:pt x="818436" y="449536"/>
                  </a:lnTo>
                  <a:lnTo>
                    <a:pt x="0" y="449536"/>
                  </a:lnTo>
                  <a:close/>
                </a:path>
              </a:pathLst>
            </a:custGeom>
            <a:solidFill>
              <a:srgbClr val="FFE0B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818436" cy="478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246727" y="5570628"/>
            <a:ext cx="3362436" cy="1846857"/>
            <a:chOff x="0" y="0"/>
            <a:chExt cx="818436" cy="44953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8436" cy="449536"/>
            </a:xfrm>
            <a:custGeom>
              <a:avLst/>
              <a:gdLst/>
              <a:ahLst/>
              <a:cxnLst/>
              <a:rect r="r" b="b" t="t" l="l"/>
              <a:pathLst>
                <a:path h="449536" w="818436">
                  <a:moveTo>
                    <a:pt x="0" y="0"/>
                  </a:moveTo>
                  <a:lnTo>
                    <a:pt x="818436" y="0"/>
                  </a:lnTo>
                  <a:lnTo>
                    <a:pt x="818436" y="449536"/>
                  </a:lnTo>
                  <a:lnTo>
                    <a:pt x="0" y="449536"/>
                  </a:lnTo>
                  <a:close/>
                </a:path>
              </a:pathLst>
            </a:custGeom>
            <a:solidFill>
              <a:srgbClr val="3B3B3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818436" cy="478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101580" y="5425756"/>
            <a:ext cx="3362436" cy="1846857"/>
            <a:chOff x="0" y="0"/>
            <a:chExt cx="818436" cy="44953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8436" cy="449536"/>
            </a:xfrm>
            <a:custGeom>
              <a:avLst/>
              <a:gdLst/>
              <a:ahLst/>
              <a:cxnLst/>
              <a:rect r="r" b="b" t="t" l="l"/>
              <a:pathLst>
                <a:path h="449536" w="818436">
                  <a:moveTo>
                    <a:pt x="0" y="0"/>
                  </a:moveTo>
                  <a:lnTo>
                    <a:pt x="818436" y="0"/>
                  </a:lnTo>
                  <a:lnTo>
                    <a:pt x="818436" y="449536"/>
                  </a:lnTo>
                  <a:lnTo>
                    <a:pt x="0" y="449536"/>
                  </a:lnTo>
                  <a:close/>
                </a:path>
              </a:pathLst>
            </a:custGeom>
            <a:solidFill>
              <a:srgbClr val="C7DCA7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818436" cy="478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250169" y="8126868"/>
            <a:ext cx="3362436" cy="1846857"/>
            <a:chOff x="0" y="0"/>
            <a:chExt cx="818436" cy="44953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8436" cy="449536"/>
            </a:xfrm>
            <a:custGeom>
              <a:avLst/>
              <a:gdLst/>
              <a:ahLst/>
              <a:cxnLst/>
              <a:rect r="r" b="b" t="t" l="l"/>
              <a:pathLst>
                <a:path h="449536" w="818436">
                  <a:moveTo>
                    <a:pt x="0" y="0"/>
                  </a:moveTo>
                  <a:lnTo>
                    <a:pt x="818436" y="0"/>
                  </a:lnTo>
                  <a:lnTo>
                    <a:pt x="818436" y="449536"/>
                  </a:lnTo>
                  <a:lnTo>
                    <a:pt x="0" y="449536"/>
                  </a:lnTo>
                  <a:close/>
                </a:path>
              </a:pathLst>
            </a:custGeom>
            <a:solidFill>
              <a:srgbClr val="3B3B3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28575"/>
              <a:ext cx="818436" cy="478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2105022" y="7981996"/>
            <a:ext cx="3362436" cy="1846857"/>
            <a:chOff x="0" y="0"/>
            <a:chExt cx="818436" cy="44953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8436" cy="449536"/>
            </a:xfrm>
            <a:custGeom>
              <a:avLst/>
              <a:gdLst/>
              <a:ahLst/>
              <a:cxnLst/>
              <a:rect r="r" b="b" t="t" l="l"/>
              <a:pathLst>
                <a:path h="449536" w="818436">
                  <a:moveTo>
                    <a:pt x="0" y="0"/>
                  </a:moveTo>
                  <a:lnTo>
                    <a:pt x="818436" y="0"/>
                  </a:lnTo>
                  <a:lnTo>
                    <a:pt x="818436" y="449536"/>
                  </a:lnTo>
                  <a:lnTo>
                    <a:pt x="0" y="449536"/>
                  </a:lnTo>
                  <a:close/>
                </a:path>
              </a:pathLst>
            </a:custGeom>
            <a:solidFill>
              <a:srgbClr val="FFE0B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28575"/>
              <a:ext cx="818436" cy="478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6233285" y="3666058"/>
            <a:ext cx="4823053" cy="791557"/>
            <a:chOff x="0" y="0"/>
            <a:chExt cx="1286173" cy="21108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286173" cy="211086"/>
            </a:xfrm>
            <a:custGeom>
              <a:avLst/>
              <a:gdLst/>
              <a:ahLst/>
              <a:cxnLst/>
              <a:rect r="r" b="b" t="t" l="l"/>
              <a:pathLst>
                <a:path h="211086" w="1286173">
                  <a:moveTo>
                    <a:pt x="0" y="0"/>
                  </a:moveTo>
                  <a:lnTo>
                    <a:pt x="1286173" y="0"/>
                  </a:lnTo>
                  <a:lnTo>
                    <a:pt x="1286173" y="211086"/>
                  </a:lnTo>
                  <a:lnTo>
                    <a:pt x="0" y="211086"/>
                  </a:lnTo>
                  <a:close/>
                </a:path>
              </a:pathLst>
            </a:custGeom>
            <a:solidFill>
              <a:srgbClr val="3B3B3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28575"/>
              <a:ext cx="1286173" cy="239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6120945" y="3563886"/>
            <a:ext cx="4823053" cy="791557"/>
            <a:chOff x="0" y="0"/>
            <a:chExt cx="1286173" cy="21108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286173" cy="211086"/>
            </a:xfrm>
            <a:custGeom>
              <a:avLst/>
              <a:gdLst/>
              <a:ahLst/>
              <a:cxnLst/>
              <a:rect r="r" b="b" t="t" l="l"/>
              <a:pathLst>
                <a:path h="211086" w="1286173">
                  <a:moveTo>
                    <a:pt x="0" y="0"/>
                  </a:moveTo>
                  <a:lnTo>
                    <a:pt x="1286173" y="0"/>
                  </a:lnTo>
                  <a:lnTo>
                    <a:pt x="1286173" y="211086"/>
                  </a:lnTo>
                  <a:lnTo>
                    <a:pt x="0" y="211086"/>
                  </a:lnTo>
                  <a:close/>
                </a:path>
              </a:pathLst>
            </a:custGeom>
            <a:solidFill>
              <a:srgbClr val="FFE0B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28575"/>
              <a:ext cx="1286173" cy="239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6596973" y="5890460"/>
            <a:ext cx="4462858" cy="791557"/>
            <a:chOff x="0" y="0"/>
            <a:chExt cx="1190119" cy="211086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190119" cy="211086"/>
            </a:xfrm>
            <a:custGeom>
              <a:avLst/>
              <a:gdLst/>
              <a:ahLst/>
              <a:cxnLst/>
              <a:rect r="r" b="b" t="t" l="l"/>
              <a:pathLst>
                <a:path h="211086" w="1190119">
                  <a:moveTo>
                    <a:pt x="0" y="0"/>
                  </a:moveTo>
                  <a:lnTo>
                    <a:pt x="1190119" y="0"/>
                  </a:lnTo>
                  <a:lnTo>
                    <a:pt x="1190119" y="211086"/>
                  </a:lnTo>
                  <a:lnTo>
                    <a:pt x="0" y="211086"/>
                  </a:lnTo>
                  <a:close/>
                </a:path>
              </a:pathLst>
            </a:custGeom>
            <a:solidFill>
              <a:srgbClr val="3B3B3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28575"/>
              <a:ext cx="1190119" cy="239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6493023" y="5788289"/>
            <a:ext cx="4462858" cy="791557"/>
            <a:chOff x="0" y="0"/>
            <a:chExt cx="1190119" cy="211086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190119" cy="211086"/>
            </a:xfrm>
            <a:custGeom>
              <a:avLst/>
              <a:gdLst/>
              <a:ahLst/>
              <a:cxnLst/>
              <a:rect r="r" b="b" t="t" l="l"/>
              <a:pathLst>
                <a:path h="211086" w="1190119">
                  <a:moveTo>
                    <a:pt x="0" y="0"/>
                  </a:moveTo>
                  <a:lnTo>
                    <a:pt x="1190119" y="0"/>
                  </a:lnTo>
                  <a:lnTo>
                    <a:pt x="1190119" y="211086"/>
                  </a:lnTo>
                  <a:lnTo>
                    <a:pt x="0" y="211086"/>
                  </a:lnTo>
                  <a:close/>
                </a:path>
              </a:pathLst>
            </a:custGeom>
            <a:solidFill>
              <a:srgbClr val="C7DCA7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28575"/>
              <a:ext cx="1190119" cy="239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4749898" y="7988133"/>
            <a:ext cx="3052130" cy="50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2"/>
              </a:lnSpc>
            </a:pPr>
            <a:r>
              <a:rPr lang="en-US" b="true" sz="295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CREATIVE IDEA</a:t>
            </a:r>
          </a:p>
        </p:txBody>
      </p:sp>
      <p:grpSp>
        <p:nvGrpSpPr>
          <p:cNvPr name="Group 56" id="56"/>
          <p:cNvGrpSpPr/>
          <p:nvPr/>
        </p:nvGrpSpPr>
        <p:grpSpPr>
          <a:xfrm rot="0">
            <a:off x="3841762" y="7897002"/>
            <a:ext cx="6314062" cy="1227275"/>
            <a:chOff x="0" y="0"/>
            <a:chExt cx="1085992" cy="211086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085992" cy="211086"/>
            </a:xfrm>
            <a:custGeom>
              <a:avLst/>
              <a:gdLst/>
              <a:ahLst/>
              <a:cxnLst/>
              <a:rect r="r" b="b" t="t" l="l"/>
              <a:pathLst>
                <a:path h="211086" w="1085992">
                  <a:moveTo>
                    <a:pt x="0" y="0"/>
                  </a:moveTo>
                  <a:lnTo>
                    <a:pt x="1085992" y="0"/>
                  </a:lnTo>
                  <a:lnTo>
                    <a:pt x="1085992" y="211086"/>
                  </a:lnTo>
                  <a:lnTo>
                    <a:pt x="0" y="211086"/>
                  </a:lnTo>
                  <a:close/>
                </a:path>
              </a:pathLst>
            </a:custGeom>
            <a:solidFill>
              <a:srgbClr val="3B3B3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8" id="58"/>
            <p:cNvSpPr txBox="true"/>
            <p:nvPr/>
          </p:nvSpPr>
          <p:spPr>
            <a:xfrm>
              <a:off x="0" y="-28575"/>
              <a:ext cx="1085992" cy="239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3694693" y="7738590"/>
            <a:ext cx="6314062" cy="1227275"/>
            <a:chOff x="0" y="0"/>
            <a:chExt cx="1085992" cy="211086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085992" cy="211086"/>
            </a:xfrm>
            <a:custGeom>
              <a:avLst/>
              <a:gdLst/>
              <a:ahLst/>
              <a:cxnLst/>
              <a:rect r="r" b="b" t="t" l="l"/>
              <a:pathLst>
                <a:path h="211086" w="1085992">
                  <a:moveTo>
                    <a:pt x="0" y="0"/>
                  </a:moveTo>
                  <a:lnTo>
                    <a:pt x="1085992" y="0"/>
                  </a:lnTo>
                  <a:lnTo>
                    <a:pt x="1085992" y="211086"/>
                  </a:lnTo>
                  <a:lnTo>
                    <a:pt x="0" y="211086"/>
                  </a:lnTo>
                  <a:close/>
                </a:path>
              </a:pathLst>
            </a:custGeom>
            <a:solidFill>
              <a:srgbClr val="FFE0B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0" y="-28575"/>
              <a:ext cx="1085992" cy="239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62" id="62"/>
          <p:cNvSpPr/>
          <p:nvPr/>
        </p:nvSpPr>
        <p:spPr>
          <a:xfrm flipV="true">
            <a:off x="4299924" y="2680588"/>
            <a:ext cx="670247" cy="128298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3" id="63"/>
          <p:cNvSpPr/>
          <p:nvPr/>
        </p:nvSpPr>
        <p:spPr>
          <a:xfrm>
            <a:off x="4300018" y="6292705"/>
            <a:ext cx="644236" cy="127752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4" id="64"/>
          <p:cNvSpPr/>
          <p:nvPr/>
        </p:nvSpPr>
        <p:spPr>
          <a:xfrm flipV="true">
            <a:off x="5878970" y="4533440"/>
            <a:ext cx="622356" cy="44105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5" id="65"/>
          <p:cNvSpPr/>
          <p:nvPr/>
        </p:nvSpPr>
        <p:spPr>
          <a:xfrm>
            <a:off x="5870667" y="5271700"/>
            <a:ext cx="622356" cy="44105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6" id="66"/>
          <p:cNvSpPr/>
          <p:nvPr/>
        </p:nvSpPr>
        <p:spPr>
          <a:xfrm flipV="true">
            <a:off x="8755334" y="1236704"/>
            <a:ext cx="2981535" cy="59423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7" id="67"/>
          <p:cNvSpPr/>
          <p:nvPr/>
        </p:nvSpPr>
        <p:spPr>
          <a:xfrm>
            <a:off x="10433987" y="8594328"/>
            <a:ext cx="1471517" cy="358419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8" id="68"/>
          <p:cNvSpPr/>
          <p:nvPr/>
        </p:nvSpPr>
        <p:spPr>
          <a:xfrm flipV="true">
            <a:off x="11235569" y="3779082"/>
            <a:ext cx="683338" cy="17062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9" id="69"/>
          <p:cNvSpPr/>
          <p:nvPr/>
        </p:nvSpPr>
        <p:spPr>
          <a:xfrm>
            <a:off x="11234902" y="6263870"/>
            <a:ext cx="680531" cy="17062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0" id="70"/>
          <p:cNvSpPr txBox="true"/>
          <p:nvPr/>
        </p:nvSpPr>
        <p:spPr>
          <a:xfrm rot="0">
            <a:off x="226272" y="4356390"/>
            <a:ext cx="5120212" cy="1268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8"/>
              </a:lnSpc>
            </a:pPr>
            <a:r>
              <a:rPr lang="en-US" b="true" sz="4879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NLP</a:t>
            </a:r>
          </a:p>
          <a:p>
            <a:pPr algn="ctr">
              <a:lnSpc>
                <a:spcPts val="4928"/>
              </a:lnSpc>
            </a:pPr>
            <a:r>
              <a:rPr lang="en-US" b="true" sz="4879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TECHNIQUES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661765" y="1566597"/>
            <a:ext cx="6564978" cy="471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6"/>
              </a:lnSpc>
            </a:pPr>
            <a:r>
              <a:rPr lang="en-US" b="true" sz="271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NAMED ENTITY RECOGNITION (NER)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2385723" y="383972"/>
            <a:ext cx="2850723" cy="1921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99311" indent="-149655" lvl="1">
              <a:lnSpc>
                <a:spcPts val="1940"/>
              </a:lnSpc>
              <a:buFont typeface="Arial"/>
              <a:buChar char="•"/>
            </a:pPr>
            <a:r>
              <a:rPr lang="en-US" b="true" sz="138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IDENTIFIES ENTITIES LIKE NAMES, LOCATIONS, DATES, ETC., FROM THE TEXT.</a:t>
            </a:r>
          </a:p>
          <a:p>
            <a:pPr algn="l" marL="299311" indent="-149655" lvl="1">
              <a:lnSpc>
                <a:spcPts val="1940"/>
              </a:lnSpc>
              <a:buFont typeface="Arial"/>
              <a:buChar char="•"/>
            </a:pPr>
            <a:r>
              <a:rPr lang="en-US" b="true" sz="138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LEVERAGED SPACY FOR ACCURATE EXTRACTION AND LABELING.</a:t>
            </a:r>
          </a:p>
          <a:p>
            <a:pPr algn="l">
              <a:lnSpc>
                <a:spcPts val="1940"/>
              </a:lnSpc>
            </a:pPr>
          </a:p>
        </p:txBody>
      </p:sp>
      <p:sp>
        <p:nvSpPr>
          <p:cNvPr name="TextBox 73" id="73"/>
          <p:cNvSpPr txBox="true"/>
          <p:nvPr/>
        </p:nvSpPr>
        <p:spPr>
          <a:xfrm rot="0">
            <a:off x="6418245" y="3699227"/>
            <a:ext cx="4330081" cy="471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6"/>
              </a:lnSpc>
            </a:pPr>
            <a:r>
              <a:rPr lang="en-US" b="true" sz="271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TOPIC MODELING (LDA)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6501326" y="5919723"/>
            <a:ext cx="4442672" cy="471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6"/>
              </a:lnSpc>
            </a:pPr>
            <a:r>
              <a:rPr lang="en-US" b="true" sz="271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SENTIMENT ANALYSIS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4167309" y="7886922"/>
            <a:ext cx="5564976" cy="954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6"/>
              </a:lnSpc>
            </a:pPr>
            <a:r>
              <a:rPr lang="en-US" b="true" sz="271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DIMENSIONALITY REDUCTION </a:t>
            </a:r>
          </a:p>
          <a:p>
            <a:pPr algn="ctr">
              <a:lnSpc>
                <a:spcPts val="3806"/>
              </a:lnSpc>
            </a:pPr>
            <a:r>
              <a:rPr lang="en-US" b="true" sz="271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 TOPIC VISUALIZATION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2176941" y="8067736"/>
            <a:ext cx="3145369" cy="1905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34480" indent="-117240" lvl="1">
              <a:lnSpc>
                <a:spcPts val="1520"/>
              </a:lnSpc>
              <a:buFont typeface="Arial"/>
              <a:buChar char="•"/>
            </a:pPr>
            <a:r>
              <a:rPr lang="en-US" b="true" sz="108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PRINCIPAL COMPONENT ANALYSIS (PCA): REDUCED THE DIMENSIONALITY OF TOPIC DISTRIBUTIONS FOR CLEAR VISUALIZATION.</a:t>
            </a:r>
          </a:p>
          <a:p>
            <a:pPr algn="l" marL="234480" indent="-117240" lvl="1">
              <a:lnSpc>
                <a:spcPts val="1520"/>
              </a:lnSpc>
              <a:buFont typeface="Arial"/>
              <a:buChar char="•"/>
            </a:pPr>
            <a:r>
              <a:rPr lang="en-US" b="true" sz="108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T-DISTRIBUTED STOCHASTIC NEIGHBOR EMBEDDING (T-SNE): VISUALIZED HIGH-DIMENSIONAL TOPIC DATA IN 2D FOR EASIER INTERPRETATION.</a:t>
            </a:r>
          </a:p>
          <a:p>
            <a:pPr algn="l">
              <a:lnSpc>
                <a:spcPts val="1520"/>
              </a:lnSpc>
            </a:pPr>
          </a:p>
        </p:txBody>
      </p:sp>
      <p:sp>
        <p:nvSpPr>
          <p:cNvPr name="TextBox 77" id="77"/>
          <p:cNvSpPr txBox="true"/>
          <p:nvPr/>
        </p:nvSpPr>
        <p:spPr>
          <a:xfrm rot="0">
            <a:off x="12385723" y="5496452"/>
            <a:ext cx="2850723" cy="1921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99311" indent="-149655" lvl="1">
              <a:lnSpc>
                <a:spcPts val="1940"/>
              </a:lnSpc>
              <a:buFont typeface="Arial"/>
              <a:buChar char="•"/>
            </a:pPr>
            <a:r>
              <a:rPr lang="en-US" b="true" sz="138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ANALYZES THE SENTIMENT (POSITIVE, NEGATIVE, NEUTRAL) OF THE TEXT.</a:t>
            </a:r>
          </a:p>
          <a:p>
            <a:pPr algn="l" marL="299311" indent="-149655" lvl="1">
              <a:lnSpc>
                <a:spcPts val="1940"/>
              </a:lnSpc>
              <a:buFont typeface="Arial"/>
              <a:buChar char="•"/>
            </a:pPr>
            <a:r>
              <a:rPr lang="en-US" b="true" sz="138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</a:t>
            </a:r>
            <a:r>
              <a:rPr lang="en-US" b="true" sz="138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ELPS UNDERSTAND EMOTIONAL TONE AND CONTEXT WITHIN AUSTEN’S WORKS.</a:t>
            </a:r>
          </a:p>
          <a:p>
            <a:pPr algn="l">
              <a:lnSpc>
                <a:spcPts val="1940"/>
              </a:lnSpc>
            </a:pPr>
          </a:p>
        </p:txBody>
      </p:sp>
      <p:sp>
        <p:nvSpPr>
          <p:cNvPr name="TextBox 78" id="78"/>
          <p:cNvSpPr txBox="true"/>
          <p:nvPr/>
        </p:nvSpPr>
        <p:spPr>
          <a:xfrm rot="0">
            <a:off x="12176941" y="2936611"/>
            <a:ext cx="3211714" cy="197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5486" indent="-152743" lvl="1">
              <a:lnSpc>
                <a:spcPts val="1980"/>
              </a:lnSpc>
              <a:buFont typeface="Arial"/>
              <a:buChar char="•"/>
            </a:pPr>
            <a:r>
              <a:rPr lang="en-US" b="true" sz="14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EXTRACTS LATENT TOPICS FROM A LARGE COLLECTION OF TEXTS.</a:t>
            </a:r>
          </a:p>
          <a:p>
            <a:pPr algn="l" marL="305486" indent="-152743" lvl="1">
              <a:lnSpc>
                <a:spcPts val="1980"/>
              </a:lnSpc>
              <a:buFont typeface="Arial"/>
              <a:buChar char="•"/>
            </a:pPr>
            <a:r>
              <a:rPr lang="en-US" b="true" sz="14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APPLIED LATENT DIRICHLET ALLOCATION (LDA) WITH TF-IDF TO DETECT HIDDEN THEMES IN THE TEXT.</a:t>
            </a:r>
          </a:p>
          <a:p>
            <a:pPr algn="l">
              <a:lnSpc>
                <a:spcPts val="19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8113" y="-160793"/>
            <a:ext cx="4436386" cy="4436386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425139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2184892" y="-619978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059238" y="1028700"/>
            <a:ext cx="8169524" cy="1560726"/>
            <a:chOff x="0" y="0"/>
            <a:chExt cx="7481863" cy="1429353"/>
          </a:xfrm>
        </p:grpSpPr>
        <p:sp>
          <p:nvSpPr>
            <p:cNvPr name="Freeform 7" id="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7481863" cy="1429353"/>
            </a:xfrm>
            <a:custGeom>
              <a:avLst/>
              <a:gdLst/>
              <a:ahLst/>
              <a:cxnLst/>
              <a:rect r="r" b="b" t="t" l="l"/>
              <a:pathLst>
                <a:path h="1429353" w="7481863">
                  <a:moveTo>
                    <a:pt x="18006" y="0"/>
                  </a:moveTo>
                  <a:lnTo>
                    <a:pt x="7463857" y="0"/>
                  </a:lnTo>
                  <a:cubicBezTo>
                    <a:pt x="7468632" y="0"/>
                    <a:pt x="7473212" y="1897"/>
                    <a:pt x="7476589" y="5274"/>
                  </a:cubicBezTo>
                  <a:cubicBezTo>
                    <a:pt x="7479966" y="8650"/>
                    <a:pt x="7481863" y="13230"/>
                    <a:pt x="7481863" y="18006"/>
                  </a:cubicBezTo>
                  <a:lnTo>
                    <a:pt x="7481863" y="1411348"/>
                  </a:lnTo>
                  <a:cubicBezTo>
                    <a:pt x="7481863" y="1421292"/>
                    <a:pt x="7473801" y="1429353"/>
                    <a:pt x="7463857" y="1429353"/>
                  </a:cubicBezTo>
                  <a:lnTo>
                    <a:pt x="18006" y="1429353"/>
                  </a:lnTo>
                  <a:cubicBezTo>
                    <a:pt x="8061" y="1429353"/>
                    <a:pt x="0" y="1421292"/>
                    <a:pt x="0" y="1411348"/>
                  </a:cubicBezTo>
                  <a:lnTo>
                    <a:pt x="0" y="18006"/>
                  </a:lnTo>
                  <a:cubicBezTo>
                    <a:pt x="0" y="8061"/>
                    <a:pt x="8061" y="0"/>
                    <a:pt x="18006" y="0"/>
                  </a:cubicBezTo>
                  <a:close/>
                </a:path>
              </a:pathLst>
            </a:custGeom>
            <a:solidFill>
              <a:srgbClr val="602E17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7481863" cy="1438878"/>
            </a:xfrm>
            <a:prstGeom prst="rect">
              <a:avLst/>
            </a:prstGeom>
          </p:spPr>
          <p:txBody>
            <a:bodyPr anchor="ctr" rtlCol="false" tIns="32795" lIns="32795" bIns="32795" rIns="32795"/>
            <a:lstStyle/>
            <a:p>
              <a:pPr algn="ctr" marL="0" indent="0" lvl="0">
                <a:lnSpc>
                  <a:spcPts val="8999"/>
                </a:lnSpc>
                <a:spcBef>
                  <a:spcPct val="0"/>
                </a:spcBef>
              </a:pPr>
              <a:r>
                <a:rPr lang="en-US" sz="7499">
                  <a:solidFill>
                    <a:srgbClr val="FFFFFF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Novelty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527399" y="2784652"/>
            <a:ext cx="14291479" cy="7180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1089" indent="-290544" lvl="1">
              <a:lnSpc>
                <a:spcPts val="3768"/>
              </a:lnSpc>
              <a:buFont typeface="Arial"/>
              <a:buChar char="•"/>
            </a:pPr>
            <a:r>
              <a:rPr lang="en-US" sz="269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69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ombines AI with Classic Literature: Merges NLP techniques with Jane Austen's writing style, enabling AI-generated content that mimics her tone and themes.</a:t>
            </a:r>
          </a:p>
          <a:p>
            <a:pPr algn="just">
              <a:lnSpc>
                <a:spcPts val="3768"/>
              </a:lnSpc>
            </a:pPr>
          </a:p>
          <a:p>
            <a:pPr algn="just" marL="581089" indent="-290544" lvl="1">
              <a:lnSpc>
                <a:spcPts val="3768"/>
              </a:lnSpc>
              <a:buFont typeface="Arial"/>
              <a:buChar char="•"/>
            </a:pPr>
            <a:r>
              <a:rPr lang="en-US" sz="269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69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ine-Tuned GPT-2 Model: Trains GPT-2 specifically on Austen’s novels, ensuring output reflects her unique language and style.</a:t>
            </a:r>
          </a:p>
          <a:p>
            <a:pPr algn="just">
              <a:lnSpc>
                <a:spcPts val="3768"/>
              </a:lnSpc>
            </a:pPr>
          </a:p>
          <a:p>
            <a:pPr algn="just" marL="581089" indent="-290544" lvl="1">
              <a:lnSpc>
                <a:spcPts val="3768"/>
              </a:lnSpc>
              <a:buFont typeface="Arial"/>
              <a:buChar char="•"/>
            </a:pPr>
            <a:r>
              <a:rPr lang="en-US" sz="269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Text Generation: Users can generate personalized content in Austen's style, making AI engaging and accessible.</a:t>
            </a:r>
          </a:p>
          <a:p>
            <a:pPr algn="just">
              <a:lnSpc>
                <a:spcPts val="3768"/>
              </a:lnSpc>
            </a:pPr>
          </a:p>
          <a:p>
            <a:pPr algn="just" marL="581089" indent="-290544" lvl="1">
              <a:lnSpc>
                <a:spcPts val="3768"/>
              </a:lnSpc>
              <a:buFont typeface="Arial"/>
              <a:buChar char="•"/>
            </a:pPr>
            <a:r>
              <a:rPr lang="en-US" sz="269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Modeling for Literary Insights: Uses LDA to uncover thematic patterns in Austen’s works, providing a tool for literary analysis.</a:t>
            </a:r>
          </a:p>
          <a:p>
            <a:pPr algn="just">
              <a:lnSpc>
                <a:spcPts val="3768"/>
              </a:lnSpc>
            </a:pPr>
          </a:p>
          <a:p>
            <a:pPr algn="just" marL="581089" indent="-290544" lvl="1">
              <a:lnSpc>
                <a:spcPts val="3768"/>
              </a:lnSpc>
              <a:buFont typeface="Arial"/>
              <a:buChar char="•"/>
            </a:pPr>
            <a:r>
              <a:rPr lang="en-US" sz="269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 Cloud Interface: The project is d</a:t>
            </a:r>
            <a:r>
              <a:rPr lang="en-US" sz="269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eployed on Streamlit Cloud, offering an easy, real-time platform for exploring AI-generated content.</a:t>
            </a:r>
          </a:p>
          <a:p>
            <a:pPr algn="just">
              <a:lnSpc>
                <a:spcPts val="376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592245" y="-94054"/>
            <a:ext cx="3624497" cy="3448208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0" y="7223824"/>
            <a:ext cx="3154100" cy="3154100"/>
          </a:xfrm>
          <a:custGeom>
            <a:avLst/>
            <a:gdLst/>
            <a:ahLst/>
            <a:cxnLst/>
            <a:rect r="r" b="b" t="t" l="l"/>
            <a:pathLst>
              <a:path h="3154100" w="3154100">
                <a:moveTo>
                  <a:pt x="0" y="0"/>
                </a:moveTo>
                <a:lnTo>
                  <a:pt x="3154100" y="0"/>
                </a:lnTo>
                <a:lnTo>
                  <a:pt x="3154100" y="3154100"/>
                </a:lnTo>
                <a:lnTo>
                  <a:pt x="0" y="3154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74415">
            <a:off x="14435065" y="6502073"/>
            <a:ext cx="4229598" cy="4229598"/>
          </a:xfrm>
          <a:custGeom>
            <a:avLst/>
            <a:gdLst/>
            <a:ahLst/>
            <a:cxnLst/>
            <a:rect r="r" b="b" t="t" l="l"/>
            <a:pathLst>
              <a:path h="4229598" w="4229598">
                <a:moveTo>
                  <a:pt x="4229598" y="4229598"/>
                </a:moveTo>
                <a:lnTo>
                  <a:pt x="0" y="4229598"/>
                </a:lnTo>
                <a:lnTo>
                  <a:pt x="0" y="0"/>
                </a:lnTo>
                <a:lnTo>
                  <a:pt x="4229598" y="0"/>
                </a:lnTo>
                <a:lnTo>
                  <a:pt x="4229598" y="42295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08972" y="248337"/>
            <a:ext cx="11063726" cy="1560726"/>
            <a:chOff x="0" y="0"/>
            <a:chExt cx="10132448" cy="1429353"/>
          </a:xfrm>
        </p:grpSpPr>
        <p:sp>
          <p:nvSpPr>
            <p:cNvPr name="Freeform 6" id="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0132448" cy="1429353"/>
            </a:xfrm>
            <a:custGeom>
              <a:avLst/>
              <a:gdLst/>
              <a:ahLst/>
              <a:cxnLst/>
              <a:rect r="r" b="b" t="t" l="l"/>
              <a:pathLst>
                <a:path h="1429353" w="10132448">
                  <a:moveTo>
                    <a:pt x="13295" y="0"/>
                  </a:moveTo>
                  <a:lnTo>
                    <a:pt x="10119153" y="0"/>
                  </a:lnTo>
                  <a:cubicBezTo>
                    <a:pt x="10122679" y="0"/>
                    <a:pt x="10126061" y="1401"/>
                    <a:pt x="10128554" y="3894"/>
                  </a:cubicBezTo>
                  <a:cubicBezTo>
                    <a:pt x="10131048" y="6387"/>
                    <a:pt x="10132448" y="9769"/>
                    <a:pt x="10132448" y="13295"/>
                  </a:cubicBezTo>
                  <a:lnTo>
                    <a:pt x="10132448" y="1416058"/>
                  </a:lnTo>
                  <a:cubicBezTo>
                    <a:pt x="10132448" y="1419584"/>
                    <a:pt x="10131048" y="1422966"/>
                    <a:pt x="10128554" y="1425459"/>
                  </a:cubicBezTo>
                  <a:cubicBezTo>
                    <a:pt x="10126061" y="1427952"/>
                    <a:pt x="10122679" y="1429353"/>
                    <a:pt x="10119153" y="1429353"/>
                  </a:cubicBezTo>
                  <a:lnTo>
                    <a:pt x="13295" y="1429353"/>
                  </a:lnTo>
                  <a:cubicBezTo>
                    <a:pt x="9769" y="1429353"/>
                    <a:pt x="6387" y="1427952"/>
                    <a:pt x="3894" y="1425459"/>
                  </a:cubicBezTo>
                  <a:cubicBezTo>
                    <a:pt x="1401" y="1422966"/>
                    <a:pt x="0" y="1419584"/>
                    <a:pt x="0" y="1416058"/>
                  </a:cubicBezTo>
                  <a:lnTo>
                    <a:pt x="0" y="13295"/>
                  </a:lnTo>
                  <a:cubicBezTo>
                    <a:pt x="0" y="9769"/>
                    <a:pt x="1401" y="6387"/>
                    <a:pt x="3894" y="3894"/>
                  </a:cubicBezTo>
                  <a:cubicBezTo>
                    <a:pt x="6387" y="1401"/>
                    <a:pt x="9769" y="0"/>
                    <a:pt x="13295" y="0"/>
                  </a:cubicBezTo>
                  <a:close/>
                </a:path>
              </a:pathLst>
            </a:custGeom>
            <a:solidFill>
              <a:srgbClr val="602E17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0132448" cy="1438878"/>
            </a:xfrm>
            <a:prstGeom prst="rect">
              <a:avLst/>
            </a:prstGeom>
          </p:spPr>
          <p:txBody>
            <a:bodyPr anchor="ctr" rtlCol="false" tIns="32795" lIns="32795" bIns="32795" rIns="32795"/>
            <a:lstStyle/>
            <a:p>
              <a:pPr algn="ctr" marL="0" indent="0" lvl="0">
                <a:lnSpc>
                  <a:spcPts val="8999"/>
                </a:lnSpc>
                <a:spcBef>
                  <a:spcPct val="0"/>
                </a:spcBef>
              </a:pPr>
              <a:r>
                <a:rPr lang="en-US" sz="7499">
                  <a:solidFill>
                    <a:srgbClr val="FFFFFF"/>
                  </a:solidFill>
                  <a:latin typeface="Droid Serif"/>
                  <a:ea typeface="Droid Serif"/>
                  <a:cs typeface="Droid Serif"/>
                  <a:sym typeface="Droid Serif"/>
                </a:rPr>
                <a:t>Challenges &amp; Solutions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743279" y="2508046"/>
            <a:ext cx="5929272" cy="5306699"/>
          </a:xfrm>
          <a:custGeom>
            <a:avLst/>
            <a:gdLst/>
            <a:ahLst/>
            <a:cxnLst/>
            <a:rect r="r" b="b" t="t" l="l"/>
            <a:pathLst>
              <a:path h="5306699" w="5929272">
                <a:moveTo>
                  <a:pt x="0" y="0"/>
                </a:moveTo>
                <a:lnTo>
                  <a:pt x="5929272" y="0"/>
                </a:lnTo>
                <a:lnTo>
                  <a:pt x="5929272" y="5306699"/>
                </a:lnTo>
                <a:lnTo>
                  <a:pt x="0" y="53066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0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25579" y="3109806"/>
            <a:ext cx="2322264" cy="1148465"/>
          </a:xfrm>
          <a:custGeom>
            <a:avLst/>
            <a:gdLst/>
            <a:ahLst/>
            <a:cxnLst/>
            <a:rect r="r" b="b" t="t" l="l"/>
            <a:pathLst>
              <a:path h="1148465" w="2322264">
                <a:moveTo>
                  <a:pt x="0" y="0"/>
                </a:moveTo>
                <a:lnTo>
                  <a:pt x="2322264" y="0"/>
                </a:lnTo>
                <a:lnTo>
                  <a:pt x="2322264" y="1148465"/>
                </a:lnTo>
                <a:lnTo>
                  <a:pt x="0" y="11484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503738" y="3275298"/>
            <a:ext cx="1965946" cy="19659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D3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647843" y="3052112"/>
            <a:ext cx="2322264" cy="1148465"/>
          </a:xfrm>
          <a:custGeom>
            <a:avLst/>
            <a:gdLst/>
            <a:ahLst/>
            <a:cxnLst/>
            <a:rect r="r" b="b" t="t" l="l"/>
            <a:pathLst>
              <a:path h="1148465" w="2322264">
                <a:moveTo>
                  <a:pt x="0" y="0"/>
                </a:moveTo>
                <a:lnTo>
                  <a:pt x="2322264" y="0"/>
                </a:lnTo>
                <a:lnTo>
                  <a:pt x="2322264" y="1148465"/>
                </a:lnTo>
                <a:lnTo>
                  <a:pt x="0" y="11484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826002" y="3275298"/>
            <a:ext cx="1965946" cy="196594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8E7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true" rot="0">
            <a:off x="6325579" y="6389709"/>
            <a:ext cx="2322264" cy="1148465"/>
          </a:xfrm>
          <a:custGeom>
            <a:avLst/>
            <a:gdLst/>
            <a:ahLst/>
            <a:cxnLst/>
            <a:rect r="r" b="b" t="t" l="l"/>
            <a:pathLst>
              <a:path h="1148465" w="2322264">
                <a:moveTo>
                  <a:pt x="0" y="1148465"/>
                </a:moveTo>
                <a:lnTo>
                  <a:pt x="2322264" y="1148465"/>
                </a:lnTo>
                <a:lnTo>
                  <a:pt x="2322264" y="0"/>
                </a:lnTo>
                <a:lnTo>
                  <a:pt x="0" y="0"/>
                </a:lnTo>
                <a:lnTo>
                  <a:pt x="0" y="114846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6503738" y="5406736"/>
            <a:ext cx="1965946" cy="1965946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913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true" rot="0">
            <a:off x="8647843" y="6389709"/>
            <a:ext cx="2322264" cy="1148465"/>
          </a:xfrm>
          <a:custGeom>
            <a:avLst/>
            <a:gdLst/>
            <a:ahLst/>
            <a:cxnLst/>
            <a:rect r="r" b="b" t="t" l="l"/>
            <a:pathLst>
              <a:path h="1148465" w="2322264">
                <a:moveTo>
                  <a:pt x="0" y="1148465"/>
                </a:moveTo>
                <a:lnTo>
                  <a:pt x="2322264" y="1148465"/>
                </a:lnTo>
                <a:lnTo>
                  <a:pt x="2322264" y="0"/>
                </a:lnTo>
                <a:lnTo>
                  <a:pt x="0" y="0"/>
                </a:lnTo>
                <a:lnTo>
                  <a:pt x="0" y="114846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8826002" y="5406736"/>
            <a:ext cx="1965946" cy="196594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3896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154100" y="2068745"/>
            <a:ext cx="2530299" cy="3399108"/>
            <a:chOff x="0" y="0"/>
            <a:chExt cx="648476" cy="87113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48476" cy="871138"/>
            </a:xfrm>
            <a:custGeom>
              <a:avLst/>
              <a:gdLst/>
              <a:ahLst/>
              <a:cxnLst/>
              <a:rect r="r" b="b" t="t" l="l"/>
              <a:pathLst>
                <a:path h="871138" w="648476">
                  <a:moveTo>
                    <a:pt x="110149" y="0"/>
                  </a:moveTo>
                  <a:lnTo>
                    <a:pt x="538327" y="0"/>
                  </a:lnTo>
                  <a:cubicBezTo>
                    <a:pt x="567540" y="0"/>
                    <a:pt x="595557" y="11605"/>
                    <a:pt x="616214" y="32262"/>
                  </a:cubicBezTo>
                  <a:cubicBezTo>
                    <a:pt x="636871" y="52919"/>
                    <a:pt x="648476" y="80935"/>
                    <a:pt x="648476" y="110149"/>
                  </a:cubicBezTo>
                  <a:lnTo>
                    <a:pt x="648476" y="760989"/>
                  </a:lnTo>
                  <a:cubicBezTo>
                    <a:pt x="648476" y="821822"/>
                    <a:pt x="599161" y="871138"/>
                    <a:pt x="538327" y="871138"/>
                  </a:cubicBezTo>
                  <a:lnTo>
                    <a:pt x="110149" y="871138"/>
                  </a:lnTo>
                  <a:cubicBezTo>
                    <a:pt x="49315" y="871138"/>
                    <a:pt x="0" y="821822"/>
                    <a:pt x="0" y="760989"/>
                  </a:cubicBezTo>
                  <a:lnTo>
                    <a:pt x="0" y="110149"/>
                  </a:lnTo>
                  <a:cubicBezTo>
                    <a:pt x="0" y="80935"/>
                    <a:pt x="11605" y="52919"/>
                    <a:pt x="32262" y="32262"/>
                  </a:cubicBezTo>
                  <a:cubicBezTo>
                    <a:pt x="52919" y="11605"/>
                    <a:pt x="80935" y="0"/>
                    <a:pt x="110149" y="0"/>
                  </a:cubicBezTo>
                  <a:close/>
                </a:path>
              </a:pathLst>
            </a:custGeom>
            <a:solidFill>
              <a:srgbClr val="E6D3A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648476" cy="928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4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154100" y="6156108"/>
            <a:ext cx="2530299" cy="3399108"/>
            <a:chOff x="0" y="0"/>
            <a:chExt cx="648476" cy="87113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48476" cy="871138"/>
            </a:xfrm>
            <a:custGeom>
              <a:avLst/>
              <a:gdLst/>
              <a:ahLst/>
              <a:cxnLst/>
              <a:rect r="r" b="b" t="t" l="l"/>
              <a:pathLst>
                <a:path h="871138" w="648476">
                  <a:moveTo>
                    <a:pt x="110149" y="0"/>
                  </a:moveTo>
                  <a:lnTo>
                    <a:pt x="538327" y="0"/>
                  </a:lnTo>
                  <a:cubicBezTo>
                    <a:pt x="567540" y="0"/>
                    <a:pt x="595557" y="11605"/>
                    <a:pt x="616214" y="32262"/>
                  </a:cubicBezTo>
                  <a:cubicBezTo>
                    <a:pt x="636871" y="52919"/>
                    <a:pt x="648476" y="80935"/>
                    <a:pt x="648476" y="110149"/>
                  </a:cubicBezTo>
                  <a:lnTo>
                    <a:pt x="648476" y="760989"/>
                  </a:lnTo>
                  <a:cubicBezTo>
                    <a:pt x="648476" y="821822"/>
                    <a:pt x="599161" y="871138"/>
                    <a:pt x="538327" y="871138"/>
                  </a:cubicBezTo>
                  <a:lnTo>
                    <a:pt x="110149" y="871138"/>
                  </a:lnTo>
                  <a:cubicBezTo>
                    <a:pt x="49315" y="871138"/>
                    <a:pt x="0" y="821822"/>
                    <a:pt x="0" y="760989"/>
                  </a:cubicBezTo>
                  <a:lnTo>
                    <a:pt x="0" y="110149"/>
                  </a:lnTo>
                  <a:cubicBezTo>
                    <a:pt x="0" y="80935"/>
                    <a:pt x="11605" y="52919"/>
                    <a:pt x="32262" y="32262"/>
                  </a:cubicBezTo>
                  <a:cubicBezTo>
                    <a:pt x="52919" y="11605"/>
                    <a:pt x="80935" y="0"/>
                    <a:pt x="110149" y="0"/>
                  </a:cubicBezTo>
                  <a:close/>
                </a:path>
              </a:pathLst>
            </a:custGeom>
            <a:solidFill>
              <a:srgbClr val="E09132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648476" cy="928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4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731431" y="2068745"/>
            <a:ext cx="2530299" cy="3399108"/>
            <a:chOff x="0" y="0"/>
            <a:chExt cx="648476" cy="87113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48476" cy="871138"/>
            </a:xfrm>
            <a:custGeom>
              <a:avLst/>
              <a:gdLst/>
              <a:ahLst/>
              <a:cxnLst/>
              <a:rect r="r" b="b" t="t" l="l"/>
              <a:pathLst>
                <a:path h="871138" w="648476">
                  <a:moveTo>
                    <a:pt x="110149" y="0"/>
                  </a:moveTo>
                  <a:lnTo>
                    <a:pt x="538327" y="0"/>
                  </a:lnTo>
                  <a:cubicBezTo>
                    <a:pt x="567540" y="0"/>
                    <a:pt x="595557" y="11605"/>
                    <a:pt x="616214" y="32262"/>
                  </a:cubicBezTo>
                  <a:cubicBezTo>
                    <a:pt x="636871" y="52919"/>
                    <a:pt x="648476" y="80935"/>
                    <a:pt x="648476" y="110149"/>
                  </a:cubicBezTo>
                  <a:lnTo>
                    <a:pt x="648476" y="760989"/>
                  </a:lnTo>
                  <a:cubicBezTo>
                    <a:pt x="648476" y="821822"/>
                    <a:pt x="599161" y="871138"/>
                    <a:pt x="538327" y="871138"/>
                  </a:cubicBezTo>
                  <a:lnTo>
                    <a:pt x="110149" y="871138"/>
                  </a:lnTo>
                  <a:cubicBezTo>
                    <a:pt x="49315" y="871138"/>
                    <a:pt x="0" y="821822"/>
                    <a:pt x="0" y="760989"/>
                  </a:cubicBezTo>
                  <a:lnTo>
                    <a:pt x="0" y="110149"/>
                  </a:lnTo>
                  <a:cubicBezTo>
                    <a:pt x="0" y="80935"/>
                    <a:pt x="11605" y="52919"/>
                    <a:pt x="32262" y="32262"/>
                  </a:cubicBezTo>
                  <a:cubicBezTo>
                    <a:pt x="52919" y="11605"/>
                    <a:pt x="80935" y="0"/>
                    <a:pt x="110149" y="0"/>
                  </a:cubicBezTo>
                  <a:close/>
                </a:path>
              </a:pathLst>
            </a:custGeom>
            <a:solidFill>
              <a:srgbClr val="C4AB8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648476" cy="928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4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731431" y="6156108"/>
            <a:ext cx="2530299" cy="3399108"/>
            <a:chOff x="0" y="0"/>
            <a:chExt cx="648476" cy="87113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48476" cy="871138"/>
            </a:xfrm>
            <a:custGeom>
              <a:avLst/>
              <a:gdLst/>
              <a:ahLst/>
              <a:cxnLst/>
              <a:rect r="r" b="b" t="t" l="l"/>
              <a:pathLst>
                <a:path h="871138" w="648476">
                  <a:moveTo>
                    <a:pt x="110149" y="0"/>
                  </a:moveTo>
                  <a:lnTo>
                    <a:pt x="538327" y="0"/>
                  </a:lnTo>
                  <a:cubicBezTo>
                    <a:pt x="567540" y="0"/>
                    <a:pt x="595557" y="11605"/>
                    <a:pt x="616214" y="32262"/>
                  </a:cubicBezTo>
                  <a:cubicBezTo>
                    <a:pt x="636871" y="52919"/>
                    <a:pt x="648476" y="80935"/>
                    <a:pt x="648476" y="110149"/>
                  </a:cubicBezTo>
                  <a:lnTo>
                    <a:pt x="648476" y="760989"/>
                  </a:lnTo>
                  <a:cubicBezTo>
                    <a:pt x="648476" y="821822"/>
                    <a:pt x="599161" y="871138"/>
                    <a:pt x="538327" y="871138"/>
                  </a:cubicBezTo>
                  <a:lnTo>
                    <a:pt x="110149" y="871138"/>
                  </a:lnTo>
                  <a:cubicBezTo>
                    <a:pt x="49315" y="871138"/>
                    <a:pt x="0" y="821822"/>
                    <a:pt x="0" y="760989"/>
                  </a:cubicBezTo>
                  <a:lnTo>
                    <a:pt x="0" y="110149"/>
                  </a:lnTo>
                  <a:cubicBezTo>
                    <a:pt x="0" y="80935"/>
                    <a:pt x="11605" y="52919"/>
                    <a:pt x="32262" y="32262"/>
                  </a:cubicBezTo>
                  <a:cubicBezTo>
                    <a:pt x="52919" y="11605"/>
                    <a:pt x="80935" y="0"/>
                    <a:pt x="110149" y="0"/>
                  </a:cubicBezTo>
                  <a:close/>
                </a:path>
              </a:pathLst>
            </a:custGeom>
            <a:solidFill>
              <a:srgbClr val="9EA47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57150"/>
              <a:ext cx="648476" cy="928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04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0319285" y="3360061"/>
            <a:ext cx="1256064" cy="264915"/>
          </a:xfrm>
          <a:custGeom>
            <a:avLst/>
            <a:gdLst/>
            <a:ahLst/>
            <a:cxnLst/>
            <a:rect r="r" b="b" t="t" l="l"/>
            <a:pathLst>
              <a:path h="264915" w="1256064">
                <a:moveTo>
                  <a:pt x="0" y="0"/>
                </a:moveTo>
                <a:lnTo>
                  <a:pt x="1256065" y="0"/>
                </a:lnTo>
                <a:lnTo>
                  <a:pt x="1256065" y="264916"/>
                </a:lnTo>
                <a:lnTo>
                  <a:pt x="0" y="2649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true" flipV="false" rot="0">
            <a:off x="5743279" y="3271510"/>
            <a:ext cx="1088671" cy="229611"/>
          </a:xfrm>
          <a:custGeom>
            <a:avLst/>
            <a:gdLst/>
            <a:ahLst/>
            <a:cxnLst/>
            <a:rect r="r" b="b" t="t" l="l"/>
            <a:pathLst>
              <a:path h="229611" w="1088671">
                <a:moveTo>
                  <a:pt x="1088671" y="0"/>
                </a:moveTo>
                <a:lnTo>
                  <a:pt x="0" y="0"/>
                </a:lnTo>
                <a:lnTo>
                  <a:pt x="0" y="229611"/>
                </a:lnTo>
                <a:lnTo>
                  <a:pt x="1088671" y="229611"/>
                </a:lnTo>
                <a:lnTo>
                  <a:pt x="108867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true" flipV="false" rot="0">
            <a:off x="10232935" y="6874145"/>
            <a:ext cx="1439616" cy="303628"/>
          </a:xfrm>
          <a:custGeom>
            <a:avLst/>
            <a:gdLst/>
            <a:ahLst/>
            <a:cxnLst/>
            <a:rect r="r" b="b" t="t" l="l"/>
            <a:pathLst>
              <a:path h="303628" w="1439616">
                <a:moveTo>
                  <a:pt x="1439616" y="0"/>
                </a:moveTo>
                <a:lnTo>
                  <a:pt x="0" y="0"/>
                </a:lnTo>
                <a:lnTo>
                  <a:pt x="0" y="303628"/>
                </a:lnTo>
                <a:lnTo>
                  <a:pt x="1439616" y="303628"/>
                </a:lnTo>
                <a:lnTo>
                  <a:pt x="143961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5743279" y="6874145"/>
            <a:ext cx="1241188" cy="261778"/>
          </a:xfrm>
          <a:custGeom>
            <a:avLst/>
            <a:gdLst/>
            <a:ahLst/>
            <a:cxnLst/>
            <a:rect r="r" b="b" t="t" l="l"/>
            <a:pathLst>
              <a:path h="261778" w="1241188">
                <a:moveTo>
                  <a:pt x="0" y="0"/>
                </a:moveTo>
                <a:lnTo>
                  <a:pt x="1241188" y="0"/>
                </a:lnTo>
                <a:lnTo>
                  <a:pt x="1241188" y="261778"/>
                </a:lnTo>
                <a:lnTo>
                  <a:pt x="0" y="2617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5501705" y="3600854"/>
            <a:ext cx="3970011" cy="128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5"/>
              </a:lnSpc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EMULATING</a:t>
            </a:r>
          </a:p>
          <a:p>
            <a:pPr algn="ctr">
              <a:lnSpc>
                <a:spcPts val="2065"/>
              </a:lnSpc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JANE</a:t>
            </a:r>
          </a:p>
          <a:p>
            <a:pPr algn="ctr">
              <a:lnSpc>
                <a:spcPts val="2065"/>
              </a:lnSpc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AUSTEN’S</a:t>
            </a:r>
          </a:p>
          <a:p>
            <a:pPr algn="ctr">
              <a:lnSpc>
                <a:spcPts val="2065"/>
              </a:lnSpc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LITERARY </a:t>
            </a:r>
          </a:p>
          <a:p>
            <a:pPr algn="ctr">
              <a:lnSpc>
                <a:spcPts val="2065"/>
              </a:lnSpc>
              <a:spcBef>
                <a:spcPct val="0"/>
              </a:spcBef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STYLE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196963" y="2031924"/>
            <a:ext cx="2489166" cy="309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8"/>
              </a:lnSpc>
              <a:spcBef>
                <a:spcPct val="0"/>
              </a:spcBef>
            </a:pPr>
          </a:p>
          <a:p>
            <a:pPr algn="ctr">
              <a:lnSpc>
                <a:spcPts val="2768"/>
              </a:lnSpc>
              <a:spcBef>
                <a:spcPct val="0"/>
              </a:spcBef>
            </a:pPr>
            <a:r>
              <a:rPr lang="en-US" sz="1977">
                <a:solidFill>
                  <a:srgbClr val="000000"/>
                </a:solidFill>
                <a:latin typeface="Liberation Sans"/>
                <a:ea typeface="Liberation Sans"/>
                <a:cs typeface="Liberation Sans"/>
                <a:sym typeface="Liberation Sans"/>
              </a:rPr>
              <a:t>Fine-tuned GPT-2 on selected chapters using TextDataset and custom tokenization to capture her vocabulary, tone, and syntax.</a:t>
            </a:r>
          </a:p>
          <a:p>
            <a:pPr algn="ctr">
              <a:lnSpc>
                <a:spcPts val="2768"/>
              </a:lnSpc>
              <a:spcBef>
                <a:spcPct val="0"/>
              </a:spcBef>
            </a:pPr>
          </a:p>
        </p:txBody>
      </p:sp>
      <p:sp>
        <p:nvSpPr>
          <p:cNvPr name="TextBox 43" id="43"/>
          <p:cNvSpPr txBox="true"/>
          <p:nvPr/>
        </p:nvSpPr>
        <p:spPr>
          <a:xfrm rot="0">
            <a:off x="3154100" y="6239655"/>
            <a:ext cx="2489166" cy="309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8"/>
              </a:lnSpc>
              <a:spcBef>
                <a:spcPct val="0"/>
              </a:spcBef>
            </a:pPr>
            <a:r>
              <a:rPr lang="en-US" sz="1977">
                <a:solidFill>
                  <a:srgbClr val="000000"/>
                </a:solidFill>
                <a:latin typeface="Liberation Sans"/>
                <a:ea typeface="Liberation Sans"/>
                <a:cs typeface="Liberation Sans"/>
                <a:sym typeface="Liberation Sans"/>
              </a:rPr>
              <a:t>A</a:t>
            </a:r>
            <a:r>
              <a:rPr lang="en-US" sz="1977">
                <a:solidFill>
                  <a:srgbClr val="000000"/>
                </a:solidFill>
                <a:latin typeface="Liberation Sans"/>
                <a:ea typeface="Liberation Sans"/>
                <a:cs typeface="Liberation Sans"/>
                <a:sym typeface="Liberation Sans"/>
              </a:rPr>
              <a:t>ugmented limited chapter data with custom preprocessing (lemmatization, stopword removal), then combined chapters into one dataset to strengthen stylistic consistency.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772564" y="2364660"/>
            <a:ext cx="2489166" cy="2750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8"/>
              </a:lnSpc>
              <a:spcBef>
                <a:spcPct val="0"/>
              </a:spcBef>
            </a:pPr>
            <a:r>
              <a:rPr lang="en-US" sz="1977">
                <a:solidFill>
                  <a:srgbClr val="000000"/>
                </a:solidFill>
                <a:latin typeface="Liberation Sans"/>
                <a:ea typeface="Liberation Sans"/>
                <a:cs typeface="Liberation Sans"/>
                <a:sym typeface="Liberation Sans"/>
              </a:rPr>
              <a:t>P</a:t>
            </a:r>
            <a:r>
              <a:rPr lang="en-US" sz="1977">
                <a:solidFill>
                  <a:srgbClr val="000000"/>
                </a:solidFill>
                <a:latin typeface="Liberation Sans"/>
                <a:ea typeface="Liberation Sans"/>
                <a:cs typeface="Liberation Sans"/>
                <a:sym typeface="Liberation Sans"/>
              </a:rPr>
              <a:t>erformed Topic Modeling (LDA with TF-IDF) and NER to identify dominant themes and characters, making the model’s output more explainable.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772564" y="6582556"/>
            <a:ext cx="2489166" cy="240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8"/>
              </a:lnSpc>
              <a:spcBef>
                <a:spcPct val="0"/>
              </a:spcBef>
            </a:pPr>
            <a:r>
              <a:rPr lang="en-US" sz="1977">
                <a:solidFill>
                  <a:srgbClr val="000000"/>
                </a:solidFill>
                <a:latin typeface="Liberation Sans"/>
                <a:ea typeface="Liberation Sans"/>
                <a:cs typeface="Liberation Sans"/>
                <a:sym typeface="Liberation Sans"/>
              </a:rPr>
              <a:t>Bu</a:t>
            </a:r>
            <a:r>
              <a:rPr lang="en-US" sz="1977">
                <a:solidFill>
                  <a:srgbClr val="000000"/>
                </a:solidFill>
                <a:latin typeface="Liberation Sans"/>
                <a:ea typeface="Liberation Sans"/>
                <a:cs typeface="Liberation Sans"/>
                <a:sym typeface="Liberation Sans"/>
              </a:rPr>
              <a:t>ilt an interactive Streamlit app and hosted it via Ngrok, enabling real-time prompt-based generation of Austen-style text.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823969" y="5686928"/>
            <a:ext cx="3970011" cy="1029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5"/>
              </a:lnSpc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DIFFICULTY </a:t>
            </a:r>
          </a:p>
          <a:p>
            <a:pPr algn="ctr">
              <a:lnSpc>
                <a:spcPts val="2065"/>
              </a:lnSpc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IN USER</a:t>
            </a:r>
          </a:p>
          <a:p>
            <a:pPr algn="ctr">
              <a:lnSpc>
                <a:spcPts val="2065"/>
              </a:lnSpc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ACCESS AND</a:t>
            </a:r>
          </a:p>
          <a:p>
            <a:pPr algn="ctr">
              <a:lnSpc>
                <a:spcPts val="2065"/>
              </a:lnSpc>
              <a:spcBef>
                <a:spcPct val="0"/>
              </a:spcBef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DEMONSTRATION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823969" y="3463021"/>
            <a:ext cx="3970011" cy="1543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5"/>
              </a:lnSpc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SMALL</a:t>
            </a:r>
          </a:p>
          <a:p>
            <a:pPr algn="ctr">
              <a:lnSpc>
                <a:spcPts val="2065"/>
              </a:lnSpc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AND</a:t>
            </a:r>
          </a:p>
          <a:p>
            <a:pPr algn="ctr">
              <a:lnSpc>
                <a:spcPts val="2065"/>
              </a:lnSpc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DOMAIN</a:t>
            </a:r>
          </a:p>
          <a:p>
            <a:pPr algn="ctr">
              <a:lnSpc>
                <a:spcPts val="2065"/>
              </a:lnSpc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SPECIFIC</a:t>
            </a:r>
          </a:p>
          <a:p>
            <a:pPr algn="ctr">
              <a:lnSpc>
                <a:spcPts val="2065"/>
              </a:lnSpc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TRAINING</a:t>
            </a:r>
          </a:p>
          <a:p>
            <a:pPr algn="ctr">
              <a:lnSpc>
                <a:spcPts val="2065"/>
              </a:lnSpc>
              <a:spcBef>
                <a:spcPct val="0"/>
              </a:spcBef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DATA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501705" y="5806022"/>
            <a:ext cx="3970011" cy="1029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5"/>
              </a:lnSpc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LACK OF</a:t>
            </a:r>
          </a:p>
          <a:p>
            <a:pPr algn="ctr">
              <a:lnSpc>
                <a:spcPts val="2065"/>
              </a:lnSpc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INTERPRETABILITY</a:t>
            </a:r>
          </a:p>
          <a:p>
            <a:pPr algn="ctr">
              <a:lnSpc>
                <a:spcPts val="2065"/>
              </a:lnSpc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IN LANGUAGE </a:t>
            </a:r>
          </a:p>
          <a:p>
            <a:pPr algn="ctr">
              <a:lnSpc>
                <a:spcPts val="2065"/>
              </a:lnSpc>
              <a:spcBef>
                <a:spcPct val="0"/>
              </a:spcBef>
            </a:pPr>
            <a:r>
              <a:rPr lang="en-US" b="true" sz="1475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GENERATION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6358" y="-676721"/>
            <a:ext cx="17819302" cy="11124088"/>
          </a:xfrm>
          <a:custGeom>
            <a:avLst/>
            <a:gdLst/>
            <a:ahLst/>
            <a:cxnLst/>
            <a:rect r="r" b="b" t="t" l="l"/>
            <a:pathLst>
              <a:path h="11124088" w="17819302">
                <a:moveTo>
                  <a:pt x="0" y="0"/>
                </a:moveTo>
                <a:lnTo>
                  <a:pt x="17819301" y="0"/>
                </a:lnTo>
                <a:lnTo>
                  <a:pt x="17819301" y="11124088"/>
                </a:lnTo>
                <a:lnTo>
                  <a:pt x="0" y="1112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337292" y="-8763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0130" y="6114049"/>
            <a:ext cx="2369825" cy="2300885"/>
          </a:xfrm>
          <a:custGeom>
            <a:avLst/>
            <a:gdLst/>
            <a:ahLst/>
            <a:cxnLst/>
            <a:rect r="r" b="b" t="t" l="l"/>
            <a:pathLst>
              <a:path h="2300885" w="236982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76365" y="327835"/>
            <a:ext cx="9535270" cy="1525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604"/>
              </a:lnSpc>
              <a:spcBef>
                <a:spcPct val="0"/>
              </a:spcBef>
            </a:pPr>
            <a:r>
              <a:rPr lang="en-US" b="true" sz="883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</a:t>
            </a:r>
            <a:r>
              <a:rPr lang="en-US" b="true" sz="8837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 SCOPE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52279" y="1504307"/>
            <a:ext cx="16155431" cy="841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81"/>
              </a:lnSpc>
            </a:pPr>
            <a:r>
              <a:rPr lang="en-US" sz="262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Multi-Auth</a:t>
            </a:r>
            <a:r>
              <a:rPr lang="en-US" sz="262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or Style Generation</a:t>
            </a:r>
          </a:p>
          <a:p>
            <a:pPr algn="just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 the model to generate text in the style of various authors (e.g., Shakespeare, Dickens, J.K. Rowling).</a:t>
            </a:r>
          </a:p>
          <a:p>
            <a:pPr algn="just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users to choose an author and switch styles dynamically.</a:t>
            </a:r>
          </a:p>
          <a:p>
            <a:pPr algn="just">
              <a:lnSpc>
                <a:spcPts val="3681"/>
              </a:lnSpc>
            </a:pPr>
            <a:r>
              <a:rPr lang="en-US" sz="262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Interactive Writing Assistant</a:t>
            </a:r>
          </a:p>
          <a:p>
            <a:pPr algn="just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co-writing tool that helps users compose stories or essays in Jane Austen's style.</a:t>
            </a:r>
          </a:p>
          <a:p>
            <a:pPr algn="just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real-time suggestions, grammar checks, and stylistic enhancements.</a:t>
            </a:r>
          </a:p>
          <a:p>
            <a:pPr algn="just">
              <a:lnSpc>
                <a:spcPts val="3681"/>
              </a:lnSpc>
            </a:pPr>
            <a:r>
              <a:rPr lang="en-US" sz="262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 of Larger Language Models</a:t>
            </a:r>
          </a:p>
          <a:p>
            <a:pPr algn="just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</a:t>
            </a: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ne-tune more advanced models like GPT-3, GPT-J, or LLaMA for improved accuracy and coherence.</a:t>
            </a:r>
          </a:p>
          <a:p>
            <a:pPr algn="just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longer, more thematic content generation.</a:t>
            </a:r>
          </a:p>
          <a:p>
            <a:pPr algn="just">
              <a:lnSpc>
                <a:spcPts val="3681"/>
              </a:lnSpc>
            </a:pPr>
            <a:r>
              <a:rPr lang="en-US" sz="262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Web and Mobile App Deployment</a:t>
            </a:r>
          </a:p>
          <a:p>
            <a:pPr algn="just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responsive and aesthetic UI for mobile and web using frameworks like React or Flutter.</a:t>
            </a:r>
          </a:p>
          <a:p>
            <a:pPr algn="just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 the model via Streamlit Cloud, Hugging Face Spaces, or a custom API.</a:t>
            </a:r>
          </a:p>
          <a:p>
            <a:pPr algn="just">
              <a:lnSpc>
                <a:spcPts val="3681"/>
              </a:lnSpc>
            </a:pPr>
            <a:r>
              <a:rPr lang="en-US" sz="262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Integration into Educational Tools</a:t>
            </a:r>
          </a:p>
          <a:p>
            <a:pPr algn="just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 the generator in educational platforms for literary style analysis and c</a:t>
            </a: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reative writing practice.</a:t>
            </a:r>
          </a:p>
          <a:p>
            <a:pPr algn="just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students learn writing styles through interactive </a:t>
            </a: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examples.</a:t>
            </a:r>
          </a:p>
          <a:p>
            <a:pPr algn="just">
              <a:lnSpc>
                <a:spcPts val="3681"/>
              </a:lnSpc>
            </a:pPr>
            <a:r>
              <a:rPr lang="en-US" sz="262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Voice-to-Text Style Conversion</a:t>
            </a:r>
          </a:p>
          <a:p>
            <a:pPr algn="just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voice input feature where users speak, and the model rephrases their speech in Austen’s style.</a:t>
            </a:r>
          </a:p>
          <a:p>
            <a:pPr algn="just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for accessibility and a more immersive experience.</a:t>
            </a:r>
          </a:p>
          <a:p>
            <a:pPr algn="just">
              <a:lnSpc>
                <a:spcPts val="340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87294" y="3582711"/>
            <a:ext cx="14426285" cy="190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3373"/>
              </a:lnSpc>
            </a:pPr>
            <a:r>
              <a:rPr lang="en-US" sz="16716" spc="501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664261" y="6677503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2184892" y="-10287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54823" y="-455023"/>
            <a:ext cx="5040401" cy="4114800"/>
          </a:xfrm>
          <a:custGeom>
            <a:avLst/>
            <a:gdLst/>
            <a:ahLst/>
            <a:cxnLst/>
            <a:rect r="r" b="b" t="t" l="l"/>
            <a:pathLst>
              <a:path h="4114800" w="5040401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2605" y="6043612"/>
            <a:ext cx="2369825" cy="2300885"/>
          </a:xfrm>
          <a:custGeom>
            <a:avLst/>
            <a:gdLst/>
            <a:ahLst/>
            <a:cxnLst/>
            <a:rect r="r" b="b" t="t" l="l"/>
            <a:pathLst>
              <a:path h="2300885" w="236982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4173200" y="628709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48997" y="5759617"/>
            <a:ext cx="10946008" cy="141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4"/>
              </a:lnSpc>
            </a:pPr>
            <a:r>
              <a:rPr lang="en-US" b="true" sz="4067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ANUSHKA RAI</a:t>
            </a:r>
          </a:p>
          <a:p>
            <a:pPr algn="ctr">
              <a:lnSpc>
                <a:spcPts val="5694"/>
              </a:lnSpc>
              <a:spcBef>
                <a:spcPct val="0"/>
              </a:spcBef>
            </a:pPr>
            <a:r>
              <a:rPr lang="en-US" b="true" sz="4067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E23BCAU0011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DAGk_S_KvT8</dc:identifier>
  <dcterms:modified xsi:type="dcterms:W3CDTF">2011-08-01T06:04:30Z</dcterms:modified>
  <cp:revision>1</cp:revision>
  <dc:title>Write</dc:title>
</cp:coreProperties>
</file>