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8" r:id="rId5"/>
    <p:sldId id="269" r:id="rId6"/>
    <p:sldId id="259" r:id="rId7"/>
    <p:sldId id="260" r:id="rId8"/>
    <p:sldId id="270" r:id="rId9"/>
    <p:sldId id="271" r:id="rId10"/>
    <p:sldId id="272" r:id="rId11"/>
    <p:sldId id="261" r:id="rId12"/>
    <p:sldId id="273" r:id="rId13"/>
    <p:sldId id="262" r:id="rId14"/>
    <p:sldId id="274" r:id="rId15"/>
    <p:sldId id="275" r:id="rId16"/>
    <p:sldId id="263" r:id="rId17"/>
    <p:sldId id="264"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ka Basuthkar" userId="5d4ede0234efd2f3" providerId="LiveId" clId="{8AA9E4EF-CF08-42EA-8AF9-0180A1A76D19}"/>
    <pc:docChg chg="custSel modSld">
      <pc:chgData name="Anushka Basuthkar" userId="5d4ede0234efd2f3" providerId="LiveId" clId="{8AA9E4EF-CF08-42EA-8AF9-0180A1A76D19}" dt="2025-04-18T15:42:34.289" v="22" actId="14100"/>
      <pc:docMkLst>
        <pc:docMk/>
      </pc:docMkLst>
      <pc:sldChg chg="delSp modSp mod">
        <pc:chgData name="Anushka Basuthkar" userId="5d4ede0234efd2f3" providerId="LiveId" clId="{8AA9E4EF-CF08-42EA-8AF9-0180A1A76D19}" dt="2025-04-18T15:41:04.919" v="6"/>
        <pc:sldMkLst>
          <pc:docMk/>
          <pc:sldMk cId="3100344336" sldId="260"/>
        </pc:sldMkLst>
        <pc:spChg chg="mod">
          <ac:chgData name="Anushka Basuthkar" userId="5d4ede0234efd2f3" providerId="LiveId" clId="{8AA9E4EF-CF08-42EA-8AF9-0180A1A76D19}" dt="2025-04-18T15:41:04.919" v="6"/>
          <ac:spMkLst>
            <pc:docMk/>
            <pc:sldMk cId="3100344336" sldId="260"/>
            <ac:spMk id="3" creationId="{8E94BCC7-B080-E3E9-FB00-BEFD8B5EBB3A}"/>
          </ac:spMkLst>
        </pc:spChg>
        <pc:picChg chg="del">
          <ac:chgData name="Anushka Basuthkar" userId="5d4ede0234efd2f3" providerId="LiveId" clId="{8AA9E4EF-CF08-42EA-8AF9-0180A1A76D19}" dt="2025-04-18T15:40:40.877" v="0" actId="21"/>
          <ac:picMkLst>
            <pc:docMk/>
            <pc:sldMk cId="3100344336" sldId="260"/>
            <ac:picMk id="5" creationId="{AA079A11-91C1-1F74-983E-1D57FE60C4C9}"/>
          </ac:picMkLst>
        </pc:picChg>
      </pc:sldChg>
      <pc:sldChg chg="addSp modSp mod">
        <pc:chgData name="Anushka Basuthkar" userId="5d4ede0234efd2f3" providerId="LiveId" clId="{8AA9E4EF-CF08-42EA-8AF9-0180A1A76D19}" dt="2025-04-18T15:41:49.189" v="21" actId="1076"/>
        <pc:sldMkLst>
          <pc:docMk/>
          <pc:sldMk cId="920284790" sldId="270"/>
        </pc:sldMkLst>
        <pc:spChg chg="mod">
          <ac:chgData name="Anushka Basuthkar" userId="5d4ede0234efd2f3" providerId="LiveId" clId="{8AA9E4EF-CF08-42EA-8AF9-0180A1A76D19}" dt="2025-04-18T15:41:00.699" v="4" actId="21"/>
          <ac:spMkLst>
            <pc:docMk/>
            <pc:sldMk cId="920284790" sldId="270"/>
            <ac:spMk id="3" creationId="{5EEFA64B-B33A-B696-B1BB-35985057F206}"/>
          </ac:spMkLst>
        </pc:spChg>
        <pc:picChg chg="mod">
          <ac:chgData name="Anushka Basuthkar" userId="5d4ede0234efd2f3" providerId="LiveId" clId="{8AA9E4EF-CF08-42EA-8AF9-0180A1A76D19}" dt="2025-04-18T15:41:49.189" v="21" actId="1076"/>
          <ac:picMkLst>
            <pc:docMk/>
            <pc:sldMk cId="920284790" sldId="270"/>
            <ac:picMk id="4" creationId="{1BA1EA52-FCDC-A01D-1F0C-B0BFAE61CF37}"/>
          </ac:picMkLst>
        </pc:picChg>
        <pc:picChg chg="add mod">
          <ac:chgData name="Anushka Basuthkar" userId="5d4ede0234efd2f3" providerId="LiveId" clId="{8AA9E4EF-CF08-42EA-8AF9-0180A1A76D19}" dt="2025-04-18T15:41:47.861" v="20" actId="1076"/>
          <ac:picMkLst>
            <pc:docMk/>
            <pc:sldMk cId="920284790" sldId="270"/>
            <ac:picMk id="6" creationId="{A873D34C-9C31-47AA-5F77-4B71202B6AC1}"/>
          </ac:picMkLst>
        </pc:picChg>
      </pc:sldChg>
      <pc:sldChg chg="modSp mod">
        <pc:chgData name="Anushka Basuthkar" userId="5d4ede0234efd2f3" providerId="LiveId" clId="{8AA9E4EF-CF08-42EA-8AF9-0180A1A76D19}" dt="2025-04-18T15:42:34.289" v="22" actId="14100"/>
        <pc:sldMkLst>
          <pc:docMk/>
          <pc:sldMk cId="3293030980" sldId="275"/>
        </pc:sldMkLst>
        <pc:picChg chg="mod">
          <ac:chgData name="Anushka Basuthkar" userId="5d4ede0234efd2f3" providerId="LiveId" clId="{8AA9E4EF-CF08-42EA-8AF9-0180A1A76D19}" dt="2025-04-18T15:42:34.289" v="22" actId="14100"/>
          <ac:picMkLst>
            <pc:docMk/>
            <pc:sldMk cId="3293030980" sldId="275"/>
            <ac:picMk id="12" creationId="{C3F60A4F-9035-1E36-985C-340865117B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AFE56-ED2B-4BA1-B9B2-2BCF306ED3B7}" type="datetimeFigureOut">
              <a:rPr lang="en-US" smtClean="0"/>
              <a:t>4/18/2025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F7CBB-BB8E-4076-9348-67B04F2F51F1}" type="slidenum">
              <a:rPr lang="en-US" smtClean="0"/>
              <a:t>‹#›</a:t>
            </a:fld>
            <a:endParaRPr lang="en-US"/>
          </a:p>
        </p:txBody>
      </p:sp>
    </p:spTree>
    <p:extLst>
      <p:ext uri="{BB962C8B-B14F-4D97-AF65-F5344CB8AC3E}">
        <p14:creationId xmlns:p14="http://schemas.microsoft.com/office/powerpoint/2010/main" val="3086257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7CBB-BB8E-4076-9348-67B04F2F51F1}" type="slidenum">
              <a:rPr lang="en-US" smtClean="0"/>
              <a:t>2</a:t>
            </a:fld>
            <a:endParaRPr lang="en-US"/>
          </a:p>
        </p:txBody>
      </p:sp>
    </p:spTree>
    <p:extLst>
      <p:ext uri="{BB962C8B-B14F-4D97-AF65-F5344CB8AC3E}">
        <p14:creationId xmlns:p14="http://schemas.microsoft.com/office/powerpoint/2010/main" val="317116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7CBB-BB8E-4076-9348-67B04F2F51F1}" type="slidenum">
              <a:rPr lang="en-US" smtClean="0"/>
              <a:t>5</a:t>
            </a:fld>
            <a:endParaRPr lang="en-US"/>
          </a:p>
        </p:txBody>
      </p:sp>
    </p:spTree>
    <p:extLst>
      <p:ext uri="{BB962C8B-B14F-4D97-AF65-F5344CB8AC3E}">
        <p14:creationId xmlns:p14="http://schemas.microsoft.com/office/powerpoint/2010/main" val="1248430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BDF0-98FE-FB89-0418-337529E22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0A128F-17DC-76A6-F295-E2C8DEFCE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8BE7B8-D61B-83C6-D406-C0B8FB7DBE6C}"/>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5" name="Footer Placeholder 4">
            <a:extLst>
              <a:ext uri="{FF2B5EF4-FFF2-40B4-BE49-F238E27FC236}">
                <a16:creationId xmlns:a16="http://schemas.microsoft.com/office/drawing/2014/main" id="{28281DE2-5515-3A07-5E83-5753EB3F80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7AF359-D7EE-0F39-2820-FA03EA8E0409}"/>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49097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9BB3-7359-926E-8096-73D34ACFF5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59748-F9C9-0B41-2738-35D904466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8F4F9-5720-78B3-29C8-0315776A943D}"/>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5" name="Footer Placeholder 4">
            <a:extLst>
              <a:ext uri="{FF2B5EF4-FFF2-40B4-BE49-F238E27FC236}">
                <a16:creationId xmlns:a16="http://schemas.microsoft.com/office/drawing/2014/main" id="{9F85D7D2-C625-4555-FA01-09E91A664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BE89B-34C3-1261-A911-A20BE0CB928A}"/>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15123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948753-DC78-D3B2-0DE6-78A4BB91D2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EABDDA-79F5-498C-3E4D-6DA06386FA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BD5F8-8070-EF81-5806-2C62F4084FF6}"/>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5" name="Footer Placeholder 4">
            <a:extLst>
              <a:ext uri="{FF2B5EF4-FFF2-40B4-BE49-F238E27FC236}">
                <a16:creationId xmlns:a16="http://schemas.microsoft.com/office/drawing/2014/main" id="{0B6D428B-0BC5-47A1-44D6-307565401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B5EFF-1963-5E81-12CD-9A43F60BA266}"/>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65964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2680-FC66-C4FC-12F9-5796532933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E7437E-0A60-3375-0261-60FCFD549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07373-3FF8-8A0B-DC54-2061B37D0A78}"/>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5" name="Footer Placeholder 4">
            <a:extLst>
              <a:ext uri="{FF2B5EF4-FFF2-40B4-BE49-F238E27FC236}">
                <a16:creationId xmlns:a16="http://schemas.microsoft.com/office/drawing/2014/main" id="{105601F2-ABC8-5F1F-02F2-2FCA3C09A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B749F-05AD-508A-9D1F-4F4D855048A9}"/>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76234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B482-F51B-E3C5-E9A6-FB046A3C85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AD7401-D41B-89C6-AC55-655633E2E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4035BA-8653-861D-B722-38F1293C2C60}"/>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5" name="Footer Placeholder 4">
            <a:extLst>
              <a:ext uri="{FF2B5EF4-FFF2-40B4-BE49-F238E27FC236}">
                <a16:creationId xmlns:a16="http://schemas.microsoft.com/office/drawing/2014/main" id="{FE96F7D1-13B8-50AD-B768-957D0F43B8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10F39-556D-AEF3-9D2D-0D63BBAC611B}"/>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127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8509-CFF2-E983-C99C-C009B2589A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277218-CA9A-07DA-CD24-B26DA3E062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710C96-6F07-CA2F-A974-5F292D988F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2704A5-346B-5AE7-3AF7-B646658EFA0C}"/>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6" name="Footer Placeholder 5">
            <a:extLst>
              <a:ext uri="{FF2B5EF4-FFF2-40B4-BE49-F238E27FC236}">
                <a16:creationId xmlns:a16="http://schemas.microsoft.com/office/drawing/2014/main" id="{91D586A2-676B-33C6-3A45-658983CB91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6E8FDF-B410-4EE7-9959-51AFCBFC9E3D}"/>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388535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F864-5BFE-FD21-BE6C-07D26A7567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4159D-D518-9391-47DF-635AA9AF6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6E6332-ADAA-BD73-14ED-7616A53987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B205A1-20AA-6907-1033-8F2C20BAD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1DEDBC-2A95-8FBF-0E0A-D9EFE1F226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04C293-BA04-DA24-B1EA-774B97A2FF8E}"/>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8" name="Footer Placeholder 7">
            <a:extLst>
              <a:ext uri="{FF2B5EF4-FFF2-40B4-BE49-F238E27FC236}">
                <a16:creationId xmlns:a16="http://schemas.microsoft.com/office/drawing/2014/main" id="{343AFC7C-CBFD-6DF4-FB50-A200E44BAD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64256F-D832-26B8-3C3F-BE81B27F57FB}"/>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72389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3AC4-038D-2DE0-3BB6-BEC8A3FD74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73A1C1-657D-3812-3C85-0FC42D140999}"/>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4" name="Footer Placeholder 3">
            <a:extLst>
              <a:ext uri="{FF2B5EF4-FFF2-40B4-BE49-F238E27FC236}">
                <a16:creationId xmlns:a16="http://schemas.microsoft.com/office/drawing/2014/main" id="{4FC4D189-4A28-970F-45CB-3CDC144D73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2EC9E4-0290-4BF2-116E-F06F94D11B92}"/>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32815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D837A-150F-8CAC-11BE-8C85023E7146}"/>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3" name="Footer Placeholder 2">
            <a:extLst>
              <a:ext uri="{FF2B5EF4-FFF2-40B4-BE49-F238E27FC236}">
                <a16:creationId xmlns:a16="http://schemas.microsoft.com/office/drawing/2014/main" id="{4611082A-48E8-E6F6-46EA-4E43A88EE4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8DC7F9-A557-4787-3349-B3DB23367116}"/>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79193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17AA-E545-6153-983E-CE00C6F6D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595846-178E-EA81-FC41-C70973806C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8281B4-8003-3E52-FACC-373E82D34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5F7DC-10BF-3CA6-E5CF-0994E298AE88}"/>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6" name="Footer Placeholder 5">
            <a:extLst>
              <a:ext uri="{FF2B5EF4-FFF2-40B4-BE49-F238E27FC236}">
                <a16:creationId xmlns:a16="http://schemas.microsoft.com/office/drawing/2014/main" id="{BACDEC85-A9DE-52C6-10D3-DD491D8C5D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A49C8C-89DD-8394-6E80-FE47485F3EE5}"/>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176813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5672-202D-81E6-DFC1-E10B94CD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77A753-1606-F781-16C7-6DF9067514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9AB059-6B36-C77A-CCCB-0C9957670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3FE9F-BFCA-8306-A01D-66928E35418F}"/>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6" name="Footer Placeholder 5">
            <a:extLst>
              <a:ext uri="{FF2B5EF4-FFF2-40B4-BE49-F238E27FC236}">
                <a16:creationId xmlns:a16="http://schemas.microsoft.com/office/drawing/2014/main" id="{62322F24-96A4-24D6-BDAB-FA2F435694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D86DDD-7EBA-AA2F-2D38-94481590903B}"/>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341668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0C8D38-665B-A192-EF67-72828F10A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7EF92E-9A83-FCC6-43D9-8B1DF440F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0CDD7-73A1-D52D-F2DD-63EE58DEE7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37F61-D4B6-4322-9652-64325E7ECD45}" type="datetimeFigureOut">
              <a:rPr lang="en-IN" smtClean="0"/>
              <a:t>18-04-2025</a:t>
            </a:fld>
            <a:endParaRPr lang="en-IN"/>
          </a:p>
        </p:txBody>
      </p:sp>
      <p:sp>
        <p:nvSpPr>
          <p:cNvPr id="5" name="Footer Placeholder 4">
            <a:extLst>
              <a:ext uri="{FF2B5EF4-FFF2-40B4-BE49-F238E27FC236}">
                <a16:creationId xmlns:a16="http://schemas.microsoft.com/office/drawing/2014/main" id="{3FE8A0A4-AE62-6690-D7DB-CD8329FB1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5EE2C9-3046-171B-4053-B346CD5C6A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1636-EE39-4236-9BFC-DCC2FF452FDA}" type="slidenum">
              <a:rPr lang="en-IN" smtClean="0"/>
              <a:t>‹#›</a:t>
            </a:fld>
            <a:endParaRPr lang="en-IN"/>
          </a:p>
        </p:txBody>
      </p:sp>
    </p:spTree>
    <p:extLst>
      <p:ext uri="{BB962C8B-B14F-4D97-AF65-F5344CB8AC3E}">
        <p14:creationId xmlns:p14="http://schemas.microsoft.com/office/powerpoint/2010/main" val="213980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1E09-2E8C-4B4E-B605-C76D418794A5}"/>
              </a:ext>
            </a:extLst>
          </p:cNvPr>
          <p:cNvSpPr>
            <a:spLocks noGrp="1"/>
          </p:cNvSpPr>
          <p:nvPr>
            <p:ph type="ctrTitle"/>
          </p:nvPr>
        </p:nvSpPr>
        <p:spPr>
          <a:xfrm>
            <a:off x="1524000" y="1122363"/>
            <a:ext cx="9144000" cy="734717"/>
          </a:xfrm>
        </p:spPr>
        <p:txBody>
          <a:bodyPr>
            <a:normAutofit fontScale="90000"/>
          </a:bodyPr>
          <a:lstStyle/>
          <a:p>
            <a:r>
              <a:rPr lang="en-US" sz="4000" dirty="0"/>
              <a:t>AWS Elemental </a:t>
            </a:r>
            <a:r>
              <a:rPr lang="en-US" sz="4000" dirty="0" err="1"/>
              <a:t>MediaConvert</a:t>
            </a:r>
            <a:r>
              <a:rPr lang="en-US" sz="4000" dirty="0"/>
              <a:t> for Video Editing</a:t>
            </a:r>
            <a:endParaRPr lang="en-IN" sz="4000" dirty="0"/>
          </a:p>
        </p:txBody>
      </p:sp>
      <p:sp>
        <p:nvSpPr>
          <p:cNvPr id="3" name="Subtitle 2">
            <a:extLst>
              <a:ext uri="{FF2B5EF4-FFF2-40B4-BE49-F238E27FC236}">
                <a16:creationId xmlns:a16="http://schemas.microsoft.com/office/drawing/2014/main" id="{59AD8788-8E97-9A4B-6E5F-A586CA2D9775}"/>
              </a:ext>
            </a:extLst>
          </p:cNvPr>
          <p:cNvSpPr>
            <a:spLocks noGrp="1"/>
          </p:cNvSpPr>
          <p:nvPr>
            <p:ph type="subTitle" idx="1"/>
          </p:nvPr>
        </p:nvSpPr>
        <p:spPr>
          <a:xfrm>
            <a:off x="1524000" y="2554664"/>
            <a:ext cx="9144000" cy="2703136"/>
          </a:xfrm>
        </p:spPr>
        <p:txBody>
          <a:bodyPr>
            <a:normAutofit fontScale="92500" lnSpcReduction="10000"/>
          </a:bodyPr>
          <a:lstStyle/>
          <a:p>
            <a:pPr algn="ctr">
              <a:lnSpc>
                <a:spcPct val="150000"/>
              </a:lnSpc>
              <a:buNone/>
            </a:pPr>
            <a:r>
              <a:rPr lang="en-US" sz="1800" b="1" dirty="0">
                <a:effectLst/>
                <a:latin typeface="Times New Roman" panose="02020603050405020304" pitchFamily="18" charset="0"/>
                <a:ea typeface="Times New Roman" panose="02020603050405020304" pitchFamily="18" charset="0"/>
              </a:rPr>
              <a:t>B. Anushka (2210030416)</a:t>
            </a:r>
          </a:p>
          <a:p>
            <a:pPr algn="ctr">
              <a:lnSpc>
                <a:spcPct val="150000"/>
              </a:lnSpc>
              <a:buNone/>
            </a:pPr>
            <a:endParaRPr lang="en-US" sz="1800" b="1" dirty="0">
              <a:effectLst/>
              <a:latin typeface="Times New Roman" panose="02020603050405020304" pitchFamily="18" charset="0"/>
              <a:ea typeface="Times New Roman" panose="02020603050405020304" pitchFamily="18" charset="0"/>
            </a:endParaRPr>
          </a:p>
          <a:p>
            <a:pPr algn="ctr">
              <a:buNone/>
              <a:tabLst>
                <a:tab pos="1143000" algn="l"/>
                <a:tab pos="1257300" algn="l"/>
              </a:tabLst>
            </a:pPr>
            <a:r>
              <a:rPr lang="en-US" sz="1800" i="1" dirty="0">
                <a:effectLst/>
                <a:latin typeface="Times New Roman" panose="02020603050405020304" pitchFamily="18" charset="0"/>
                <a:ea typeface="Times New Roman" panose="02020603050405020304" pitchFamily="18" charset="0"/>
              </a:rPr>
              <a:t>Under the esteemed guidance of</a:t>
            </a:r>
            <a:endParaRPr lang="en-IN" sz="1800" dirty="0">
              <a:effectLst/>
              <a:latin typeface="Times New Roman" panose="02020603050405020304" pitchFamily="18" charset="0"/>
              <a:ea typeface="Times New Roman" panose="02020603050405020304" pitchFamily="18" charset="0"/>
            </a:endParaRPr>
          </a:p>
          <a:p>
            <a:pPr algn="ctr">
              <a:buNone/>
            </a:pPr>
            <a:r>
              <a:rPr lang="en-US" sz="1800" dirty="0">
                <a:effectLst/>
                <a:latin typeface="Comic Sans MS" panose="030F0702030302020204" pitchFamily="66"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buNone/>
            </a:pPr>
            <a:r>
              <a:rPr lang="en-US" sz="1800" b="1" dirty="0">
                <a:solidFill>
                  <a:srgbClr val="FF0000"/>
                </a:solidFill>
                <a:effectLst/>
                <a:latin typeface="Times New Roman" panose="02020603050405020304" pitchFamily="18" charset="0"/>
                <a:ea typeface="Times New Roman" panose="02020603050405020304" pitchFamily="18" charset="0"/>
              </a:rPr>
              <a:t>Ms. P. Sree Lakshmi</a:t>
            </a:r>
            <a:endParaRPr lang="en-IN" sz="1800" dirty="0">
              <a:effectLst/>
              <a:latin typeface="Times New Roman" panose="02020603050405020304" pitchFamily="18" charset="0"/>
              <a:ea typeface="Times New Roman" panose="02020603050405020304" pitchFamily="18" charset="0"/>
            </a:endParaRPr>
          </a:p>
          <a:p>
            <a:pPr algn="ctr">
              <a:buNone/>
              <a:tabLst>
                <a:tab pos="3857625" algn="l"/>
              </a:tabLst>
            </a:pPr>
            <a:r>
              <a:rPr lang="en-US" sz="1800" dirty="0">
                <a:solidFill>
                  <a:srgbClr val="FF0000"/>
                </a:solidFill>
                <a:effectLst/>
                <a:latin typeface="Times New Roman" panose="02020603050405020304" pitchFamily="18" charset="0"/>
                <a:ea typeface="Times New Roman" panose="02020603050405020304" pitchFamily="18" charset="0"/>
              </a:rPr>
              <a:t>Assistant Professor,</a:t>
            </a:r>
            <a:endParaRPr lang="en-IN" sz="1800" dirty="0">
              <a:effectLst/>
              <a:latin typeface="Times New Roman" panose="02020603050405020304" pitchFamily="18" charset="0"/>
              <a:ea typeface="Times New Roman" panose="02020603050405020304" pitchFamily="18" charset="0"/>
            </a:endParaRPr>
          </a:p>
          <a:p>
            <a:pPr algn="ctr"/>
            <a:r>
              <a:rPr lang="en-US" sz="1800" dirty="0">
                <a:solidFill>
                  <a:srgbClr val="FF0000"/>
                </a:solidFill>
                <a:effectLst/>
                <a:latin typeface="Times New Roman" panose="02020603050405020304" pitchFamily="18" charset="0"/>
                <a:ea typeface="Times New Roman" panose="02020603050405020304" pitchFamily="18" charset="0"/>
              </a:rPr>
              <a:t>Department of Computer Science and Engineering</a:t>
            </a:r>
            <a:endParaRPr lang="en-IN" sz="1800" dirty="0">
              <a:effectLst/>
              <a:latin typeface="Times New Roman" panose="02020603050405020304" pitchFamily="18" charset="0"/>
              <a:ea typeface="Times New Roman" panose="02020603050405020304" pitchFamily="18" charset="0"/>
            </a:endParaRPr>
          </a:p>
          <a:p>
            <a:pPr algn="ctr">
              <a:lnSpc>
                <a:spcPct val="150000"/>
              </a:lnSpc>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image1.png">
            <a:extLst>
              <a:ext uri="{FF2B5EF4-FFF2-40B4-BE49-F238E27FC236}">
                <a16:creationId xmlns:a16="http://schemas.microsoft.com/office/drawing/2014/main" id="{E0B77DB1-2EB0-94AF-87E6-AD620C79518A}"/>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7773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09DC8-A75C-DFAA-3308-B8C22993AC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EBBAF1-381E-D745-48C7-FE51D538E99E}"/>
              </a:ext>
            </a:extLst>
          </p:cNvPr>
          <p:cNvSpPr>
            <a:spLocks noGrp="1"/>
          </p:cNvSpPr>
          <p:nvPr>
            <p:ph type="title"/>
          </p:nvPr>
        </p:nvSpPr>
        <p:spPr/>
        <p:txBody>
          <a:bodyPr/>
          <a:lstStyle/>
          <a:p>
            <a:pPr algn="ctr"/>
            <a:r>
              <a:rPr lang="en-US" b="1" dirty="0"/>
              <a:t>Implementation process</a:t>
            </a:r>
          </a:p>
        </p:txBody>
      </p:sp>
      <p:sp>
        <p:nvSpPr>
          <p:cNvPr id="3" name="Content Placeholder 2">
            <a:extLst>
              <a:ext uri="{FF2B5EF4-FFF2-40B4-BE49-F238E27FC236}">
                <a16:creationId xmlns:a16="http://schemas.microsoft.com/office/drawing/2014/main" id="{5CFFB364-8066-27AF-8A3B-E8D50BE46005}"/>
              </a:ext>
            </a:extLst>
          </p:cNvPr>
          <p:cNvSpPr>
            <a:spLocks noGrp="1"/>
          </p:cNvSpPr>
          <p:nvPr>
            <p:ph idx="1"/>
          </p:nvPr>
        </p:nvSpPr>
        <p:spPr/>
        <p:txBody>
          <a:bodyPr>
            <a:normAutofit/>
          </a:bodyPr>
          <a:lstStyle/>
          <a:p>
            <a:pPr marL="0" indent="0">
              <a:buNone/>
            </a:pPr>
            <a:r>
              <a:rPr lang="en-US" dirty="0"/>
              <a:t>Step 8: If we have disabled block public access we can watch it in browser or download in local computer.</a:t>
            </a:r>
          </a:p>
          <a:p>
            <a:pPr marL="0" indent="0">
              <a:buNone/>
            </a:pPr>
            <a:endParaRPr lang="en-US" dirty="0"/>
          </a:p>
        </p:txBody>
      </p:sp>
      <p:pic>
        <p:nvPicPr>
          <p:cNvPr id="4" name="Picture 3">
            <a:extLst>
              <a:ext uri="{FF2B5EF4-FFF2-40B4-BE49-F238E27FC236}">
                <a16:creationId xmlns:a16="http://schemas.microsoft.com/office/drawing/2014/main" id="{174F70BD-2699-B873-6DAF-78A17F8501B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621" y="2777806"/>
            <a:ext cx="5566410" cy="3131185"/>
          </a:xfrm>
          <a:prstGeom prst="rect">
            <a:avLst/>
          </a:prstGeom>
          <a:noFill/>
          <a:ln>
            <a:noFill/>
          </a:ln>
        </p:spPr>
      </p:pic>
    </p:spTree>
    <p:extLst>
      <p:ext uri="{BB962C8B-B14F-4D97-AF65-F5344CB8AC3E}">
        <p14:creationId xmlns:p14="http://schemas.microsoft.com/office/powerpoint/2010/main" val="45246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76AC-4DF2-21FB-9F16-AC4594F48E70}"/>
              </a:ext>
            </a:extLst>
          </p:cNvPr>
          <p:cNvSpPr>
            <a:spLocks noGrp="1"/>
          </p:cNvSpPr>
          <p:nvPr>
            <p:ph type="title"/>
          </p:nvPr>
        </p:nvSpPr>
        <p:spPr/>
        <p:txBody>
          <a:bodyPr>
            <a:normAutofit/>
          </a:bodyPr>
          <a:lstStyle/>
          <a:p>
            <a:pPr algn="ctr"/>
            <a:r>
              <a:rPr lang="en-IN" sz="4000" b="1" dirty="0"/>
              <a:t>Key Features and Functionality</a:t>
            </a:r>
          </a:p>
        </p:txBody>
      </p:sp>
      <p:sp>
        <p:nvSpPr>
          <p:cNvPr id="3" name="Content Placeholder 2">
            <a:extLst>
              <a:ext uri="{FF2B5EF4-FFF2-40B4-BE49-F238E27FC236}">
                <a16:creationId xmlns:a16="http://schemas.microsoft.com/office/drawing/2014/main" id="{8865803E-35A6-CF5B-6E8C-5773BE383F66}"/>
              </a:ext>
            </a:extLst>
          </p:cNvPr>
          <p:cNvSpPr>
            <a:spLocks noGrp="1"/>
          </p:cNvSpPr>
          <p:nvPr>
            <p:ph idx="1"/>
          </p:nvPr>
        </p:nvSpPr>
        <p:spPr/>
        <p:txBody>
          <a:bodyPr/>
          <a:lstStyle/>
          <a:p>
            <a:r>
              <a:rPr lang="en-US" dirty="0" err="1"/>
              <a:t>MediaConvert</a:t>
            </a:r>
            <a:r>
              <a:rPr lang="en-US" dirty="0"/>
              <a:t> supports a wide range of video formats, including MP4, HLS, and MPEG-DASH, ensuring compatibility across different devices. </a:t>
            </a:r>
          </a:p>
          <a:p>
            <a:r>
              <a:rPr lang="en-US" dirty="0"/>
              <a:t>It also provides advanced features such as noise reduction, subtitle embedding, multi-bitrate streaming, and watermarking for content protection.</a:t>
            </a:r>
          </a:p>
          <a:p>
            <a:r>
              <a:rPr lang="en-US" dirty="0"/>
              <a:t>Can be opened in browser, or use the link to open in local computer device or can be downloaded in various formats and resolutions which affects the size and bitrate rate.</a:t>
            </a:r>
          </a:p>
        </p:txBody>
      </p:sp>
      <p:pic>
        <p:nvPicPr>
          <p:cNvPr id="5" name="image1.png">
            <a:extLst>
              <a:ext uri="{FF2B5EF4-FFF2-40B4-BE49-F238E27FC236}">
                <a16:creationId xmlns:a16="http://schemas.microsoft.com/office/drawing/2014/main" id="{35616E9F-8773-1244-8F9D-014B0F0A5A1B}"/>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266430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A3B9D-17E7-95F5-18DA-C3533919F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E003D-DBC1-25BC-F1F5-BF3D86B45413}"/>
              </a:ext>
            </a:extLst>
          </p:cNvPr>
          <p:cNvSpPr>
            <a:spLocks noGrp="1"/>
          </p:cNvSpPr>
          <p:nvPr>
            <p:ph type="title"/>
          </p:nvPr>
        </p:nvSpPr>
        <p:spPr/>
        <p:txBody>
          <a:bodyPr>
            <a:normAutofit/>
          </a:bodyPr>
          <a:lstStyle/>
          <a:p>
            <a:pPr algn="ctr"/>
            <a:r>
              <a:rPr lang="en-IN" sz="4000" b="1" dirty="0"/>
              <a:t>Key Features and Functionality</a:t>
            </a:r>
          </a:p>
        </p:txBody>
      </p:sp>
      <p:sp>
        <p:nvSpPr>
          <p:cNvPr id="3" name="Content Placeholder 2">
            <a:extLst>
              <a:ext uri="{FF2B5EF4-FFF2-40B4-BE49-F238E27FC236}">
                <a16:creationId xmlns:a16="http://schemas.microsoft.com/office/drawing/2014/main" id="{B77AA7BA-667C-98F5-4681-8D56060E9F13}"/>
              </a:ext>
            </a:extLst>
          </p:cNvPr>
          <p:cNvSpPr>
            <a:spLocks noGrp="1"/>
          </p:cNvSpPr>
          <p:nvPr>
            <p:ph idx="1"/>
          </p:nvPr>
        </p:nvSpPr>
        <p:spPr/>
        <p:txBody>
          <a:bodyPr/>
          <a:lstStyle/>
          <a:p>
            <a:r>
              <a:rPr lang="en-US" dirty="0"/>
              <a:t>By integrating these AWS services, the cloud-based video editing platform becomes highly automated, scalable, and efficient. </a:t>
            </a:r>
          </a:p>
          <a:p>
            <a:r>
              <a:rPr lang="en-US" dirty="0"/>
              <a:t>Amazon S3 stores the video content, IAM ensures secure access management, and </a:t>
            </a:r>
            <a:r>
              <a:rPr lang="en-US" dirty="0" err="1"/>
              <a:t>MediaConvert</a:t>
            </a:r>
            <a:r>
              <a:rPr lang="en-US" dirty="0"/>
              <a:t> performs the required video processing operations. </a:t>
            </a:r>
          </a:p>
          <a:p>
            <a:r>
              <a:rPr lang="en-US" dirty="0"/>
              <a:t>This architecture eliminates the need for on-premises hardware, reduces processing time, and ensures high availability, making it an ideal solution for applications such as content creation, business video production, and live streaming.</a:t>
            </a:r>
            <a:endParaRPr lang="en-IN" dirty="0"/>
          </a:p>
        </p:txBody>
      </p:sp>
      <p:pic>
        <p:nvPicPr>
          <p:cNvPr id="5" name="image1.png">
            <a:extLst>
              <a:ext uri="{FF2B5EF4-FFF2-40B4-BE49-F238E27FC236}">
                <a16:creationId xmlns:a16="http://schemas.microsoft.com/office/drawing/2014/main" id="{63A7C5F1-F4A4-6F5D-8AC8-BD46FC6D169A}"/>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2113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68A4-3FBA-185C-C3BE-4CF98F4205FD}"/>
              </a:ext>
            </a:extLst>
          </p:cNvPr>
          <p:cNvSpPr>
            <a:spLocks noGrp="1"/>
          </p:cNvSpPr>
          <p:nvPr>
            <p:ph type="title"/>
          </p:nvPr>
        </p:nvSpPr>
        <p:spPr/>
        <p:txBody>
          <a:bodyPr>
            <a:normAutofit/>
          </a:bodyPr>
          <a:lstStyle/>
          <a:p>
            <a:pPr algn="ctr"/>
            <a:r>
              <a:rPr lang="en-IN" sz="4000" b="1" dirty="0"/>
              <a:t>Results and Outputs</a:t>
            </a:r>
          </a:p>
        </p:txBody>
      </p:sp>
      <p:pic>
        <p:nvPicPr>
          <p:cNvPr id="4" name="image1.png">
            <a:extLst>
              <a:ext uri="{FF2B5EF4-FFF2-40B4-BE49-F238E27FC236}">
                <a16:creationId xmlns:a16="http://schemas.microsoft.com/office/drawing/2014/main" id="{82CBA144-2BC2-A214-7961-85E28E06A21E}"/>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5" name="Picture 4">
            <a:extLst>
              <a:ext uri="{FF2B5EF4-FFF2-40B4-BE49-F238E27FC236}">
                <a16:creationId xmlns:a16="http://schemas.microsoft.com/office/drawing/2014/main" id="{A9588ED3-6102-8E95-C31A-6FCA81EFB7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858" y="2187097"/>
            <a:ext cx="5100484" cy="2746331"/>
          </a:xfrm>
          <a:prstGeom prst="rect">
            <a:avLst/>
          </a:prstGeom>
          <a:noFill/>
          <a:ln>
            <a:noFill/>
          </a:ln>
        </p:spPr>
      </p:pic>
      <p:pic>
        <p:nvPicPr>
          <p:cNvPr id="6" name="Picture 5">
            <a:extLst>
              <a:ext uri="{FF2B5EF4-FFF2-40B4-BE49-F238E27FC236}">
                <a16:creationId xmlns:a16="http://schemas.microsoft.com/office/drawing/2014/main" id="{F2A5D796-D70F-6914-7A89-B0A0AE45CD9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4660" y="2187096"/>
            <a:ext cx="4882494" cy="2746331"/>
          </a:xfrm>
          <a:prstGeom prst="rect">
            <a:avLst/>
          </a:prstGeom>
          <a:noFill/>
          <a:ln>
            <a:noFill/>
          </a:ln>
        </p:spPr>
      </p:pic>
      <p:sp>
        <p:nvSpPr>
          <p:cNvPr id="7" name="TextBox 6">
            <a:extLst>
              <a:ext uri="{FF2B5EF4-FFF2-40B4-BE49-F238E27FC236}">
                <a16:creationId xmlns:a16="http://schemas.microsoft.com/office/drawing/2014/main" id="{DC6EF57B-7A68-E4C0-59E9-BF8FBDC257F1}"/>
              </a:ext>
            </a:extLst>
          </p:cNvPr>
          <p:cNvSpPr txBox="1"/>
          <p:nvPr/>
        </p:nvSpPr>
        <p:spPr>
          <a:xfrm>
            <a:off x="1081549" y="1754226"/>
            <a:ext cx="4139381" cy="369332"/>
          </a:xfrm>
          <a:prstGeom prst="rect">
            <a:avLst/>
          </a:prstGeom>
          <a:noFill/>
        </p:spPr>
        <p:txBody>
          <a:bodyPr wrap="square" rtlCol="0">
            <a:spAutoFit/>
          </a:bodyPr>
          <a:lstStyle/>
          <a:p>
            <a:r>
              <a:rPr lang="en-US" dirty="0"/>
              <a:t>1. Selecting output file type.</a:t>
            </a:r>
          </a:p>
        </p:txBody>
      </p:sp>
      <p:sp>
        <p:nvSpPr>
          <p:cNvPr id="9" name="TextBox 8">
            <a:extLst>
              <a:ext uri="{FF2B5EF4-FFF2-40B4-BE49-F238E27FC236}">
                <a16:creationId xmlns:a16="http://schemas.microsoft.com/office/drawing/2014/main" id="{94C92ABE-7730-5686-219D-18E99B6D5B21}"/>
              </a:ext>
            </a:extLst>
          </p:cNvPr>
          <p:cNvSpPr txBox="1"/>
          <p:nvPr/>
        </p:nvSpPr>
        <p:spPr>
          <a:xfrm>
            <a:off x="6174660" y="1725720"/>
            <a:ext cx="4463845" cy="369332"/>
          </a:xfrm>
          <a:prstGeom prst="rect">
            <a:avLst/>
          </a:prstGeom>
          <a:noFill/>
        </p:spPr>
        <p:txBody>
          <a:bodyPr wrap="square" rtlCol="0">
            <a:spAutoFit/>
          </a:bodyPr>
          <a:lstStyle/>
          <a:p>
            <a:r>
              <a:rPr lang="en-US" dirty="0"/>
              <a:t>2. Job completion Status.</a:t>
            </a:r>
          </a:p>
        </p:txBody>
      </p:sp>
    </p:spTree>
    <p:extLst>
      <p:ext uri="{BB962C8B-B14F-4D97-AF65-F5344CB8AC3E}">
        <p14:creationId xmlns:p14="http://schemas.microsoft.com/office/powerpoint/2010/main" val="171829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1444F-6DC3-5D5F-8895-849014207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B060EC-FB37-2217-1391-4C49F92F4E13}"/>
              </a:ext>
            </a:extLst>
          </p:cNvPr>
          <p:cNvSpPr>
            <a:spLocks noGrp="1"/>
          </p:cNvSpPr>
          <p:nvPr>
            <p:ph type="title"/>
          </p:nvPr>
        </p:nvSpPr>
        <p:spPr/>
        <p:txBody>
          <a:bodyPr>
            <a:normAutofit/>
          </a:bodyPr>
          <a:lstStyle/>
          <a:p>
            <a:pPr algn="ctr"/>
            <a:r>
              <a:rPr lang="en-IN" sz="4000" b="1" dirty="0"/>
              <a:t>Results and Outputs</a:t>
            </a:r>
          </a:p>
        </p:txBody>
      </p:sp>
      <p:pic>
        <p:nvPicPr>
          <p:cNvPr id="4" name="image1.png">
            <a:extLst>
              <a:ext uri="{FF2B5EF4-FFF2-40B4-BE49-F238E27FC236}">
                <a16:creationId xmlns:a16="http://schemas.microsoft.com/office/drawing/2014/main" id="{90A778C5-97E9-8FAA-0F7B-05323311AE26}"/>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9" name="Picture 8">
            <a:extLst>
              <a:ext uri="{FF2B5EF4-FFF2-40B4-BE49-F238E27FC236}">
                <a16:creationId xmlns:a16="http://schemas.microsoft.com/office/drawing/2014/main" id="{27A23B73-3204-01AF-E30D-8A0E50D8097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620" y="2298653"/>
            <a:ext cx="4874588" cy="3131185"/>
          </a:xfrm>
          <a:prstGeom prst="rect">
            <a:avLst/>
          </a:prstGeom>
          <a:noFill/>
          <a:ln>
            <a:noFill/>
          </a:ln>
        </p:spPr>
      </p:pic>
      <p:pic>
        <p:nvPicPr>
          <p:cNvPr id="11" name="Picture 10">
            <a:extLst>
              <a:ext uri="{FF2B5EF4-FFF2-40B4-BE49-F238E27FC236}">
                <a16:creationId xmlns:a16="http://schemas.microsoft.com/office/drawing/2014/main" id="{436FF699-ED62-F213-BEE7-D5AE46D5E00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1320" y="2298653"/>
            <a:ext cx="4823828" cy="3131185"/>
          </a:xfrm>
          <a:prstGeom prst="rect">
            <a:avLst/>
          </a:prstGeom>
          <a:noFill/>
          <a:ln>
            <a:noFill/>
          </a:ln>
        </p:spPr>
      </p:pic>
      <p:sp>
        <p:nvSpPr>
          <p:cNvPr id="13" name="TextBox 12">
            <a:extLst>
              <a:ext uri="{FF2B5EF4-FFF2-40B4-BE49-F238E27FC236}">
                <a16:creationId xmlns:a16="http://schemas.microsoft.com/office/drawing/2014/main" id="{D39C1C32-D529-36EF-4B2A-8F87DB91E693}"/>
              </a:ext>
            </a:extLst>
          </p:cNvPr>
          <p:cNvSpPr txBox="1"/>
          <p:nvPr/>
        </p:nvSpPr>
        <p:spPr>
          <a:xfrm>
            <a:off x="918224" y="1607307"/>
            <a:ext cx="3893575" cy="646331"/>
          </a:xfrm>
          <a:prstGeom prst="rect">
            <a:avLst/>
          </a:prstGeom>
          <a:noFill/>
        </p:spPr>
        <p:txBody>
          <a:bodyPr wrap="square" rtlCol="0">
            <a:spAutoFit/>
          </a:bodyPr>
          <a:lstStyle/>
          <a:p>
            <a:r>
              <a:rPr lang="en-US" dirty="0"/>
              <a:t>3. The processed </a:t>
            </a:r>
            <a:r>
              <a:rPr lang="en-US" dirty="0" err="1"/>
              <a:t>viseo</a:t>
            </a:r>
            <a:r>
              <a:rPr lang="en-US" dirty="0"/>
              <a:t> is in output bucket.</a:t>
            </a:r>
          </a:p>
        </p:txBody>
      </p:sp>
      <p:sp>
        <p:nvSpPr>
          <p:cNvPr id="14" name="TextBox 13">
            <a:extLst>
              <a:ext uri="{FF2B5EF4-FFF2-40B4-BE49-F238E27FC236}">
                <a16:creationId xmlns:a16="http://schemas.microsoft.com/office/drawing/2014/main" id="{58A7D8FC-45DD-74EC-6006-9917355F7AC7}"/>
              </a:ext>
            </a:extLst>
          </p:cNvPr>
          <p:cNvSpPr txBox="1"/>
          <p:nvPr/>
        </p:nvSpPr>
        <p:spPr>
          <a:xfrm>
            <a:off x="6011320" y="1623913"/>
            <a:ext cx="4247536" cy="646331"/>
          </a:xfrm>
          <a:prstGeom prst="rect">
            <a:avLst/>
          </a:prstGeom>
          <a:noFill/>
        </p:spPr>
        <p:txBody>
          <a:bodyPr wrap="square" rtlCol="0">
            <a:spAutoFit/>
          </a:bodyPr>
          <a:lstStyle/>
          <a:p>
            <a:r>
              <a:rPr lang="en-US" dirty="0"/>
              <a:t>4. The video can be downloaded or opened in browser.</a:t>
            </a:r>
          </a:p>
        </p:txBody>
      </p:sp>
    </p:spTree>
    <p:extLst>
      <p:ext uri="{BB962C8B-B14F-4D97-AF65-F5344CB8AC3E}">
        <p14:creationId xmlns:p14="http://schemas.microsoft.com/office/powerpoint/2010/main" val="2516273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A543F-8F7F-2B61-D867-D4618A9FE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941C2-9A44-DA57-31A3-FC3811E719A7}"/>
              </a:ext>
            </a:extLst>
          </p:cNvPr>
          <p:cNvSpPr>
            <a:spLocks noGrp="1"/>
          </p:cNvSpPr>
          <p:nvPr>
            <p:ph type="title"/>
          </p:nvPr>
        </p:nvSpPr>
        <p:spPr/>
        <p:txBody>
          <a:bodyPr>
            <a:normAutofit/>
          </a:bodyPr>
          <a:lstStyle/>
          <a:p>
            <a:pPr algn="ctr"/>
            <a:r>
              <a:rPr lang="en-IN" sz="4000" b="1" dirty="0"/>
              <a:t>Results and Outputs</a:t>
            </a:r>
          </a:p>
        </p:txBody>
      </p:sp>
      <p:pic>
        <p:nvPicPr>
          <p:cNvPr id="4" name="image1.png">
            <a:extLst>
              <a:ext uri="{FF2B5EF4-FFF2-40B4-BE49-F238E27FC236}">
                <a16:creationId xmlns:a16="http://schemas.microsoft.com/office/drawing/2014/main" id="{2A3832BD-C9B6-D508-1499-F7B8803AD2E5}"/>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12" name="Picture 11">
            <a:extLst>
              <a:ext uri="{FF2B5EF4-FFF2-40B4-BE49-F238E27FC236}">
                <a16:creationId xmlns:a16="http://schemas.microsoft.com/office/drawing/2014/main" id="{C3F60A4F-9035-1E36-985C-340865117B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8042" y="2183150"/>
            <a:ext cx="7059984" cy="3131185"/>
          </a:xfrm>
          <a:prstGeom prst="rect">
            <a:avLst/>
          </a:prstGeom>
          <a:noFill/>
          <a:ln>
            <a:noFill/>
          </a:ln>
        </p:spPr>
      </p:pic>
      <p:sp>
        <p:nvSpPr>
          <p:cNvPr id="3" name="TextBox 2">
            <a:extLst>
              <a:ext uri="{FF2B5EF4-FFF2-40B4-BE49-F238E27FC236}">
                <a16:creationId xmlns:a16="http://schemas.microsoft.com/office/drawing/2014/main" id="{6B2945BD-BA18-7291-12F3-8DC50B82043D}"/>
              </a:ext>
            </a:extLst>
          </p:cNvPr>
          <p:cNvSpPr txBox="1"/>
          <p:nvPr/>
        </p:nvSpPr>
        <p:spPr>
          <a:xfrm>
            <a:off x="1848042" y="1698315"/>
            <a:ext cx="5329084" cy="369332"/>
          </a:xfrm>
          <a:prstGeom prst="rect">
            <a:avLst/>
          </a:prstGeom>
          <a:noFill/>
        </p:spPr>
        <p:txBody>
          <a:bodyPr wrap="square" rtlCol="0">
            <a:spAutoFit/>
          </a:bodyPr>
          <a:lstStyle/>
          <a:p>
            <a:r>
              <a:rPr lang="en-US" dirty="0"/>
              <a:t>5. The output can be played on local computer.</a:t>
            </a:r>
          </a:p>
        </p:txBody>
      </p:sp>
    </p:spTree>
    <p:extLst>
      <p:ext uri="{BB962C8B-B14F-4D97-AF65-F5344CB8AC3E}">
        <p14:creationId xmlns:p14="http://schemas.microsoft.com/office/powerpoint/2010/main" val="329303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5128-229A-8DD0-22A9-BBE976259E70}"/>
              </a:ext>
            </a:extLst>
          </p:cNvPr>
          <p:cNvSpPr>
            <a:spLocks noGrp="1"/>
          </p:cNvSpPr>
          <p:nvPr>
            <p:ph type="title"/>
          </p:nvPr>
        </p:nvSpPr>
        <p:spPr/>
        <p:txBody>
          <a:bodyPr>
            <a:normAutofit/>
          </a:bodyPr>
          <a:lstStyle/>
          <a:p>
            <a:pPr algn="ctr"/>
            <a:r>
              <a:rPr lang="en-IN" sz="4000" b="1" dirty="0"/>
              <a:t>Challenges and Solutions</a:t>
            </a:r>
          </a:p>
        </p:txBody>
      </p:sp>
      <p:sp>
        <p:nvSpPr>
          <p:cNvPr id="3" name="Content Placeholder 2">
            <a:extLst>
              <a:ext uri="{FF2B5EF4-FFF2-40B4-BE49-F238E27FC236}">
                <a16:creationId xmlns:a16="http://schemas.microsoft.com/office/drawing/2014/main" id="{04B59BB8-E8E2-E2FE-B876-B5195A5A7785}"/>
              </a:ext>
            </a:extLst>
          </p:cNvPr>
          <p:cNvSpPr>
            <a:spLocks noGrp="1"/>
          </p:cNvSpPr>
          <p:nvPr>
            <p:ph idx="1"/>
          </p:nvPr>
        </p:nvSpPr>
        <p:spPr>
          <a:xfrm>
            <a:off x="838200" y="1504783"/>
            <a:ext cx="10515600" cy="4351338"/>
          </a:xfrm>
        </p:spPr>
        <p:txBody>
          <a:bodyPr>
            <a:normAutofit lnSpcReduction="10000"/>
          </a:bodyPr>
          <a:lstStyle/>
          <a:p>
            <a:pPr marL="0" indent="0">
              <a:buNone/>
            </a:pPr>
            <a:r>
              <a:rPr lang="en-US" dirty="0"/>
              <a:t>Challenges:</a:t>
            </a:r>
          </a:p>
          <a:p>
            <a:r>
              <a:rPr lang="en-US" dirty="0"/>
              <a:t>IAM Role Configuration: Difficulty in assigning the correct permissions to allow </a:t>
            </a:r>
            <a:r>
              <a:rPr lang="en-US" dirty="0" err="1"/>
              <a:t>MediaConvert</a:t>
            </a:r>
            <a:r>
              <a:rPr lang="en-US" dirty="0"/>
              <a:t> to access S3 buckets.</a:t>
            </a:r>
          </a:p>
          <a:p>
            <a:r>
              <a:rPr lang="en-US" dirty="0"/>
              <a:t>Understanding Output Presets: Challenges in selecting appropriate codecs, formats, and resolutions for compatibility across devices.</a:t>
            </a:r>
          </a:p>
          <a:p>
            <a:pPr marL="0" indent="0">
              <a:buNone/>
            </a:pPr>
            <a:r>
              <a:rPr lang="en-US" dirty="0"/>
              <a:t>Solutions:</a:t>
            </a:r>
          </a:p>
          <a:p>
            <a:r>
              <a:rPr lang="en-US" dirty="0"/>
              <a:t>Used AWS documentation and IAM Policy Simulator to verify and fix permission issues. </a:t>
            </a:r>
          </a:p>
          <a:p>
            <a:r>
              <a:rPr lang="en-US" dirty="0"/>
              <a:t>Experimented with various presets and learned through AWS forums and trial-and-error testing.</a:t>
            </a:r>
          </a:p>
          <a:p>
            <a:pPr marL="0" indent="0">
              <a:buNone/>
            </a:pPr>
            <a:endParaRPr lang="en-IN" dirty="0"/>
          </a:p>
        </p:txBody>
      </p:sp>
      <p:pic>
        <p:nvPicPr>
          <p:cNvPr id="4" name="image1.png">
            <a:extLst>
              <a:ext uri="{FF2B5EF4-FFF2-40B4-BE49-F238E27FC236}">
                <a16:creationId xmlns:a16="http://schemas.microsoft.com/office/drawing/2014/main" id="{5FA3CCCB-0EDD-1394-F923-2AB1A90AE663}"/>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220711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DD57-5FE9-3EDB-4009-3C7A2F674F62}"/>
              </a:ext>
            </a:extLst>
          </p:cNvPr>
          <p:cNvSpPr>
            <a:spLocks noGrp="1"/>
          </p:cNvSpPr>
          <p:nvPr>
            <p:ph type="title"/>
          </p:nvPr>
        </p:nvSpPr>
        <p:spPr/>
        <p:txBody>
          <a:bodyPr>
            <a:normAutofit/>
          </a:bodyPr>
          <a:lstStyle/>
          <a:p>
            <a:pPr algn="ctr"/>
            <a:r>
              <a:rPr lang="en-IN" sz="4000" b="1" dirty="0"/>
              <a:t>Learnings &amp; Takeaways</a:t>
            </a:r>
          </a:p>
        </p:txBody>
      </p:sp>
      <p:sp>
        <p:nvSpPr>
          <p:cNvPr id="3" name="Content Placeholder 2">
            <a:extLst>
              <a:ext uri="{FF2B5EF4-FFF2-40B4-BE49-F238E27FC236}">
                <a16:creationId xmlns:a16="http://schemas.microsoft.com/office/drawing/2014/main" id="{1F61C3FC-4068-A722-E329-8728935E5E0D}"/>
              </a:ext>
            </a:extLst>
          </p:cNvPr>
          <p:cNvSpPr>
            <a:spLocks noGrp="1"/>
          </p:cNvSpPr>
          <p:nvPr>
            <p:ph idx="1"/>
          </p:nvPr>
        </p:nvSpPr>
        <p:spPr>
          <a:xfrm>
            <a:off x="838200" y="1781666"/>
            <a:ext cx="10515600" cy="4395297"/>
          </a:xfrm>
        </p:spPr>
        <p:txBody>
          <a:bodyPr>
            <a:normAutofit lnSpcReduction="10000"/>
          </a:bodyPr>
          <a:lstStyle/>
          <a:p>
            <a:pPr marL="0" indent="0">
              <a:buNone/>
            </a:pPr>
            <a:r>
              <a:rPr lang="en-US" dirty="0"/>
              <a:t>1. Using Core AWS Services</a:t>
            </a:r>
          </a:p>
          <a:p>
            <a:pPr marL="0" indent="0">
              <a:buNone/>
            </a:pPr>
            <a:r>
              <a:rPr lang="en-US" dirty="0"/>
              <a:t>Become familiar with key AWS services like :</a:t>
            </a:r>
          </a:p>
          <a:p>
            <a:r>
              <a:rPr lang="en-US" dirty="0"/>
              <a:t>Amazon S3 for storage, </a:t>
            </a:r>
          </a:p>
          <a:p>
            <a:r>
              <a:rPr lang="en-US" dirty="0"/>
              <a:t>AWS IAM for secure access control, and </a:t>
            </a:r>
          </a:p>
          <a:p>
            <a:r>
              <a:rPr lang="en-US" dirty="0"/>
              <a:t>AWS Elemental </a:t>
            </a:r>
            <a:r>
              <a:rPr lang="en-US" dirty="0" err="1"/>
              <a:t>MediaConvert</a:t>
            </a:r>
            <a:r>
              <a:rPr lang="en-US" dirty="0"/>
              <a:t> for media processing. </a:t>
            </a:r>
          </a:p>
          <a:p>
            <a:pPr marL="0" indent="0">
              <a:buNone/>
            </a:pPr>
            <a:r>
              <a:rPr lang="en-US" dirty="0"/>
              <a:t>2. Implementing Video Editing Features</a:t>
            </a:r>
          </a:p>
          <a:p>
            <a:r>
              <a:rPr lang="en-US" dirty="0"/>
              <a:t>Video transcoding,</a:t>
            </a:r>
          </a:p>
          <a:p>
            <a:r>
              <a:rPr lang="en-US" dirty="0"/>
              <a:t>Compression, </a:t>
            </a:r>
            <a:r>
              <a:rPr lang="en-US" dirty="0" err="1"/>
              <a:t>abd</a:t>
            </a:r>
            <a:endParaRPr lang="en-US" dirty="0"/>
          </a:p>
          <a:p>
            <a:r>
              <a:rPr lang="en-US" dirty="0"/>
              <a:t>Resolution scaling</a:t>
            </a:r>
            <a:endParaRPr lang="en-IN" dirty="0"/>
          </a:p>
        </p:txBody>
      </p:sp>
      <p:pic>
        <p:nvPicPr>
          <p:cNvPr id="4" name="image1.png">
            <a:extLst>
              <a:ext uri="{FF2B5EF4-FFF2-40B4-BE49-F238E27FC236}">
                <a16:creationId xmlns:a16="http://schemas.microsoft.com/office/drawing/2014/main" id="{33DC93C2-D50A-8989-0C5F-8C8CF8D99B91}"/>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45181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8492-4DC6-0104-E12B-5A1E5283C937}"/>
              </a:ext>
            </a:extLst>
          </p:cNvPr>
          <p:cNvSpPr>
            <a:spLocks noGrp="1"/>
          </p:cNvSpPr>
          <p:nvPr>
            <p:ph type="title"/>
          </p:nvPr>
        </p:nvSpPr>
        <p:spPr/>
        <p:txBody>
          <a:bodyPr>
            <a:normAutofit/>
          </a:bodyPr>
          <a:lstStyle/>
          <a:p>
            <a:pPr algn="ctr"/>
            <a:r>
              <a:rPr lang="en-IN" sz="4000" b="1" dirty="0"/>
              <a:t>Future Scope</a:t>
            </a:r>
          </a:p>
        </p:txBody>
      </p:sp>
      <p:sp>
        <p:nvSpPr>
          <p:cNvPr id="3" name="Content Placeholder 2">
            <a:extLst>
              <a:ext uri="{FF2B5EF4-FFF2-40B4-BE49-F238E27FC236}">
                <a16:creationId xmlns:a16="http://schemas.microsoft.com/office/drawing/2014/main" id="{87D3DB1E-F469-AE87-484A-3811F3A4FCF8}"/>
              </a:ext>
            </a:extLst>
          </p:cNvPr>
          <p:cNvSpPr>
            <a:spLocks noGrp="1"/>
          </p:cNvSpPr>
          <p:nvPr>
            <p:ph idx="1"/>
          </p:nvPr>
        </p:nvSpPr>
        <p:spPr/>
        <p:txBody>
          <a:bodyPr/>
          <a:lstStyle/>
          <a:p>
            <a:r>
              <a:rPr lang="en-US" dirty="0"/>
              <a:t>Automation with AWS Lambda &amp; Step Functions:</a:t>
            </a:r>
            <a:br>
              <a:rPr lang="en-US" dirty="0"/>
            </a:br>
            <a:r>
              <a:rPr lang="en-US" dirty="0"/>
              <a:t>Enhancing the current manual workflow by integrating Lambda and Step Functions for fully automated video processing pipelines.</a:t>
            </a:r>
          </a:p>
          <a:p>
            <a:r>
              <a:rPr lang="en-US" dirty="0"/>
              <a:t>Advanced Editing Features</a:t>
            </a:r>
            <a:br>
              <a:rPr lang="en-US" dirty="0"/>
            </a:br>
            <a:r>
              <a:rPr lang="en-US" dirty="0"/>
              <a:t>Incorporating features like trimming, watermarking, thumbnail generation, and frame extraction using custom job templates.</a:t>
            </a:r>
          </a:p>
          <a:p>
            <a:r>
              <a:rPr lang="en-US" dirty="0"/>
              <a:t>Integration with Front-End UI: Building a web interface using AWS Amplify or a React frontend to allow non-technical users to upload and manage videos easily.</a:t>
            </a:r>
            <a:endParaRPr lang="en-IN" dirty="0"/>
          </a:p>
        </p:txBody>
      </p:sp>
      <p:pic>
        <p:nvPicPr>
          <p:cNvPr id="4" name="image1.png">
            <a:extLst>
              <a:ext uri="{FF2B5EF4-FFF2-40B4-BE49-F238E27FC236}">
                <a16:creationId xmlns:a16="http://schemas.microsoft.com/office/drawing/2014/main" id="{0119F856-B3AA-C478-A7FB-1B6653FDB5C2}"/>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285830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2DE4-00E3-EDBC-1CD6-39ACB2A19F7B}"/>
              </a:ext>
            </a:extLst>
          </p:cNvPr>
          <p:cNvSpPr>
            <a:spLocks noGrp="1"/>
          </p:cNvSpPr>
          <p:nvPr>
            <p:ph type="title"/>
          </p:nvPr>
        </p:nvSpPr>
        <p:spPr/>
        <p:txBody>
          <a:bodyPr>
            <a:normAutofit/>
          </a:bodyPr>
          <a:lstStyle/>
          <a:p>
            <a:pPr algn="ctr"/>
            <a:r>
              <a:rPr lang="en-IN" sz="4000" b="1" dirty="0"/>
              <a:t>References</a:t>
            </a:r>
          </a:p>
        </p:txBody>
      </p:sp>
      <p:sp>
        <p:nvSpPr>
          <p:cNvPr id="3" name="Content Placeholder 2">
            <a:extLst>
              <a:ext uri="{FF2B5EF4-FFF2-40B4-BE49-F238E27FC236}">
                <a16:creationId xmlns:a16="http://schemas.microsoft.com/office/drawing/2014/main" id="{05BA2AF3-6A13-A1F1-4E20-95547E4B7929}"/>
              </a:ext>
            </a:extLst>
          </p:cNvPr>
          <p:cNvSpPr>
            <a:spLocks noGrp="1"/>
          </p:cNvSpPr>
          <p:nvPr>
            <p:ph idx="1"/>
          </p:nvPr>
        </p:nvSpPr>
        <p:spPr>
          <a:xfrm>
            <a:off x="838200" y="1600702"/>
            <a:ext cx="10515600" cy="4351338"/>
          </a:xfrm>
        </p:spPr>
        <p:txBody>
          <a:bodyPr>
            <a:normAutofit fontScale="92500"/>
          </a:bodyPr>
          <a:lstStyle/>
          <a:p>
            <a:r>
              <a:rPr lang="en-IN" dirty="0"/>
              <a:t>Amazon Web Services (AWS). “AWS Documentation” -  https://docs.aws.amazon.com/</a:t>
            </a:r>
          </a:p>
          <a:p>
            <a:r>
              <a:rPr lang="en-IN" dirty="0"/>
              <a:t>Amazon Web Services (AWS). “Amazon S3 Storage” -  https://aws.amazon.com/s3/</a:t>
            </a:r>
          </a:p>
          <a:p>
            <a:r>
              <a:rPr lang="en-IN" dirty="0"/>
              <a:t>Amazon Web Services (AWS). “AWS IAM Security” - https://aws.amazon.com/iam/</a:t>
            </a:r>
          </a:p>
          <a:p>
            <a:r>
              <a:rPr lang="en-IN" dirty="0"/>
              <a:t>“AWS Elemental </a:t>
            </a:r>
            <a:r>
              <a:rPr lang="en-IN" dirty="0" err="1"/>
              <a:t>MediaConvert</a:t>
            </a:r>
            <a:r>
              <a:rPr lang="en-IN" dirty="0"/>
              <a:t>” -  https://aws.amazon.com/mediaconvert/</a:t>
            </a:r>
          </a:p>
          <a:p>
            <a:r>
              <a:rPr lang="en-IN" dirty="0"/>
              <a:t>“Statista Research Department. (2023). Growth of Cloud Video Services.” - https://www.statista.com/statistics/1107702/global-cloud-video-streaming-market-size/</a:t>
            </a:r>
          </a:p>
        </p:txBody>
      </p:sp>
      <p:pic>
        <p:nvPicPr>
          <p:cNvPr id="4" name="image1.png">
            <a:extLst>
              <a:ext uri="{FF2B5EF4-FFF2-40B4-BE49-F238E27FC236}">
                <a16:creationId xmlns:a16="http://schemas.microsoft.com/office/drawing/2014/main" id="{07D284B4-38FD-6CC4-565B-ECE4EF3CEA00}"/>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69272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3FA8-4FE1-7FD0-BFB8-5D25FCE6248B}"/>
              </a:ext>
            </a:extLst>
          </p:cNvPr>
          <p:cNvSpPr>
            <a:spLocks noGrp="1"/>
          </p:cNvSpPr>
          <p:nvPr>
            <p:ph type="title"/>
          </p:nvPr>
        </p:nvSpPr>
        <p:spPr/>
        <p:txBody>
          <a:bodyPr>
            <a:normAutofit/>
          </a:bodyPr>
          <a:lstStyle/>
          <a:p>
            <a:pPr algn="ctr"/>
            <a:r>
              <a:rPr lang="en-IN" sz="4000" b="1" dirty="0"/>
              <a:t>Project Overview</a:t>
            </a:r>
          </a:p>
        </p:txBody>
      </p:sp>
      <p:sp>
        <p:nvSpPr>
          <p:cNvPr id="3" name="Content Placeholder 2">
            <a:extLst>
              <a:ext uri="{FF2B5EF4-FFF2-40B4-BE49-F238E27FC236}">
                <a16:creationId xmlns:a16="http://schemas.microsoft.com/office/drawing/2014/main" id="{1890B832-223B-BC04-3D0F-BE5880120694}"/>
              </a:ext>
            </a:extLst>
          </p:cNvPr>
          <p:cNvSpPr>
            <a:spLocks noGrp="1"/>
          </p:cNvSpPr>
          <p:nvPr>
            <p:ph idx="1"/>
          </p:nvPr>
        </p:nvSpPr>
        <p:spPr/>
        <p:txBody>
          <a:bodyPr/>
          <a:lstStyle/>
          <a:p>
            <a:r>
              <a:rPr lang="en-US" dirty="0"/>
              <a:t>With the increasing demand for video content across platforms such as YouTube, social media efficient video processing has become crucial.</a:t>
            </a:r>
          </a:p>
          <a:p>
            <a:pPr>
              <a:buFont typeface="Arial" panose="020B0604020202020204" pitchFamily="34" charset="0"/>
              <a:buChar char="•"/>
            </a:pPr>
            <a:r>
              <a:rPr lang="en-US" dirty="0"/>
              <a:t>Cloud-based video editing provides a scalable and cost-effective way to process, edit, and deliver high-quality video content. </a:t>
            </a:r>
          </a:p>
          <a:p>
            <a:pPr>
              <a:buFont typeface="Arial" panose="020B0604020202020204" pitchFamily="34" charset="0"/>
              <a:buChar char="•"/>
            </a:pPr>
            <a:r>
              <a:rPr lang="en-US" dirty="0"/>
              <a:t>The goal is to automate video editing and transcoding by leveraging AWS cloud services, eliminating the need for on-premises infrastructure.</a:t>
            </a:r>
          </a:p>
        </p:txBody>
      </p:sp>
      <p:pic>
        <p:nvPicPr>
          <p:cNvPr id="4" name="image1.png">
            <a:extLst>
              <a:ext uri="{FF2B5EF4-FFF2-40B4-BE49-F238E27FC236}">
                <a16:creationId xmlns:a16="http://schemas.microsoft.com/office/drawing/2014/main" id="{566B0C7E-8E36-0431-D300-44DB1ECB708E}"/>
              </a:ext>
            </a:extLst>
          </p:cNvPr>
          <p:cNvPicPr>
            <a:picLocks noChangeAspect="1"/>
          </p:cNvPicPr>
          <p:nvPr/>
        </p:nvPicPr>
        <p:blipFill>
          <a:blip r:embed="rId3"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2750788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CA68C-3FCF-C98F-4C24-E3D158CA191D}"/>
              </a:ext>
            </a:extLst>
          </p:cNvPr>
          <p:cNvSpPr>
            <a:spLocks noGrp="1"/>
          </p:cNvSpPr>
          <p:nvPr>
            <p:ph idx="1"/>
          </p:nvPr>
        </p:nvSpPr>
        <p:spPr>
          <a:xfrm>
            <a:off x="838200" y="2573517"/>
            <a:ext cx="10515600" cy="1376314"/>
          </a:xfrm>
        </p:spPr>
        <p:txBody>
          <a:bodyPr>
            <a:normAutofit/>
          </a:bodyPr>
          <a:lstStyle/>
          <a:p>
            <a:pPr marL="0" indent="0" algn="ctr">
              <a:buNone/>
            </a:pPr>
            <a:endParaRPr lang="en-US" dirty="0"/>
          </a:p>
          <a:p>
            <a:pPr marL="0" indent="0" algn="ctr">
              <a:buNone/>
            </a:pPr>
            <a:r>
              <a:rPr lang="en-US" sz="3600" i="1" dirty="0"/>
              <a:t>THANK YOU</a:t>
            </a:r>
            <a:endParaRPr lang="en-IN" sz="3600" i="1" dirty="0"/>
          </a:p>
        </p:txBody>
      </p:sp>
      <p:pic>
        <p:nvPicPr>
          <p:cNvPr id="4" name="image1.png">
            <a:extLst>
              <a:ext uri="{FF2B5EF4-FFF2-40B4-BE49-F238E27FC236}">
                <a16:creationId xmlns:a16="http://schemas.microsoft.com/office/drawing/2014/main" id="{74A37FC0-E1D8-6642-60F7-C6E8CDE27C0C}"/>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87177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F6E8-D87A-10E0-09AB-0A383CD487A8}"/>
              </a:ext>
            </a:extLst>
          </p:cNvPr>
          <p:cNvSpPr>
            <a:spLocks noGrp="1"/>
          </p:cNvSpPr>
          <p:nvPr>
            <p:ph type="title"/>
          </p:nvPr>
        </p:nvSpPr>
        <p:spPr/>
        <p:txBody>
          <a:bodyPr>
            <a:normAutofit/>
          </a:bodyPr>
          <a:lstStyle/>
          <a:p>
            <a:pPr algn="ctr"/>
            <a:r>
              <a:rPr lang="en-IN" sz="4000" b="1" dirty="0"/>
              <a:t>Services Used</a:t>
            </a:r>
          </a:p>
        </p:txBody>
      </p:sp>
      <p:sp>
        <p:nvSpPr>
          <p:cNvPr id="3" name="Content Placeholder 2">
            <a:extLst>
              <a:ext uri="{FF2B5EF4-FFF2-40B4-BE49-F238E27FC236}">
                <a16:creationId xmlns:a16="http://schemas.microsoft.com/office/drawing/2014/main" id="{6C3DCBFB-7D3E-F89E-6301-1F3B6C9A878B}"/>
              </a:ext>
            </a:extLst>
          </p:cNvPr>
          <p:cNvSpPr>
            <a:spLocks noGrp="1"/>
          </p:cNvSpPr>
          <p:nvPr>
            <p:ph idx="1"/>
          </p:nvPr>
        </p:nvSpPr>
        <p:spPr/>
        <p:txBody>
          <a:bodyPr/>
          <a:lstStyle/>
          <a:p>
            <a:pPr marL="514350" indent="-514350">
              <a:buAutoNum type="arabicPeriod"/>
            </a:pPr>
            <a:r>
              <a:rPr lang="en-US" dirty="0"/>
              <a:t>Amazon S3</a:t>
            </a:r>
          </a:p>
          <a:p>
            <a:r>
              <a:rPr lang="en-US" dirty="0"/>
              <a:t>Amazon Simple Storage Service is an object storage service offering industry-leading scalability, data availability, security, and performance. </a:t>
            </a:r>
          </a:p>
          <a:p>
            <a:r>
              <a:rPr lang="en-US" dirty="0"/>
              <a:t>By integrating S3 with AWS Elemental </a:t>
            </a:r>
            <a:r>
              <a:rPr lang="en-US" dirty="0" err="1"/>
              <a:t>MediaConvert</a:t>
            </a:r>
            <a:r>
              <a:rPr lang="en-US" dirty="0"/>
              <a:t>, videos can be processed directly from the storage, ensuring a seamless workflow.</a:t>
            </a:r>
          </a:p>
          <a:p>
            <a:endParaRPr lang="en-IN" dirty="0"/>
          </a:p>
        </p:txBody>
      </p:sp>
      <p:pic>
        <p:nvPicPr>
          <p:cNvPr id="6" name="image1.png">
            <a:extLst>
              <a:ext uri="{FF2B5EF4-FFF2-40B4-BE49-F238E27FC236}">
                <a16:creationId xmlns:a16="http://schemas.microsoft.com/office/drawing/2014/main" id="{25386512-8C4F-399D-CDAC-724BA1FB2839}"/>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1028" name="Picture 4" descr="Amazon S3 Simple Storage Service Vector ...">
            <a:extLst>
              <a:ext uri="{FF2B5EF4-FFF2-40B4-BE49-F238E27FC236}">
                <a16:creationId xmlns:a16="http://schemas.microsoft.com/office/drawing/2014/main" id="{578AEC6C-8176-440F-B27D-CAA7B5F39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6677" y="4422894"/>
            <a:ext cx="1171954" cy="1171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40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1B425-B862-732E-718D-4B5FF68020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100B44-84B2-259D-A5AF-33BF10720909}"/>
              </a:ext>
            </a:extLst>
          </p:cNvPr>
          <p:cNvSpPr>
            <a:spLocks noGrp="1"/>
          </p:cNvSpPr>
          <p:nvPr>
            <p:ph type="title"/>
          </p:nvPr>
        </p:nvSpPr>
        <p:spPr/>
        <p:txBody>
          <a:bodyPr>
            <a:normAutofit/>
          </a:bodyPr>
          <a:lstStyle/>
          <a:p>
            <a:pPr algn="ctr"/>
            <a:r>
              <a:rPr lang="en-IN" sz="4000" b="1" dirty="0"/>
              <a:t>Services Used</a:t>
            </a:r>
          </a:p>
        </p:txBody>
      </p:sp>
      <p:sp>
        <p:nvSpPr>
          <p:cNvPr id="3" name="Content Placeholder 2">
            <a:extLst>
              <a:ext uri="{FF2B5EF4-FFF2-40B4-BE49-F238E27FC236}">
                <a16:creationId xmlns:a16="http://schemas.microsoft.com/office/drawing/2014/main" id="{85E0DD98-F42F-E5FD-2AA8-151C72795F44}"/>
              </a:ext>
            </a:extLst>
          </p:cNvPr>
          <p:cNvSpPr>
            <a:spLocks noGrp="1"/>
          </p:cNvSpPr>
          <p:nvPr>
            <p:ph idx="1"/>
          </p:nvPr>
        </p:nvSpPr>
        <p:spPr/>
        <p:txBody>
          <a:bodyPr/>
          <a:lstStyle/>
          <a:p>
            <a:pPr marL="0" indent="0">
              <a:buNone/>
            </a:pPr>
            <a:r>
              <a:rPr lang="en-US" dirty="0"/>
              <a:t>2.  AWS IAM</a:t>
            </a:r>
          </a:p>
          <a:p>
            <a:r>
              <a:rPr lang="en-US" dirty="0"/>
              <a:t>IAM is used to define roles and permissions, ensuring that only authorized users and services can access specific AWS resources.</a:t>
            </a:r>
          </a:p>
          <a:p>
            <a:r>
              <a:rPr lang="en-US" dirty="0"/>
              <a:t>IAM policies are implemented to grant </a:t>
            </a:r>
            <a:r>
              <a:rPr lang="en-US" dirty="0" err="1"/>
              <a:t>MediaConvert</a:t>
            </a:r>
            <a:r>
              <a:rPr lang="en-US" dirty="0"/>
              <a:t> permissions to read videos from S3 and store the processed files back securely. </a:t>
            </a:r>
            <a:endParaRPr lang="en-IN" dirty="0"/>
          </a:p>
        </p:txBody>
      </p:sp>
      <p:pic>
        <p:nvPicPr>
          <p:cNvPr id="6" name="image1.png">
            <a:extLst>
              <a:ext uri="{FF2B5EF4-FFF2-40B4-BE49-F238E27FC236}">
                <a16:creationId xmlns:a16="http://schemas.microsoft.com/office/drawing/2014/main" id="{C709D35D-8650-13FC-0117-DB7AF9F02ABE}"/>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2050" name="Picture 2" descr="AWS IAM Security &amp; Access Control ...">
            <a:extLst>
              <a:ext uri="{FF2B5EF4-FFF2-40B4-BE49-F238E27FC236}">
                <a16:creationId xmlns:a16="http://schemas.microsoft.com/office/drawing/2014/main" id="{281ECCF6-D93B-A5E2-36FA-89E8D530D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63" y="4152078"/>
            <a:ext cx="1446418" cy="144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80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A4FCA-E5EC-FADA-220D-4B4E1BA97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4F74D6-181B-8403-9885-1649CB62B660}"/>
              </a:ext>
            </a:extLst>
          </p:cNvPr>
          <p:cNvSpPr>
            <a:spLocks noGrp="1"/>
          </p:cNvSpPr>
          <p:nvPr>
            <p:ph type="title"/>
          </p:nvPr>
        </p:nvSpPr>
        <p:spPr/>
        <p:txBody>
          <a:bodyPr>
            <a:normAutofit/>
          </a:bodyPr>
          <a:lstStyle/>
          <a:p>
            <a:pPr algn="ctr"/>
            <a:r>
              <a:rPr lang="en-IN" sz="4000" b="1" dirty="0"/>
              <a:t>Services Used</a:t>
            </a:r>
          </a:p>
        </p:txBody>
      </p:sp>
      <p:sp>
        <p:nvSpPr>
          <p:cNvPr id="3" name="Content Placeholder 2">
            <a:extLst>
              <a:ext uri="{FF2B5EF4-FFF2-40B4-BE49-F238E27FC236}">
                <a16:creationId xmlns:a16="http://schemas.microsoft.com/office/drawing/2014/main" id="{F02C2DB1-5D84-3262-28B4-B047DB5B3F86}"/>
              </a:ext>
            </a:extLst>
          </p:cNvPr>
          <p:cNvSpPr>
            <a:spLocks noGrp="1"/>
          </p:cNvSpPr>
          <p:nvPr>
            <p:ph idx="1"/>
          </p:nvPr>
        </p:nvSpPr>
        <p:spPr/>
        <p:txBody>
          <a:bodyPr/>
          <a:lstStyle/>
          <a:p>
            <a:pPr marL="0" indent="0">
              <a:buNone/>
            </a:pPr>
            <a:r>
              <a:rPr lang="en-US" dirty="0"/>
              <a:t>3. AWS Elemental </a:t>
            </a:r>
            <a:r>
              <a:rPr lang="en-US" dirty="0" err="1"/>
              <a:t>MediaConvert</a:t>
            </a:r>
            <a:endParaRPr lang="en-US" dirty="0"/>
          </a:p>
          <a:p>
            <a:r>
              <a:rPr lang="en-US" dirty="0"/>
              <a:t>AWS Elemental </a:t>
            </a:r>
            <a:r>
              <a:rPr lang="en-US" dirty="0" err="1"/>
              <a:t>MediaConvert</a:t>
            </a:r>
            <a:r>
              <a:rPr lang="en-US" dirty="0"/>
              <a:t> enables professional-grade video transcoding by converting video files into multiple formats, adjusting resolution, and optimizing compression.</a:t>
            </a:r>
          </a:p>
          <a:p>
            <a:r>
              <a:rPr lang="en-US" dirty="0"/>
              <a:t>It also provides advanced features such as noise reduction, subtitle embedding, multi-bitrate streaming, and watermarking for content protection.</a:t>
            </a:r>
          </a:p>
        </p:txBody>
      </p:sp>
      <p:pic>
        <p:nvPicPr>
          <p:cNvPr id="6" name="image1.png">
            <a:extLst>
              <a:ext uri="{FF2B5EF4-FFF2-40B4-BE49-F238E27FC236}">
                <a16:creationId xmlns:a16="http://schemas.microsoft.com/office/drawing/2014/main" id="{7B1B4C05-C2CC-216E-B1BF-9988CD21A210}"/>
              </a:ext>
            </a:extLst>
          </p:cNvPr>
          <p:cNvPicPr>
            <a:picLocks noChangeAspect="1"/>
          </p:cNvPicPr>
          <p:nvPr/>
        </p:nvPicPr>
        <p:blipFill>
          <a:blip r:embed="rId3" cstate="print"/>
          <a:stretch>
            <a:fillRect/>
          </a:stretch>
        </p:blipFill>
        <p:spPr>
          <a:xfrm>
            <a:off x="4375608" y="5429838"/>
            <a:ext cx="2743200" cy="1125901"/>
          </a:xfrm>
          <a:prstGeom prst="rect">
            <a:avLst/>
          </a:prstGeom>
        </p:spPr>
      </p:pic>
      <p:pic>
        <p:nvPicPr>
          <p:cNvPr id="3074" name="Picture 2" descr="Cloud Icons | AWS Elemental MediaConvert">
            <a:extLst>
              <a:ext uri="{FF2B5EF4-FFF2-40B4-BE49-F238E27FC236}">
                <a16:creationId xmlns:a16="http://schemas.microsoft.com/office/drawing/2014/main" id="{5AC60563-572F-78E7-4178-2C7F241C5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7891" y="4507585"/>
            <a:ext cx="1669378" cy="129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61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73B7-415A-1A87-7CFC-9CFEF9619AEB}"/>
              </a:ext>
            </a:extLst>
          </p:cNvPr>
          <p:cNvSpPr>
            <a:spLocks noGrp="1"/>
          </p:cNvSpPr>
          <p:nvPr>
            <p:ph type="title"/>
          </p:nvPr>
        </p:nvSpPr>
        <p:spPr/>
        <p:txBody>
          <a:bodyPr>
            <a:normAutofit/>
          </a:bodyPr>
          <a:lstStyle/>
          <a:p>
            <a:pPr algn="ctr"/>
            <a:r>
              <a:rPr lang="en-IN" sz="4000" b="1" dirty="0"/>
              <a:t>Flow Diagram</a:t>
            </a:r>
          </a:p>
        </p:txBody>
      </p:sp>
      <p:pic>
        <p:nvPicPr>
          <p:cNvPr id="5" name="image1.png">
            <a:extLst>
              <a:ext uri="{FF2B5EF4-FFF2-40B4-BE49-F238E27FC236}">
                <a16:creationId xmlns:a16="http://schemas.microsoft.com/office/drawing/2014/main" id="{B2468333-0F8C-0063-24A6-99FE5EA54B05}"/>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4" name="Picture 3">
            <a:extLst>
              <a:ext uri="{FF2B5EF4-FFF2-40B4-BE49-F238E27FC236}">
                <a16:creationId xmlns:a16="http://schemas.microsoft.com/office/drawing/2014/main" id="{82FFCE16-4A5E-6673-2593-C4B5DF1F2D1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484" t="24890" r="10199" b="7288"/>
          <a:stretch/>
        </p:blipFill>
        <p:spPr bwMode="auto">
          <a:xfrm>
            <a:off x="737419" y="1288025"/>
            <a:ext cx="10429568" cy="36969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705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4973-2578-AABB-8796-F77DDD5F1267}"/>
              </a:ext>
            </a:extLst>
          </p:cNvPr>
          <p:cNvSpPr>
            <a:spLocks noGrp="1"/>
          </p:cNvSpPr>
          <p:nvPr>
            <p:ph type="title"/>
          </p:nvPr>
        </p:nvSpPr>
        <p:spPr/>
        <p:txBody>
          <a:bodyPr>
            <a:normAutofit/>
          </a:bodyPr>
          <a:lstStyle/>
          <a:p>
            <a:pPr algn="ctr"/>
            <a:r>
              <a:rPr lang="en-IN" sz="4000" b="1" dirty="0"/>
              <a:t>Implementation Process</a:t>
            </a:r>
          </a:p>
        </p:txBody>
      </p:sp>
      <p:sp>
        <p:nvSpPr>
          <p:cNvPr id="3" name="Content Placeholder 2">
            <a:extLst>
              <a:ext uri="{FF2B5EF4-FFF2-40B4-BE49-F238E27FC236}">
                <a16:creationId xmlns:a16="http://schemas.microsoft.com/office/drawing/2014/main" id="{8E94BCC7-B080-E3E9-FB00-BEFD8B5EBB3A}"/>
              </a:ext>
            </a:extLst>
          </p:cNvPr>
          <p:cNvSpPr>
            <a:spLocks noGrp="1"/>
          </p:cNvSpPr>
          <p:nvPr>
            <p:ph idx="1"/>
          </p:nvPr>
        </p:nvSpPr>
        <p:spPr/>
        <p:txBody>
          <a:bodyPr>
            <a:normAutofit/>
          </a:bodyPr>
          <a:lstStyle/>
          <a:p>
            <a:pPr marL="0" indent="0">
              <a:buNone/>
            </a:pPr>
            <a:r>
              <a:rPr lang="en-US" dirty="0"/>
              <a:t>Step-by-step execution flow:</a:t>
            </a:r>
          </a:p>
          <a:p>
            <a:pPr marL="0" indent="0">
              <a:buNone/>
            </a:pPr>
            <a:r>
              <a:rPr lang="en-US" dirty="0"/>
              <a:t>Step 1: Login to AWS Console.</a:t>
            </a:r>
          </a:p>
          <a:p>
            <a:pPr marL="0" indent="0">
              <a:buNone/>
            </a:pPr>
            <a:r>
              <a:rPr lang="en-US" dirty="0"/>
              <a:t>Step 2: Open S3 Service and create two buckets one for input and other for output.</a:t>
            </a:r>
          </a:p>
          <a:p>
            <a:pPr marL="0" indent="0">
              <a:buNone/>
            </a:pPr>
            <a:r>
              <a:rPr lang="en-US" dirty="0"/>
              <a:t>Step 3: Upload Video to input S3 bucket.</a:t>
            </a:r>
          </a:p>
          <a:p>
            <a:pPr marL="0" indent="0">
              <a:buNone/>
            </a:pPr>
            <a:r>
              <a:rPr lang="en-US" dirty="0"/>
              <a:t>Step 4: Create an IAM Role for </a:t>
            </a:r>
            <a:r>
              <a:rPr lang="en-US" dirty="0" err="1"/>
              <a:t>MediaConvert</a:t>
            </a:r>
            <a:r>
              <a:rPr lang="en-US" dirty="0"/>
              <a:t> to access in S3 bucket.</a:t>
            </a:r>
          </a:p>
          <a:p>
            <a:pPr marL="0" indent="0">
              <a:buNone/>
            </a:pPr>
            <a:r>
              <a:rPr lang="en-US" dirty="0"/>
              <a:t>Step 5: Create job in </a:t>
            </a:r>
            <a:r>
              <a:rPr lang="en-US" dirty="0" err="1"/>
              <a:t>MediaConvert</a:t>
            </a:r>
            <a:r>
              <a:rPr lang="en-US" dirty="0"/>
              <a:t> and integrate with the IAM Role.</a:t>
            </a:r>
          </a:p>
          <a:p>
            <a:pPr marL="0" indent="0">
              <a:buNone/>
            </a:pPr>
            <a:endParaRPr lang="en-US" dirty="0"/>
          </a:p>
          <a:p>
            <a:pPr marL="0" indent="0">
              <a:buNone/>
            </a:pPr>
            <a:endParaRPr lang="en-US" dirty="0"/>
          </a:p>
          <a:p>
            <a:pPr marL="0" indent="0">
              <a:buNone/>
            </a:pPr>
            <a:endParaRPr lang="en-IN" dirty="0"/>
          </a:p>
        </p:txBody>
      </p:sp>
      <p:pic>
        <p:nvPicPr>
          <p:cNvPr id="4" name="image1.png">
            <a:extLst>
              <a:ext uri="{FF2B5EF4-FFF2-40B4-BE49-F238E27FC236}">
                <a16:creationId xmlns:a16="http://schemas.microsoft.com/office/drawing/2014/main" id="{494312B7-B537-438C-9DBF-083C1EE68642}"/>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1003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A0E3-6D22-EEBD-68BF-EA7C0FEBCBB0}"/>
              </a:ext>
            </a:extLst>
          </p:cNvPr>
          <p:cNvSpPr>
            <a:spLocks noGrp="1"/>
          </p:cNvSpPr>
          <p:nvPr>
            <p:ph type="title"/>
          </p:nvPr>
        </p:nvSpPr>
        <p:spPr/>
        <p:txBody>
          <a:bodyPr/>
          <a:lstStyle/>
          <a:p>
            <a:pPr algn="ctr"/>
            <a:r>
              <a:rPr lang="en-US" b="1" dirty="0"/>
              <a:t>Implementation process</a:t>
            </a:r>
          </a:p>
        </p:txBody>
      </p:sp>
      <p:sp>
        <p:nvSpPr>
          <p:cNvPr id="3" name="Content Placeholder 2">
            <a:extLst>
              <a:ext uri="{FF2B5EF4-FFF2-40B4-BE49-F238E27FC236}">
                <a16:creationId xmlns:a16="http://schemas.microsoft.com/office/drawing/2014/main" id="{5EEFA64B-B33A-B696-B1BB-35985057F206}"/>
              </a:ext>
            </a:extLst>
          </p:cNvPr>
          <p:cNvSpPr>
            <a:spLocks noGrp="1"/>
          </p:cNvSpPr>
          <p:nvPr>
            <p:ph idx="1"/>
          </p:nvPr>
        </p:nvSpPr>
        <p:spPr/>
        <p:txBody>
          <a:bodyPr>
            <a:normAutofit/>
          </a:bodyPr>
          <a:lstStyle/>
          <a:p>
            <a:pPr marL="0" indent="0">
              <a:buNone/>
            </a:pPr>
            <a:endParaRPr lang="en-US" dirty="0"/>
          </a:p>
          <a:p>
            <a:endParaRPr lang="en-US" dirty="0"/>
          </a:p>
          <a:p>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1BA1EA52-FCDC-A01D-1F0C-B0BFAE61CF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1303" y="2085743"/>
            <a:ext cx="5314489" cy="3276446"/>
          </a:xfrm>
          <a:prstGeom prst="rect">
            <a:avLst/>
          </a:prstGeom>
          <a:noFill/>
          <a:ln>
            <a:noFill/>
          </a:ln>
        </p:spPr>
      </p:pic>
      <p:pic>
        <p:nvPicPr>
          <p:cNvPr id="6" name="Picture 5">
            <a:extLst>
              <a:ext uri="{FF2B5EF4-FFF2-40B4-BE49-F238E27FC236}">
                <a16:creationId xmlns:a16="http://schemas.microsoft.com/office/drawing/2014/main" id="{A873D34C-9C31-47AA-5F77-4B71202B6AC1}"/>
              </a:ext>
            </a:extLst>
          </p:cNvPr>
          <p:cNvPicPr>
            <a:picLocks noChangeAspect="1"/>
          </p:cNvPicPr>
          <p:nvPr/>
        </p:nvPicPr>
        <p:blipFill>
          <a:blip r:embed="rId3"/>
          <a:stretch>
            <a:fillRect/>
          </a:stretch>
        </p:blipFill>
        <p:spPr>
          <a:xfrm>
            <a:off x="506208" y="2050895"/>
            <a:ext cx="5685196" cy="3346143"/>
          </a:xfrm>
          <a:prstGeom prst="rect">
            <a:avLst/>
          </a:prstGeom>
        </p:spPr>
      </p:pic>
    </p:spTree>
    <p:extLst>
      <p:ext uri="{BB962C8B-B14F-4D97-AF65-F5344CB8AC3E}">
        <p14:creationId xmlns:p14="http://schemas.microsoft.com/office/powerpoint/2010/main" val="92028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5B332-0F7E-F3DD-2008-1788F1545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E7AEFC-51F3-5B7F-FB7B-B1610876F980}"/>
              </a:ext>
            </a:extLst>
          </p:cNvPr>
          <p:cNvSpPr>
            <a:spLocks noGrp="1"/>
          </p:cNvSpPr>
          <p:nvPr>
            <p:ph type="title"/>
          </p:nvPr>
        </p:nvSpPr>
        <p:spPr/>
        <p:txBody>
          <a:bodyPr/>
          <a:lstStyle/>
          <a:p>
            <a:pPr algn="ctr"/>
            <a:r>
              <a:rPr lang="en-US" b="1" dirty="0"/>
              <a:t>Implementation process</a:t>
            </a:r>
          </a:p>
        </p:txBody>
      </p:sp>
      <p:sp>
        <p:nvSpPr>
          <p:cNvPr id="3" name="Content Placeholder 2">
            <a:extLst>
              <a:ext uri="{FF2B5EF4-FFF2-40B4-BE49-F238E27FC236}">
                <a16:creationId xmlns:a16="http://schemas.microsoft.com/office/drawing/2014/main" id="{69DB63C1-79FE-256E-CACE-9A53A07FC537}"/>
              </a:ext>
            </a:extLst>
          </p:cNvPr>
          <p:cNvSpPr>
            <a:spLocks noGrp="1"/>
          </p:cNvSpPr>
          <p:nvPr>
            <p:ph idx="1"/>
          </p:nvPr>
        </p:nvSpPr>
        <p:spPr/>
        <p:txBody>
          <a:bodyPr>
            <a:normAutofit/>
          </a:bodyPr>
          <a:lstStyle/>
          <a:p>
            <a:pPr marL="0" indent="0">
              <a:buNone/>
            </a:pPr>
            <a:r>
              <a:rPr lang="en-US" dirty="0"/>
              <a:t>Step 6: Video Processing with AWS Elemental </a:t>
            </a:r>
            <a:r>
              <a:rPr lang="en-US" dirty="0" err="1"/>
              <a:t>MediaConvert</a:t>
            </a:r>
            <a:r>
              <a:rPr lang="en-US" dirty="0"/>
              <a:t>.</a:t>
            </a:r>
          </a:p>
          <a:p>
            <a:pPr marL="0" indent="0">
              <a:buNone/>
            </a:pPr>
            <a:endParaRPr lang="en-US" dirty="0"/>
          </a:p>
          <a:p>
            <a:endParaRPr lang="en-US" dirty="0"/>
          </a:p>
          <a:p>
            <a:endParaRPr lang="en-US" dirty="0"/>
          </a:p>
          <a:p>
            <a:endParaRPr lang="en-US" dirty="0"/>
          </a:p>
          <a:p>
            <a:pPr marL="0" indent="0">
              <a:buNone/>
            </a:pPr>
            <a:r>
              <a:rPr lang="en-US" dirty="0"/>
              <a:t>Step 7: Select output bucket which stores the processed video in S3.</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C4F8C40-960D-E2D4-E97A-2E01C081484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647" y="2264459"/>
            <a:ext cx="3521142" cy="1980693"/>
          </a:xfrm>
          <a:prstGeom prst="rect">
            <a:avLst/>
          </a:prstGeom>
          <a:noFill/>
          <a:ln>
            <a:noFill/>
          </a:ln>
        </p:spPr>
      </p:pic>
      <p:pic>
        <p:nvPicPr>
          <p:cNvPr id="6" name="Picture 5">
            <a:extLst>
              <a:ext uri="{FF2B5EF4-FFF2-40B4-BE49-F238E27FC236}">
                <a16:creationId xmlns:a16="http://schemas.microsoft.com/office/drawing/2014/main" id="{87016296-BFEC-FDC4-81C7-6DFDA726CD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0647" y="4746307"/>
            <a:ext cx="3521142" cy="1980693"/>
          </a:xfrm>
          <a:prstGeom prst="rect">
            <a:avLst/>
          </a:prstGeom>
          <a:noFill/>
          <a:ln>
            <a:noFill/>
          </a:ln>
        </p:spPr>
      </p:pic>
    </p:spTree>
    <p:extLst>
      <p:ext uri="{BB962C8B-B14F-4D97-AF65-F5344CB8AC3E}">
        <p14:creationId xmlns:p14="http://schemas.microsoft.com/office/powerpoint/2010/main" val="515496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907</Words>
  <Application>Microsoft Office PowerPoint</Application>
  <PresentationFormat>Widescreen</PresentationFormat>
  <Paragraphs>93</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Comic Sans MS</vt:lpstr>
      <vt:lpstr>Times New Roman</vt:lpstr>
      <vt:lpstr>Office Theme</vt:lpstr>
      <vt:lpstr>AWS Elemental MediaConvert for Video Editing</vt:lpstr>
      <vt:lpstr>Project Overview</vt:lpstr>
      <vt:lpstr>Services Used</vt:lpstr>
      <vt:lpstr>Services Used</vt:lpstr>
      <vt:lpstr>Services Used</vt:lpstr>
      <vt:lpstr>Flow Diagram</vt:lpstr>
      <vt:lpstr>Implementation Process</vt:lpstr>
      <vt:lpstr>Implementation process</vt:lpstr>
      <vt:lpstr>Implementation process</vt:lpstr>
      <vt:lpstr>Implementation process</vt:lpstr>
      <vt:lpstr>Key Features and Functionality</vt:lpstr>
      <vt:lpstr>Key Features and Functionality</vt:lpstr>
      <vt:lpstr>Results and Outputs</vt:lpstr>
      <vt:lpstr>Results and Outputs</vt:lpstr>
      <vt:lpstr>Results and Outputs</vt:lpstr>
      <vt:lpstr>Challenges and Solutions</vt:lpstr>
      <vt:lpstr>Learnings &amp; Takeaways</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 Lakshmi P</dc:creator>
  <cp:lastModifiedBy>Anushka Basuthkar</cp:lastModifiedBy>
  <cp:revision>2</cp:revision>
  <dcterms:created xsi:type="dcterms:W3CDTF">2025-04-17T10:09:20Z</dcterms:created>
  <dcterms:modified xsi:type="dcterms:W3CDTF">2025-04-18T15:42:43Z</dcterms:modified>
</cp:coreProperties>
</file>