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77" r:id="rId6"/>
    <p:sldId id="278" r:id="rId7"/>
    <p:sldId id="279" r:id="rId8"/>
    <p:sldId id="266" r:id="rId9"/>
    <p:sldId id="267" r:id="rId10"/>
    <p:sldId id="268" r:id="rId11"/>
    <p:sldId id="269" r:id="rId12"/>
    <p:sldId id="270" r:id="rId13"/>
    <p:sldId id="271" r:id="rId14"/>
    <p:sldId id="272" r:id="rId15"/>
    <p:sldId id="273" r:id="rId16"/>
    <p:sldId id="274" r:id="rId17"/>
    <p:sldId id="275" r:id="rId18"/>
    <p:sldId id="276" r:id="rId19"/>
    <p:sldId id="265" r:id="rId20"/>
    <p:sldId id="262" r:id="rId21"/>
    <p:sldId id="263" r:id="rId22"/>
    <p:sldId id="261" r:id="rId23"/>
    <p:sldId id="26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A3C"/>
    <a:srgbClr val="48F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706" autoAdjust="0"/>
  </p:normalViewPr>
  <p:slideViewPr>
    <p:cSldViewPr snapToGrid="0">
      <p:cViewPr varScale="1">
        <p:scale>
          <a:sx n="87" d="100"/>
          <a:sy n="87" d="100"/>
        </p:scale>
        <p:origin x="36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31B688-5968-4325-A2E0-10741E1F8297}"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n-IN"/>
        </a:p>
      </dgm:t>
    </dgm:pt>
    <dgm:pt modelId="{B7E9C975-9AA1-4EDC-AFB7-CBF3AC5DD0A4}">
      <dgm:prSet phldrT="[Text]"/>
      <dgm:spPr/>
      <dgm:t>
        <a:bodyPr/>
        <a:lstStyle/>
        <a:p>
          <a:r>
            <a:rPr lang="en-US" dirty="0"/>
            <a:t>User</a:t>
          </a:r>
          <a:endParaRPr lang="en-IN" dirty="0"/>
        </a:p>
      </dgm:t>
    </dgm:pt>
    <dgm:pt modelId="{178D082D-6351-4278-A81B-105F8E5E1779}" type="parTrans" cxnId="{0392807A-9BB1-4773-9AE7-0AEACACEF1A3}">
      <dgm:prSet/>
      <dgm:spPr/>
      <dgm:t>
        <a:bodyPr/>
        <a:lstStyle/>
        <a:p>
          <a:endParaRPr lang="en-IN"/>
        </a:p>
      </dgm:t>
    </dgm:pt>
    <dgm:pt modelId="{007A4A1A-C981-4883-A53B-43EA1DF61B4C}" type="sibTrans" cxnId="{0392807A-9BB1-4773-9AE7-0AEACACEF1A3}">
      <dgm:prSet/>
      <dgm:spPr/>
      <dgm:t>
        <a:bodyPr/>
        <a:lstStyle/>
        <a:p>
          <a:endParaRPr lang="en-IN"/>
        </a:p>
      </dgm:t>
    </dgm:pt>
    <dgm:pt modelId="{836D412B-CCD3-4BC2-8672-FA69761824B4}">
      <dgm:prSet phldrT="[Text]"/>
      <dgm:spPr/>
      <dgm:t>
        <a:bodyPr/>
        <a:lstStyle/>
        <a:p>
          <a:r>
            <a:rPr lang="en-US" dirty="0"/>
            <a:t>username</a:t>
          </a:r>
          <a:endParaRPr lang="en-IN" dirty="0"/>
        </a:p>
      </dgm:t>
    </dgm:pt>
    <dgm:pt modelId="{4065E14C-037C-45DD-96B7-F3DD45A4C6C5}" type="parTrans" cxnId="{B2E7AB24-6427-4D71-8110-77B5756A631D}">
      <dgm:prSet/>
      <dgm:spPr/>
      <dgm:t>
        <a:bodyPr/>
        <a:lstStyle/>
        <a:p>
          <a:endParaRPr lang="en-IN"/>
        </a:p>
      </dgm:t>
    </dgm:pt>
    <dgm:pt modelId="{A3458633-4796-4B94-BEF5-06CF0BFDF26C}" type="sibTrans" cxnId="{B2E7AB24-6427-4D71-8110-77B5756A631D}">
      <dgm:prSet/>
      <dgm:spPr/>
      <dgm:t>
        <a:bodyPr/>
        <a:lstStyle/>
        <a:p>
          <a:endParaRPr lang="en-IN"/>
        </a:p>
      </dgm:t>
    </dgm:pt>
    <dgm:pt modelId="{140D3B38-1503-4244-AE13-79951DE78F68}">
      <dgm:prSet phldrT="[Text]"/>
      <dgm:spPr/>
      <dgm:t>
        <a:bodyPr/>
        <a:lstStyle/>
        <a:p>
          <a:r>
            <a:rPr lang="en-US" dirty="0" err="1"/>
            <a:t>first_name</a:t>
          </a:r>
          <a:endParaRPr lang="en-IN" dirty="0"/>
        </a:p>
      </dgm:t>
    </dgm:pt>
    <dgm:pt modelId="{4F6180F6-7367-4795-AD96-DEEC85C50D58}" type="parTrans" cxnId="{FEAC179F-68C8-4D79-BD3C-67EE5739DDF1}">
      <dgm:prSet/>
      <dgm:spPr/>
      <dgm:t>
        <a:bodyPr/>
        <a:lstStyle/>
        <a:p>
          <a:endParaRPr lang="en-IN"/>
        </a:p>
      </dgm:t>
    </dgm:pt>
    <dgm:pt modelId="{12C962B7-462E-4241-9735-89B77D18B0C3}" type="sibTrans" cxnId="{FEAC179F-68C8-4D79-BD3C-67EE5739DDF1}">
      <dgm:prSet/>
      <dgm:spPr/>
      <dgm:t>
        <a:bodyPr/>
        <a:lstStyle/>
        <a:p>
          <a:endParaRPr lang="en-IN"/>
        </a:p>
      </dgm:t>
    </dgm:pt>
    <dgm:pt modelId="{CE27042F-4E2A-4529-8D3F-C2BE930A28E1}">
      <dgm:prSet phldrT="[Text]"/>
      <dgm:spPr/>
      <dgm:t>
        <a:bodyPr/>
        <a:lstStyle/>
        <a:p>
          <a:r>
            <a:rPr lang="en-US" dirty="0" err="1"/>
            <a:t>last_name</a:t>
          </a:r>
          <a:endParaRPr lang="en-IN" dirty="0"/>
        </a:p>
      </dgm:t>
    </dgm:pt>
    <dgm:pt modelId="{B987C539-86CA-462B-9946-534B17E46F55}" type="parTrans" cxnId="{DDC663A3-0402-4B51-A838-E968AC6553D3}">
      <dgm:prSet/>
      <dgm:spPr/>
      <dgm:t>
        <a:bodyPr/>
        <a:lstStyle/>
        <a:p>
          <a:endParaRPr lang="en-IN"/>
        </a:p>
      </dgm:t>
    </dgm:pt>
    <dgm:pt modelId="{1C476027-601D-4619-AFAB-FC2FF783E1B2}" type="sibTrans" cxnId="{DDC663A3-0402-4B51-A838-E968AC6553D3}">
      <dgm:prSet/>
      <dgm:spPr/>
      <dgm:t>
        <a:bodyPr/>
        <a:lstStyle/>
        <a:p>
          <a:endParaRPr lang="en-IN"/>
        </a:p>
      </dgm:t>
    </dgm:pt>
    <dgm:pt modelId="{14CDB001-73B1-4B2E-A933-76B26F536933}">
      <dgm:prSet phldrT="[Text]"/>
      <dgm:spPr/>
      <dgm:t>
        <a:bodyPr/>
        <a:lstStyle/>
        <a:p>
          <a:r>
            <a:rPr lang="en-US" dirty="0"/>
            <a:t>password</a:t>
          </a:r>
          <a:endParaRPr lang="en-IN" dirty="0"/>
        </a:p>
      </dgm:t>
    </dgm:pt>
    <dgm:pt modelId="{E52A7056-A017-4997-B209-8C798AE8BF1D}" type="parTrans" cxnId="{98968617-B800-424E-9319-02B1981594EE}">
      <dgm:prSet/>
      <dgm:spPr/>
      <dgm:t>
        <a:bodyPr/>
        <a:lstStyle/>
        <a:p>
          <a:endParaRPr lang="en-IN"/>
        </a:p>
      </dgm:t>
    </dgm:pt>
    <dgm:pt modelId="{C2188C71-3911-4A3B-A9F4-17918771A0E2}" type="sibTrans" cxnId="{98968617-B800-424E-9319-02B1981594EE}">
      <dgm:prSet/>
      <dgm:spPr/>
      <dgm:t>
        <a:bodyPr/>
        <a:lstStyle/>
        <a:p>
          <a:endParaRPr lang="en-IN"/>
        </a:p>
      </dgm:t>
    </dgm:pt>
    <dgm:pt modelId="{396E0AB8-0BA8-489C-BB8E-44EB14E69054}" type="pres">
      <dgm:prSet presAssocID="{3331B688-5968-4325-A2E0-10741E1F8297}" presName="Name0" presStyleCnt="0">
        <dgm:presLayoutVars>
          <dgm:dir/>
          <dgm:animLvl val="lvl"/>
          <dgm:resizeHandles val="exact"/>
        </dgm:presLayoutVars>
      </dgm:prSet>
      <dgm:spPr/>
    </dgm:pt>
    <dgm:pt modelId="{1E3EB6E1-85AF-4350-B447-111EAC283CF3}" type="pres">
      <dgm:prSet presAssocID="{B7E9C975-9AA1-4EDC-AFB7-CBF3AC5DD0A4}" presName="composite" presStyleCnt="0"/>
      <dgm:spPr/>
    </dgm:pt>
    <dgm:pt modelId="{DDEA535C-E44C-465A-BEA9-C1B854EFEC63}" type="pres">
      <dgm:prSet presAssocID="{B7E9C975-9AA1-4EDC-AFB7-CBF3AC5DD0A4}" presName="parTx" presStyleLbl="alignNode1" presStyleIdx="0" presStyleCnt="1">
        <dgm:presLayoutVars>
          <dgm:chMax val="0"/>
          <dgm:chPref val="0"/>
          <dgm:bulletEnabled val="1"/>
        </dgm:presLayoutVars>
      </dgm:prSet>
      <dgm:spPr/>
    </dgm:pt>
    <dgm:pt modelId="{866F4628-CA46-46D6-96F7-EAAA95080BF2}" type="pres">
      <dgm:prSet presAssocID="{B7E9C975-9AA1-4EDC-AFB7-CBF3AC5DD0A4}" presName="desTx" presStyleLbl="alignAccFollowNode1" presStyleIdx="0" presStyleCnt="1">
        <dgm:presLayoutVars>
          <dgm:bulletEnabled val="1"/>
        </dgm:presLayoutVars>
      </dgm:prSet>
      <dgm:spPr/>
    </dgm:pt>
  </dgm:ptLst>
  <dgm:cxnLst>
    <dgm:cxn modelId="{98968617-B800-424E-9319-02B1981594EE}" srcId="{B7E9C975-9AA1-4EDC-AFB7-CBF3AC5DD0A4}" destId="{14CDB001-73B1-4B2E-A933-76B26F536933}" srcOrd="1" destOrd="0" parTransId="{E52A7056-A017-4997-B209-8C798AE8BF1D}" sibTransId="{C2188C71-3911-4A3B-A9F4-17918771A0E2}"/>
    <dgm:cxn modelId="{B2E7AB24-6427-4D71-8110-77B5756A631D}" srcId="{B7E9C975-9AA1-4EDC-AFB7-CBF3AC5DD0A4}" destId="{836D412B-CCD3-4BC2-8672-FA69761824B4}" srcOrd="0" destOrd="0" parTransId="{4065E14C-037C-45DD-96B7-F3DD45A4C6C5}" sibTransId="{A3458633-4796-4B94-BEF5-06CF0BFDF26C}"/>
    <dgm:cxn modelId="{0861BF71-A504-4988-9A23-21CCE74AE5DD}" type="presOf" srcId="{CE27042F-4E2A-4529-8D3F-C2BE930A28E1}" destId="{866F4628-CA46-46D6-96F7-EAAA95080BF2}" srcOrd="0" destOrd="3" presId="urn:microsoft.com/office/officeart/2005/8/layout/hList1"/>
    <dgm:cxn modelId="{AC821872-E4D7-4AFC-93E4-780C202B32E3}" type="presOf" srcId="{836D412B-CCD3-4BC2-8672-FA69761824B4}" destId="{866F4628-CA46-46D6-96F7-EAAA95080BF2}" srcOrd="0" destOrd="0" presId="urn:microsoft.com/office/officeart/2005/8/layout/hList1"/>
    <dgm:cxn modelId="{23662B54-204A-4835-ACB1-FCAD758AB813}" type="presOf" srcId="{3331B688-5968-4325-A2E0-10741E1F8297}" destId="{396E0AB8-0BA8-489C-BB8E-44EB14E69054}" srcOrd="0" destOrd="0" presId="urn:microsoft.com/office/officeart/2005/8/layout/hList1"/>
    <dgm:cxn modelId="{0392807A-9BB1-4773-9AE7-0AEACACEF1A3}" srcId="{3331B688-5968-4325-A2E0-10741E1F8297}" destId="{B7E9C975-9AA1-4EDC-AFB7-CBF3AC5DD0A4}" srcOrd="0" destOrd="0" parTransId="{178D082D-6351-4278-A81B-105F8E5E1779}" sibTransId="{007A4A1A-C981-4883-A53B-43EA1DF61B4C}"/>
    <dgm:cxn modelId="{5AFC699C-0B36-492D-B068-C1B4D101916D}" type="presOf" srcId="{140D3B38-1503-4244-AE13-79951DE78F68}" destId="{866F4628-CA46-46D6-96F7-EAAA95080BF2}" srcOrd="0" destOrd="2" presId="urn:microsoft.com/office/officeart/2005/8/layout/hList1"/>
    <dgm:cxn modelId="{FEAC179F-68C8-4D79-BD3C-67EE5739DDF1}" srcId="{B7E9C975-9AA1-4EDC-AFB7-CBF3AC5DD0A4}" destId="{140D3B38-1503-4244-AE13-79951DE78F68}" srcOrd="2" destOrd="0" parTransId="{4F6180F6-7367-4795-AD96-DEEC85C50D58}" sibTransId="{12C962B7-462E-4241-9735-89B77D18B0C3}"/>
    <dgm:cxn modelId="{DDC663A3-0402-4B51-A838-E968AC6553D3}" srcId="{B7E9C975-9AA1-4EDC-AFB7-CBF3AC5DD0A4}" destId="{CE27042F-4E2A-4529-8D3F-C2BE930A28E1}" srcOrd="3" destOrd="0" parTransId="{B987C539-86CA-462B-9946-534B17E46F55}" sibTransId="{1C476027-601D-4619-AFAB-FC2FF783E1B2}"/>
    <dgm:cxn modelId="{3CEC23A9-C671-4ADA-B253-4B58B4F32C59}" type="presOf" srcId="{14CDB001-73B1-4B2E-A933-76B26F536933}" destId="{866F4628-CA46-46D6-96F7-EAAA95080BF2}" srcOrd="0" destOrd="1" presId="urn:microsoft.com/office/officeart/2005/8/layout/hList1"/>
    <dgm:cxn modelId="{A72702EA-109B-4DCA-9A6D-09C2E7B30548}" type="presOf" srcId="{B7E9C975-9AA1-4EDC-AFB7-CBF3AC5DD0A4}" destId="{DDEA535C-E44C-465A-BEA9-C1B854EFEC63}" srcOrd="0" destOrd="0" presId="urn:microsoft.com/office/officeart/2005/8/layout/hList1"/>
    <dgm:cxn modelId="{025AF8A8-8A94-4CAF-9E86-21CC503BB59D}" type="presParOf" srcId="{396E0AB8-0BA8-489C-BB8E-44EB14E69054}" destId="{1E3EB6E1-85AF-4350-B447-111EAC283CF3}" srcOrd="0" destOrd="0" presId="urn:microsoft.com/office/officeart/2005/8/layout/hList1"/>
    <dgm:cxn modelId="{FBBE8F57-FD2D-43CD-AD7E-939AF20F34EC}" type="presParOf" srcId="{1E3EB6E1-85AF-4350-B447-111EAC283CF3}" destId="{DDEA535C-E44C-465A-BEA9-C1B854EFEC63}" srcOrd="0" destOrd="0" presId="urn:microsoft.com/office/officeart/2005/8/layout/hList1"/>
    <dgm:cxn modelId="{04124C40-E9FA-40D8-8A2C-74A1A30E11F7}" type="presParOf" srcId="{1E3EB6E1-85AF-4350-B447-111EAC283CF3}" destId="{866F4628-CA46-46D6-96F7-EAAA95080BF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A535C-E44C-465A-BEA9-C1B854EFEC63}">
      <dsp:nvSpPr>
        <dsp:cNvPr id="0" name=""/>
        <dsp:cNvSpPr/>
      </dsp:nvSpPr>
      <dsp:spPr>
        <a:xfrm>
          <a:off x="0" y="1073186"/>
          <a:ext cx="1711355" cy="576000"/>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User</a:t>
          </a:r>
          <a:endParaRPr lang="en-IN" sz="2000" kern="1200" dirty="0"/>
        </a:p>
      </dsp:txBody>
      <dsp:txXfrm>
        <a:off x="0" y="1073186"/>
        <a:ext cx="1711355" cy="576000"/>
      </dsp:txXfrm>
    </dsp:sp>
    <dsp:sp modelId="{866F4628-CA46-46D6-96F7-EAAA95080BF2}">
      <dsp:nvSpPr>
        <dsp:cNvPr id="0" name=""/>
        <dsp:cNvSpPr/>
      </dsp:nvSpPr>
      <dsp:spPr>
        <a:xfrm>
          <a:off x="0" y="1649186"/>
          <a:ext cx="1711355" cy="1482299"/>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username</a:t>
          </a:r>
          <a:endParaRPr lang="en-IN" sz="2000" kern="1200" dirty="0"/>
        </a:p>
        <a:p>
          <a:pPr marL="228600" lvl="1" indent="-228600" algn="l" defTabSz="889000">
            <a:lnSpc>
              <a:spcPct val="90000"/>
            </a:lnSpc>
            <a:spcBef>
              <a:spcPct val="0"/>
            </a:spcBef>
            <a:spcAft>
              <a:spcPct val="15000"/>
            </a:spcAft>
            <a:buChar char="•"/>
          </a:pPr>
          <a:r>
            <a:rPr lang="en-US" sz="2000" kern="1200" dirty="0"/>
            <a:t>password</a:t>
          </a:r>
          <a:endParaRPr lang="en-IN" sz="2000" kern="1200" dirty="0"/>
        </a:p>
        <a:p>
          <a:pPr marL="228600" lvl="1" indent="-228600" algn="l" defTabSz="889000">
            <a:lnSpc>
              <a:spcPct val="90000"/>
            </a:lnSpc>
            <a:spcBef>
              <a:spcPct val="0"/>
            </a:spcBef>
            <a:spcAft>
              <a:spcPct val="15000"/>
            </a:spcAft>
            <a:buChar char="•"/>
          </a:pPr>
          <a:r>
            <a:rPr lang="en-US" sz="2000" kern="1200" dirty="0" err="1"/>
            <a:t>first_name</a:t>
          </a:r>
          <a:endParaRPr lang="en-IN" sz="2000" kern="1200" dirty="0"/>
        </a:p>
        <a:p>
          <a:pPr marL="228600" lvl="1" indent="-228600" algn="l" defTabSz="889000">
            <a:lnSpc>
              <a:spcPct val="90000"/>
            </a:lnSpc>
            <a:spcBef>
              <a:spcPct val="0"/>
            </a:spcBef>
            <a:spcAft>
              <a:spcPct val="15000"/>
            </a:spcAft>
            <a:buChar char="•"/>
          </a:pPr>
          <a:r>
            <a:rPr lang="en-US" sz="2000" kern="1200" dirty="0" err="1"/>
            <a:t>last_name</a:t>
          </a:r>
          <a:endParaRPr lang="en-IN" sz="2000" kern="1200" dirty="0"/>
        </a:p>
      </dsp:txBody>
      <dsp:txXfrm>
        <a:off x="0" y="1649186"/>
        <a:ext cx="1711355" cy="14822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A26E48-B83F-498F-B694-BC0FF85A07A9}"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E9090-7D1D-4E60-AB29-00DFB3F50A50}" type="slidenum">
              <a:rPr lang="en-IN" smtClean="0"/>
              <a:t>‹#›</a:t>
            </a:fld>
            <a:endParaRPr lang="en-IN"/>
          </a:p>
        </p:txBody>
      </p:sp>
    </p:spTree>
    <p:extLst>
      <p:ext uri="{BB962C8B-B14F-4D97-AF65-F5344CB8AC3E}">
        <p14:creationId xmlns:p14="http://schemas.microsoft.com/office/powerpoint/2010/main" val="237239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26E48-B83F-498F-B694-BC0FF85A07A9}"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E9090-7D1D-4E60-AB29-00DFB3F50A50}" type="slidenum">
              <a:rPr lang="en-IN" smtClean="0"/>
              <a:t>‹#›</a:t>
            </a:fld>
            <a:endParaRPr lang="en-IN"/>
          </a:p>
        </p:txBody>
      </p:sp>
    </p:spTree>
    <p:extLst>
      <p:ext uri="{BB962C8B-B14F-4D97-AF65-F5344CB8AC3E}">
        <p14:creationId xmlns:p14="http://schemas.microsoft.com/office/powerpoint/2010/main" val="2692389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26E48-B83F-498F-B694-BC0FF85A07A9}"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E9090-7D1D-4E60-AB29-00DFB3F50A5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89481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26E48-B83F-498F-B694-BC0FF85A07A9}"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E9090-7D1D-4E60-AB29-00DFB3F50A50}" type="slidenum">
              <a:rPr lang="en-IN" smtClean="0"/>
              <a:t>‹#›</a:t>
            </a:fld>
            <a:endParaRPr lang="en-IN"/>
          </a:p>
        </p:txBody>
      </p:sp>
    </p:spTree>
    <p:extLst>
      <p:ext uri="{BB962C8B-B14F-4D97-AF65-F5344CB8AC3E}">
        <p14:creationId xmlns:p14="http://schemas.microsoft.com/office/powerpoint/2010/main" val="380825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26E48-B83F-498F-B694-BC0FF85A07A9}"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E9090-7D1D-4E60-AB29-00DFB3F50A5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4317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26E48-B83F-498F-B694-BC0FF85A07A9}"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E9090-7D1D-4E60-AB29-00DFB3F50A50}" type="slidenum">
              <a:rPr lang="en-IN" smtClean="0"/>
              <a:t>‹#›</a:t>
            </a:fld>
            <a:endParaRPr lang="en-IN"/>
          </a:p>
        </p:txBody>
      </p:sp>
    </p:spTree>
    <p:extLst>
      <p:ext uri="{BB962C8B-B14F-4D97-AF65-F5344CB8AC3E}">
        <p14:creationId xmlns:p14="http://schemas.microsoft.com/office/powerpoint/2010/main" val="3042070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26E48-B83F-498F-B694-BC0FF85A07A9}"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E9090-7D1D-4E60-AB29-00DFB3F50A50}" type="slidenum">
              <a:rPr lang="en-IN" smtClean="0"/>
              <a:t>‹#›</a:t>
            </a:fld>
            <a:endParaRPr lang="en-IN"/>
          </a:p>
        </p:txBody>
      </p:sp>
    </p:spTree>
    <p:extLst>
      <p:ext uri="{BB962C8B-B14F-4D97-AF65-F5344CB8AC3E}">
        <p14:creationId xmlns:p14="http://schemas.microsoft.com/office/powerpoint/2010/main" val="4019597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26E48-B83F-498F-B694-BC0FF85A07A9}"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E9090-7D1D-4E60-AB29-00DFB3F50A50}" type="slidenum">
              <a:rPr lang="en-IN" smtClean="0"/>
              <a:t>‹#›</a:t>
            </a:fld>
            <a:endParaRPr lang="en-IN"/>
          </a:p>
        </p:txBody>
      </p:sp>
    </p:spTree>
    <p:extLst>
      <p:ext uri="{BB962C8B-B14F-4D97-AF65-F5344CB8AC3E}">
        <p14:creationId xmlns:p14="http://schemas.microsoft.com/office/powerpoint/2010/main" val="406231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26E48-B83F-498F-B694-BC0FF85A07A9}"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E9090-7D1D-4E60-AB29-00DFB3F50A50}" type="slidenum">
              <a:rPr lang="en-IN" smtClean="0"/>
              <a:t>‹#›</a:t>
            </a:fld>
            <a:endParaRPr lang="en-IN"/>
          </a:p>
        </p:txBody>
      </p:sp>
    </p:spTree>
    <p:extLst>
      <p:ext uri="{BB962C8B-B14F-4D97-AF65-F5344CB8AC3E}">
        <p14:creationId xmlns:p14="http://schemas.microsoft.com/office/powerpoint/2010/main" val="303017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26E48-B83F-498F-B694-BC0FF85A07A9}"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E9090-7D1D-4E60-AB29-00DFB3F50A50}" type="slidenum">
              <a:rPr lang="en-IN" smtClean="0"/>
              <a:t>‹#›</a:t>
            </a:fld>
            <a:endParaRPr lang="en-IN"/>
          </a:p>
        </p:txBody>
      </p:sp>
    </p:spTree>
    <p:extLst>
      <p:ext uri="{BB962C8B-B14F-4D97-AF65-F5344CB8AC3E}">
        <p14:creationId xmlns:p14="http://schemas.microsoft.com/office/powerpoint/2010/main" val="383214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A26E48-B83F-498F-B694-BC0FF85A07A9}"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E9090-7D1D-4E60-AB29-00DFB3F50A50}" type="slidenum">
              <a:rPr lang="en-IN" smtClean="0"/>
              <a:t>‹#›</a:t>
            </a:fld>
            <a:endParaRPr lang="en-IN"/>
          </a:p>
        </p:txBody>
      </p:sp>
    </p:spTree>
    <p:extLst>
      <p:ext uri="{BB962C8B-B14F-4D97-AF65-F5344CB8AC3E}">
        <p14:creationId xmlns:p14="http://schemas.microsoft.com/office/powerpoint/2010/main" val="99220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A26E48-B83F-498F-B694-BC0FF85A07A9}" type="datetimeFigureOut">
              <a:rPr lang="en-IN" smtClean="0"/>
              <a:t>28-11-2021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E9090-7D1D-4E60-AB29-00DFB3F50A50}" type="slidenum">
              <a:rPr lang="en-IN" smtClean="0"/>
              <a:t>‹#›</a:t>
            </a:fld>
            <a:endParaRPr lang="en-IN"/>
          </a:p>
        </p:txBody>
      </p:sp>
    </p:spTree>
    <p:extLst>
      <p:ext uri="{BB962C8B-B14F-4D97-AF65-F5344CB8AC3E}">
        <p14:creationId xmlns:p14="http://schemas.microsoft.com/office/powerpoint/2010/main" val="297858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A26E48-B83F-498F-B694-BC0FF85A07A9}" type="datetimeFigureOut">
              <a:rPr lang="en-IN" smtClean="0"/>
              <a:t>28-11-2021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E9090-7D1D-4E60-AB29-00DFB3F50A50}" type="slidenum">
              <a:rPr lang="en-IN" smtClean="0"/>
              <a:t>‹#›</a:t>
            </a:fld>
            <a:endParaRPr lang="en-IN"/>
          </a:p>
        </p:txBody>
      </p:sp>
    </p:spTree>
    <p:extLst>
      <p:ext uri="{BB962C8B-B14F-4D97-AF65-F5344CB8AC3E}">
        <p14:creationId xmlns:p14="http://schemas.microsoft.com/office/powerpoint/2010/main" val="1825292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26E48-B83F-498F-B694-BC0FF85A07A9}" type="datetimeFigureOut">
              <a:rPr lang="en-IN" smtClean="0"/>
              <a:t>28-11-2021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E9090-7D1D-4E60-AB29-00DFB3F50A50}" type="slidenum">
              <a:rPr lang="en-IN" smtClean="0"/>
              <a:t>‹#›</a:t>
            </a:fld>
            <a:endParaRPr lang="en-IN"/>
          </a:p>
        </p:txBody>
      </p:sp>
    </p:spTree>
    <p:extLst>
      <p:ext uri="{BB962C8B-B14F-4D97-AF65-F5344CB8AC3E}">
        <p14:creationId xmlns:p14="http://schemas.microsoft.com/office/powerpoint/2010/main" val="259967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A26E48-B83F-498F-B694-BC0FF85A07A9}"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E9090-7D1D-4E60-AB29-00DFB3F50A50}" type="slidenum">
              <a:rPr lang="en-IN" smtClean="0"/>
              <a:t>‹#›</a:t>
            </a:fld>
            <a:endParaRPr lang="en-IN"/>
          </a:p>
        </p:txBody>
      </p:sp>
    </p:spTree>
    <p:extLst>
      <p:ext uri="{BB962C8B-B14F-4D97-AF65-F5344CB8AC3E}">
        <p14:creationId xmlns:p14="http://schemas.microsoft.com/office/powerpoint/2010/main" val="230248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A26E48-B83F-498F-B694-BC0FF85A07A9}"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E9090-7D1D-4E60-AB29-00DFB3F50A50}" type="slidenum">
              <a:rPr lang="en-IN" smtClean="0"/>
              <a:t>‹#›</a:t>
            </a:fld>
            <a:endParaRPr lang="en-IN"/>
          </a:p>
        </p:txBody>
      </p:sp>
    </p:spTree>
    <p:extLst>
      <p:ext uri="{BB962C8B-B14F-4D97-AF65-F5344CB8AC3E}">
        <p14:creationId xmlns:p14="http://schemas.microsoft.com/office/powerpoint/2010/main" val="2134347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A26E48-B83F-498F-B694-BC0FF85A07A9}" type="datetimeFigureOut">
              <a:rPr lang="en-IN" smtClean="0"/>
              <a:t>28-11-2021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FE9090-7D1D-4E60-AB29-00DFB3F50A50}" type="slidenum">
              <a:rPr lang="en-IN" smtClean="0"/>
              <a:t>‹#›</a:t>
            </a:fld>
            <a:endParaRPr lang="en-IN"/>
          </a:p>
        </p:txBody>
      </p:sp>
    </p:spTree>
    <p:extLst>
      <p:ext uri="{BB962C8B-B14F-4D97-AF65-F5344CB8AC3E}">
        <p14:creationId xmlns:p14="http://schemas.microsoft.com/office/powerpoint/2010/main" val="77432122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www.artit-k.com/dev-sqlite-database-on-android-for-newbie/" TargetMode="External"/><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hyperlink" Target="https://fr.wikipedia.org/wiki/Python_(langage)"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en-US/docs/Learn/Server-side/Django" TargetMode="External"/><Relationship Id="rId2" Type="http://schemas.openxmlformats.org/officeDocument/2006/relationships/hyperlink" Target="https://docs.djangoproject.com/" TargetMode="External"/><Relationship Id="rId1" Type="http://schemas.openxmlformats.org/officeDocument/2006/relationships/slideLayout" Target="../slideLayouts/slideLayout2.xml"/><Relationship Id="rId4" Type="http://schemas.openxmlformats.org/officeDocument/2006/relationships/hyperlink" Target="https://www.w3schools.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medium.com/@vsvaibhav2016/django-python-web-framework-project-setup-in-on-windows-part-1-957134455a58" TargetMode="External"/><Relationship Id="rId7" Type="http://schemas.openxmlformats.org/officeDocument/2006/relationships/hyperlink" Target="http://ercunningham8.github.io/Bitcamp/"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jpg"/><Relationship Id="rId11" Type="http://schemas.openxmlformats.org/officeDocument/2006/relationships/hyperlink" Target="http://www.artit-k.com/dev-sqlite-database-on-android-for-newbie/" TargetMode="External"/><Relationship Id="rId5" Type="http://schemas.openxmlformats.org/officeDocument/2006/relationships/hyperlink" Target="https://fr.wikipedia.org/wiki/Python_(langage)"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luizricardo.org/2014/11/depuracao-avancada-de-javascrip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ercunningham8.github.io/Bitcamp/" TargetMode="External"/><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luizricardo.org/2014/11/depuracao-avancada-de-javascript/"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8CA16D-0D80-41AA-B16F-E3CA423693C8}"/>
              </a:ext>
            </a:extLst>
          </p:cNvPr>
          <p:cNvSpPr txBox="1"/>
          <p:nvPr/>
        </p:nvSpPr>
        <p:spPr>
          <a:xfrm>
            <a:off x="865465" y="1463877"/>
            <a:ext cx="9622172" cy="2646878"/>
          </a:xfrm>
          <a:prstGeom prst="rect">
            <a:avLst/>
          </a:prstGeom>
          <a:noFill/>
        </p:spPr>
        <p:txBody>
          <a:bodyPr wrap="square" rtlCol="0">
            <a:spAutoFit/>
          </a:bodyPr>
          <a:lstStyle/>
          <a:p>
            <a:pPr algn="ctr"/>
            <a:r>
              <a:rPr lang="en-US" sz="2800" dirty="0">
                <a:solidFill>
                  <a:srgbClr val="99CA3C"/>
                </a:solidFill>
                <a:latin typeface="Times New Roman" panose="02020603050405020304" pitchFamily="18" charset="0"/>
                <a:cs typeface="Times New Roman" panose="02020603050405020304" pitchFamily="18" charset="0"/>
              </a:rPr>
              <a:t>PSIT </a:t>
            </a:r>
          </a:p>
          <a:p>
            <a:pPr algn="ctr"/>
            <a:r>
              <a:rPr lang="en-US" sz="2800" dirty="0">
                <a:solidFill>
                  <a:srgbClr val="99CA3C"/>
                </a:solidFill>
                <a:latin typeface="Times New Roman" panose="02020603050405020304" pitchFamily="18" charset="0"/>
                <a:cs typeface="Times New Roman" panose="02020603050405020304" pitchFamily="18" charset="0"/>
              </a:rPr>
              <a:t>MINI PROJECT</a:t>
            </a:r>
          </a:p>
          <a:p>
            <a:endParaRPr lang="en-US" dirty="0"/>
          </a:p>
          <a:p>
            <a:pPr algn="ctr"/>
            <a:r>
              <a:rPr lang="en-US" sz="4400" b="1" dirty="0">
                <a:latin typeface="Times New Roman" panose="02020603050405020304" pitchFamily="18" charset="0"/>
                <a:cs typeface="Times New Roman" panose="02020603050405020304" pitchFamily="18" charset="0"/>
              </a:rPr>
              <a:t>ARTICULATE</a:t>
            </a:r>
          </a:p>
          <a:p>
            <a:pPr algn="ctr"/>
            <a:r>
              <a:rPr lang="en-US" sz="2400" dirty="0">
                <a:solidFill>
                  <a:srgbClr val="99CA3C"/>
                </a:solidFill>
                <a:latin typeface="Times New Roman" panose="02020603050405020304" pitchFamily="18" charset="0"/>
                <a:cs typeface="Times New Roman" panose="02020603050405020304" pitchFamily="18" charset="0"/>
              </a:rPr>
              <a:t>(A WEB COMMUNITY FOR WRITERS</a:t>
            </a:r>
          </a:p>
          <a:p>
            <a:pPr algn="ctr"/>
            <a:r>
              <a:rPr lang="en-US" sz="2400" dirty="0">
                <a:solidFill>
                  <a:srgbClr val="99CA3C"/>
                </a:solidFill>
                <a:latin typeface="Times New Roman" panose="02020603050405020304" pitchFamily="18" charset="0"/>
                <a:cs typeface="Times New Roman" panose="02020603050405020304" pitchFamily="18" charset="0"/>
              </a:rPr>
              <a:t> AND READERS)</a:t>
            </a:r>
          </a:p>
        </p:txBody>
      </p:sp>
      <p:sp>
        <p:nvSpPr>
          <p:cNvPr id="9" name="TextBox 8">
            <a:extLst>
              <a:ext uri="{FF2B5EF4-FFF2-40B4-BE49-F238E27FC236}">
                <a16:creationId xmlns:a16="http://schemas.microsoft.com/office/drawing/2014/main" id="{88FCCDD5-5EBA-4184-A79C-3DB1C243AD85}"/>
              </a:ext>
            </a:extLst>
          </p:cNvPr>
          <p:cNvSpPr txBox="1"/>
          <p:nvPr/>
        </p:nvSpPr>
        <p:spPr>
          <a:xfrm>
            <a:off x="7488572" y="4639113"/>
            <a:ext cx="3087149" cy="132343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Presented by-</a:t>
            </a:r>
          </a:p>
          <a:p>
            <a:r>
              <a:rPr lang="en-US" sz="2000" dirty="0">
                <a:latin typeface="Times New Roman" panose="02020603050405020304" pitchFamily="18" charset="0"/>
                <a:cs typeface="Times New Roman" panose="02020603050405020304" pitchFamily="18" charset="0"/>
              </a:rPr>
              <a:t>Anushka Gupta</a:t>
            </a:r>
          </a:p>
          <a:p>
            <a:r>
              <a:rPr lang="en-US" sz="2000" dirty="0">
                <a:latin typeface="Times New Roman" panose="02020603050405020304" pitchFamily="18" charset="0"/>
                <a:cs typeface="Times New Roman" panose="02020603050405020304" pitchFamily="18" charset="0"/>
              </a:rPr>
              <a:t>2001640100061</a:t>
            </a:r>
          </a:p>
          <a:p>
            <a:r>
              <a:rPr lang="en-US" sz="2000" dirty="0">
                <a:latin typeface="Times New Roman" panose="02020603050405020304" pitchFamily="18" charset="0"/>
                <a:cs typeface="Times New Roman" panose="02020603050405020304" pitchFamily="18" charset="0"/>
              </a:rPr>
              <a:t>CS - 2 – A</a:t>
            </a:r>
          </a:p>
        </p:txBody>
      </p:sp>
    </p:spTree>
    <p:extLst>
      <p:ext uri="{BB962C8B-B14F-4D97-AF65-F5344CB8AC3E}">
        <p14:creationId xmlns:p14="http://schemas.microsoft.com/office/powerpoint/2010/main" val="3996690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A3CC64-A741-4286-B0AB-0EF861D1AFC5}"/>
              </a:ext>
            </a:extLst>
          </p:cNvPr>
          <p:cNvSpPr txBox="1"/>
          <p:nvPr/>
        </p:nvSpPr>
        <p:spPr>
          <a:xfrm>
            <a:off x="3175233" y="599104"/>
            <a:ext cx="3707934" cy="646331"/>
          </a:xfrm>
          <a:prstGeom prst="rect">
            <a:avLst/>
          </a:prstGeom>
          <a:noFill/>
        </p:spPr>
        <p:txBody>
          <a:bodyPr wrap="square" rtlCol="0">
            <a:spAutoFit/>
          </a:bodyPr>
          <a:lstStyle/>
          <a:p>
            <a:pPr algn="ctr"/>
            <a:r>
              <a:rPr lang="en-US" sz="3600" dirty="0">
                <a:solidFill>
                  <a:srgbClr val="99CA3C"/>
                </a:solidFill>
                <a:latin typeface="Times New Roman" panose="02020603050405020304" pitchFamily="18" charset="0"/>
                <a:cs typeface="Times New Roman" panose="02020603050405020304" pitchFamily="18" charset="0"/>
              </a:rPr>
              <a:t>Home Page</a:t>
            </a:r>
            <a:endParaRPr lang="en-IN" sz="3600" dirty="0">
              <a:solidFill>
                <a:srgbClr val="99CA3C"/>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3A7690-BEAB-43FB-BE3C-914CD5965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21" y="1724228"/>
            <a:ext cx="8414158" cy="4211502"/>
          </a:xfrm>
          <a:prstGeom prst="rect">
            <a:avLst/>
          </a:prstGeom>
          <a:ln>
            <a:solidFill>
              <a:schemeClr val="tx1"/>
            </a:solidFill>
          </a:ln>
        </p:spPr>
      </p:pic>
    </p:spTree>
    <p:extLst>
      <p:ext uri="{BB962C8B-B14F-4D97-AF65-F5344CB8AC3E}">
        <p14:creationId xmlns:p14="http://schemas.microsoft.com/office/powerpoint/2010/main" val="269813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F8651B-5B36-4377-B2EF-63082C9DD6A7}"/>
              </a:ext>
            </a:extLst>
          </p:cNvPr>
          <p:cNvSpPr txBox="1"/>
          <p:nvPr/>
        </p:nvSpPr>
        <p:spPr>
          <a:xfrm>
            <a:off x="2801923" y="696096"/>
            <a:ext cx="4253218" cy="646331"/>
          </a:xfrm>
          <a:prstGeom prst="rect">
            <a:avLst/>
          </a:prstGeom>
          <a:noFill/>
        </p:spPr>
        <p:txBody>
          <a:bodyPr wrap="square" rtlCol="0">
            <a:spAutoFit/>
          </a:bodyPr>
          <a:lstStyle/>
          <a:p>
            <a:pPr algn="ctr"/>
            <a:r>
              <a:rPr lang="en-US" sz="3600" dirty="0">
                <a:solidFill>
                  <a:srgbClr val="99CA3C"/>
                </a:solidFill>
                <a:latin typeface="Times New Roman" panose="02020603050405020304" pitchFamily="18" charset="0"/>
                <a:cs typeface="Times New Roman" panose="02020603050405020304" pitchFamily="18" charset="0"/>
              </a:rPr>
              <a:t>Login Page</a:t>
            </a:r>
            <a:endParaRPr lang="en-IN" sz="3600" dirty="0">
              <a:solidFill>
                <a:srgbClr val="99CA3C"/>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8DCBC7-3AF9-422B-85BF-39BB3956F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443" y="1663416"/>
            <a:ext cx="8346236" cy="4175322"/>
          </a:xfrm>
          <a:prstGeom prst="rect">
            <a:avLst/>
          </a:prstGeom>
          <a:ln>
            <a:solidFill>
              <a:schemeClr val="tx1"/>
            </a:solidFill>
          </a:ln>
        </p:spPr>
      </p:pic>
    </p:spTree>
    <p:extLst>
      <p:ext uri="{BB962C8B-B14F-4D97-AF65-F5344CB8AC3E}">
        <p14:creationId xmlns:p14="http://schemas.microsoft.com/office/powerpoint/2010/main" val="707961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6B7575-5126-42DE-8F17-23779FADD92E}"/>
              </a:ext>
            </a:extLst>
          </p:cNvPr>
          <p:cNvSpPr txBox="1"/>
          <p:nvPr/>
        </p:nvSpPr>
        <p:spPr>
          <a:xfrm>
            <a:off x="2818701" y="553673"/>
            <a:ext cx="4127383" cy="646331"/>
          </a:xfrm>
          <a:prstGeom prst="rect">
            <a:avLst/>
          </a:prstGeom>
          <a:noFill/>
        </p:spPr>
        <p:txBody>
          <a:bodyPr wrap="square" rtlCol="0">
            <a:spAutoFit/>
          </a:bodyPr>
          <a:lstStyle/>
          <a:p>
            <a:pPr algn="ctr"/>
            <a:r>
              <a:rPr lang="en-US" sz="3600" dirty="0">
                <a:solidFill>
                  <a:srgbClr val="99CA3C"/>
                </a:solidFill>
                <a:latin typeface="Times New Roman" panose="02020603050405020304" pitchFamily="18" charset="0"/>
                <a:cs typeface="Times New Roman" panose="02020603050405020304" pitchFamily="18" charset="0"/>
              </a:rPr>
              <a:t>Register Page</a:t>
            </a:r>
            <a:endParaRPr lang="en-IN" sz="3600" dirty="0">
              <a:solidFill>
                <a:srgbClr val="99CA3C"/>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939CC2C-91B3-49F5-BEF5-9CFCA8AE1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0" y="1677449"/>
            <a:ext cx="8410937" cy="4152900"/>
          </a:xfrm>
          <a:prstGeom prst="rect">
            <a:avLst/>
          </a:prstGeom>
          <a:ln>
            <a:solidFill>
              <a:schemeClr val="tx1"/>
            </a:solidFill>
          </a:ln>
        </p:spPr>
      </p:pic>
    </p:spTree>
    <p:extLst>
      <p:ext uri="{BB962C8B-B14F-4D97-AF65-F5344CB8AC3E}">
        <p14:creationId xmlns:p14="http://schemas.microsoft.com/office/powerpoint/2010/main" val="3269318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02675A-36DA-4C4D-8D8D-9BE0B1A42C7E}"/>
              </a:ext>
            </a:extLst>
          </p:cNvPr>
          <p:cNvSpPr txBox="1"/>
          <p:nvPr/>
        </p:nvSpPr>
        <p:spPr>
          <a:xfrm>
            <a:off x="2508308" y="595618"/>
            <a:ext cx="4832059" cy="646331"/>
          </a:xfrm>
          <a:prstGeom prst="rect">
            <a:avLst/>
          </a:prstGeom>
          <a:noFill/>
        </p:spPr>
        <p:txBody>
          <a:bodyPr wrap="square" rtlCol="0">
            <a:spAutoFit/>
          </a:bodyPr>
          <a:lstStyle/>
          <a:p>
            <a:pPr algn="ctr"/>
            <a:r>
              <a:rPr lang="en-US" sz="3600" dirty="0">
                <a:solidFill>
                  <a:srgbClr val="99CA3C"/>
                </a:solidFill>
                <a:latin typeface="Times New Roman" panose="02020603050405020304" pitchFamily="18" charset="0"/>
                <a:cs typeface="Times New Roman" panose="02020603050405020304" pitchFamily="18" charset="0"/>
              </a:rPr>
              <a:t>Explore Page</a:t>
            </a:r>
            <a:endParaRPr lang="en-IN" sz="3600" dirty="0">
              <a:solidFill>
                <a:srgbClr val="99CA3C"/>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E09AFB-14B8-4415-82E2-C16ECB999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56" y="1670932"/>
            <a:ext cx="8285943" cy="4134249"/>
          </a:xfrm>
          <a:prstGeom prst="rect">
            <a:avLst/>
          </a:prstGeom>
          <a:ln>
            <a:solidFill>
              <a:schemeClr val="tx1"/>
            </a:solidFill>
          </a:ln>
        </p:spPr>
      </p:pic>
    </p:spTree>
    <p:extLst>
      <p:ext uri="{BB962C8B-B14F-4D97-AF65-F5344CB8AC3E}">
        <p14:creationId xmlns:p14="http://schemas.microsoft.com/office/powerpoint/2010/main" val="2767639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C0AADC-DC67-4976-922F-4141EA312FE7}"/>
              </a:ext>
            </a:extLst>
          </p:cNvPr>
          <p:cNvSpPr txBox="1"/>
          <p:nvPr/>
        </p:nvSpPr>
        <p:spPr>
          <a:xfrm>
            <a:off x="2483141" y="620785"/>
            <a:ext cx="4572000" cy="646331"/>
          </a:xfrm>
          <a:prstGeom prst="rect">
            <a:avLst/>
          </a:prstGeom>
          <a:noFill/>
        </p:spPr>
        <p:txBody>
          <a:bodyPr wrap="square" rtlCol="0">
            <a:spAutoFit/>
          </a:bodyPr>
          <a:lstStyle/>
          <a:p>
            <a:pPr algn="ctr"/>
            <a:r>
              <a:rPr lang="en-US" sz="3600" dirty="0">
                <a:solidFill>
                  <a:srgbClr val="99CA3C"/>
                </a:solidFill>
                <a:latin typeface="Times New Roman" panose="02020603050405020304" pitchFamily="18" charset="0"/>
                <a:cs typeface="Times New Roman" panose="02020603050405020304" pitchFamily="18" charset="0"/>
              </a:rPr>
              <a:t>Story Detail Page</a:t>
            </a:r>
            <a:endParaRPr lang="en-IN" sz="3600" dirty="0">
              <a:solidFill>
                <a:srgbClr val="99CA3C"/>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01DE5A6-A2FB-48B3-9E3F-275C2F9F8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234" y="1712879"/>
            <a:ext cx="8370008" cy="4176193"/>
          </a:xfrm>
          <a:prstGeom prst="rect">
            <a:avLst/>
          </a:prstGeom>
          <a:ln>
            <a:solidFill>
              <a:schemeClr val="tx1"/>
            </a:solidFill>
          </a:ln>
        </p:spPr>
      </p:pic>
    </p:spTree>
    <p:extLst>
      <p:ext uri="{BB962C8B-B14F-4D97-AF65-F5344CB8AC3E}">
        <p14:creationId xmlns:p14="http://schemas.microsoft.com/office/powerpoint/2010/main" val="4079644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414FA9-76E4-4615-AE97-16AC41E33E02}"/>
              </a:ext>
            </a:extLst>
          </p:cNvPr>
          <p:cNvSpPr txBox="1"/>
          <p:nvPr/>
        </p:nvSpPr>
        <p:spPr>
          <a:xfrm>
            <a:off x="2600587" y="612396"/>
            <a:ext cx="4580389" cy="646331"/>
          </a:xfrm>
          <a:prstGeom prst="rect">
            <a:avLst/>
          </a:prstGeom>
          <a:noFill/>
        </p:spPr>
        <p:txBody>
          <a:bodyPr wrap="square" rtlCol="0">
            <a:spAutoFit/>
          </a:bodyPr>
          <a:lstStyle/>
          <a:p>
            <a:pPr algn="ctr"/>
            <a:r>
              <a:rPr lang="en-US" sz="3600" dirty="0">
                <a:solidFill>
                  <a:srgbClr val="99CA3C"/>
                </a:solidFill>
                <a:latin typeface="Times New Roman" panose="02020603050405020304" pitchFamily="18" charset="0"/>
                <a:cs typeface="Times New Roman" panose="02020603050405020304" pitchFamily="18" charset="0"/>
              </a:rPr>
              <a:t>See Story Page</a:t>
            </a:r>
            <a:endParaRPr lang="en-IN" sz="3600" dirty="0">
              <a:solidFill>
                <a:srgbClr val="99CA3C"/>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38C8EE-3FC1-4076-A37A-FF8D45544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44" y="1815750"/>
            <a:ext cx="8263156" cy="4097148"/>
          </a:xfrm>
          <a:prstGeom prst="rect">
            <a:avLst/>
          </a:prstGeom>
          <a:ln>
            <a:solidFill>
              <a:schemeClr val="tx1"/>
            </a:solidFill>
          </a:ln>
        </p:spPr>
      </p:pic>
    </p:spTree>
    <p:extLst>
      <p:ext uri="{BB962C8B-B14F-4D97-AF65-F5344CB8AC3E}">
        <p14:creationId xmlns:p14="http://schemas.microsoft.com/office/powerpoint/2010/main" val="3005570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C0BE67-F100-484A-A8F1-85AA36F1AFD7}"/>
              </a:ext>
            </a:extLst>
          </p:cNvPr>
          <p:cNvSpPr txBox="1"/>
          <p:nvPr/>
        </p:nvSpPr>
        <p:spPr>
          <a:xfrm>
            <a:off x="2491530" y="637563"/>
            <a:ext cx="5083729" cy="646331"/>
          </a:xfrm>
          <a:prstGeom prst="rect">
            <a:avLst/>
          </a:prstGeom>
          <a:noFill/>
        </p:spPr>
        <p:txBody>
          <a:bodyPr wrap="square" rtlCol="0">
            <a:spAutoFit/>
          </a:bodyPr>
          <a:lstStyle/>
          <a:p>
            <a:pPr algn="ctr"/>
            <a:r>
              <a:rPr lang="en-US" sz="3600" dirty="0">
                <a:solidFill>
                  <a:srgbClr val="99CA3C"/>
                </a:solidFill>
                <a:latin typeface="Times New Roman" panose="02020603050405020304" pitchFamily="18" charset="0"/>
                <a:cs typeface="Times New Roman" panose="02020603050405020304" pitchFamily="18" charset="0"/>
              </a:rPr>
              <a:t>Profile Page</a:t>
            </a:r>
            <a:endParaRPr lang="en-IN" sz="3600" dirty="0">
              <a:solidFill>
                <a:srgbClr val="99CA3C"/>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1E217A1-5D4A-4D89-8AB1-A8EE41A50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695" y="1644169"/>
            <a:ext cx="8368817" cy="4177791"/>
          </a:xfrm>
          <a:prstGeom prst="rect">
            <a:avLst/>
          </a:prstGeom>
          <a:ln>
            <a:solidFill>
              <a:schemeClr val="tx1"/>
            </a:solidFill>
          </a:ln>
        </p:spPr>
      </p:pic>
    </p:spTree>
    <p:extLst>
      <p:ext uri="{BB962C8B-B14F-4D97-AF65-F5344CB8AC3E}">
        <p14:creationId xmlns:p14="http://schemas.microsoft.com/office/powerpoint/2010/main" val="2521775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35420D-0377-4C04-B36B-61A96A4DCAB4}"/>
              </a:ext>
            </a:extLst>
          </p:cNvPr>
          <p:cNvSpPr txBox="1"/>
          <p:nvPr/>
        </p:nvSpPr>
        <p:spPr>
          <a:xfrm>
            <a:off x="2558642" y="612396"/>
            <a:ext cx="4773336" cy="646331"/>
          </a:xfrm>
          <a:prstGeom prst="rect">
            <a:avLst/>
          </a:prstGeom>
          <a:noFill/>
        </p:spPr>
        <p:txBody>
          <a:bodyPr wrap="square" rtlCol="0">
            <a:spAutoFit/>
          </a:bodyPr>
          <a:lstStyle/>
          <a:p>
            <a:pPr algn="ctr"/>
            <a:r>
              <a:rPr lang="en-US" sz="3600" dirty="0">
                <a:solidFill>
                  <a:srgbClr val="99CA3C"/>
                </a:solidFill>
                <a:latin typeface="Times New Roman" panose="02020603050405020304" pitchFamily="18" charset="0"/>
                <a:cs typeface="Times New Roman" panose="02020603050405020304" pitchFamily="18" charset="0"/>
              </a:rPr>
              <a:t>Edit Profile Page</a:t>
            </a:r>
            <a:endParaRPr lang="en-IN" sz="3600" dirty="0">
              <a:solidFill>
                <a:srgbClr val="99CA3C"/>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CE07784-3EAA-4D41-BE34-3E166A453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55" y="1730956"/>
            <a:ext cx="8456104" cy="4170797"/>
          </a:xfrm>
          <a:prstGeom prst="rect">
            <a:avLst/>
          </a:prstGeom>
          <a:ln>
            <a:solidFill>
              <a:schemeClr val="tx1"/>
            </a:solidFill>
          </a:ln>
        </p:spPr>
      </p:pic>
    </p:spTree>
    <p:extLst>
      <p:ext uri="{BB962C8B-B14F-4D97-AF65-F5344CB8AC3E}">
        <p14:creationId xmlns:p14="http://schemas.microsoft.com/office/powerpoint/2010/main" val="336860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8110C8-9745-40DB-B630-00921887B0E0}"/>
              </a:ext>
            </a:extLst>
          </p:cNvPr>
          <p:cNvSpPr txBox="1"/>
          <p:nvPr/>
        </p:nvSpPr>
        <p:spPr>
          <a:xfrm>
            <a:off x="2407640" y="629174"/>
            <a:ext cx="5134063" cy="646331"/>
          </a:xfrm>
          <a:prstGeom prst="rect">
            <a:avLst/>
          </a:prstGeom>
          <a:noFill/>
        </p:spPr>
        <p:txBody>
          <a:bodyPr wrap="square" rtlCol="0">
            <a:spAutoFit/>
          </a:bodyPr>
          <a:lstStyle/>
          <a:p>
            <a:pPr algn="ctr"/>
            <a:r>
              <a:rPr lang="en-US" sz="3600" dirty="0">
                <a:solidFill>
                  <a:srgbClr val="99CA3C"/>
                </a:solidFill>
                <a:latin typeface="Times New Roman" panose="02020603050405020304" pitchFamily="18" charset="0"/>
                <a:cs typeface="Times New Roman" panose="02020603050405020304" pitchFamily="18" charset="0"/>
              </a:rPr>
              <a:t>Write Page</a:t>
            </a:r>
            <a:endParaRPr lang="en-IN" sz="3600" dirty="0">
              <a:solidFill>
                <a:srgbClr val="99CA3C"/>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04B1CC2-5772-4547-BA8B-0780A597C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344" y="1663432"/>
            <a:ext cx="8472530" cy="4234030"/>
          </a:xfrm>
          <a:prstGeom prst="rect">
            <a:avLst/>
          </a:prstGeom>
          <a:ln>
            <a:solidFill>
              <a:schemeClr val="tx1"/>
            </a:solidFill>
          </a:ln>
        </p:spPr>
      </p:pic>
    </p:spTree>
    <p:extLst>
      <p:ext uri="{BB962C8B-B14F-4D97-AF65-F5344CB8AC3E}">
        <p14:creationId xmlns:p14="http://schemas.microsoft.com/office/powerpoint/2010/main" val="2648831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56BD2E-A6E7-4B9A-B2C1-F62914EDBC0A}"/>
              </a:ext>
            </a:extLst>
          </p:cNvPr>
          <p:cNvSpPr txBox="1"/>
          <p:nvPr/>
        </p:nvSpPr>
        <p:spPr>
          <a:xfrm>
            <a:off x="1686187" y="507776"/>
            <a:ext cx="7206143" cy="707886"/>
          </a:xfrm>
          <a:prstGeom prst="rect">
            <a:avLst/>
          </a:prstGeom>
          <a:noFill/>
        </p:spPr>
        <p:txBody>
          <a:bodyPr wrap="square" rtlCol="0">
            <a:spAutoFit/>
          </a:bodyPr>
          <a:lstStyle/>
          <a:p>
            <a:pPr algn="ctr"/>
            <a:r>
              <a:rPr lang="en-US" sz="4000" dirty="0">
                <a:solidFill>
                  <a:srgbClr val="99CA3C"/>
                </a:solidFill>
                <a:latin typeface="Times New Roman" panose="02020603050405020304" pitchFamily="18" charset="0"/>
                <a:cs typeface="Times New Roman" panose="02020603050405020304" pitchFamily="18" charset="0"/>
              </a:rPr>
              <a:t>3. DEVELOPMENT: BACKEND</a:t>
            </a:r>
            <a:endParaRPr lang="en-IN" sz="4000" dirty="0">
              <a:solidFill>
                <a:srgbClr val="99CA3C"/>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AB5B110-440F-4069-B100-6DE1637249A3}"/>
              </a:ext>
            </a:extLst>
          </p:cNvPr>
          <p:cNvSpPr txBox="1"/>
          <p:nvPr/>
        </p:nvSpPr>
        <p:spPr>
          <a:xfrm>
            <a:off x="1115736" y="1453804"/>
            <a:ext cx="8321879" cy="3821559"/>
          </a:xfrm>
          <a:prstGeom prst="rect">
            <a:avLst/>
          </a:prstGeom>
          <a:noFill/>
        </p:spPr>
        <p:txBody>
          <a:bodyPr wrap="square" rtlCol="0">
            <a:spAutoFit/>
          </a:bodyPr>
          <a:lstStyle/>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SQLite database: </a:t>
            </a:r>
            <a:r>
              <a:rPr lang="en-US" sz="2400" b="0" i="0" dirty="0">
                <a:effectLst/>
                <a:latin typeface="Times New Roman" panose="02020603050405020304" pitchFamily="18" charset="0"/>
                <a:cs typeface="Times New Roman" panose="02020603050405020304" pitchFamily="18" charset="0"/>
              </a:rPr>
              <a:t>SQLite is </a:t>
            </a:r>
            <a:r>
              <a:rPr lang="en-US" sz="2400" i="0" dirty="0">
                <a:effectLst/>
                <a:latin typeface="Times New Roman" panose="02020603050405020304" pitchFamily="18" charset="0"/>
                <a:cs typeface="Times New Roman" panose="02020603050405020304" pitchFamily="18" charset="0"/>
              </a:rPr>
              <a:t>an open-source database that helps to interact with relational databases</a:t>
            </a:r>
            <a:r>
              <a:rPr lang="en-US" sz="2400" b="0" i="0" dirty="0">
                <a:effectLst/>
                <a:latin typeface="Times New Roman" panose="02020603050405020304" pitchFamily="18" charset="0"/>
                <a:cs typeface="Times New Roman" panose="02020603050405020304" pitchFamily="18" charset="0"/>
              </a:rPr>
              <a:t>. SQLite is stored as a single file. This makes sharing databases easier. By default, Django uses the SQLite database.</a:t>
            </a:r>
            <a:endPar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Python: </a:t>
            </a:r>
            <a:r>
              <a:rPr lang="en-US" sz="2400" b="0" i="0" dirty="0">
                <a:effectLst/>
                <a:latin typeface="Times New Roman" panose="02020603050405020304" pitchFamily="18" charset="0"/>
                <a:cs typeface="Times New Roman" panose="02020603050405020304" pitchFamily="18" charset="0"/>
              </a:rPr>
              <a:t>Python is a computer programming language often used </a:t>
            </a:r>
            <a:r>
              <a:rPr lang="en-US" sz="2400" i="0" dirty="0">
                <a:effectLst/>
                <a:latin typeface="Times New Roman" panose="02020603050405020304" pitchFamily="18" charset="0"/>
                <a:cs typeface="Times New Roman" panose="02020603050405020304" pitchFamily="18" charset="0"/>
              </a:rPr>
              <a:t>to build websites and software, automate tasks, and conduct data analysis</a:t>
            </a:r>
            <a:r>
              <a:rPr lang="en-US" sz="2400" b="0" i="0" dirty="0">
                <a:effectLst/>
                <a:latin typeface="Times New Roman" panose="02020603050405020304" pitchFamily="18" charset="0"/>
                <a:cs typeface="Times New Roman" panose="02020603050405020304" pitchFamily="18" charset="0"/>
              </a:rPr>
              <a:t>. Python is a general purpose language, meaning it can be used to create a variety of different programs and isn't specialized for any specific problems.</a:t>
            </a:r>
            <a:endParaRPr kumimoji="0" lang="en-US" sz="2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731F584-97F1-4714-9DF4-A4109AB642A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54385" y="5644695"/>
            <a:ext cx="1848359" cy="820209"/>
          </a:xfrm>
          <a:prstGeom prst="rect">
            <a:avLst/>
          </a:prstGeom>
        </p:spPr>
      </p:pic>
      <p:pic>
        <p:nvPicPr>
          <p:cNvPr id="5" name="Picture 4">
            <a:extLst>
              <a:ext uri="{FF2B5EF4-FFF2-40B4-BE49-F238E27FC236}">
                <a16:creationId xmlns:a16="http://schemas.microsoft.com/office/drawing/2014/main" id="{E703ED1F-DCE1-425C-9E96-C1B17FC2CC2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68031" y="5538645"/>
            <a:ext cx="926259" cy="926259"/>
          </a:xfrm>
          <a:prstGeom prst="rect">
            <a:avLst/>
          </a:prstGeom>
        </p:spPr>
      </p:pic>
    </p:spTree>
    <p:extLst>
      <p:ext uri="{BB962C8B-B14F-4D97-AF65-F5344CB8AC3E}">
        <p14:creationId xmlns:p14="http://schemas.microsoft.com/office/powerpoint/2010/main" val="209600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52C2-7D45-42CB-8D09-AB526475E60D}"/>
              </a:ext>
            </a:extLst>
          </p:cNvPr>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INTRODUCTION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38FAB1-4232-445B-BEF6-2FBEF454BFDF}"/>
              </a:ext>
            </a:extLst>
          </p:cNvPr>
          <p:cNvSpPr>
            <a:spLocks noGrp="1"/>
          </p:cNvSpPr>
          <p:nvPr>
            <p:ph idx="1"/>
          </p:nvPr>
        </p:nvSpPr>
        <p:spPr>
          <a:xfrm>
            <a:off x="803169" y="1488613"/>
            <a:ext cx="8596668" cy="3880773"/>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With the coming of free online writing platforms, writers have been able to showcase their work more openly and easily.</a:t>
            </a:r>
          </a:p>
          <a:p>
            <a:pPr algn="just"/>
            <a:r>
              <a:rPr lang="en-US" sz="2800" dirty="0">
                <a:latin typeface="Times New Roman" panose="02020603050405020304" pitchFamily="18" charset="0"/>
                <a:cs typeface="Times New Roman" panose="02020603050405020304" pitchFamily="18" charset="0"/>
              </a:rPr>
              <a:t>A faster way of connecting with audience.</a:t>
            </a:r>
          </a:p>
          <a:p>
            <a:pPr algn="just"/>
            <a:r>
              <a:rPr lang="en-US" sz="2800" dirty="0">
                <a:latin typeface="Times New Roman" panose="02020603050405020304" pitchFamily="18" charset="0"/>
                <a:cs typeface="Times New Roman" panose="02020603050405020304" pitchFamily="18" charset="0"/>
              </a:rPr>
              <a:t>Sharing work in rich text format.</a:t>
            </a:r>
          </a:p>
          <a:p>
            <a:pPr algn="just"/>
            <a:r>
              <a:rPr lang="en-US" sz="2800" dirty="0">
                <a:latin typeface="Times New Roman" panose="02020603050405020304" pitchFamily="18" charset="0"/>
                <a:cs typeface="Times New Roman" panose="02020603050405020304" pitchFamily="18" charset="0"/>
              </a:rPr>
              <a:t>Minimal Constraints.</a:t>
            </a:r>
          </a:p>
          <a:p>
            <a:pPr algn="just"/>
            <a:r>
              <a:rPr lang="en-US" sz="2800" dirty="0">
                <a:latin typeface="Times New Roman" panose="02020603050405020304" pitchFamily="18" charset="0"/>
                <a:cs typeface="Times New Roman" panose="02020603050405020304" pitchFamily="18" charset="0"/>
              </a:rPr>
              <a:t>Cost effective.</a:t>
            </a:r>
          </a:p>
        </p:txBody>
      </p:sp>
    </p:spTree>
    <p:extLst>
      <p:ext uri="{BB962C8B-B14F-4D97-AF65-F5344CB8AC3E}">
        <p14:creationId xmlns:p14="http://schemas.microsoft.com/office/powerpoint/2010/main" val="1914556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3791D9-FBA7-4A75-AD8C-D3798A46621C}"/>
              </a:ext>
            </a:extLst>
          </p:cNvPr>
          <p:cNvPicPr>
            <a:picLocks noChangeAspect="1"/>
          </p:cNvPicPr>
          <p:nvPr/>
        </p:nvPicPr>
        <p:blipFill>
          <a:blip r:embed="rId2"/>
          <a:stretch>
            <a:fillRect/>
          </a:stretch>
        </p:blipFill>
        <p:spPr>
          <a:xfrm>
            <a:off x="2164360" y="3661794"/>
            <a:ext cx="5603845" cy="2910980"/>
          </a:xfrm>
          <a:prstGeom prst="rect">
            <a:avLst/>
          </a:prstGeom>
        </p:spPr>
      </p:pic>
      <p:sp>
        <p:nvSpPr>
          <p:cNvPr id="3" name="TextBox 2">
            <a:extLst>
              <a:ext uri="{FF2B5EF4-FFF2-40B4-BE49-F238E27FC236}">
                <a16:creationId xmlns:a16="http://schemas.microsoft.com/office/drawing/2014/main" id="{75D7C092-D008-494D-9983-CEC2D88EB249}"/>
              </a:ext>
            </a:extLst>
          </p:cNvPr>
          <p:cNvSpPr txBox="1"/>
          <p:nvPr/>
        </p:nvSpPr>
        <p:spPr>
          <a:xfrm>
            <a:off x="1602297" y="536895"/>
            <a:ext cx="6602136" cy="523220"/>
          </a:xfrm>
          <a:prstGeom prst="rect">
            <a:avLst/>
          </a:prstGeom>
          <a:noFill/>
        </p:spPr>
        <p:txBody>
          <a:bodyPr wrap="square" rtlCol="0">
            <a:spAutoFit/>
          </a:bodyPr>
          <a:lstStyle/>
          <a:p>
            <a:pPr algn="ctr"/>
            <a:r>
              <a:rPr lang="en-US" sz="2800" dirty="0">
                <a:solidFill>
                  <a:srgbClr val="99CA3C"/>
                </a:solidFill>
                <a:latin typeface="Times New Roman" panose="02020603050405020304" pitchFamily="18" charset="0"/>
                <a:cs typeface="Times New Roman" panose="02020603050405020304" pitchFamily="18" charset="0"/>
              </a:rPr>
              <a:t>SQLite Database</a:t>
            </a:r>
          </a:p>
        </p:txBody>
      </p:sp>
      <p:graphicFrame>
        <p:nvGraphicFramePr>
          <p:cNvPr id="5" name="Diagram 4">
            <a:extLst>
              <a:ext uri="{FF2B5EF4-FFF2-40B4-BE49-F238E27FC236}">
                <a16:creationId xmlns:a16="http://schemas.microsoft.com/office/drawing/2014/main" id="{78AC62EE-42A8-48C7-98F5-2DEA546F5544}"/>
              </a:ext>
            </a:extLst>
          </p:cNvPr>
          <p:cNvGraphicFramePr/>
          <p:nvPr>
            <p:extLst>
              <p:ext uri="{D42A27DB-BD31-4B8C-83A1-F6EECF244321}">
                <p14:modId xmlns:p14="http://schemas.microsoft.com/office/powerpoint/2010/main" val="3807554524"/>
              </p:ext>
            </p:extLst>
          </p:nvPr>
        </p:nvGraphicFramePr>
        <p:xfrm>
          <a:off x="4135772" y="509941"/>
          <a:ext cx="1711355" cy="4204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Connector 6">
            <a:extLst>
              <a:ext uri="{FF2B5EF4-FFF2-40B4-BE49-F238E27FC236}">
                <a16:creationId xmlns:a16="http://schemas.microsoft.com/office/drawing/2014/main" id="{636AE5BE-77C0-4762-9EDA-5034F10CDE29}"/>
              </a:ext>
            </a:extLst>
          </p:cNvPr>
          <p:cNvCxnSpPr>
            <a:cxnSpLocks/>
          </p:cNvCxnSpPr>
          <p:nvPr/>
        </p:nvCxnSpPr>
        <p:spPr>
          <a:xfrm flipH="1">
            <a:off x="1820412" y="4714613"/>
            <a:ext cx="4110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F0A2578-4313-4A52-B269-7110EFAC6C09}"/>
              </a:ext>
            </a:extLst>
          </p:cNvPr>
          <p:cNvCxnSpPr/>
          <p:nvPr/>
        </p:nvCxnSpPr>
        <p:spPr>
          <a:xfrm>
            <a:off x="1820412" y="2441196"/>
            <a:ext cx="0" cy="227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50A6455-B6AF-4DBC-AAC8-B80D4B4D0453}"/>
              </a:ext>
            </a:extLst>
          </p:cNvPr>
          <p:cNvCxnSpPr>
            <a:cxnSpLocks/>
          </p:cNvCxnSpPr>
          <p:nvPr/>
        </p:nvCxnSpPr>
        <p:spPr>
          <a:xfrm>
            <a:off x="1820412" y="2441196"/>
            <a:ext cx="2315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B520C3D-38A0-4502-97B5-1AEC3C606B86}"/>
              </a:ext>
            </a:extLst>
          </p:cNvPr>
          <p:cNvCxnSpPr>
            <a:cxnSpLocks/>
          </p:cNvCxnSpPr>
          <p:nvPr/>
        </p:nvCxnSpPr>
        <p:spPr>
          <a:xfrm>
            <a:off x="6006517" y="2441196"/>
            <a:ext cx="0" cy="227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DBEF320-D0D7-4D87-9B13-74541ECC55FA}"/>
              </a:ext>
            </a:extLst>
          </p:cNvPr>
          <p:cNvCxnSpPr/>
          <p:nvPr/>
        </p:nvCxnSpPr>
        <p:spPr>
          <a:xfrm>
            <a:off x="5821960" y="4714613"/>
            <a:ext cx="1845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A4FCEF7-326C-4232-9215-A5D5C9289980}"/>
              </a:ext>
            </a:extLst>
          </p:cNvPr>
          <p:cNvCxnSpPr/>
          <p:nvPr/>
        </p:nvCxnSpPr>
        <p:spPr>
          <a:xfrm>
            <a:off x="7768205" y="4974672"/>
            <a:ext cx="436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05943A-FA26-4B27-B720-109D785FC968}"/>
              </a:ext>
            </a:extLst>
          </p:cNvPr>
          <p:cNvCxnSpPr/>
          <p:nvPr/>
        </p:nvCxnSpPr>
        <p:spPr>
          <a:xfrm>
            <a:off x="7768205" y="4798503"/>
            <a:ext cx="436228" cy="176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2A4B4A8-68CE-46B6-ACE4-11624E155FCB}"/>
              </a:ext>
            </a:extLst>
          </p:cNvPr>
          <p:cNvCxnSpPr>
            <a:cxnSpLocks/>
          </p:cNvCxnSpPr>
          <p:nvPr/>
        </p:nvCxnSpPr>
        <p:spPr>
          <a:xfrm flipV="1">
            <a:off x="7768205" y="4974672"/>
            <a:ext cx="436228" cy="163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D70FA7-B3DE-4079-974D-326037F0A44A}"/>
              </a:ext>
            </a:extLst>
          </p:cNvPr>
          <p:cNvCxnSpPr>
            <a:cxnSpLocks/>
          </p:cNvCxnSpPr>
          <p:nvPr/>
        </p:nvCxnSpPr>
        <p:spPr>
          <a:xfrm>
            <a:off x="8204433" y="4974672"/>
            <a:ext cx="0" cy="1598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6F9CA1E-1D14-44C2-8A52-554C58E5208D}"/>
              </a:ext>
            </a:extLst>
          </p:cNvPr>
          <p:cNvCxnSpPr/>
          <p:nvPr/>
        </p:nvCxnSpPr>
        <p:spPr>
          <a:xfrm flipH="1">
            <a:off x="2961316" y="6572774"/>
            <a:ext cx="52431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8181E30-B621-43FF-9E77-7F5FF14670B7}"/>
              </a:ext>
            </a:extLst>
          </p:cNvPr>
          <p:cNvCxnSpPr/>
          <p:nvPr/>
        </p:nvCxnSpPr>
        <p:spPr>
          <a:xfrm flipH="1">
            <a:off x="5847127" y="2441196"/>
            <a:ext cx="1593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4DAA862-2A2F-42B0-A0D0-A355320A18D8}"/>
              </a:ext>
            </a:extLst>
          </p:cNvPr>
          <p:cNvCxnSpPr>
            <a:cxnSpLocks/>
          </p:cNvCxnSpPr>
          <p:nvPr/>
        </p:nvCxnSpPr>
        <p:spPr>
          <a:xfrm flipV="1">
            <a:off x="2961316" y="6216242"/>
            <a:ext cx="0" cy="356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E206D63-0BF6-4663-97B9-9F360EAD342B}"/>
              </a:ext>
            </a:extLst>
          </p:cNvPr>
          <p:cNvCxnSpPr/>
          <p:nvPr/>
        </p:nvCxnSpPr>
        <p:spPr>
          <a:xfrm flipV="1">
            <a:off x="2961316" y="6216242"/>
            <a:ext cx="285223" cy="356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41100F-281B-4A8E-AB4F-266FCBF9F1A2}"/>
              </a:ext>
            </a:extLst>
          </p:cNvPr>
          <p:cNvCxnSpPr/>
          <p:nvPr/>
        </p:nvCxnSpPr>
        <p:spPr>
          <a:xfrm flipH="1" flipV="1">
            <a:off x="2692866" y="6216242"/>
            <a:ext cx="268450" cy="3565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490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EA35-504B-47C2-8249-4BAF1C2EDC96}"/>
              </a:ext>
            </a:extLst>
          </p:cNvPr>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Python</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F2ECC8-8504-4BB5-859A-84A550065B1F}"/>
              </a:ext>
            </a:extLst>
          </p:cNvPr>
          <p:cNvSpPr>
            <a:spLocks noGrp="1"/>
          </p:cNvSpPr>
          <p:nvPr>
            <p:ph idx="1"/>
          </p:nvPr>
        </p:nvSpPr>
        <p:spPr>
          <a:xfrm>
            <a:off x="724872" y="1804565"/>
            <a:ext cx="8596668" cy="3880773"/>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Following are the major python files used in this project:</a:t>
            </a:r>
          </a:p>
          <a:p>
            <a:pPr algn="just"/>
            <a:r>
              <a:rPr lang="en-US" sz="2800" b="1" dirty="0">
                <a:latin typeface="Times New Roman" panose="02020603050405020304" pitchFamily="18" charset="0"/>
                <a:cs typeface="Times New Roman" panose="02020603050405020304" pitchFamily="18" charset="0"/>
              </a:rPr>
              <a:t>models.py: </a:t>
            </a:r>
            <a:r>
              <a:rPr lang="en-US" sz="2800" dirty="0">
                <a:latin typeface="Times New Roman" panose="02020603050405020304" pitchFamily="18" charset="0"/>
                <a:cs typeface="Times New Roman" panose="02020603050405020304" pitchFamily="18" charset="0"/>
              </a:rPr>
              <a:t>contains all database models.</a:t>
            </a:r>
          </a:p>
          <a:p>
            <a:pPr algn="just"/>
            <a:r>
              <a:rPr lang="en-US" sz="2800" b="1" dirty="0">
                <a:latin typeface="Times New Roman" panose="02020603050405020304" pitchFamily="18" charset="0"/>
                <a:cs typeface="Times New Roman" panose="02020603050405020304" pitchFamily="18" charset="0"/>
              </a:rPr>
              <a:t>views.py: </a:t>
            </a:r>
            <a:r>
              <a:rPr lang="en-US" sz="2800" dirty="0">
                <a:latin typeface="Times New Roman" panose="02020603050405020304" pitchFamily="18" charset="0"/>
                <a:cs typeface="Times New Roman" panose="02020603050405020304" pitchFamily="18" charset="0"/>
              </a:rPr>
              <a:t>contains functions that receive a web request and return web response.</a:t>
            </a:r>
          </a:p>
          <a:p>
            <a:pPr algn="just"/>
            <a:r>
              <a:rPr lang="en-US" sz="2800" b="1" dirty="0">
                <a:latin typeface="Times New Roman" panose="02020603050405020304" pitchFamily="18" charset="0"/>
                <a:cs typeface="Times New Roman" panose="02020603050405020304" pitchFamily="18" charset="0"/>
              </a:rPr>
              <a:t>urls.py: </a:t>
            </a:r>
            <a:r>
              <a:rPr lang="en-US" sz="2800" dirty="0">
                <a:latin typeface="Times New Roman" panose="02020603050405020304" pitchFamily="18" charset="0"/>
                <a:cs typeface="Times New Roman" panose="02020603050405020304" pitchFamily="18" charset="0"/>
              </a:rPr>
              <a:t>defines mapping between </a:t>
            </a:r>
            <a:r>
              <a:rPr lang="en-US" sz="2800" dirty="0" err="1">
                <a:latin typeface="Times New Roman" panose="02020603050405020304" pitchFamily="18" charset="0"/>
                <a:cs typeface="Times New Roman" panose="02020603050405020304" pitchFamily="18" charset="0"/>
              </a:rPr>
              <a:t>urls</a:t>
            </a:r>
            <a:r>
              <a:rPr lang="en-US" sz="2800" dirty="0">
                <a:latin typeface="Times New Roman" panose="02020603050405020304" pitchFamily="18" charset="0"/>
                <a:cs typeface="Times New Roman" panose="02020603050405020304" pitchFamily="18" charset="0"/>
              </a:rPr>
              <a:t> and views.</a:t>
            </a:r>
          </a:p>
          <a:p>
            <a:pPr algn="just"/>
            <a:r>
              <a:rPr lang="en-US" sz="2800" b="1" dirty="0">
                <a:latin typeface="Times New Roman" panose="02020603050405020304" pitchFamily="18" charset="0"/>
                <a:cs typeface="Times New Roman" panose="02020603050405020304" pitchFamily="18" charset="0"/>
              </a:rPr>
              <a:t>manage.py: </a:t>
            </a:r>
            <a:r>
              <a:rPr lang="en-US" sz="2800" i="0" dirty="0">
                <a:solidFill>
                  <a:schemeClr val="tx1"/>
                </a:solidFill>
                <a:effectLst/>
                <a:latin typeface="Times New Roman" panose="02020603050405020304" pitchFamily="18" charset="0"/>
                <a:cs typeface="Times New Roman" panose="02020603050405020304" pitchFamily="18" charset="0"/>
              </a:rPr>
              <a:t>command-line utility that allows interaction with </a:t>
            </a:r>
            <a:r>
              <a:rPr lang="en-US" sz="2800" b="0" i="0" dirty="0">
                <a:solidFill>
                  <a:schemeClr val="tx1"/>
                </a:solidFill>
                <a:effectLst/>
                <a:latin typeface="Times New Roman" panose="02020603050405020304" pitchFamily="18" charset="0"/>
                <a:cs typeface="Times New Roman" panose="02020603050405020304" pitchFamily="18" charset="0"/>
              </a:rPr>
              <a:t>Django project in various ways.</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866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E8869-CD32-43CA-9130-5FFAC6A4EAEB}"/>
              </a:ext>
            </a:extLst>
          </p:cNvPr>
          <p:cNvSpPr>
            <a:spLocks noGrp="1"/>
          </p:cNvSpPr>
          <p:nvPr>
            <p:ph type="title"/>
          </p:nvPr>
        </p:nvSpPr>
        <p:spPr>
          <a:xfrm>
            <a:off x="801367" y="600807"/>
            <a:ext cx="8596668" cy="1320800"/>
          </a:xfrm>
        </p:spPr>
        <p:txBody>
          <a:bodyPr>
            <a:normAutofit/>
          </a:bodyPr>
          <a:lstStyle/>
          <a:p>
            <a:pPr algn="ctr"/>
            <a:r>
              <a:rPr lang="en-US" sz="4400" dirty="0">
                <a:latin typeface="Times New Roman" panose="02020603050405020304" pitchFamily="18" charset="0"/>
                <a:cs typeface="Times New Roman" panose="02020603050405020304" pitchFamily="18" charset="0"/>
              </a:rPr>
              <a:t>REFERENCES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A757CC-D009-44CA-A0ED-11456A209579}"/>
              </a:ext>
            </a:extLst>
          </p:cNvPr>
          <p:cNvSpPr>
            <a:spLocks noGrp="1"/>
          </p:cNvSpPr>
          <p:nvPr>
            <p:ph idx="1"/>
          </p:nvPr>
        </p:nvSpPr>
        <p:spPr>
          <a:xfrm>
            <a:off x="677333" y="2160589"/>
            <a:ext cx="8844736" cy="3880773"/>
          </a:xfrm>
        </p:spPr>
        <p:txBody>
          <a:bodyPr>
            <a:normAutofit/>
          </a:bodyPr>
          <a:lstStyle/>
          <a:p>
            <a:pPr algn="just"/>
            <a:r>
              <a:rPr lang="en-US" sz="2400" dirty="0">
                <a:latin typeface="Times New Roman" panose="02020603050405020304" pitchFamily="18" charset="0"/>
                <a:cs typeface="Times New Roman" panose="02020603050405020304" pitchFamily="18" charset="0"/>
              </a:rPr>
              <a:t>Harvard CS50’s Web Programming with Python and JavaScript  </a:t>
            </a:r>
          </a:p>
          <a:p>
            <a:pPr algn="just"/>
            <a:r>
              <a:rPr lang="en-US" sz="2400" dirty="0">
                <a:latin typeface="Times New Roman" panose="02020603050405020304" pitchFamily="18" charset="0"/>
                <a:cs typeface="Times New Roman" panose="02020603050405020304" pitchFamily="18" charset="0"/>
                <a:hlinkClick r:id="rId2"/>
              </a:rPr>
              <a:t>https://docs.djangoproject.com</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hlinkClick r:id="rId3"/>
              </a:rPr>
              <a:t>https://developer.mozilla.org/en-US/docs/Learn/Server-side/Django</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hlinkClick r:id="rId4"/>
              </a:rPr>
              <a:t>https://www.w3schools.com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953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BD5FA2-DDE6-4084-8617-D497A342F5CA}"/>
              </a:ext>
            </a:extLst>
          </p:cNvPr>
          <p:cNvSpPr txBox="1"/>
          <p:nvPr/>
        </p:nvSpPr>
        <p:spPr>
          <a:xfrm>
            <a:off x="1652632" y="2709644"/>
            <a:ext cx="7390701" cy="923330"/>
          </a:xfrm>
          <a:prstGeom prst="rect">
            <a:avLst/>
          </a:prstGeom>
          <a:noFill/>
        </p:spPr>
        <p:txBody>
          <a:bodyPr wrap="square" rtlCol="0">
            <a:spAutoFit/>
          </a:bodyPr>
          <a:lstStyle/>
          <a:p>
            <a:pPr algn="ctr"/>
            <a:r>
              <a:rPr lang="en-US" sz="5400" dirty="0">
                <a:solidFill>
                  <a:srgbClr val="99CA3C"/>
                </a:solidFill>
                <a:latin typeface="Times New Roman" panose="02020603050405020304" pitchFamily="18" charset="0"/>
                <a:cs typeface="Times New Roman" panose="02020603050405020304" pitchFamily="18" charset="0"/>
              </a:rPr>
              <a:t>Thank You!</a:t>
            </a:r>
            <a:endParaRPr lang="en-IN" sz="5400" dirty="0">
              <a:solidFill>
                <a:srgbClr val="99CA3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39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4C35-F896-41D8-8D24-CF42E9673817}"/>
              </a:ext>
            </a:extLst>
          </p:cNvPr>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OBJECTIVE</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99FCA1-E5D2-4C7C-BB78-33D3EE9C980D}"/>
              </a:ext>
            </a:extLst>
          </p:cNvPr>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Provide an online platform to writers and readers.</a:t>
            </a:r>
          </a:p>
          <a:p>
            <a:pPr algn="just"/>
            <a:r>
              <a:rPr lang="en-US" sz="2800" dirty="0">
                <a:latin typeface="Times New Roman" panose="02020603050405020304" pitchFamily="18" charset="0"/>
                <a:cs typeface="Times New Roman" panose="02020603050405020304" pitchFamily="18" charset="0"/>
              </a:rPr>
              <a:t>Connect writers with their audience.</a:t>
            </a:r>
          </a:p>
          <a:p>
            <a:pPr algn="just"/>
            <a:r>
              <a:rPr lang="en-US" sz="2800" dirty="0">
                <a:latin typeface="Times New Roman" panose="02020603050405020304" pitchFamily="18" charset="0"/>
                <a:cs typeface="Times New Roman" panose="02020603050405020304" pitchFamily="18" charset="0"/>
              </a:rPr>
              <a:t>Allow sharing of stories easily.</a:t>
            </a:r>
          </a:p>
          <a:p>
            <a:pPr algn="just"/>
            <a:r>
              <a:rPr lang="en-US" sz="2800" dirty="0">
                <a:latin typeface="Times New Roman" panose="02020603050405020304" pitchFamily="18" charset="0"/>
                <a:cs typeface="Times New Roman" panose="02020603050405020304" pitchFamily="18" charset="0"/>
              </a:rPr>
              <a:t>Post stories in rich text format.</a:t>
            </a:r>
          </a:p>
          <a:p>
            <a:pPr algn="just"/>
            <a:r>
              <a:rPr lang="en-US" sz="2800" dirty="0">
                <a:latin typeface="Times New Roman" panose="02020603050405020304" pitchFamily="18" charset="0"/>
                <a:cs typeface="Times New Roman" panose="02020603050405020304" pitchFamily="18" charset="0"/>
              </a:rPr>
              <a:t>Allow readers to choose stories according to genres and writers.</a:t>
            </a:r>
          </a:p>
        </p:txBody>
      </p:sp>
    </p:spTree>
    <p:extLst>
      <p:ext uri="{BB962C8B-B14F-4D97-AF65-F5344CB8AC3E}">
        <p14:creationId xmlns:p14="http://schemas.microsoft.com/office/powerpoint/2010/main" val="27567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AE2A-F616-4792-9DD8-22E5CFDB2B01}"/>
              </a:ext>
            </a:extLst>
          </p:cNvPr>
          <p:cNvSpPr>
            <a:spLocks noGrp="1"/>
          </p:cNvSpPr>
          <p:nvPr>
            <p:ph type="title"/>
          </p:nvPr>
        </p:nvSpPr>
        <p:spPr/>
        <p:txBody>
          <a:bodyPr>
            <a:noAutofit/>
          </a:bodyPr>
          <a:lstStyle/>
          <a:p>
            <a:pPr algn="ctr"/>
            <a:r>
              <a:rPr lang="en-US" sz="4400" dirty="0">
                <a:latin typeface="Times New Roman" panose="02020603050405020304" pitchFamily="18" charset="0"/>
                <a:cs typeface="Times New Roman" panose="02020603050405020304" pitchFamily="18" charset="0"/>
              </a:rPr>
              <a:t>TOOLS, HARDWARE AND SOFTWARE</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7C2B68-A839-4388-8900-77CBC110A2C7}"/>
              </a:ext>
            </a:extLst>
          </p:cNvPr>
          <p:cNvSpPr>
            <a:spLocks noGrp="1"/>
          </p:cNvSpPr>
          <p:nvPr>
            <p:ph idx="1"/>
          </p:nvPr>
        </p:nvSpPr>
        <p:spPr/>
        <p:txBody>
          <a:bodyPr>
            <a:normAutofit/>
          </a:bodyPr>
          <a:lstStyle/>
          <a:p>
            <a:pPr algn="just"/>
            <a:r>
              <a:rPr lang="en-US" sz="2800">
                <a:latin typeface="Times New Roman" panose="02020603050405020304" pitchFamily="18" charset="0"/>
                <a:cs typeface="Times New Roman" panose="02020603050405020304" pitchFamily="18" charset="0"/>
              </a:rPr>
              <a:t>Django Framework</a:t>
            </a:r>
          </a:p>
          <a:p>
            <a:pPr algn="just"/>
            <a:r>
              <a:rPr lang="en-US" sz="2800">
                <a:latin typeface="Times New Roman" panose="02020603050405020304" pitchFamily="18" charset="0"/>
                <a:cs typeface="Times New Roman" panose="02020603050405020304" pitchFamily="18" charset="0"/>
              </a:rPr>
              <a:t>Python</a:t>
            </a:r>
          </a:p>
          <a:p>
            <a:pPr algn="just"/>
            <a:r>
              <a:rPr lang="en-US" sz="2800">
                <a:latin typeface="Times New Roman" panose="02020603050405020304" pitchFamily="18" charset="0"/>
                <a:cs typeface="Times New Roman" panose="02020603050405020304" pitchFamily="18" charset="0"/>
              </a:rPr>
              <a:t>HTML, CSS</a:t>
            </a:r>
          </a:p>
          <a:p>
            <a:pPr algn="just"/>
            <a:r>
              <a:rPr lang="en-US" sz="2800">
                <a:latin typeface="Times New Roman" panose="02020603050405020304" pitchFamily="18" charset="0"/>
                <a:cs typeface="Times New Roman" panose="02020603050405020304" pitchFamily="18" charset="0"/>
              </a:rPr>
              <a:t>JavaScript</a:t>
            </a:r>
          </a:p>
          <a:p>
            <a:pPr algn="just"/>
            <a:r>
              <a:rPr lang="en-US" sz="2800">
                <a:latin typeface="Times New Roman" panose="02020603050405020304" pitchFamily="18" charset="0"/>
                <a:cs typeface="Times New Roman" panose="02020603050405020304" pitchFamily="18" charset="0"/>
              </a:rPr>
              <a:t>SQLite Database</a:t>
            </a:r>
            <a:endParaRPr lang="en-US"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53A189-DE94-41E6-B56E-26F250F734C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67070" y="2254088"/>
            <a:ext cx="1884028" cy="656270"/>
          </a:xfrm>
          <a:prstGeom prst="rect">
            <a:avLst/>
          </a:prstGeom>
        </p:spPr>
      </p:pic>
      <p:pic>
        <p:nvPicPr>
          <p:cNvPr id="7" name="Picture 6">
            <a:extLst>
              <a:ext uri="{FF2B5EF4-FFF2-40B4-BE49-F238E27FC236}">
                <a16:creationId xmlns:a16="http://schemas.microsoft.com/office/drawing/2014/main" id="{989D6560-4073-4058-A86E-86E01C40A8B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767070" y="3344465"/>
            <a:ext cx="1149991" cy="1149991"/>
          </a:xfrm>
          <a:prstGeom prst="rect">
            <a:avLst/>
          </a:prstGeom>
        </p:spPr>
      </p:pic>
      <p:pic>
        <p:nvPicPr>
          <p:cNvPr id="10" name="Picture 9">
            <a:extLst>
              <a:ext uri="{FF2B5EF4-FFF2-40B4-BE49-F238E27FC236}">
                <a16:creationId xmlns:a16="http://schemas.microsoft.com/office/drawing/2014/main" id="{AF569688-31C2-401E-9387-6BF76AD1BD3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277475" y="2160589"/>
            <a:ext cx="1831597" cy="1876270"/>
          </a:xfrm>
          <a:prstGeom prst="rect">
            <a:avLst/>
          </a:prstGeom>
        </p:spPr>
      </p:pic>
      <p:pic>
        <p:nvPicPr>
          <p:cNvPr id="16" name="Picture 15">
            <a:extLst>
              <a:ext uri="{FF2B5EF4-FFF2-40B4-BE49-F238E27FC236}">
                <a16:creationId xmlns:a16="http://schemas.microsoft.com/office/drawing/2014/main" id="{2A1B8280-63D9-4EB9-B897-93D5935BAA35}"/>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475509" y="4215197"/>
            <a:ext cx="1275126" cy="1275126"/>
          </a:xfrm>
          <a:prstGeom prst="rect">
            <a:avLst/>
          </a:prstGeom>
        </p:spPr>
      </p:pic>
      <p:pic>
        <p:nvPicPr>
          <p:cNvPr id="21" name="Picture 20">
            <a:extLst>
              <a:ext uri="{FF2B5EF4-FFF2-40B4-BE49-F238E27FC236}">
                <a16:creationId xmlns:a16="http://schemas.microsoft.com/office/drawing/2014/main" id="{61317D50-8734-40A8-93FB-3B39AE9F9E77}"/>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4847926" y="5080218"/>
            <a:ext cx="1848359" cy="820209"/>
          </a:xfrm>
          <a:prstGeom prst="rect">
            <a:avLst/>
          </a:prstGeom>
        </p:spPr>
      </p:pic>
    </p:spTree>
    <p:extLst>
      <p:ext uri="{BB962C8B-B14F-4D97-AF65-F5344CB8AC3E}">
        <p14:creationId xmlns:p14="http://schemas.microsoft.com/office/powerpoint/2010/main" val="126618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3873-77EF-4B26-BEC7-299ECA426787}"/>
              </a:ext>
            </a:extLst>
          </p:cNvPr>
          <p:cNvSpPr>
            <a:spLocks noGrp="1"/>
          </p:cNvSpPr>
          <p:nvPr>
            <p:ph type="title"/>
          </p:nvPr>
        </p:nvSpPr>
        <p:spPr>
          <a:xfrm>
            <a:off x="677334" y="609600"/>
            <a:ext cx="8596668" cy="1320800"/>
          </a:xfrm>
        </p:spPr>
        <p:txBody>
          <a:bodyPr>
            <a:normAutofit/>
          </a:bodyPr>
          <a:lstStyle/>
          <a:p>
            <a:pPr algn="ctr"/>
            <a:r>
              <a:rPr lang="en-US" sz="4400" dirty="0">
                <a:latin typeface="Times New Roman" panose="02020603050405020304" pitchFamily="18" charset="0"/>
                <a:cs typeface="Times New Roman" panose="02020603050405020304" pitchFamily="18" charset="0"/>
              </a:rPr>
              <a:t>PROPOSED METHODOLOGY</a:t>
            </a:r>
            <a:endParaRPr lang="en-IN" sz="4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033331C-5D88-42E3-9CF1-994C68B6E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293" y="1809226"/>
            <a:ext cx="5036890" cy="4029512"/>
          </a:xfrm>
          <a:prstGeom prst="rect">
            <a:avLst/>
          </a:prstGeom>
        </p:spPr>
      </p:pic>
    </p:spTree>
    <p:extLst>
      <p:ext uri="{BB962C8B-B14F-4D97-AF65-F5344CB8AC3E}">
        <p14:creationId xmlns:p14="http://schemas.microsoft.com/office/powerpoint/2010/main" val="1998491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1CBD-9CE5-43A8-8A35-97324CF9AA4A}"/>
              </a:ext>
            </a:extLst>
          </p:cNvPr>
          <p:cNvSpPr>
            <a:spLocks noGrp="1"/>
          </p:cNvSpPr>
          <p:nvPr>
            <p:ph type="title"/>
          </p:nvPr>
        </p:nvSpPr>
        <p:spPr>
          <a:xfrm>
            <a:off x="677334" y="527684"/>
            <a:ext cx="8596668" cy="648749"/>
          </a:xfrm>
        </p:spPr>
        <p:txBody>
          <a:bodyPr/>
          <a:lstStyle/>
          <a:p>
            <a:pPr algn="ctr"/>
            <a:r>
              <a:rPr lang="en-US" dirty="0">
                <a:latin typeface="Times New Roman" panose="02020603050405020304" pitchFamily="18" charset="0"/>
                <a:cs typeface="Times New Roman" panose="02020603050405020304" pitchFamily="18" charset="0"/>
              </a:rPr>
              <a:t>1.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A435F2-DF7B-49ED-8957-D914AA54FC85}"/>
              </a:ext>
            </a:extLst>
          </p:cNvPr>
          <p:cNvSpPr>
            <a:spLocks noGrp="1"/>
          </p:cNvSpPr>
          <p:nvPr>
            <p:ph idx="1"/>
          </p:nvPr>
        </p:nvSpPr>
        <p:spPr>
          <a:xfrm>
            <a:off x="677334" y="1849306"/>
            <a:ext cx="8596668" cy="4615234"/>
          </a:xfrm>
        </p:spPr>
        <p:txBody>
          <a:bodyPr/>
          <a:lstStyle/>
          <a:p>
            <a:pPr lvl="1" algn="just"/>
            <a:r>
              <a:rPr lang="en-IN" sz="2000" b="1" dirty="0">
                <a:latin typeface="Times New Roman" panose="02020603050405020304" pitchFamily="18" charset="0"/>
                <a:cs typeface="Times New Roman" panose="02020603050405020304" pitchFamily="18" charset="0"/>
              </a:rPr>
              <a:t>Django Framework: </a:t>
            </a:r>
          </a:p>
          <a:p>
            <a:pPr lvl="2" algn="just"/>
            <a:r>
              <a:rPr lang="en-IN" sz="1800" dirty="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High-level Python web framework (collection of Python libraries).</a:t>
            </a:r>
          </a:p>
          <a:p>
            <a:pPr lvl="2" algn="just"/>
            <a:r>
              <a:rPr lang="en-US" sz="1800" dirty="0">
                <a:latin typeface="Times New Roman" panose="02020603050405020304" pitchFamily="18" charset="0"/>
                <a:cs typeface="Times New Roman" panose="02020603050405020304" pitchFamily="18" charset="0"/>
              </a:rPr>
              <a:t>For rapid development of secure and maintainable websites. </a:t>
            </a:r>
            <a:endParaRPr lang="en-IN" sz="1800" b="1" dirty="0">
              <a:latin typeface="Times New Roman" panose="02020603050405020304" pitchFamily="18" charset="0"/>
              <a:cs typeface="Times New Roman" panose="02020603050405020304" pitchFamily="18" charset="0"/>
            </a:endParaRPr>
          </a:p>
          <a:p>
            <a:pPr lvl="1" algn="just"/>
            <a:r>
              <a:rPr lang="en-IN" sz="2000" b="1" dirty="0">
                <a:latin typeface="Times New Roman" panose="02020603050405020304" pitchFamily="18" charset="0"/>
                <a:cs typeface="Times New Roman" panose="02020603050405020304" pitchFamily="18" charset="0"/>
              </a:rPr>
              <a:t>SQLite Database: </a:t>
            </a:r>
          </a:p>
          <a:p>
            <a:pPr lvl="2" algn="just"/>
            <a:r>
              <a:rPr lang="en-IN" sz="1800" dirty="0">
                <a:latin typeface="Times New Roman" panose="02020603050405020304" pitchFamily="18" charset="0"/>
                <a:cs typeface="Times New Roman" panose="02020603050405020304" pitchFamily="18" charset="0"/>
              </a:rPr>
              <a:t>For storing data into relational database.</a:t>
            </a:r>
          </a:p>
          <a:p>
            <a:pPr lvl="1" algn="just"/>
            <a:r>
              <a:rPr lang="en-IN" sz="2000" b="1" dirty="0">
                <a:latin typeface="Times New Roman" panose="02020603050405020304" pitchFamily="18" charset="0"/>
                <a:cs typeface="Times New Roman" panose="02020603050405020304" pitchFamily="18" charset="0"/>
              </a:rPr>
              <a:t>Knowledge of HTML/CSS, JavaScript, Python: </a:t>
            </a:r>
          </a:p>
          <a:p>
            <a:pPr lvl="2" algn="just"/>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HTML for the structure of the page.</a:t>
            </a:r>
          </a:p>
          <a:p>
            <a:pPr lvl="2" algn="just"/>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CSS for the (visual) layout. </a:t>
            </a:r>
          </a:p>
          <a:p>
            <a:pPr lvl="2" algn="just"/>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JavaScript to make web pages interactive. </a:t>
            </a:r>
          </a:p>
          <a:p>
            <a:pPr lvl="2" algn="just"/>
            <a:r>
              <a:rPr lang="en-US" sz="1800" dirty="0">
                <a:solidFill>
                  <a:prstClr val="black"/>
                </a:solidFill>
                <a:latin typeface="Times New Roman" panose="02020603050405020304" pitchFamily="18" charset="0"/>
                <a:cs typeface="Times New Roman" panose="02020603050405020304" pitchFamily="18" charset="0"/>
              </a:rPr>
              <a:t>Python for writing server-side scripts.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32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61B607-02D7-4F39-B736-01ABC95EB286}"/>
              </a:ext>
            </a:extLst>
          </p:cNvPr>
          <p:cNvSpPr/>
          <p:nvPr/>
        </p:nvSpPr>
        <p:spPr>
          <a:xfrm>
            <a:off x="4098021" y="1149184"/>
            <a:ext cx="2004969" cy="4781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6A2445BF-E957-4080-AA77-DB5001BAAA6B}"/>
              </a:ext>
            </a:extLst>
          </p:cNvPr>
          <p:cNvSpPr txBox="1"/>
          <p:nvPr/>
        </p:nvSpPr>
        <p:spPr>
          <a:xfrm>
            <a:off x="4098021" y="1203604"/>
            <a:ext cx="2004969" cy="369332"/>
          </a:xfrm>
          <a:prstGeom prst="rect">
            <a:avLst/>
          </a:prstGeom>
          <a:noFill/>
        </p:spPr>
        <p:txBody>
          <a:bodyPr wrap="square" rtlCol="0">
            <a:spAutoFit/>
          </a:bodyPr>
          <a:lstStyle/>
          <a:p>
            <a:pPr algn="ctr"/>
            <a:r>
              <a:rPr lang="en-US" dirty="0"/>
              <a:t>Home Page</a:t>
            </a:r>
            <a:endParaRPr lang="en-IN" dirty="0"/>
          </a:p>
        </p:txBody>
      </p:sp>
      <p:sp>
        <p:nvSpPr>
          <p:cNvPr id="7" name="Rectangle 6">
            <a:extLst>
              <a:ext uri="{FF2B5EF4-FFF2-40B4-BE49-F238E27FC236}">
                <a16:creationId xmlns:a16="http://schemas.microsoft.com/office/drawing/2014/main" id="{52F29605-FB31-48F6-8B78-A803E0353000}"/>
              </a:ext>
            </a:extLst>
          </p:cNvPr>
          <p:cNvSpPr/>
          <p:nvPr/>
        </p:nvSpPr>
        <p:spPr>
          <a:xfrm>
            <a:off x="4098021" y="2347080"/>
            <a:ext cx="2004969" cy="4781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C12BA37-D250-4665-812A-1B6A319674A7}"/>
              </a:ext>
            </a:extLst>
          </p:cNvPr>
          <p:cNvSpPr/>
          <p:nvPr/>
        </p:nvSpPr>
        <p:spPr>
          <a:xfrm>
            <a:off x="1578279" y="3541169"/>
            <a:ext cx="2004969" cy="4781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81748D97-2717-47E8-956E-71B60AE80A9E}"/>
              </a:ext>
            </a:extLst>
          </p:cNvPr>
          <p:cNvPicPr>
            <a:picLocks noChangeAspect="1"/>
          </p:cNvPicPr>
          <p:nvPr/>
        </p:nvPicPr>
        <p:blipFill>
          <a:blip r:embed="rId2"/>
          <a:stretch>
            <a:fillRect/>
          </a:stretch>
        </p:blipFill>
        <p:spPr>
          <a:xfrm>
            <a:off x="7449509" y="4881913"/>
            <a:ext cx="2024047" cy="499915"/>
          </a:xfrm>
          <a:prstGeom prst="rect">
            <a:avLst/>
          </a:prstGeom>
        </p:spPr>
      </p:pic>
      <p:pic>
        <p:nvPicPr>
          <p:cNvPr id="10" name="Picture 9">
            <a:extLst>
              <a:ext uri="{FF2B5EF4-FFF2-40B4-BE49-F238E27FC236}">
                <a16:creationId xmlns:a16="http://schemas.microsoft.com/office/drawing/2014/main" id="{E52D4412-6A6E-46AF-A52D-C2FAEC1470BB}"/>
              </a:ext>
            </a:extLst>
          </p:cNvPr>
          <p:cNvPicPr>
            <a:picLocks noChangeAspect="1"/>
          </p:cNvPicPr>
          <p:nvPr/>
        </p:nvPicPr>
        <p:blipFill>
          <a:blip r:embed="rId2"/>
          <a:stretch>
            <a:fillRect/>
          </a:stretch>
        </p:blipFill>
        <p:spPr>
          <a:xfrm>
            <a:off x="5202164" y="4881913"/>
            <a:ext cx="2024047" cy="499915"/>
          </a:xfrm>
          <a:prstGeom prst="rect">
            <a:avLst/>
          </a:prstGeom>
        </p:spPr>
      </p:pic>
      <p:pic>
        <p:nvPicPr>
          <p:cNvPr id="11" name="Picture 10">
            <a:extLst>
              <a:ext uri="{FF2B5EF4-FFF2-40B4-BE49-F238E27FC236}">
                <a16:creationId xmlns:a16="http://schemas.microsoft.com/office/drawing/2014/main" id="{3B5FF69D-1045-4121-A664-48E840E40F9D}"/>
              </a:ext>
            </a:extLst>
          </p:cNvPr>
          <p:cNvPicPr>
            <a:picLocks noChangeAspect="1"/>
          </p:cNvPicPr>
          <p:nvPr/>
        </p:nvPicPr>
        <p:blipFill>
          <a:blip r:embed="rId2"/>
          <a:stretch>
            <a:fillRect/>
          </a:stretch>
        </p:blipFill>
        <p:spPr>
          <a:xfrm>
            <a:off x="2954819" y="4873021"/>
            <a:ext cx="2024047" cy="499915"/>
          </a:xfrm>
          <a:prstGeom prst="rect">
            <a:avLst/>
          </a:prstGeom>
        </p:spPr>
      </p:pic>
      <p:pic>
        <p:nvPicPr>
          <p:cNvPr id="12" name="Picture 11">
            <a:extLst>
              <a:ext uri="{FF2B5EF4-FFF2-40B4-BE49-F238E27FC236}">
                <a16:creationId xmlns:a16="http://schemas.microsoft.com/office/drawing/2014/main" id="{D087BFCF-A735-4696-B779-76003D83F162}"/>
              </a:ext>
            </a:extLst>
          </p:cNvPr>
          <p:cNvPicPr>
            <a:picLocks noChangeAspect="1"/>
          </p:cNvPicPr>
          <p:nvPr/>
        </p:nvPicPr>
        <p:blipFill>
          <a:blip r:embed="rId2"/>
          <a:stretch>
            <a:fillRect/>
          </a:stretch>
        </p:blipFill>
        <p:spPr>
          <a:xfrm>
            <a:off x="707474" y="4873021"/>
            <a:ext cx="2024047" cy="499915"/>
          </a:xfrm>
          <a:prstGeom prst="rect">
            <a:avLst/>
          </a:prstGeom>
        </p:spPr>
      </p:pic>
      <p:pic>
        <p:nvPicPr>
          <p:cNvPr id="13" name="Picture 12">
            <a:extLst>
              <a:ext uri="{FF2B5EF4-FFF2-40B4-BE49-F238E27FC236}">
                <a16:creationId xmlns:a16="http://schemas.microsoft.com/office/drawing/2014/main" id="{008F72B2-2D2A-44AC-A099-A5BF48A8C8C3}"/>
              </a:ext>
            </a:extLst>
          </p:cNvPr>
          <p:cNvPicPr>
            <a:picLocks noChangeAspect="1"/>
          </p:cNvPicPr>
          <p:nvPr/>
        </p:nvPicPr>
        <p:blipFill>
          <a:blip r:embed="rId2"/>
          <a:stretch>
            <a:fillRect/>
          </a:stretch>
        </p:blipFill>
        <p:spPr>
          <a:xfrm>
            <a:off x="6617763" y="2336208"/>
            <a:ext cx="2024047" cy="499915"/>
          </a:xfrm>
          <a:prstGeom prst="rect">
            <a:avLst/>
          </a:prstGeom>
        </p:spPr>
      </p:pic>
      <p:pic>
        <p:nvPicPr>
          <p:cNvPr id="14" name="Picture 13">
            <a:extLst>
              <a:ext uri="{FF2B5EF4-FFF2-40B4-BE49-F238E27FC236}">
                <a16:creationId xmlns:a16="http://schemas.microsoft.com/office/drawing/2014/main" id="{6CF6F584-53AC-4518-914E-540A0885272B}"/>
              </a:ext>
            </a:extLst>
          </p:cNvPr>
          <p:cNvPicPr>
            <a:picLocks noChangeAspect="1"/>
          </p:cNvPicPr>
          <p:nvPr/>
        </p:nvPicPr>
        <p:blipFill>
          <a:blip r:embed="rId2"/>
          <a:stretch>
            <a:fillRect/>
          </a:stretch>
        </p:blipFill>
        <p:spPr>
          <a:xfrm>
            <a:off x="1559201" y="2338745"/>
            <a:ext cx="2024047" cy="499915"/>
          </a:xfrm>
          <a:prstGeom prst="rect">
            <a:avLst/>
          </a:prstGeom>
        </p:spPr>
      </p:pic>
      <p:sp>
        <p:nvSpPr>
          <p:cNvPr id="15" name="TextBox 14">
            <a:extLst>
              <a:ext uri="{FF2B5EF4-FFF2-40B4-BE49-F238E27FC236}">
                <a16:creationId xmlns:a16="http://schemas.microsoft.com/office/drawing/2014/main" id="{439BD0FB-CD3D-4C0C-A30E-9E7A2A948B62}"/>
              </a:ext>
            </a:extLst>
          </p:cNvPr>
          <p:cNvSpPr txBox="1"/>
          <p:nvPr/>
        </p:nvSpPr>
        <p:spPr>
          <a:xfrm>
            <a:off x="1588562" y="2396093"/>
            <a:ext cx="2004969" cy="380144"/>
          </a:xfrm>
          <a:prstGeom prst="rect">
            <a:avLst/>
          </a:prstGeom>
          <a:noFill/>
        </p:spPr>
        <p:txBody>
          <a:bodyPr wrap="square" rtlCol="0">
            <a:spAutoFit/>
          </a:bodyPr>
          <a:lstStyle/>
          <a:p>
            <a:pPr algn="ctr"/>
            <a:r>
              <a:rPr lang="en-US" dirty="0"/>
              <a:t>Explore Page</a:t>
            </a:r>
            <a:endParaRPr lang="en-IN" dirty="0"/>
          </a:p>
        </p:txBody>
      </p:sp>
      <p:sp>
        <p:nvSpPr>
          <p:cNvPr id="16" name="TextBox 15">
            <a:extLst>
              <a:ext uri="{FF2B5EF4-FFF2-40B4-BE49-F238E27FC236}">
                <a16:creationId xmlns:a16="http://schemas.microsoft.com/office/drawing/2014/main" id="{52EC4542-88AD-48E5-9437-868C1B25CE5B}"/>
              </a:ext>
            </a:extLst>
          </p:cNvPr>
          <p:cNvSpPr txBox="1"/>
          <p:nvPr/>
        </p:nvSpPr>
        <p:spPr>
          <a:xfrm>
            <a:off x="4098021" y="2396093"/>
            <a:ext cx="1997979" cy="380144"/>
          </a:xfrm>
          <a:prstGeom prst="rect">
            <a:avLst/>
          </a:prstGeom>
          <a:noFill/>
        </p:spPr>
        <p:txBody>
          <a:bodyPr wrap="square" rtlCol="0">
            <a:spAutoFit/>
          </a:bodyPr>
          <a:lstStyle/>
          <a:p>
            <a:pPr algn="ctr"/>
            <a:r>
              <a:rPr lang="en-US" dirty="0"/>
              <a:t>Login Page</a:t>
            </a:r>
            <a:endParaRPr lang="en-IN" dirty="0"/>
          </a:p>
        </p:txBody>
      </p:sp>
      <p:sp>
        <p:nvSpPr>
          <p:cNvPr id="17" name="TextBox 16">
            <a:extLst>
              <a:ext uri="{FF2B5EF4-FFF2-40B4-BE49-F238E27FC236}">
                <a16:creationId xmlns:a16="http://schemas.microsoft.com/office/drawing/2014/main" id="{1DA42CB5-E706-43CD-BCC6-18E467B12261}"/>
              </a:ext>
            </a:extLst>
          </p:cNvPr>
          <p:cNvSpPr txBox="1"/>
          <p:nvPr/>
        </p:nvSpPr>
        <p:spPr>
          <a:xfrm>
            <a:off x="6628046" y="2398449"/>
            <a:ext cx="2013764" cy="380144"/>
          </a:xfrm>
          <a:prstGeom prst="rect">
            <a:avLst/>
          </a:prstGeom>
          <a:noFill/>
        </p:spPr>
        <p:txBody>
          <a:bodyPr wrap="square" rtlCol="0">
            <a:spAutoFit/>
          </a:bodyPr>
          <a:lstStyle/>
          <a:p>
            <a:pPr algn="ctr"/>
            <a:r>
              <a:rPr lang="en-US" dirty="0"/>
              <a:t>Register Page</a:t>
            </a:r>
            <a:endParaRPr lang="en-IN" dirty="0"/>
          </a:p>
        </p:txBody>
      </p:sp>
      <p:sp>
        <p:nvSpPr>
          <p:cNvPr id="18" name="TextBox 17">
            <a:extLst>
              <a:ext uri="{FF2B5EF4-FFF2-40B4-BE49-F238E27FC236}">
                <a16:creationId xmlns:a16="http://schemas.microsoft.com/office/drawing/2014/main" id="{B940D593-4CFE-4FCD-B7CC-F9F54A710D07}"/>
              </a:ext>
            </a:extLst>
          </p:cNvPr>
          <p:cNvSpPr txBox="1"/>
          <p:nvPr/>
        </p:nvSpPr>
        <p:spPr>
          <a:xfrm>
            <a:off x="704969" y="4938312"/>
            <a:ext cx="2024047" cy="369332"/>
          </a:xfrm>
          <a:prstGeom prst="rect">
            <a:avLst/>
          </a:prstGeom>
          <a:noFill/>
        </p:spPr>
        <p:txBody>
          <a:bodyPr wrap="square" rtlCol="0">
            <a:spAutoFit/>
          </a:bodyPr>
          <a:lstStyle/>
          <a:p>
            <a:pPr algn="ctr"/>
            <a:r>
              <a:rPr lang="en-US" dirty="0"/>
              <a:t>Profile Page</a:t>
            </a:r>
            <a:endParaRPr lang="en-IN" dirty="0"/>
          </a:p>
        </p:txBody>
      </p:sp>
      <p:sp>
        <p:nvSpPr>
          <p:cNvPr id="19" name="TextBox 18">
            <a:extLst>
              <a:ext uri="{FF2B5EF4-FFF2-40B4-BE49-F238E27FC236}">
                <a16:creationId xmlns:a16="http://schemas.microsoft.com/office/drawing/2014/main" id="{F713926C-61B1-400D-A1A8-FC124746A04C}"/>
              </a:ext>
            </a:extLst>
          </p:cNvPr>
          <p:cNvSpPr txBox="1"/>
          <p:nvPr/>
        </p:nvSpPr>
        <p:spPr>
          <a:xfrm>
            <a:off x="2962507" y="4953891"/>
            <a:ext cx="1997979" cy="369332"/>
          </a:xfrm>
          <a:prstGeom prst="rect">
            <a:avLst/>
          </a:prstGeom>
          <a:noFill/>
        </p:spPr>
        <p:txBody>
          <a:bodyPr wrap="square" rtlCol="0">
            <a:spAutoFit/>
          </a:bodyPr>
          <a:lstStyle/>
          <a:p>
            <a:pPr algn="ctr"/>
            <a:r>
              <a:rPr lang="en-US" dirty="0"/>
              <a:t>My Stories Page</a:t>
            </a:r>
            <a:endParaRPr lang="en-IN" dirty="0"/>
          </a:p>
        </p:txBody>
      </p:sp>
      <p:sp>
        <p:nvSpPr>
          <p:cNvPr id="20" name="TextBox 19">
            <a:extLst>
              <a:ext uri="{FF2B5EF4-FFF2-40B4-BE49-F238E27FC236}">
                <a16:creationId xmlns:a16="http://schemas.microsoft.com/office/drawing/2014/main" id="{6FC5F9DF-3A49-4A63-B735-EDF6D6EDF8D4}"/>
              </a:ext>
            </a:extLst>
          </p:cNvPr>
          <p:cNvSpPr txBox="1"/>
          <p:nvPr/>
        </p:nvSpPr>
        <p:spPr>
          <a:xfrm>
            <a:off x="5228232" y="4938312"/>
            <a:ext cx="1997979" cy="369332"/>
          </a:xfrm>
          <a:prstGeom prst="rect">
            <a:avLst/>
          </a:prstGeom>
          <a:noFill/>
        </p:spPr>
        <p:txBody>
          <a:bodyPr wrap="square" rtlCol="0">
            <a:spAutoFit/>
          </a:bodyPr>
          <a:lstStyle/>
          <a:p>
            <a:pPr algn="ctr"/>
            <a:r>
              <a:rPr lang="en-US" dirty="0"/>
              <a:t>Write Page</a:t>
            </a:r>
            <a:endParaRPr lang="en-IN" dirty="0"/>
          </a:p>
        </p:txBody>
      </p:sp>
      <p:sp>
        <p:nvSpPr>
          <p:cNvPr id="21" name="TextBox 20">
            <a:extLst>
              <a:ext uri="{FF2B5EF4-FFF2-40B4-BE49-F238E27FC236}">
                <a16:creationId xmlns:a16="http://schemas.microsoft.com/office/drawing/2014/main" id="{6B27D7B1-0765-4BD5-9132-328F38F74CE5}"/>
              </a:ext>
            </a:extLst>
          </p:cNvPr>
          <p:cNvSpPr txBox="1"/>
          <p:nvPr/>
        </p:nvSpPr>
        <p:spPr>
          <a:xfrm>
            <a:off x="7449509" y="4947204"/>
            <a:ext cx="2024047" cy="369332"/>
          </a:xfrm>
          <a:prstGeom prst="rect">
            <a:avLst/>
          </a:prstGeom>
          <a:noFill/>
        </p:spPr>
        <p:txBody>
          <a:bodyPr wrap="square" rtlCol="0">
            <a:spAutoFit/>
          </a:bodyPr>
          <a:lstStyle/>
          <a:p>
            <a:pPr algn="ctr"/>
            <a:r>
              <a:rPr lang="en-US" dirty="0"/>
              <a:t>Logout Page</a:t>
            </a:r>
            <a:endParaRPr lang="en-IN" dirty="0"/>
          </a:p>
        </p:txBody>
      </p:sp>
      <p:sp>
        <p:nvSpPr>
          <p:cNvPr id="22" name="TextBox 21">
            <a:extLst>
              <a:ext uri="{FF2B5EF4-FFF2-40B4-BE49-F238E27FC236}">
                <a16:creationId xmlns:a16="http://schemas.microsoft.com/office/drawing/2014/main" id="{8CEFB79A-6872-4699-80F9-5675F7B9D08C}"/>
              </a:ext>
            </a:extLst>
          </p:cNvPr>
          <p:cNvSpPr txBox="1"/>
          <p:nvPr/>
        </p:nvSpPr>
        <p:spPr>
          <a:xfrm>
            <a:off x="1588562" y="3573815"/>
            <a:ext cx="1994686" cy="369332"/>
          </a:xfrm>
          <a:prstGeom prst="rect">
            <a:avLst/>
          </a:prstGeom>
          <a:noFill/>
        </p:spPr>
        <p:txBody>
          <a:bodyPr wrap="square" rtlCol="0">
            <a:spAutoFit/>
          </a:bodyPr>
          <a:lstStyle/>
          <a:p>
            <a:pPr algn="ctr"/>
            <a:r>
              <a:rPr lang="en-US" dirty="0"/>
              <a:t>See Story Page</a:t>
            </a:r>
            <a:endParaRPr lang="en-IN" dirty="0"/>
          </a:p>
        </p:txBody>
      </p:sp>
      <p:cxnSp>
        <p:nvCxnSpPr>
          <p:cNvPr id="24" name="Straight Connector 23">
            <a:extLst>
              <a:ext uri="{FF2B5EF4-FFF2-40B4-BE49-F238E27FC236}">
                <a16:creationId xmlns:a16="http://schemas.microsoft.com/office/drawing/2014/main" id="{733BD68D-AE72-4B24-8B8F-C9FE779048AC}"/>
              </a:ext>
            </a:extLst>
          </p:cNvPr>
          <p:cNvCxnSpPr/>
          <p:nvPr/>
        </p:nvCxnSpPr>
        <p:spPr>
          <a:xfrm>
            <a:off x="2499919" y="1921079"/>
            <a:ext cx="5129867"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91CDB74-0D6C-4A40-88FD-3EFEE923D079}"/>
              </a:ext>
            </a:extLst>
          </p:cNvPr>
          <p:cNvCxnSpPr>
            <a:stCxn id="4" idx="2"/>
          </p:cNvCxnSpPr>
          <p:nvPr/>
        </p:nvCxnSpPr>
        <p:spPr>
          <a:xfrm flipH="1">
            <a:off x="5097010" y="1627356"/>
            <a:ext cx="3496" cy="27694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AF0E58A-5CDC-4D79-879A-D7D09D83C73B}"/>
              </a:ext>
            </a:extLst>
          </p:cNvPr>
          <p:cNvCxnSpPr/>
          <p:nvPr/>
        </p:nvCxnSpPr>
        <p:spPr>
          <a:xfrm>
            <a:off x="2499919" y="1921079"/>
            <a:ext cx="0" cy="415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E513C99-9928-4979-90DD-1FA4A9BD8B87}"/>
              </a:ext>
            </a:extLst>
          </p:cNvPr>
          <p:cNvCxnSpPr>
            <a:endCxn id="7" idx="0"/>
          </p:cNvCxnSpPr>
          <p:nvPr/>
        </p:nvCxnSpPr>
        <p:spPr>
          <a:xfrm>
            <a:off x="5097010" y="1921079"/>
            <a:ext cx="3496" cy="426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35A2581-7952-431E-BC9F-5E1CC15CC27D}"/>
              </a:ext>
            </a:extLst>
          </p:cNvPr>
          <p:cNvCxnSpPr>
            <a:endCxn id="13" idx="0"/>
          </p:cNvCxnSpPr>
          <p:nvPr/>
        </p:nvCxnSpPr>
        <p:spPr>
          <a:xfrm flipH="1">
            <a:off x="7629787" y="1915644"/>
            <a:ext cx="5141" cy="420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BB3EB3B5-DF98-4705-B939-B708C7D31138}"/>
              </a:ext>
            </a:extLst>
          </p:cNvPr>
          <p:cNvCxnSpPr>
            <a:stCxn id="14" idx="2"/>
            <a:endCxn id="22" idx="0"/>
          </p:cNvCxnSpPr>
          <p:nvPr/>
        </p:nvCxnSpPr>
        <p:spPr>
          <a:xfrm>
            <a:off x="2571225" y="2838660"/>
            <a:ext cx="14680" cy="735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5E15413-A2ED-4CB4-8446-BDAB60DE0EB9}"/>
              </a:ext>
            </a:extLst>
          </p:cNvPr>
          <p:cNvCxnSpPr/>
          <p:nvPr/>
        </p:nvCxnSpPr>
        <p:spPr>
          <a:xfrm>
            <a:off x="1716992" y="4538089"/>
            <a:ext cx="6744540"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33B12B8-A152-4ABB-9B64-F9D46A45AA10}"/>
              </a:ext>
            </a:extLst>
          </p:cNvPr>
          <p:cNvCxnSpPr>
            <a:endCxn id="12" idx="0"/>
          </p:cNvCxnSpPr>
          <p:nvPr/>
        </p:nvCxnSpPr>
        <p:spPr>
          <a:xfrm>
            <a:off x="1716992" y="4538444"/>
            <a:ext cx="2506" cy="334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5BDD1C64-77EA-49BD-BC4D-B98C74259BC6}"/>
              </a:ext>
            </a:extLst>
          </p:cNvPr>
          <p:cNvCxnSpPr/>
          <p:nvPr/>
        </p:nvCxnSpPr>
        <p:spPr>
          <a:xfrm>
            <a:off x="3900881" y="4551497"/>
            <a:ext cx="0" cy="3215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7E21E037-BBEC-4D0B-A8EF-222CEE5C7BB8}"/>
              </a:ext>
            </a:extLst>
          </p:cNvPr>
          <p:cNvCxnSpPr/>
          <p:nvPr/>
        </p:nvCxnSpPr>
        <p:spPr>
          <a:xfrm flipH="1">
            <a:off x="6096000" y="4538089"/>
            <a:ext cx="6990" cy="334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EE24410-9655-4B80-9E39-65D621951D49}"/>
              </a:ext>
            </a:extLst>
          </p:cNvPr>
          <p:cNvCxnSpPr>
            <a:endCxn id="9" idx="0"/>
          </p:cNvCxnSpPr>
          <p:nvPr/>
        </p:nvCxnSpPr>
        <p:spPr>
          <a:xfrm>
            <a:off x="8461532" y="4524681"/>
            <a:ext cx="1" cy="357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A101D2E-2A65-4C8C-ABD6-A4799DC85A5F}"/>
              </a:ext>
            </a:extLst>
          </p:cNvPr>
          <p:cNvCxnSpPr>
            <a:cxnSpLocks/>
          </p:cNvCxnSpPr>
          <p:nvPr/>
        </p:nvCxnSpPr>
        <p:spPr>
          <a:xfrm flipH="1">
            <a:off x="5097010" y="2836123"/>
            <a:ext cx="1" cy="1701966"/>
          </a:xfrm>
          <a:prstGeom prst="line">
            <a:avLst/>
          </a:prstGeom>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A803C70D-BE63-4CFF-9521-D1F6A90B0013}"/>
              </a:ext>
            </a:extLst>
          </p:cNvPr>
          <p:cNvSpPr txBox="1"/>
          <p:nvPr/>
        </p:nvSpPr>
        <p:spPr>
          <a:xfrm>
            <a:off x="3327507" y="349924"/>
            <a:ext cx="3539005" cy="646331"/>
          </a:xfrm>
          <a:prstGeom prst="rect">
            <a:avLst/>
          </a:prstGeom>
          <a:noFill/>
        </p:spPr>
        <p:txBody>
          <a:bodyPr wrap="square" rtlCol="0">
            <a:spAutoFit/>
          </a:bodyPr>
          <a:lstStyle/>
          <a:p>
            <a:pPr algn="ctr"/>
            <a:r>
              <a:rPr lang="en-US" sz="3600" dirty="0">
                <a:solidFill>
                  <a:srgbClr val="99CA3C"/>
                </a:solidFill>
                <a:latin typeface="Times New Roman" panose="02020603050405020304" pitchFamily="18" charset="0"/>
                <a:cs typeface="Times New Roman" panose="02020603050405020304" pitchFamily="18" charset="0"/>
              </a:rPr>
              <a:t>2. DESIGN</a:t>
            </a:r>
            <a:endParaRPr lang="en-IN" sz="3600" dirty="0">
              <a:solidFill>
                <a:srgbClr val="99CA3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02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0AB7C9-E6CF-478C-99BE-E4E8DDF19AC6}"/>
              </a:ext>
            </a:extLst>
          </p:cNvPr>
          <p:cNvSpPr txBox="1"/>
          <p:nvPr/>
        </p:nvSpPr>
        <p:spPr>
          <a:xfrm>
            <a:off x="1661021" y="1225184"/>
            <a:ext cx="7122253" cy="3380413"/>
          </a:xfrm>
          <a:prstGeom prst="rect">
            <a:avLst/>
          </a:prstGeom>
          <a:noFill/>
        </p:spPr>
        <p:txBody>
          <a:bodyPr wrap="square" rtlCol="0">
            <a:spAutoFit/>
          </a:bodyPr>
          <a:lstStyle/>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HTML/CSS: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HTML (the Hypertext Markup Language) and CSS (Cascading Style Sheets) are two of the core technologies for building Web pages. HTML provides the structure of the page, CSS the (visual) layout, for a variety of devices.</a:t>
            </a:r>
          </a:p>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JavaScript: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JavaScript is a text-based programming language used both on the client-side and server-side that allows you to make web pages interactive. </a:t>
            </a:r>
          </a:p>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Bootstrap Library: </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Bootstrap is a free front-end framework for faster and easier web development.</a:t>
            </a:r>
            <a:br>
              <a:rPr kumimoji="0" lang="en-US" sz="17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br>
            <a:endPar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FDEC8E4-B419-4614-86A2-B69B3BDED6D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42745" y="5262789"/>
            <a:ext cx="1480631" cy="1516744"/>
          </a:xfrm>
          <a:prstGeom prst="rect">
            <a:avLst/>
          </a:prstGeom>
        </p:spPr>
      </p:pic>
      <p:pic>
        <p:nvPicPr>
          <p:cNvPr id="7" name="Picture 6">
            <a:extLst>
              <a:ext uri="{FF2B5EF4-FFF2-40B4-BE49-F238E27FC236}">
                <a16:creationId xmlns:a16="http://schemas.microsoft.com/office/drawing/2014/main" id="{079BF496-1DA8-4F7F-8543-2143A663385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400026" y="5262789"/>
            <a:ext cx="1275126" cy="1275126"/>
          </a:xfrm>
          <a:prstGeom prst="rect">
            <a:avLst/>
          </a:prstGeom>
        </p:spPr>
      </p:pic>
      <p:pic>
        <p:nvPicPr>
          <p:cNvPr id="9" name="Picture 8">
            <a:extLst>
              <a:ext uri="{FF2B5EF4-FFF2-40B4-BE49-F238E27FC236}">
                <a16:creationId xmlns:a16="http://schemas.microsoft.com/office/drawing/2014/main" id="{CB36BDCA-07C2-40BF-9494-30CB070E65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3876" y="5262789"/>
            <a:ext cx="1185404" cy="944372"/>
          </a:xfrm>
          <a:prstGeom prst="rect">
            <a:avLst/>
          </a:prstGeom>
        </p:spPr>
      </p:pic>
      <p:sp>
        <p:nvSpPr>
          <p:cNvPr id="4" name="TextBox 3">
            <a:extLst>
              <a:ext uri="{FF2B5EF4-FFF2-40B4-BE49-F238E27FC236}">
                <a16:creationId xmlns:a16="http://schemas.microsoft.com/office/drawing/2014/main" id="{B4F78D2B-9DBE-4228-A4CF-246D9E3CB029}"/>
              </a:ext>
            </a:extLst>
          </p:cNvPr>
          <p:cNvSpPr txBox="1"/>
          <p:nvPr/>
        </p:nvSpPr>
        <p:spPr>
          <a:xfrm>
            <a:off x="1661020" y="327673"/>
            <a:ext cx="7122253" cy="646331"/>
          </a:xfrm>
          <a:prstGeom prst="rect">
            <a:avLst/>
          </a:prstGeom>
          <a:noFill/>
        </p:spPr>
        <p:txBody>
          <a:bodyPr wrap="square" rtlCol="0">
            <a:spAutoFit/>
          </a:bodyPr>
          <a:lstStyle/>
          <a:p>
            <a:pPr algn="ctr"/>
            <a:r>
              <a:rPr lang="en-US" sz="3600" dirty="0">
                <a:solidFill>
                  <a:srgbClr val="99CA3C"/>
                </a:solidFill>
                <a:latin typeface="Times New Roman" panose="02020603050405020304" pitchFamily="18" charset="0"/>
                <a:cs typeface="Times New Roman" panose="02020603050405020304" pitchFamily="18" charset="0"/>
              </a:rPr>
              <a:t>3. DEVELOPMENT: FRONTEND</a:t>
            </a:r>
            <a:endParaRPr lang="en-IN" sz="3600" dirty="0">
              <a:solidFill>
                <a:srgbClr val="99CA3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89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F42B0A-F94B-492D-8A6B-BCA07F79A49B}"/>
              </a:ext>
            </a:extLst>
          </p:cNvPr>
          <p:cNvSpPr txBox="1"/>
          <p:nvPr/>
        </p:nvSpPr>
        <p:spPr>
          <a:xfrm>
            <a:off x="2877424" y="461395"/>
            <a:ext cx="4395831" cy="769441"/>
          </a:xfrm>
          <a:prstGeom prst="rect">
            <a:avLst/>
          </a:prstGeom>
          <a:noFill/>
        </p:spPr>
        <p:txBody>
          <a:bodyPr wrap="square" rtlCol="0">
            <a:spAutoFit/>
          </a:bodyPr>
          <a:lstStyle/>
          <a:p>
            <a:pPr algn="ctr"/>
            <a:r>
              <a:rPr lang="en-US" sz="4400" dirty="0">
                <a:solidFill>
                  <a:srgbClr val="99CA3C"/>
                </a:solidFill>
                <a:latin typeface="Times New Roman" panose="02020603050405020304" pitchFamily="18" charset="0"/>
                <a:cs typeface="Times New Roman" panose="02020603050405020304" pitchFamily="18" charset="0"/>
              </a:rPr>
              <a:t>HTML</a:t>
            </a:r>
            <a:endParaRPr lang="en-IN" sz="4400" dirty="0">
              <a:solidFill>
                <a:srgbClr val="99CA3C"/>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0629605-D54A-4E73-8428-9F6ABF4151B1}"/>
              </a:ext>
            </a:extLst>
          </p:cNvPr>
          <p:cNvSpPr txBox="1"/>
          <p:nvPr/>
        </p:nvSpPr>
        <p:spPr>
          <a:xfrm>
            <a:off x="1357403" y="1438343"/>
            <a:ext cx="7776595" cy="4324261"/>
          </a:xfrm>
          <a:prstGeom prst="rect">
            <a:avLst/>
          </a:prstGeom>
          <a:noFill/>
        </p:spPr>
        <p:txBody>
          <a:bodyPr wrap="square" rtlCol="0">
            <a:spAutoFit/>
          </a:bodyPr>
          <a:lstStyle/>
          <a:p>
            <a:pPr marR="0" lvl="0" algn="l" defTabSz="457200" rtl="0" eaLnBrk="1" fontAlgn="auto" latinLnBrk="0" hangingPunct="1">
              <a:lnSpc>
                <a:spcPct val="100000"/>
              </a:lnSpc>
              <a:spcBef>
                <a:spcPts val="1000"/>
              </a:spcBef>
              <a:spcAft>
                <a:spcPts val="0"/>
              </a:spcAft>
              <a:buClr>
                <a:srgbClr val="90C226"/>
              </a:buClr>
              <a:buSzPct val="80000"/>
              <a:tabLst/>
              <a:defRPr/>
            </a:pPr>
            <a:r>
              <a:rPr lang="en-US" sz="2000" dirty="0">
                <a:latin typeface="Times New Roman" panose="02020603050405020304" pitchFamily="18" charset="0"/>
                <a:cs typeface="Times New Roman" panose="02020603050405020304" pitchFamily="18" charset="0"/>
              </a:rPr>
              <a:t>This website contains following pages: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latin typeface="Times New Roman" panose="02020603050405020304" pitchFamily="18" charset="0"/>
                <a:cs typeface="Times New Roman" panose="02020603050405020304" pitchFamily="18" charset="0"/>
              </a:rPr>
              <a:t>home.html</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latin typeface="Times New Roman" panose="02020603050405020304" pitchFamily="18" charset="0"/>
                <a:cs typeface="Times New Roman" panose="02020603050405020304" pitchFamily="18" charset="0"/>
              </a:rPr>
              <a:t>login.html</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latin typeface="Times New Roman" panose="02020603050405020304" pitchFamily="18" charset="0"/>
                <a:cs typeface="Times New Roman" panose="02020603050405020304" pitchFamily="18" charset="0"/>
              </a:rPr>
              <a:t>register.html</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latin typeface="Times New Roman" panose="02020603050405020304" pitchFamily="18" charset="0"/>
                <a:cs typeface="Times New Roman" panose="02020603050405020304" pitchFamily="18" charset="0"/>
              </a:rPr>
              <a:t>explore.html</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latin typeface="Times New Roman" panose="02020603050405020304" pitchFamily="18" charset="0"/>
                <a:cs typeface="Times New Roman" panose="02020603050405020304" pitchFamily="18" charset="0"/>
              </a:rPr>
              <a:t>story_detail.html</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latin typeface="Times New Roman" panose="02020603050405020304" pitchFamily="18" charset="0"/>
                <a:cs typeface="Times New Roman" panose="02020603050405020304" pitchFamily="18" charset="0"/>
              </a:rPr>
              <a:t>see_story.html</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latin typeface="Times New Roman" panose="02020603050405020304" pitchFamily="18" charset="0"/>
                <a:cs typeface="Times New Roman" panose="02020603050405020304" pitchFamily="18" charset="0"/>
              </a:rPr>
              <a:t>profile.html</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latin typeface="Times New Roman" panose="02020603050405020304" pitchFamily="18" charset="0"/>
                <a:cs typeface="Times New Roman" panose="02020603050405020304" pitchFamily="18" charset="0"/>
              </a:rPr>
              <a:t>edit_profile.html</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latin typeface="Times New Roman" panose="02020603050405020304" pitchFamily="18" charset="0"/>
                <a:cs typeface="Times New Roman" panose="02020603050405020304" pitchFamily="18" charset="0"/>
              </a:rPr>
              <a:t>write.html</a:t>
            </a:r>
          </a:p>
        </p:txBody>
      </p:sp>
    </p:spTree>
    <p:extLst>
      <p:ext uri="{BB962C8B-B14F-4D97-AF65-F5344CB8AC3E}">
        <p14:creationId xmlns:p14="http://schemas.microsoft.com/office/powerpoint/2010/main" val="41245531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552</TotalTime>
  <Words>592</Words>
  <Application>Microsoft Office PowerPoint</Application>
  <PresentationFormat>Widescreen</PresentationFormat>
  <Paragraphs>95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Times New Roman</vt:lpstr>
      <vt:lpstr>Trebuchet MS</vt:lpstr>
      <vt:lpstr>Wingdings 3</vt:lpstr>
      <vt:lpstr>Facet</vt:lpstr>
      <vt:lpstr>PowerPoint Presentation</vt:lpstr>
      <vt:lpstr>INTRODUCTION</vt:lpstr>
      <vt:lpstr>OBJECTIVE</vt:lpstr>
      <vt:lpstr>TOOLS, HARDWARE AND SOFTWARE</vt:lpstr>
      <vt:lpstr>PROPOSED METHODOLOGY</vt:lpstr>
      <vt:lpstr>1.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Anushka Gupta</dc:creator>
  <cp:lastModifiedBy>Anushka Gupta</cp:lastModifiedBy>
  <cp:revision>21</cp:revision>
  <dcterms:created xsi:type="dcterms:W3CDTF">2021-11-16T05:15:30Z</dcterms:created>
  <dcterms:modified xsi:type="dcterms:W3CDTF">2021-11-28T11:06:37Z</dcterms:modified>
</cp:coreProperties>
</file>