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66" r:id="rId4"/>
    <p:sldId id="272" r:id="rId5"/>
    <p:sldId id="275" r:id="rId6"/>
    <p:sldId id="276" r:id="rId7"/>
    <p:sldId id="277" r:id="rId8"/>
    <p:sldId id="267" r:id="rId9"/>
    <p:sldId id="268" r:id="rId10"/>
    <p:sldId id="274" r:id="rId11"/>
    <p:sldId id="269" r:id="rId12"/>
    <p:sldId id="273"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1" d="100"/>
          <a:sy n="91" d="100"/>
        </p:scale>
        <p:origin x="322"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11/20/2021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11/20/2021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11/20/2021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11/20/2021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Wireless Network Proposal</a:t>
            </a:r>
            <a:endParaRPr dirty="0"/>
          </a:p>
        </p:txBody>
      </p:sp>
      <p:sp>
        <p:nvSpPr>
          <p:cNvPr id="3" name="Subtitle 2"/>
          <p:cNvSpPr>
            <a:spLocks noGrp="1"/>
          </p:cNvSpPr>
          <p:nvPr>
            <p:ph type="subTitle" idx="1"/>
          </p:nvPr>
        </p:nvSpPr>
        <p:spPr/>
        <p:txBody>
          <a:bodyPr/>
          <a:lstStyle/>
          <a:p>
            <a:r>
              <a:rPr lang="en-IN" dirty="0"/>
              <a:t>Aryan Madan(324), Harsh Bardhan(358), Aswanth Mohan(359)</a:t>
            </a:r>
            <a:endParaRPr dirty="0"/>
          </a:p>
        </p:txBody>
      </p:sp>
      <p:pic>
        <p:nvPicPr>
          <p:cNvPr id="5" name="Picture 4">
            <a:extLst>
              <a:ext uri="{FF2B5EF4-FFF2-40B4-BE49-F238E27FC236}">
                <a16:creationId xmlns:a16="http://schemas.microsoft.com/office/drawing/2014/main" id="{3D77B8E4-E36E-40B9-BF95-BF76A58387F8}"/>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0272464" y="105661"/>
            <a:ext cx="1628800" cy="769156"/>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C493-0CDA-4C0C-8F67-C5922328F73B}"/>
              </a:ext>
            </a:extLst>
          </p:cNvPr>
          <p:cNvSpPr>
            <a:spLocks noGrp="1"/>
          </p:cNvSpPr>
          <p:nvPr>
            <p:ph type="title"/>
          </p:nvPr>
        </p:nvSpPr>
        <p:spPr/>
        <p:txBody>
          <a:bodyPr/>
          <a:lstStyle/>
          <a:p>
            <a:pPr algn="ctr"/>
            <a:r>
              <a:rPr lang="en-IN" dirty="0"/>
              <a:t>IP Network Design Table (Cont.)</a:t>
            </a:r>
          </a:p>
        </p:txBody>
      </p:sp>
      <p:graphicFrame>
        <p:nvGraphicFramePr>
          <p:cNvPr id="4" name="Content Placeholder 3">
            <a:extLst>
              <a:ext uri="{FF2B5EF4-FFF2-40B4-BE49-F238E27FC236}">
                <a16:creationId xmlns:a16="http://schemas.microsoft.com/office/drawing/2014/main" id="{1937E79D-49C5-493F-9ED3-99DBB0453C2C}"/>
              </a:ext>
            </a:extLst>
          </p:cNvPr>
          <p:cNvGraphicFramePr>
            <a:graphicFrameLocks noGrp="1"/>
          </p:cNvGraphicFramePr>
          <p:nvPr>
            <p:ph idx="1"/>
            <p:extLst>
              <p:ext uri="{D42A27DB-BD31-4B8C-83A1-F6EECF244321}">
                <p14:modId xmlns:p14="http://schemas.microsoft.com/office/powerpoint/2010/main" val="3673417725"/>
              </p:ext>
            </p:extLst>
          </p:nvPr>
        </p:nvGraphicFramePr>
        <p:xfrm>
          <a:off x="1729587" y="2408728"/>
          <a:ext cx="8732826" cy="3423379"/>
        </p:xfrm>
        <a:graphic>
          <a:graphicData uri="http://schemas.openxmlformats.org/drawingml/2006/table">
            <a:tbl>
              <a:tblPr firstRow="1" firstCol="1" bandRow="1">
                <a:tableStyleId>{BC89EF96-8CEA-46FF-86C4-4CE0E7609802}</a:tableStyleId>
              </a:tblPr>
              <a:tblGrid>
                <a:gridCol w="1668864">
                  <a:extLst>
                    <a:ext uri="{9D8B030D-6E8A-4147-A177-3AD203B41FA5}">
                      <a16:colId xmlns:a16="http://schemas.microsoft.com/office/drawing/2014/main" val="824542121"/>
                    </a:ext>
                  </a:extLst>
                </a:gridCol>
                <a:gridCol w="1688412">
                  <a:extLst>
                    <a:ext uri="{9D8B030D-6E8A-4147-A177-3AD203B41FA5}">
                      <a16:colId xmlns:a16="http://schemas.microsoft.com/office/drawing/2014/main" val="2037979689"/>
                    </a:ext>
                  </a:extLst>
                </a:gridCol>
                <a:gridCol w="1843162">
                  <a:extLst>
                    <a:ext uri="{9D8B030D-6E8A-4147-A177-3AD203B41FA5}">
                      <a16:colId xmlns:a16="http://schemas.microsoft.com/office/drawing/2014/main" val="1023817330"/>
                    </a:ext>
                  </a:extLst>
                </a:gridCol>
                <a:gridCol w="1843162">
                  <a:extLst>
                    <a:ext uri="{9D8B030D-6E8A-4147-A177-3AD203B41FA5}">
                      <a16:colId xmlns:a16="http://schemas.microsoft.com/office/drawing/2014/main" val="2738524811"/>
                    </a:ext>
                  </a:extLst>
                </a:gridCol>
                <a:gridCol w="1689226">
                  <a:extLst>
                    <a:ext uri="{9D8B030D-6E8A-4147-A177-3AD203B41FA5}">
                      <a16:colId xmlns:a16="http://schemas.microsoft.com/office/drawing/2014/main" val="3543255395"/>
                    </a:ext>
                  </a:extLst>
                </a:gridCol>
              </a:tblGrid>
              <a:tr h="474041">
                <a:tc>
                  <a:txBody>
                    <a:bodyPr/>
                    <a:lstStyle/>
                    <a:p>
                      <a:pPr algn="ctr">
                        <a:lnSpc>
                          <a:spcPct val="107000"/>
                        </a:lnSpc>
                        <a:spcAft>
                          <a:spcPts val="800"/>
                        </a:spcAft>
                      </a:pPr>
                      <a:r>
                        <a:rPr lang="en-US" sz="1800" dirty="0">
                          <a:effectLst/>
                        </a:rPr>
                        <a:t>VLAN</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Device</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IP</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Subnet</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Gateway</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379919264"/>
                  </a:ext>
                </a:extLst>
              </a:tr>
              <a:tr h="421334">
                <a:tc rowSpan="2">
                  <a:txBody>
                    <a:bodyPr/>
                    <a:lstStyle/>
                    <a:p>
                      <a:pPr algn="ctr">
                        <a:lnSpc>
                          <a:spcPct val="107000"/>
                        </a:lnSpc>
                        <a:spcAft>
                          <a:spcPts val="800"/>
                        </a:spcAft>
                      </a:pPr>
                      <a:r>
                        <a:rPr lang="en-US" sz="1600" dirty="0">
                          <a:effectLst/>
                        </a:rPr>
                        <a:t>Vlan1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PC0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088137657"/>
                  </a:ext>
                </a:extLst>
              </a:tr>
              <a:tr h="421334">
                <a:tc vMerge="1">
                  <a:txBody>
                    <a:bodyPr/>
                    <a:lstStyle/>
                    <a:p>
                      <a:endParaRPr lang="en-IN"/>
                    </a:p>
                  </a:txBody>
                  <a:tcPr/>
                </a:tc>
                <a:tc>
                  <a:txBody>
                    <a:bodyPr/>
                    <a:lstStyle/>
                    <a:p>
                      <a:pPr algn="ctr">
                        <a:lnSpc>
                          <a:spcPct val="107000"/>
                        </a:lnSpc>
                        <a:spcAft>
                          <a:spcPts val="800"/>
                        </a:spcAft>
                      </a:pPr>
                      <a:r>
                        <a:rPr lang="en-US" sz="1600" dirty="0">
                          <a:effectLst/>
                        </a:rPr>
                        <a:t>LAPTOP 0</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727890792"/>
                  </a:ext>
                </a:extLst>
              </a:tr>
              <a:tr h="421334">
                <a:tc rowSpan="2">
                  <a:txBody>
                    <a:bodyPr/>
                    <a:lstStyle/>
                    <a:p>
                      <a:pPr algn="ctr">
                        <a:lnSpc>
                          <a:spcPct val="107000"/>
                        </a:lnSpc>
                        <a:spcAft>
                          <a:spcPts val="800"/>
                        </a:spcAft>
                      </a:pPr>
                      <a:r>
                        <a:rPr lang="en-US" sz="1600">
                          <a:effectLst/>
                        </a:rPr>
                        <a:t>Vlan2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PC1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3515838783"/>
                  </a:ext>
                </a:extLst>
              </a:tr>
              <a:tr h="421334">
                <a:tc vMerge="1">
                  <a:txBody>
                    <a:bodyPr/>
                    <a:lstStyle/>
                    <a:p>
                      <a:endParaRPr lang="en-IN"/>
                    </a:p>
                  </a:txBody>
                  <a:tcPr/>
                </a:tc>
                <a:tc>
                  <a:txBody>
                    <a:bodyPr/>
                    <a:lstStyle/>
                    <a:p>
                      <a:pPr algn="ctr">
                        <a:lnSpc>
                          <a:spcPct val="107000"/>
                        </a:lnSpc>
                        <a:spcAft>
                          <a:spcPts val="800"/>
                        </a:spcAft>
                      </a:pPr>
                      <a:r>
                        <a:rPr lang="en-US" sz="1600" dirty="0">
                          <a:effectLst/>
                        </a:rPr>
                        <a:t>LAPTOP 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192.168.3.3</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2486668339"/>
                  </a:ext>
                </a:extLst>
              </a:tr>
              <a:tr h="421334">
                <a:tc rowSpan="2">
                  <a:txBody>
                    <a:bodyPr/>
                    <a:lstStyle/>
                    <a:p>
                      <a:pPr algn="ctr">
                        <a:lnSpc>
                          <a:spcPct val="107000"/>
                        </a:lnSpc>
                        <a:spcAft>
                          <a:spcPts val="800"/>
                        </a:spcAft>
                      </a:pPr>
                      <a:r>
                        <a:rPr lang="en-US" sz="1600">
                          <a:effectLst/>
                        </a:rPr>
                        <a:t>Vlan3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PC2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779726498"/>
                  </a:ext>
                </a:extLst>
              </a:tr>
              <a:tr h="421334">
                <a:tc vMerge="1">
                  <a:txBody>
                    <a:bodyPr/>
                    <a:lstStyle/>
                    <a:p>
                      <a:endParaRPr lang="en-IN"/>
                    </a:p>
                  </a:txBody>
                  <a:tcPr/>
                </a:tc>
                <a:tc>
                  <a:txBody>
                    <a:bodyPr/>
                    <a:lstStyle/>
                    <a:p>
                      <a:pPr algn="ctr">
                        <a:lnSpc>
                          <a:spcPct val="107000"/>
                        </a:lnSpc>
                        <a:spcAft>
                          <a:spcPts val="800"/>
                        </a:spcAft>
                      </a:pPr>
                      <a:r>
                        <a:rPr lang="en-US" sz="1600">
                          <a:effectLst/>
                        </a:rPr>
                        <a:t>LAPTOP 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192.168.4.1</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3293130116"/>
                  </a:ext>
                </a:extLst>
              </a:tr>
              <a:tr h="421334">
                <a:tc>
                  <a:txBody>
                    <a:bodyPr/>
                    <a:lstStyle/>
                    <a:p>
                      <a:pPr algn="ctr">
                        <a:lnSpc>
                          <a:spcPct val="107000"/>
                        </a:lnSpc>
                        <a:spcAft>
                          <a:spcPts val="800"/>
                        </a:spcAft>
                      </a:pPr>
                      <a:r>
                        <a:rPr lang="en-US" sz="1600">
                          <a:effectLst/>
                        </a:rPr>
                        <a:t>Vlan4</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SERVER-PT</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192.168.1.2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192.168.1.1</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8663148"/>
                  </a:ext>
                </a:extLst>
              </a:tr>
            </a:tbl>
          </a:graphicData>
        </a:graphic>
      </p:graphicFrame>
    </p:spTree>
    <p:extLst>
      <p:ext uri="{BB962C8B-B14F-4D97-AF65-F5344CB8AC3E}">
        <p14:creationId xmlns:p14="http://schemas.microsoft.com/office/powerpoint/2010/main" val="3382444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9925-514E-484B-B813-AEDB411818E6}"/>
              </a:ext>
            </a:extLst>
          </p:cNvPr>
          <p:cNvSpPr>
            <a:spLocks noGrp="1"/>
          </p:cNvSpPr>
          <p:nvPr>
            <p:ph type="title"/>
          </p:nvPr>
        </p:nvSpPr>
        <p:spPr/>
        <p:txBody>
          <a:bodyPr/>
          <a:lstStyle/>
          <a:p>
            <a:pPr algn="ctr"/>
            <a:r>
              <a:rPr lang="en-IN" dirty="0"/>
              <a:t>Network Testing &amp; Verification</a:t>
            </a:r>
            <a:br>
              <a:rPr lang="en-IN" dirty="0"/>
            </a:br>
            <a:endParaRPr lang="en-IN" dirty="0"/>
          </a:p>
        </p:txBody>
      </p:sp>
      <p:pic>
        <p:nvPicPr>
          <p:cNvPr id="6" name="Content Placeholder 5">
            <a:extLst>
              <a:ext uri="{FF2B5EF4-FFF2-40B4-BE49-F238E27FC236}">
                <a16:creationId xmlns:a16="http://schemas.microsoft.com/office/drawing/2014/main" id="{B5CFC779-3CFC-4332-8BCE-91C9F1831E31}"/>
              </a:ext>
            </a:extLst>
          </p:cNvPr>
          <p:cNvPicPr>
            <a:picLocks noGrp="1" noChangeAspect="1"/>
          </p:cNvPicPr>
          <p:nvPr>
            <p:ph idx="1"/>
          </p:nvPr>
        </p:nvPicPr>
        <p:blipFill rotWithShape="1">
          <a:blip r:embed="rId2"/>
          <a:srcRect l="21382" r="23291"/>
          <a:stretch/>
        </p:blipFill>
        <p:spPr>
          <a:xfrm>
            <a:off x="3575720" y="1600200"/>
            <a:ext cx="5184576" cy="5141168"/>
          </a:xfrm>
          <a:prstGeom prst="rect">
            <a:avLst/>
          </a:prstGeom>
        </p:spPr>
      </p:pic>
    </p:spTree>
    <p:extLst>
      <p:ext uri="{BB962C8B-B14F-4D97-AF65-F5344CB8AC3E}">
        <p14:creationId xmlns:p14="http://schemas.microsoft.com/office/powerpoint/2010/main" val="142946793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DA0E-5AF3-4671-A86E-9FF6E1D42EA3}"/>
              </a:ext>
            </a:extLst>
          </p:cNvPr>
          <p:cNvSpPr>
            <a:spLocks noGrp="1"/>
          </p:cNvSpPr>
          <p:nvPr>
            <p:ph type="title"/>
          </p:nvPr>
        </p:nvSpPr>
        <p:spPr/>
        <p:txBody>
          <a:bodyPr/>
          <a:lstStyle/>
          <a:p>
            <a:pPr algn="ctr"/>
            <a:r>
              <a:rPr lang="en-IN" dirty="0"/>
              <a:t>Network Testing &amp; Verification(Cont.)</a:t>
            </a:r>
          </a:p>
        </p:txBody>
      </p:sp>
      <p:pic>
        <p:nvPicPr>
          <p:cNvPr id="5" name="Content Placeholder 4">
            <a:extLst>
              <a:ext uri="{FF2B5EF4-FFF2-40B4-BE49-F238E27FC236}">
                <a16:creationId xmlns:a16="http://schemas.microsoft.com/office/drawing/2014/main" id="{214899F0-1E42-4349-A4F9-A02C3D233105}"/>
              </a:ext>
            </a:extLst>
          </p:cNvPr>
          <p:cNvPicPr>
            <a:picLocks noGrp="1" noChangeAspect="1"/>
          </p:cNvPicPr>
          <p:nvPr>
            <p:ph sz="half" idx="1"/>
          </p:nvPr>
        </p:nvPicPr>
        <p:blipFill rotWithShape="1">
          <a:blip r:embed="rId2"/>
          <a:srcRect l="22369" r="21263"/>
          <a:stretch/>
        </p:blipFill>
        <p:spPr>
          <a:xfrm>
            <a:off x="6744074" y="1908969"/>
            <a:ext cx="3923928" cy="3937301"/>
          </a:xfrm>
          <a:prstGeom prst="rect">
            <a:avLst/>
          </a:prstGeom>
        </p:spPr>
      </p:pic>
      <p:pic>
        <p:nvPicPr>
          <p:cNvPr id="7" name="Content Placeholder 6">
            <a:extLst>
              <a:ext uri="{FF2B5EF4-FFF2-40B4-BE49-F238E27FC236}">
                <a16:creationId xmlns:a16="http://schemas.microsoft.com/office/drawing/2014/main" id="{95FC5CF9-3B75-4672-AC62-7926A1BD1103}"/>
              </a:ext>
            </a:extLst>
          </p:cNvPr>
          <p:cNvPicPr>
            <a:picLocks noGrp="1" noChangeAspect="1"/>
          </p:cNvPicPr>
          <p:nvPr>
            <p:ph sz="half" idx="2"/>
          </p:nvPr>
        </p:nvPicPr>
        <p:blipFill rotWithShape="1">
          <a:blip r:embed="rId3"/>
          <a:srcRect l="21263" r="22370"/>
          <a:stretch/>
        </p:blipFill>
        <p:spPr>
          <a:xfrm>
            <a:off x="1524000" y="1932747"/>
            <a:ext cx="3923928" cy="3913523"/>
          </a:xfrm>
          <a:prstGeom prst="rect">
            <a:avLst/>
          </a:prstGeom>
        </p:spPr>
      </p:pic>
    </p:spTree>
    <p:extLst>
      <p:ext uri="{BB962C8B-B14F-4D97-AF65-F5344CB8AC3E}">
        <p14:creationId xmlns:p14="http://schemas.microsoft.com/office/powerpoint/2010/main" val="186781311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CF97-EBB8-4952-B975-FD373E3C3BC0}"/>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05DC6A3-EF11-4656-9602-657D32F132B9}"/>
              </a:ext>
            </a:extLst>
          </p:cNvPr>
          <p:cNvSpPr>
            <a:spLocks noGrp="1"/>
          </p:cNvSpPr>
          <p:nvPr>
            <p:ph idx="1"/>
          </p:nvPr>
        </p:nvSpPr>
        <p:spPr/>
        <p:txBody>
          <a:bodyPr>
            <a:normAutofit/>
          </a:bodyPr>
          <a:lstStyle/>
          <a:p>
            <a:pPr algn="l"/>
            <a:r>
              <a:rPr lang="en-US" sz="1800" dirty="0">
                <a:latin typeface="CIDFont+F2"/>
              </a:rPr>
              <a:t>With the growth of Information Technology in every sector and the explosion of medical IOT</a:t>
            </a:r>
          </a:p>
          <a:p>
            <a:pPr marL="0" indent="0" algn="l">
              <a:buNone/>
            </a:pPr>
            <a:r>
              <a:rPr lang="en-US" sz="1800" dirty="0">
                <a:latin typeface="CIDFont+F2"/>
              </a:rPr>
              <a:t>devices, the design of a network of any university has become a very essential factor.</a:t>
            </a:r>
          </a:p>
          <a:p>
            <a:pPr marL="0" indent="0" algn="l">
              <a:buNone/>
            </a:pPr>
            <a:endParaRPr lang="en-US" sz="1800" dirty="0">
              <a:latin typeface="CIDFont+F2"/>
            </a:endParaRPr>
          </a:p>
          <a:p>
            <a:pPr algn="l"/>
            <a:r>
              <a:rPr lang="en-US" sz="1800" dirty="0">
                <a:latin typeface="CIDFont+F2"/>
              </a:rPr>
              <a:t>The universities need to have a reliable, secure and scalable network design in order to keep</a:t>
            </a:r>
          </a:p>
          <a:p>
            <a:pPr marL="0" indent="0" algn="l">
              <a:buNone/>
            </a:pPr>
            <a:r>
              <a:rPr lang="en-US" sz="1800" dirty="0">
                <a:latin typeface="CIDFont+F2"/>
              </a:rPr>
              <a:t>the students' information, faculty’s research work safe, convenient communication between</a:t>
            </a:r>
          </a:p>
          <a:p>
            <a:pPr marL="0" indent="0" algn="l">
              <a:buNone/>
            </a:pPr>
            <a:r>
              <a:rPr lang="en-US" sz="1800" dirty="0">
                <a:latin typeface="CIDFont+F2"/>
              </a:rPr>
              <a:t>various departments, etc. as well as keep it ready for any new IOT l equipment that may be</a:t>
            </a:r>
          </a:p>
          <a:p>
            <a:pPr marL="0" indent="0" algn="l">
              <a:buNone/>
            </a:pPr>
            <a:r>
              <a:rPr lang="en-US" sz="1800" dirty="0">
                <a:latin typeface="CIDFont+F2"/>
              </a:rPr>
              <a:t>introduced in the future. Hence we can strive to make the proposed architecture more viable</a:t>
            </a:r>
          </a:p>
          <a:p>
            <a:pPr marL="0" indent="0" algn="l">
              <a:buNone/>
            </a:pPr>
            <a:r>
              <a:rPr lang="en-IN" sz="1800" dirty="0">
                <a:latin typeface="CIDFont+F2"/>
              </a:rPr>
              <a:t>for future needs.</a:t>
            </a:r>
          </a:p>
        </p:txBody>
      </p:sp>
    </p:spTree>
    <p:extLst>
      <p:ext uri="{BB962C8B-B14F-4D97-AF65-F5344CB8AC3E}">
        <p14:creationId xmlns:p14="http://schemas.microsoft.com/office/powerpoint/2010/main" val="238080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44E0-001C-4239-80DF-84EE4EFB5E8B}"/>
              </a:ext>
            </a:extLst>
          </p:cNvPr>
          <p:cNvSpPr>
            <a:spLocks noGrp="1"/>
          </p:cNvSpPr>
          <p:nvPr>
            <p:ph type="title"/>
          </p:nvPr>
        </p:nvSpPr>
        <p:spPr/>
        <p:txBody>
          <a:bodyPr/>
          <a:lstStyle/>
          <a:p>
            <a:pPr algn="ctr"/>
            <a:r>
              <a:rPr lang="en-IN" dirty="0"/>
              <a:t>Bibliography</a:t>
            </a:r>
          </a:p>
        </p:txBody>
      </p:sp>
      <p:sp>
        <p:nvSpPr>
          <p:cNvPr id="3" name="Content Placeholder 2">
            <a:extLst>
              <a:ext uri="{FF2B5EF4-FFF2-40B4-BE49-F238E27FC236}">
                <a16:creationId xmlns:a16="http://schemas.microsoft.com/office/drawing/2014/main" id="{8FC209C6-E215-4709-A5B6-89B2FCCAF09A}"/>
              </a:ext>
            </a:extLst>
          </p:cNvPr>
          <p:cNvSpPr>
            <a:spLocks noGrp="1"/>
          </p:cNvSpPr>
          <p:nvPr>
            <p:ph idx="1"/>
          </p:nvPr>
        </p:nvSpPr>
        <p:spPr/>
        <p:txBody>
          <a:bodyPr/>
          <a:lstStyle/>
          <a:p>
            <a:r>
              <a:rPr lang="en-US" dirty="0"/>
              <a:t>The University Network - A New Approach Towards Networking Zeeshan Ahmed Siddique</a:t>
            </a:r>
          </a:p>
          <a:p>
            <a:r>
              <a:rPr lang="en-US" dirty="0"/>
              <a:t>University Network Infrastructure: a Modern Look Into the Network Backbone with Real Time Visibility Homan Mike </a:t>
            </a:r>
            <a:r>
              <a:rPr lang="en-US" dirty="0" err="1"/>
              <a:t>Hirad</a:t>
            </a:r>
            <a:endParaRPr lang="en-IN" dirty="0"/>
          </a:p>
        </p:txBody>
      </p:sp>
    </p:spTree>
    <p:extLst>
      <p:ext uri="{BB962C8B-B14F-4D97-AF65-F5344CB8AC3E}">
        <p14:creationId xmlns:p14="http://schemas.microsoft.com/office/powerpoint/2010/main" val="328187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dirty="0"/>
              <a:t>Content</a:t>
            </a:r>
            <a:r>
              <a:rPr lang="en-IN" dirty="0"/>
              <a:t> </a:t>
            </a:r>
            <a:r>
              <a:rPr dirty="0"/>
              <a:t>List</a:t>
            </a:r>
          </a:p>
        </p:txBody>
      </p:sp>
      <p:sp>
        <p:nvSpPr>
          <p:cNvPr id="14" name="Content Placeholder 13"/>
          <p:cNvSpPr>
            <a:spLocks noGrp="1"/>
          </p:cNvSpPr>
          <p:nvPr>
            <p:ph idx="1"/>
          </p:nvPr>
        </p:nvSpPr>
        <p:spPr/>
        <p:txBody>
          <a:bodyPr/>
          <a:lstStyle/>
          <a:p>
            <a:r>
              <a:rPr lang="en-IN" dirty="0"/>
              <a:t>Problem Statement</a:t>
            </a:r>
          </a:p>
          <a:p>
            <a:r>
              <a:rPr lang="en-IN" dirty="0"/>
              <a:t>Network Topology Diagram</a:t>
            </a:r>
          </a:p>
          <a:p>
            <a:r>
              <a:rPr lang="en-IN" dirty="0"/>
              <a:t>IP Network Design Table</a:t>
            </a:r>
          </a:p>
          <a:p>
            <a:r>
              <a:rPr lang="en-IN" dirty="0"/>
              <a:t>Network Testing &amp; Verification</a:t>
            </a:r>
          </a:p>
          <a:p>
            <a:r>
              <a:rPr lang="en-IN" dirty="0"/>
              <a:t>Conclusion </a:t>
            </a:r>
          </a:p>
          <a:p>
            <a:r>
              <a:rPr lang="en-IN" dirty="0"/>
              <a:t>Bibliography </a:t>
            </a:r>
          </a:p>
        </p:txBody>
      </p:sp>
    </p:spTree>
    <p:extLst>
      <p:ext uri="{BB962C8B-B14F-4D97-AF65-F5344CB8AC3E}">
        <p14:creationId xmlns:p14="http://schemas.microsoft.com/office/powerpoint/2010/main" val="30428263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BF18-98E1-44A5-A7EA-722EBC20BD7F}"/>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C31FE93E-14A8-4683-A0D5-C161BD0F4532}"/>
              </a:ext>
            </a:extLst>
          </p:cNvPr>
          <p:cNvSpPr>
            <a:spLocks noGrp="1"/>
          </p:cNvSpPr>
          <p:nvPr>
            <p:ph idx="1"/>
          </p:nvPr>
        </p:nvSpPr>
        <p:spPr/>
        <p:txBody>
          <a:bodyPr/>
          <a:lstStyle/>
          <a:p>
            <a:pPr algn="just">
              <a:lnSpc>
                <a:spcPct val="100000"/>
              </a:lnSpc>
            </a:pPr>
            <a:r>
              <a:rPr lang="en-US" sz="1800" dirty="0">
                <a:latin typeface="CIDFont+F2"/>
              </a:rPr>
              <a:t>The task is to create a wireless network proposal has to be prepared for setting up a</a:t>
            </a:r>
          </a:p>
          <a:p>
            <a:pPr marL="0" indent="0" algn="just">
              <a:lnSpc>
                <a:spcPct val="100000"/>
              </a:lnSpc>
              <a:buNone/>
            </a:pPr>
            <a:r>
              <a:rPr lang="en-US" sz="1800" dirty="0">
                <a:latin typeface="CIDFont+F2"/>
              </a:rPr>
              <a:t>    wireless VLAN based infrastructure at a campus. The campus has 3 departments,</a:t>
            </a:r>
          </a:p>
          <a:p>
            <a:pPr marL="0" indent="0" algn="just">
              <a:lnSpc>
                <a:spcPct val="100000"/>
              </a:lnSpc>
              <a:buNone/>
            </a:pPr>
            <a:r>
              <a:rPr lang="en-IN" sz="1800" dirty="0">
                <a:latin typeface="CIDFont+F2"/>
              </a:rPr>
              <a:t>    management, research and finance.</a:t>
            </a:r>
          </a:p>
          <a:p>
            <a:pPr algn="just">
              <a:lnSpc>
                <a:spcPct val="200000"/>
              </a:lnSpc>
            </a:pPr>
            <a:r>
              <a:rPr lang="en-US" sz="1800" dirty="0">
                <a:latin typeface="CIDFont+F2"/>
              </a:rPr>
              <a:t>Each department has approximately 30 users. ADSL internet connection is available in the campus, which needs to be shared by the all the users in the different departments. Wireless access to the network should be available using access points installed at </a:t>
            </a:r>
            <a:r>
              <a:rPr lang="en-IN" sz="1800" dirty="0">
                <a:latin typeface="CIDFont+F2"/>
              </a:rPr>
              <a:t>strategic locations.</a:t>
            </a:r>
          </a:p>
        </p:txBody>
      </p:sp>
    </p:spTree>
    <p:extLst>
      <p:ext uri="{BB962C8B-B14F-4D97-AF65-F5344CB8AC3E}">
        <p14:creationId xmlns:p14="http://schemas.microsoft.com/office/powerpoint/2010/main" val="30351221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D102-16FC-4210-BF38-9294916967AA}"/>
              </a:ext>
            </a:extLst>
          </p:cNvPr>
          <p:cNvSpPr>
            <a:spLocks noGrp="1"/>
          </p:cNvSpPr>
          <p:nvPr>
            <p:ph type="title"/>
          </p:nvPr>
        </p:nvSpPr>
        <p:spPr/>
        <p:txBody>
          <a:bodyPr/>
          <a:lstStyle/>
          <a:p>
            <a:pPr algn="ctr"/>
            <a:r>
              <a:rPr lang="en-IN" dirty="0"/>
              <a:t>Problem Statement (Cont.)</a:t>
            </a:r>
          </a:p>
        </p:txBody>
      </p:sp>
      <p:sp>
        <p:nvSpPr>
          <p:cNvPr id="3" name="Content Placeholder 2">
            <a:extLst>
              <a:ext uri="{FF2B5EF4-FFF2-40B4-BE49-F238E27FC236}">
                <a16:creationId xmlns:a16="http://schemas.microsoft.com/office/drawing/2014/main" id="{77E819A6-2DB5-48CB-9B44-58DE519101B6}"/>
              </a:ext>
            </a:extLst>
          </p:cNvPr>
          <p:cNvSpPr>
            <a:spLocks noGrp="1"/>
          </p:cNvSpPr>
          <p:nvPr>
            <p:ph idx="1"/>
          </p:nvPr>
        </p:nvSpPr>
        <p:spPr/>
        <p:txBody>
          <a:bodyPr>
            <a:normAutofit/>
          </a:bodyPr>
          <a:lstStyle/>
          <a:p>
            <a:pPr algn="just">
              <a:lnSpc>
                <a:spcPct val="150000"/>
              </a:lnSpc>
            </a:pPr>
            <a:r>
              <a:rPr lang="en-US" sz="1800" b="0" i="0" u="none" strike="noStrike" baseline="0" dirty="0">
                <a:latin typeface="CIDFont+F2"/>
              </a:rPr>
              <a:t>Users should also be able to access the network through computers using LAN connectivity. Files servers should be setup on the network for users in the departments to share and transfer files. Guest users should be able to connect to the internet through the wireless access points, without any authentication. Users in each department should have a common password, which should be used for gaining access to the network through the wireless access points. The guest users should not have access to the file server installed on the network. Dynamic IP addressing system should be available from a single DHCP server to allocate IP address to all departments users and guests. Users should be able to connect to the appropriate departments, highlighted through appropriate names on the access point. Appropriate equipment for internet sharing </a:t>
            </a:r>
            <a:r>
              <a:rPr lang="en-IN" sz="1800" b="0" i="0" u="none" strike="noStrike" baseline="0" dirty="0">
                <a:latin typeface="CIDFont+F2"/>
              </a:rPr>
              <a:t>should be made available.</a:t>
            </a:r>
            <a:endParaRPr lang="en-IN" dirty="0"/>
          </a:p>
        </p:txBody>
      </p:sp>
    </p:spTree>
    <p:extLst>
      <p:ext uri="{BB962C8B-B14F-4D97-AF65-F5344CB8AC3E}">
        <p14:creationId xmlns:p14="http://schemas.microsoft.com/office/powerpoint/2010/main" val="2520540301"/>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A272-1D8E-4F0D-8E53-0911084F37A2}"/>
              </a:ext>
            </a:extLst>
          </p:cNvPr>
          <p:cNvSpPr>
            <a:spLocks noGrp="1"/>
          </p:cNvSpPr>
          <p:nvPr>
            <p:ph type="title"/>
          </p:nvPr>
        </p:nvSpPr>
        <p:spPr/>
        <p:txBody>
          <a:bodyPr/>
          <a:lstStyle/>
          <a:p>
            <a:pPr algn="ctr"/>
            <a:r>
              <a:rPr lang="en-IN" dirty="0"/>
              <a:t>Requirement and Analysis</a:t>
            </a:r>
          </a:p>
        </p:txBody>
      </p:sp>
      <p:sp>
        <p:nvSpPr>
          <p:cNvPr id="3" name="Content Placeholder 2">
            <a:extLst>
              <a:ext uri="{FF2B5EF4-FFF2-40B4-BE49-F238E27FC236}">
                <a16:creationId xmlns:a16="http://schemas.microsoft.com/office/drawing/2014/main" id="{AE515F3F-925E-49A4-BA97-ED776F19A2FE}"/>
              </a:ext>
            </a:extLst>
          </p:cNvPr>
          <p:cNvSpPr>
            <a:spLocks noGrp="1"/>
          </p:cNvSpPr>
          <p:nvPr>
            <p:ph sz="half" idx="1"/>
          </p:nvPr>
        </p:nvSpPr>
        <p:spPr/>
        <p:txBody>
          <a:bodyPr/>
          <a:lstStyle/>
          <a:p>
            <a:pPr marL="0" indent="0" algn="l">
              <a:buNone/>
            </a:pPr>
            <a:r>
              <a:rPr lang="en-IN" sz="2400" b="0" i="0" u="sng" strike="noStrike" baseline="0" dirty="0">
                <a:latin typeface="CIDFont+F2"/>
              </a:rPr>
              <a:t>Hardware Requirements</a:t>
            </a:r>
          </a:p>
          <a:p>
            <a:pPr algn="l"/>
            <a:r>
              <a:rPr lang="en-IN" sz="1800" b="0" i="0" u="none" strike="noStrike" baseline="0" dirty="0">
                <a:latin typeface="CIDFont+F2"/>
              </a:rPr>
              <a:t>Processor : 2.4 GHz Clock Speed</a:t>
            </a:r>
          </a:p>
          <a:p>
            <a:pPr algn="l"/>
            <a:r>
              <a:rPr lang="en-IN" sz="1800" b="0" i="0" u="none" strike="noStrike" baseline="0" dirty="0">
                <a:latin typeface="CIDFont+F2"/>
              </a:rPr>
              <a:t>RAM : 1 GB</a:t>
            </a:r>
          </a:p>
          <a:p>
            <a:pPr algn="l"/>
            <a:r>
              <a:rPr lang="en-US" sz="1800" b="0" i="0" u="none" strike="noStrike" baseline="0" dirty="0">
                <a:latin typeface="CIDFont+F2"/>
              </a:rPr>
              <a:t>Hard Disk : 500 MB (Minimum free space)</a:t>
            </a:r>
            <a:endParaRPr lang="en-IN" dirty="0"/>
          </a:p>
        </p:txBody>
      </p:sp>
      <p:sp>
        <p:nvSpPr>
          <p:cNvPr id="4" name="Content Placeholder 3">
            <a:extLst>
              <a:ext uri="{FF2B5EF4-FFF2-40B4-BE49-F238E27FC236}">
                <a16:creationId xmlns:a16="http://schemas.microsoft.com/office/drawing/2014/main" id="{AB5D212C-3406-4D13-9221-50C0FA8B9B13}"/>
              </a:ext>
            </a:extLst>
          </p:cNvPr>
          <p:cNvSpPr>
            <a:spLocks noGrp="1"/>
          </p:cNvSpPr>
          <p:nvPr>
            <p:ph sz="half" idx="2"/>
          </p:nvPr>
        </p:nvSpPr>
        <p:spPr/>
        <p:txBody>
          <a:bodyPr/>
          <a:lstStyle/>
          <a:p>
            <a:pPr marL="0" indent="0" algn="l">
              <a:buNone/>
            </a:pPr>
            <a:r>
              <a:rPr lang="en-IN" sz="2400" u="sng" dirty="0">
                <a:latin typeface="CIDFont+F2"/>
              </a:rPr>
              <a:t>Software Requirements</a:t>
            </a:r>
          </a:p>
          <a:p>
            <a:pPr algn="l"/>
            <a:r>
              <a:rPr lang="en-IN" sz="1800" b="0" i="0" u="none" strike="noStrike" baseline="0" dirty="0">
                <a:latin typeface="CIDFont+F2"/>
              </a:rPr>
              <a:t>Operating System : Windows 7</a:t>
            </a:r>
          </a:p>
          <a:p>
            <a:pPr algn="l"/>
            <a:r>
              <a:rPr lang="en-IN" sz="1800" b="0" i="0" u="none" strike="noStrike" baseline="0" dirty="0">
                <a:latin typeface="CIDFont+F2"/>
              </a:rPr>
              <a:t>Platform : Java</a:t>
            </a:r>
          </a:p>
          <a:p>
            <a:pPr algn="l"/>
            <a:r>
              <a:rPr lang="en-IN" sz="1800" b="0" i="0" u="none" strike="noStrike" baseline="0" dirty="0">
                <a:latin typeface="CIDFont+F2"/>
              </a:rPr>
              <a:t>Back End : </a:t>
            </a:r>
            <a:r>
              <a:rPr lang="en-IN" sz="1800" b="0" i="0" u="none" strike="noStrike" baseline="0" dirty="0" err="1">
                <a:latin typeface="CIDFont+F2"/>
              </a:rPr>
              <a:t>MySql</a:t>
            </a:r>
            <a:endParaRPr lang="en-IN" sz="1800" b="0" i="0" u="none" strike="noStrike" baseline="0" dirty="0">
              <a:latin typeface="CIDFont+F2"/>
            </a:endParaRPr>
          </a:p>
          <a:p>
            <a:pPr algn="l"/>
            <a:r>
              <a:rPr lang="en-IN" sz="1800" b="0" i="0" u="none" strike="noStrike" baseline="0" dirty="0">
                <a:latin typeface="CIDFont+F2"/>
              </a:rPr>
              <a:t>Special Tools : </a:t>
            </a:r>
            <a:r>
              <a:rPr lang="en-IN" sz="1800" b="0" i="0" u="none" strike="noStrike" baseline="0" dirty="0" err="1">
                <a:latin typeface="CIDFont+F2"/>
              </a:rPr>
              <a:t>Opencv</a:t>
            </a:r>
            <a:r>
              <a:rPr lang="en-IN" sz="1800" b="0" i="0" u="none" strike="noStrike" baseline="0" dirty="0">
                <a:latin typeface="CIDFont+F2"/>
              </a:rPr>
              <a:t>, </a:t>
            </a:r>
            <a:r>
              <a:rPr lang="en-IN" sz="1800" b="0" i="0" u="none" strike="noStrike" baseline="0" dirty="0" err="1">
                <a:latin typeface="CIDFont+F2"/>
              </a:rPr>
              <a:t>Xuggle</a:t>
            </a:r>
            <a:endParaRPr lang="en-IN" sz="1800" b="0" i="0" u="none" strike="noStrike" baseline="0" dirty="0">
              <a:latin typeface="CIDFont+F2"/>
            </a:endParaRPr>
          </a:p>
          <a:p>
            <a:pPr algn="l"/>
            <a:r>
              <a:rPr lang="en-IN" sz="1800" b="0" i="0" u="none" strike="noStrike" baseline="0" dirty="0">
                <a:latin typeface="CIDFont+F2"/>
              </a:rPr>
              <a:t>Server : Apache Tomcat</a:t>
            </a:r>
            <a:endParaRPr lang="en-IN" dirty="0"/>
          </a:p>
        </p:txBody>
      </p:sp>
    </p:spTree>
    <p:extLst>
      <p:ext uri="{BB962C8B-B14F-4D97-AF65-F5344CB8AC3E}">
        <p14:creationId xmlns:p14="http://schemas.microsoft.com/office/powerpoint/2010/main" val="222383185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6C9FF3-1888-4CCE-B647-0506F53C0632}"/>
              </a:ext>
            </a:extLst>
          </p:cNvPr>
          <p:cNvSpPr>
            <a:spLocks noGrp="1"/>
          </p:cNvSpPr>
          <p:nvPr>
            <p:ph type="title"/>
          </p:nvPr>
        </p:nvSpPr>
        <p:spPr/>
        <p:txBody>
          <a:bodyPr/>
          <a:lstStyle/>
          <a:p>
            <a:pPr algn="ctr"/>
            <a:r>
              <a:rPr lang="en-IN" dirty="0" err="1"/>
              <a:t>Hardwares</a:t>
            </a:r>
            <a:endParaRPr lang="en-IN" dirty="0"/>
          </a:p>
        </p:txBody>
      </p:sp>
      <p:sp>
        <p:nvSpPr>
          <p:cNvPr id="6" name="Content Placeholder 5">
            <a:extLst>
              <a:ext uri="{FF2B5EF4-FFF2-40B4-BE49-F238E27FC236}">
                <a16:creationId xmlns:a16="http://schemas.microsoft.com/office/drawing/2014/main" id="{99ECF7EE-BB21-4ED1-B4AC-134D152A735D}"/>
              </a:ext>
            </a:extLst>
          </p:cNvPr>
          <p:cNvSpPr>
            <a:spLocks noGrp="1"/>
          </p:cNvSpPr>
          <p:nvPr>
            <p:ph idx="1"/>
          </p:nvPr>
        </p:nvSpPr>
        <p:spPr/>
        <p:txBody>
          <a:bodyPr/>
          <a:lstStyle/>
          <a:p>
            <a:pPr algn="just"/>
            <a:r>
              <a:rPr lang="en-IN" dirty="0"/>
              <a:t>Routers: </a:t>
            </a:r>
            <a:r>
              <a:rPr lang="en-US" dirty="0"/>
              <a:t>A router is a networking device that forwards data packets between computer networks. Routers perform the traffic directing functions on the Internet.</a:t>
            </a:r>
          </a:p>
          <a:p>
            <a:pPr algn="just"/>
            <a:r>
              <a:rPr lang="en-IN" dirty="0"/>
              <a:t>Switches: </a:t>
            </a:r>
            <a:r>
              <a:rPr lang="en-US" dirty="0"/>
              <a:t>A network switch (also called switching hub, bridging hub, and, by the IEEE, 1 MAC bridge) is networking hardware that connects devices on a computer network by using packet switching to receive and forward data to the destination device.</a:t>
            </a:r>
          </a:p>
          <a:p>
            <a:pPr algn="just"/>
            <a:r>
              <a:rPr lang="en-IN" dirty="0"/>
              <a:t>DHCP server A DHCP Server is a network server that automatically provides and assigns IP addresses, default gateways and other network parameters to client devices. It relies on the standard protocol known as Dynamic Host Configuration Protocol or DHCP to respond to broadcast queries by clients.</a:t>
            </a:r>
          </a:p>
          <a:p>
            <a:pPr algn="l"/>
            <a:endParaRPr lang="en-IN" dirty="0"/>
          </a:p>
        </p:txBody>
      </p:sp>
    </p:spTree>
    <p:extLst>
      <p:ext uri="{BB962C8B-B14F-4D97-AF65-F5344CB8AC3E}">
        <p14:creationId xmlns:p14="http://schemas.microsoft.com/office/powerpoint/2010/main" val="193488224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C501-C81E-41F4-B5FE-F31DCB4FA789}"/>
              </a:ext>
            </a:extLst>
          </p:cNvPr>
          <p:cNvSpPr>
            <a:spLocks noGrp="1"/>
          </p:cNvSpPr>
          <p:nvPr>
            <p:ph type="title"/>
          </p:nvPr>
        </p:nvSpPr>
        <p:spPr/>
        <p:txBody>
          <a:bodyPr/>
          <a:lstStyle/>
          <a:p>
            <a:pPr algn="ctr"/>
            <a:r>
              <a:rPr lang="en-IN" dirty="0" err="1"/>
              <a:t>Softwares</a:t>
            </a:r>
            <a:br>
              <a:rPr lang="en-IN" dirty="0"/>
            </a:br>
            <a:endParaRPr lang="en-IN" dirty="0"/>
          </a:p>
        </p:txBody>
      </p:sp>
      <p:sp>
        <p:nvSpPr>
          <p:cNvPr id="3" name="Content Placeholder 2">
            <a:extLst>
              <a:ext uri="{FF2B5EF4-FFF2-40B4-BE49-F238E27FC236}">
                <a16:creationId xmlns:a16="http://schemas.microsoft.com/office/drawing/2014/main" id="{C2959D43-1325-4DCE-8180-6E6994D0D95A}"/>
              </a:ext>
            </a:extLst>
          </p:cNvPr>
          <p:cNvSpPr>
            <a:spLocks noGrp="1"/>
          </p:cNvSpPr>
          <p:nvPr>
            <p:ph idx="1"/>
          </p:nvPr>
        </p:nvSpPr>
        <p:spPr>
          <a:xfrm>
            <a:off x="1524000" y="1616224"/>
            <a:ext cx="9144000" cy="4267200"/>
          </a:xfrm>
        </p:spPr>
        <p:txBody>
          <a:bodyPr/>
          <a:lstStyle/>
          <a:p>
            <a:pPr algn="l"/>
            <a:r>
              <a:rPr lang="en-IN" sz="1800" b="0" i="0" u="none" strike="noStrike" baseline="0" dirty="0">
                <a:latin typeface="CIDFont+F9"/>
              </a:rPr>
              <a:t>Cisco Packet Tracer (V8.0.0)- </a:t>
            </a:r>
            <a:r>
              <a:rPr lang="en-US" sz="1800" b="0" i="0" u="none" strike="noStrike" baseline="0" dirty="0">
                <a:latin typeface="CIDFont+F2"/>
              </a:rPr>
              <a:t>Cisco Packet Tracer as the name suggests, is a tool built by Cisco. This tool provides a network simulation to practice simple and complex networks. The main purpose of Cisco Packet Tracer is to help students learn the principles of networking with hands-on experience as well as develop Cisco technology specific skills. Since the protocols are implemented in software only method, this tool cannot replace the hardware Routers or Switches. Interestingly, this tool does not only include Cisco products but also many </a:t>
            </a:r>
            <a:r>
              <a:rPr lang="en-IN" sz="1800" b="0" i="0" u="none" strike="noStrike" baseline="0" dirty="0">
                <a:latin typeface="CIDFont+F2"/>
              </a:rPr>
              <a:t>ore networking devices.</a:t>
            </a:r>
          </a:p>
          <a:p>
            <a:pPr algn="l"/>
            <a:endParaRPr lang="en-IN" dirty="0"/>
          </a:p>
        </p:txBody>
      </p:sp>
      <p:pic>
        <p:nvPicPr>
          <p:cNvPr id="5" name="Picture 4">
            <a:extLst>
              <a:ext uri="{FF2B5EF4-FFF2-40B4-BE49-F238E27FC236}">
                <a16:creationId xmlns:a16="http://schemas.microsoft.com/office/drawing/2014/main" id="{26AEA0A0-9738-4576-AF93-4F46C544BA36}"/>
              </a:ext>
            </a:extLst>
          </p:cNvPr>
          <p:cNvPicPr>
            <a:picLocks noChangeAspect="1"/>
          </p:cNvPicPr>
          <p:nvPr/>
        </p:nvPicPr>
        <p:blipFill>
          <a:blip r:embed="rId2"/>
          <a:stretch>
            <a:fillRect/>
          </a:stretch>
        </p:blipFill>
        <p:spPr>
          <a:xfrm>
            <a:off x="3503712" y="3645024"/>
            <a:ext cx="5430972" cy="2940279"/>
          </a:xfrm>
          <a:prstGeom prst="rect">
            <a:avLst/>
          </a:prstGeom>
        </p:spPr>
      </p:pic>
    </p:spTree>
    <p:extLst>
      <p:ext uri="{BB962C8B-B14F-4D97-AF65-F5344CB8AC3E}">
        <p14:creationId xmlns:p14="http://schemas.microsoft.com/office/powerpoint/2010/main" val="3217198946"/>
      </p:ext>
    </p:extLst>
  </p:cSld>
  <p:clrMapOvr>
    <a:masterClrMapping/>
  </p:clrMapOvr>
  <mc:AlternateContent xmlns:mc="http://schemas.openxmlformats.org/markup-compatibility/2006">
    <mc:Choice xmlns:p14="http://schemas.microsoft.com/office/powerpoint/2010/main" Requires="p14">
      <p:transition spd="slow" p14:dur="4000">
        <p14:vortex di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F195-D2B1-462E-884C-A4CEAF4A8CE7}"/>
              </a:ext>
            </a:extLst>
          </p:cNvPr>
          <p:cNvSpPr>
            <a:spLocks noGrp="1"/>
          </p:cNvSpPr>
          <p:nvPr>
            <p:ph type="title"/>
          </p:nvPr>
        </p:nvSpPr>
        <p:spPr/>
        <p:txBody>
          <a:bodyPr/>
          <a:lstStyle/>
          <a:p>
            <a:pPr algn="ctr"/>
            <a:r>
              <a:rPr lang="en-IN" dirty="0"/>
              <a:t>Network Topology Diagram</a:t>
            </a:r>
          </a:p>
        </p:txBody>
      </p:sp>
      <p:pic>
        <p:nvPicPr>
          <p:cNvPr id="8" name="Content Placeholder 7">
            <a:extLst>
              <a:ext uri="{FF2B5EF4-FFF2-40B4-BE49-F238E27FC236}">
                <a16:creationId xmlns:a16="http://schemas.microsoft.com/office/drawing/2014/main" id="{7DCA9534-BDC1-4E7C-BDF9-682B38BC2629}"/>
              </a:ext>
            </a:extLst>
          </p:cNvPr>
          <p:cNvPicPr>
            <a:picLocks noGrp="1" noChangeAspect="1"/>
          </p:cNvPicPr>
          <p:nvPr>
            <p:ph idx="1"/>
          </p:nvPr>
        </p:nvPicPr>
        <p:blipFill>
          <a:blip r:embed="rId2"/>
          <a:stretch>
            <a:fillRect/>
          </a:stretch>
        </p:blipFill>
        <p:spPr>
          <a:xfrm>
            <a:off x="2423804" y="1828800"/>
            <a:ext cx="7344391" cy="4267200"/>
          </a:xfrm>
          <a:prstGeom prst="rect">
            <a:avLst/>
          </a:prstGeom>
        </p:spPr>
      </p:pic>
    </p:spTree>
    <p:extLst>
      <p:ext uri="{BB962C8B-B14F-4D97-AF65-F5344CB8AC3E}">
        <p14:creationId xmlns:p14="http://schemas.microsoft.com/office/powerpoint/2010/main" val="2472232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8E56-5631-4865-97D3-D6ADA98E9F07}"/>
              </a:ext>
            </a:extLst>
          </p:cNvPr>
          <p:cNvSpPr>
            <a:spLocks noGrp="1"/>
          </p:cNvSpPr>
          <p:nvPr>
            <p:ph type="title"/>
          </p:nvPr>
        </p:nvSpPr>
        <p:spPr/>
        <p:txBody>
          <a:bodyPr/>
          <a:lstStyle/>
          <a:p>
            <a:pPr algn="ctr"/>
            <a:r>
              <a:rPr lang="en-IN" dirty="0"/>
              <a:t>IP Network Design Table</a:t>
            </a:r>
          </a:p>
        </p:txBody>
      </p:sp>
      <p:graphicFrame>
        <p:nvGraphicFramePr>
          <p:cNvPr id="4" name="Content Placeholder 3">
            <a:extLst>
              <a:ext uri="{FF2B5EF4-FFF2-40B4-BE49-F238E27FC236}">
                <a16:creationId xmlns:a16="http://schemas.microsoft.com/office/drawing/2014/main" id="{30A5DD69-8FBD-43B2-BA5C-DB920EC343AE}"/>
              </a:ext>
            </a:extLst>
          </p:cNvPr>
          <p:cNvGraphicFramePr>
            <a:graphicFrameLocks noGrp="1"/>
          </p:cNvGraphicFramePr>
          <p:nvPr>
            <p:ph idx="1"/>
            <p:extLst>
              <p:ext uri="{D42A27DB-BD31-4B8C-83A1-F6EECF244321}">
                <p14:modId xmlns:p14="http://schemas.microsoft.com/office/powerpoint/2010/main" val="2062265463"/>
              </p:ext>
            </p:extLst>
          </p:nvPr>
        </p:nvGraphicFramePr>
        <p:xfrm>
          <a:off x="1524000" y="1828800"/>
          <a:ext cx="9144000" cy="3600400"/>
        </p:xfrm>
        <a:graphic>
          <a:graphicData uri="http://schemas.openxmlformats.org/drawingml/2006/table">
            <a:tbl>
              <a:tblPr firstRow="1" firstCol="1" bandRow="1">
                <a:tableStyleId>{BC89EF96-8CEA-46FF-86C4-4CE0E7609802}</a:tableStyleId>
              </a:tblPr>
              <a:tblGrid>
                <a:gridCol w="3048000">
                  <a:extLst>
                    <a:ext uri="{9D8B030D-6E8A-4147-A177-3AD203B41FA5}">
                      <a16:colId xmlns:a16="http://schemas.microsoft.com/office/drawing/2014/main" val="2110738869"/>
                    </a:ext>
                  </a:extLst>
                </a:gridCol>
                <a:gridCol w="3048000">
                  <a:extLst>
                    <a:ext uri="{9D8B030D-6E8A-4147-A177-3AD203B41FA5}">
                      <a16:colId xmlns:a16="http://schemas.microsoft.com/office/drawing/2014/main" val="2094971211"/>
                    </a:ext>
                  </a:extLst>
                </a:gridCol>
                <a:gridCol w="3048000">
                  <a:extLst>
                    <a:ext uri="{9D8B030D-6E8A-4147-A177-3AD203B41FA5}">
                      <a16:colId xmlns:a16="http://schemas.microsoft.com/office/drawing/2014/main" val="1235491326"/>
                    </a:ext>
                  </a:extLst>
                </a:gridCol>
              </a:tblGrid>
              <a:tr h="1060617">
                <a:tc>
                  <a:txBody>
                    <a:bodyPr/>
                    <a:lstStyle/>
                    <a:p>
                      <a:pPr algn="ctr">
                        <a:lnSpc>
                          <a:spcPct val="107000"/>
                        </a:lnSpc>
                        <a:spcAft>
                          <a:spcPts val="800"/>
                        </a:spcAft>
                      </a:pPr>
                      <a:r>
                        <a:rPr lang="en-US" sz="1800" dirty="0">
                          <a:effectLst/>
                        </a:rPr>
                        <a:t>VLAN</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IP</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Subnet</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4145294819"/>
                  </a:ext>
                </a:extLst>
              </a:tr>
              <a:tr h="859595">
                <a:tc>
                  <a:txBody>
                    <a:bodyPr/>
                    <a:lstStyle/>
                    <a:p>
                      <a:pPr algn="ctr">
                        <a:lnSpc>
                          <a:spcPct val="107000"/>
                        </a:lnSpc>
                        <a:spcAft>
                          <a:spcPts val="800"/>
                        </a:spcAft>
                      </a:pPr>
                      <a:r>
                        <a:rPr lang="en-US" sz="1600" dirty="0">
                          <a:effectLst/>
                        </a:rPr>
                        <a:t>Vlan1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192.168.1.1/24</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666833982"/>
                  </a:ext>
                </a:extLst>
              </a:tr>
              <a:tr h="840094">
                <a:tc>
                  <a:txBody>
                    <a:bodyPr/>
                    <a:lstStyle/>
                    <a:p>
                      <a:pPr algn="ctr">
                        <a:lnSpc>
                          <a:spcPct val="107000"/>
                        </a:lnSpc>
                        <a:spcAft>
                          <a:spcPts val="800"/>
                        </a:spcAft>
                      </a:pPr>
                      <a:r>
                        <a:rPr lang="en-US" sz="1600">
                          <a:effectLst/>
                        </a:rPr>
                        <a:t>Vlan2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192.168.2.1/27</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255.255.255.0</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3911192012"/>
                  </a:ext>
                </a:extLst>
              </a:tr>
              <a:tr h="840094">
                <a:tc>
                  <a:txBody>
                    <a:bodyPr/>
                    <a:lstStyle/>
                    <a:p>
                      <a:pPr algn="ctr">
                        <a:lnSpc>
                          <a:spcPct val="107000"/>
                        </a:lnSpc>
                        <a:spcAft>
                          <a:spcPts val="800"/>
                        </a:spcAft>
                      </a:pPr>
                      <a:r>
                        <a:rPr lang="en-US" sz="1600">
                          <a:effectLst/>
                        </a:rPr>
                        <a:t>Vlan3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192.168.3.1/27</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255.255.255.0</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83797261"/>
                  </a:ext>
                </a:extLst>
              </a:tr>
            </a:tbl>
          </a:graphicData>
        </a:graphic>
      </p:graphicFrame>
    </p:spTree>
    <p:extLst>
      <p:ext uri="{BB962C8B-B14F-4D97-AF65-F5344CB8AC3E}">
        <p14:creationId xmlns:p14="http://schemas.microsoft.com/office/powerpoint/2010/main" val="3283472954"/>
      </p:ext>
    </p:extLst>
  </p:cSld>
  <p:clrMapOvr>
    <a:masterClrMapping/>
  </p:clrMapOvr>
  <mc:AlternateContent xmlns:mc="http://schemas.openxmlformats.org/markup-compatibility/2006">
    <mc:Choice xmlns:p14="http://schemas.microsoft.com/office/powerpoint/2010/main" Requires="p14">
      <p:transition spd="slow" p14:dur="3900">
        <p14:glitter/>
      </p:transition>
    </mc:Choice>
    <mc:Fallback>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{45ABDA02-B3CC-47AB-A60F-18D97F0EEEA8}tf02901026_win32</Template>
  <TotalTime>144</TotalTime>
  <Words>763</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MT</vt:lpstr>
      <vt:lpstr>Candara</vt:lpstr>
      <vt:lpstr>CIDFont+F2</vt:lpstr>
      <vt:lpstr>CIDFont+F9</vt:lpstr>
      <vt:lpstr>Consolas</vt:lpstr>
      <vt:lpstr>Tech Computer 16x9</vt:lpstr>
      <vt:lpstr>Wireless Network Proposal</vt:lpstr>
      <vt:lpstr>Content List</vt:lpstr>
      <vt:lpstr>Problem Statement</vt:lpstr>
      <vt:lpstr>Problem Statement (Cont.)</vt:lpstr>
      <vt:lpstr>Requirement and Analysis</vt:lpstr>
      <vt:lpstr>Hardwares</vt:lpstr>
      <vt:lpstr>Softwares </vt:lpstr>
      <vt:lpstr>Network Topology Diagram</vt:lpstr>
      <vt:lpstr>IP Network Design Table</vt:lpstr>
      <vt:lpstr>IP Network Design Table (Cont.)</vt:lpstr>
      <vt:lpstr>Network Testing &amp; Verification </vt:lpstr>
      <vt:lpstr>Network Testing &amp; Verification(Cont.)</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Proposal</dc:title>
  <dc:creator>HP</dc:creator>
  <cp:lastModifiedBy>HP</cp:lastModifiedBy>
  <cp:revision>3</cp:revision>
  <dcterms:created xsi:type="dcterms:W3CDTF">2021-11-19T04:59:59Z</dcterms:created>
  <dcterms:modified xsi:type="dcterms:W3CDTF">2021-11-20T09:38:45Z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