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LaNeCt5dMfNUGvQiuxc69cZVc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36"/>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1" name="Google Shape;41;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6"/>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6"/>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45"/>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5"/>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07" name="Google Shape;107;p4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4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14" name="Google Shape;114;p46"/>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5" name="Google Shape;115;p4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
        <p:nvSpPr>
          <p:cNvPr id="119" name="Google Shape;119;p4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 name="Google Shape;120;p4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47"/>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7"/>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4" name="Google Shape;124;p4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48"/>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8"/>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1" name="Google Shape;131;p48"/>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2" name="Google Shape;132;p4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
        <p:nvSpPr>
          <p:cNvPr id="136" name="Google Shape;136;p48"/>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7" name="Google Shape;137;p48"/>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49"/>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9"/>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1" name="Google Shape;141;p49"/>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2" name="Google Shape;142;p4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5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0"/>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9" name="Google Shape;149;p5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51"/>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1"/>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6" name="Google Shape;156;p5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5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3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3" name="Google Shape;53;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9"/>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9"/>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60" name="Google Shape;60;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4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0"/>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7" name="Google Shape;67;p40"/>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8" name="Google Shape;68;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4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1"/>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5" name="Google Shape;75;p41"/>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6" name="Google Shape;76;p41"/>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7" name="Google Shape;77;p41"/>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8" name="Google Shape;78;p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43"/>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2000"/>
              <a:buFont typeface="Century Gothic"/>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3"/>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43"/>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92" name="Google Shape;92;p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44"/>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4"/>
          <p:cNvSpPr/>
          <p:nvPr>
            <p:ph idx="2" type="pic"/>
          </p:nvPr>
        </p:nvSpPr>
        <p:spPr>
          <a:xfrm>
            <a:off x="2589212" y="634965"/>
            <a:ext cx="8915400" cy="3854970"/>
          </a:xfrm>
          <a:prstGeom prst="rect">
            <a:avLst/>
          </a:prstGeom>
          <a:noFill/>
          <a:ln>
            <a:noFill/>
          </a:ln>
        </p:spPr>
      </p:sp>
      <p:sp>
        <p:nvSpPr>
          <p:cNvPr id="99" name="Google Shape;99;p44"/>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0" name="Google Shape;100;p4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35"/>
          <p:cNvGrpSpPr/>
          <p:nvPr/>
        </p:nvGrpSpPr>
        <p:grpSpPr>
          <a:xfrm>
            <a:off x="1" y="228600"/>
            <a:ext cx="2851516" cy="6638628"/>
            <a:chOff x="2487613" y="285750"/>
            <a:chExt cx="2428875" cy="5654676"/>
          </a:xfrm>
        </p:grpSpPr>
        <p:sp>
          <p:nvSpPr>
            <p:cNvPr id="7" name="Google Shape;7;p35"/>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35"/>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35"/>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5"/>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5"/>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5"/>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5"/>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5"/>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5"/>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5"/>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5"/>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35"/>
          <p:cNvGrpSpPr/>
          <p:nvPr/>
        </p:nvGrpSpPr>
        <p:grpSpPr>
          <a:xfrm>
            <a:off x="27221" y="-786"/>
            <a:ext cx="2356674" cy="6854039"/>
            <a:chOff x="6627813" y="194833"/>
            <a:chExt cx="1952625" cy="5678918"/>
          </a:xfrm>
        </p:grpSpPr>
        <p:sp>
          <p:nvSpPr>
            <p:cNvPr id="20" name="Google Shape;20;p35"/>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5"/>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5"/>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5"/>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35"/>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4" name="Google Shape;34;p35"/>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
          <p:cNvPicPr preferRelativeResize="0"/>
          <p:nvPr/>
        </p:nvPicPr>
        <p:blipFill rotWithShape="1">
          <a:blip r:embed="rId3">
            <a:alphaModFix/>
          </a:blip>
          <a:srcRect b="0" l="0" r="0" t="0"/>
          <a:stretch/>
        </p:blipFill>
        <p:spPr>
          <a:xfrm>
            <a:off x="4527912" y="187914"/>
            <a:ext cx="1750967" cy="1961732"/>
          </a:xfrm>
          <a:prstGeom prst="rect">
            <a:avLst/>
          </a:prstGeom>
          <a:noFill/>
          <a:ln>
            <a:noFill/>
          </a:ln>
        </p:spPr>
      </p:pic>
      <p:sp>
        <p:nvSpPr>
          <p:cNvPr id="165" name="Google Shape;165;p1"/>
          <p:cNvSpPr/>
          <p:nvPr/>
        </p:nvSpPr>
        <p:spPr>
          <a:xfrm>
            <a:off x="592185" y="3091768"/>
            <a:ext cx="1121663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TITLE</a:t>
            </a:r>
            <a:r>
              <a:rPr b="0" i="0" lang="en-IN" sz="1400" u="none" cap="none" strike="noStrike">
                <a:solidFill>
                  <a:srgbClr val="000000"/>
                </a:solidFill>
                <a:latin typeface="Century Gothic"/>
                <a:ea typeface="Century Gothic"/>
                <a:cs typeface="Century Gothic"/>
                <a:sym typeface="Century Gothic"/>
              </a:rPr>
              <a:t>- </a:t>
            </a:r>
            <a:r>
              <a:rPr b="1" i="0" lang="en-IN" sz="1800" u="sng" cap="none" strike="noStrike">
                <a:solidFill>
                  <a:srgbClr val="00B050"/>
                </a:solidFill>
                <a:latin typeface="Century Gothic"/>
                <a:ea typeface="Century Gothic"/>
                <a:cs typeface="Century Gothic"/>
                <a:sym typeface="Century Gothic"/>
              </a:rPr>
              <a:t>Electroencephalogram Brain Signal Processing for Chromatic Visual Impression Identification.</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rgbClr val="00B050"/>
                </a:solidFill>
                <a:latin typeface="Century Gothic"/>
                <a:ea typeface="Century Gothic"/>
                <a:cs typeface="Century Gothic"/>
                <a:sym typeface="Century Gothic"/>
              </a:rPr>
              <a:t>(differentiate the brain signals from red and white colour)</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166" name="Google Shape;166;p1"/>
          <p:cNvSpPr txBox="1"/>
          <p:nvPr/>
        </p:nvSpPr>
        <p:spPr>
          <a:xfrm>
            <a:off x="1071154" y="5377014"/>
            <a:ext cx="664464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 Tutan Nama, PHD scholar, CSE,IIT Kharagpur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:Subrata Pain, PHD scholar, CSE,IIT Kharagpur</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67" name="Google Shape;167;p1"/>
          <p:cNvSpPr txBox="1"/>
          <p:nvPr/>
        </p:nvSpPr>
        <p:spPr>
          <a:xfrm>
            <a:off x="7132320" y="5173018"/>
            <a:ext cx="50596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chemeClr val="dk1"/>
                </a:solidFill>
                <a:latin typeface="Century Gothic"/>
                <a:ea typeface="Century Gothic"/>
                <a:cs typeface="Century Gothic"/>
                <a:sym typeface="Century Gothic"/>
              </a:rPr>
              <a:t>Supervisor Name</a:t>
            </a:r>
            <a:r>
              <a:rPr b="0" i="0" lang="en-IN"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Prof. Debasis Samanta, CSE, IIT Kharagpur</a:t>
            </a:r>
            <a:endParaRPr b="0" i="0" sz="1800" u="none" cap="none" strike="noStrike">
              <a:solidFill>
                <a:schemeClr val="dk1"/>
              </a:solidFill>
              <a:latin typeface="Century Gothic"/>
              <a:ea typeface="Century Gothic"/>
              <a:cs typeface="Century Gothic"/>
              <a:sym typeface="Century Gothic"/>
            </a:endParaRPr>
          </a:p>
        </p:txBody>
      </p:sp>
      <p:sp>
        <p:nvSpPr>
          <p:cNvPr id="168" name="Google Shape;168;p1"/>
          <p:cNvSpPr txBox="1"/>
          <p:nvPr/>
        </p:nvSpPr>
        <p:spPr>
          <a:xfrm>
            <a:off x="1715589" y="4988352"/>
            <a:ext cx="389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0"/>
          <p:cNvSpPr txBox="1"/>
          <p:nvPr/>
        </p:nvSpPr>
        <p:spPr>
          <a:xfrm>
            <a:off x="2725783" y="191589"/>
            <a:ext cx="505097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sng" cap="none" strike="noStrike">
                <a:solidFill>
                  <a:schemeClr val="dk1"/>
                </a:solidFill>
                <a:latin typeface="Century Gothic"/>
                <a:ea typeface="Century Gothic"/>
                <a:cs typeface="Century Gothic"/>
                <a:sym typeface="Century Gothic"/>
              </a:rPr>
              <a:t>5. Data preprocessing:</a:t>
            </a:r>
            <a:endParaRPr b="1" i="0" sz="2400" u="sng" cap="none" strike="noStrike">
              <a:solidFill>
                <a:schemeClr val="dk1"/>
              </a:solidFill>
              <a:latin typeface="Century Gothic"/>
              <a:ea typeface="Century Gothic"/>
              <a:cs typeface="Century Gothic"/>
              <a:sym typeface="Century Gothic"/>
            </a:endParaRPr>
          </a:p>
        </p:txBody>
      </p:sp>
      <p:sp>
        <p:nvSpPr>
          <p:cNvPr id="256" name="Google Shape;256;p10"/>
          <p:cNvSpPr txBox="1"/>
          <p:nvPr/>
        </p:nvSpPr>
        <p:spPr>
          <a:xfrm>
            <a:off x="1663337" y="792480"/>
            <a:ext cx="1049361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Raw data 🡪 common average referencing 🡪scaling factor🡪 50 hz notch filter 🡪  0-40 hz band pass filter</a:t>
            </a:r>
            <a:endParaRPr b="0" i="0" sz="1800" u="none" cap="none" strike="noStrike">
              <a:solidFill>
                <a:schemeClr val="dk1"/>
              </a:solidFill>
              <a:latin typeface="Century Gothic"/>
              <a:ea typeface="Century Gothic"/>
              <a:cs typeface="Century Gothic"/>
              <a:sym typeface="Century Gothic"/>
            </a:endParaRPr>
          </a:p>
        </p:txBody>
      </p:sp>
      <p:sp>
        <p:nvSpPr>
          <p:cNvPr descr="data:image/png;base64,iVBORw0KGgoAAAANSUhEUgAAAWEAAADqCAYAAABz//R4AAAAOXRFWHRTb2Z0d2FyZQBNYXRwbG90bGliIHZlcnNpb24zLjUuMywgaHR0cHM6Ly9tYXRwbG90bGliLm9yZy/NK7nSAAAACXBIWXMAAAsTAAALEwEAmpwYAABoZ0lEQVR4nO1dd3hUxfp+tyWEJJTQuwgmoSf0JoINuSgiWFARFUUvqIgNkCs/KzZUFJWiqNiVIni9eBsqKEr1ghogSGgJLYH0unV+f+zOOXP2fFuzySYw7/PwsDllzpz2nm/e+YqBMcYgISEhIREVGKPdAQkJCYnzGZKEJSQkJKIIScISEhISUYQkYQkJCYkoQpKwhISERBQhSVhCQkIiipAkfI7j+PHjSElJwa5du2qk/Y8//hgjRoxAamoq3nzzzRo5xvmCf/7zn7j88svRrVs3zJ07Nyp9qOnnpaaQkpKCr7/+OtrdCAvmaHfgXEZRURHee+89fPfddzhx4gRiYmLQtm1bjBw5EpMmTUKbNm2i3cVqITc3F88//zyeeOIJXHHFFYiPjye3u+2227Bjxw4AgNlsRqtWrTBq1Cg8+OCDaNSoUa319/jx47jsssuUv+Pi4tCyZUv06dMHN998M/r27RtSe0uWLMGaNWvw/fffV7tvTqcT8+bNw+TJkzF58mQ0bNiw2m1S2L17N1asWIHdu3ejtLQUrVq1QlpaGu6880706NGjRo5ZV3Hw4EG8+eabyMzMRHZ2NiZOnIgFCxbUej8kCdcQTp06hVtuuQUmkwn3338/UlNTkZiYiOPHj2PDhg1477338MQTT5D72mw2xMTE1HKPQ0dOTg5cLhcuvfRStGzZ0u+2V199NebOnQun04k///wTf/vb31BUVIRXX321lnqrYsmSJejduzesViuys7Px1Vdf4ZZbbsGcOXNw55131np/AODMmTOoqKjAJZdcglatWoXdjt1uh8ViIdetXbsW8+fPx5VXXolXXnkFHTp0QFFRETZu3IgFCxbgs88+C/u49RGVlZVo27YtLr30UqxcuTJ6HWESNYJ7772XDRs2jJWWlpLrXS6X8nvy5Mns8ccfZ4sWLWLDhg1jQ4cOZYwx9ve//51df/31rG/fvmzgwIFs2rRp7PDhw8p+OTk5LDk5ma1fv55NmTKF9erVi1166aXsH//4h26bDRs2sHvuuYf17t2bXXrppWzt2rUBz2HTpk3suuuuYz169GCDBw9mTz75JCsvL2eMMbZ48WKWnJys+ZeTk0O2M3nyZDZv3jzNshdeeIENHDhQ+buoqIg98sgj7JJLLmG9evViV155JXvvvfeU63Ts2DGWnJzMjhw5ouwzatQodvHFFyt/HzlyhCUnJ7NDhw6R/eDXYufOnbp1L730EuvevTs7duwYY8x9f/72t7+xyy67TLmur776KrNarYwxxtauXas7/8WLFzPGAt83b1Btbdu2LeA9YIyxOXPmsNtvv5199NFHbNSoUSwlJYVVVlbqjnH69GnWs2dPNn/+fLIPRUVFmmsU6HlZuXIlGzduHEtLS2NDhw5ls2bNYrm5ucr6bdu2seTkZLZlyxZ2yy23sN69e7MxY8awTZs26e5HoGOVlZWxZ599lg0fPpz17t2bXXvttezf//63Zhv+HoQL6hmtLUgSrgEUFhay1NRUtnTp0qC2nzx5MktLS2Pz589nBw8eZJmZmYwxxtasWcO+++47duzYMbZ371527733siuuuEIhAv4QDxs2jH399dfs0KFD7LXXXmOpqals7969mm0uvfRStmHDBnb06FH26quvsm7duvklhv3797Nu3bqxBQsWsKysLLZp0yZ2ySWXsEcffZQx5n4x/v3vf7Pk5GS2d+9elpeXxxwOh8/zEx/wo0ePsquuuooNGzZMWZaXl8eWL1/OMjIyWHZ2Nlu/fj1LS0tja9asUbYZOXIk+/zzzxljblLu1asXS0tLU87j888/15CyN/yRcH5+PktJSWErVqxgjDHmdDrZa6+9xvbs2cNycnLYxo0b2bBhw9gbb7zBGGOssrKSLVy4kI0YMYLl5eWxvLw8VlZWFtR980ZlZSX77bffWHJyMtu4cSPLy8tjVqs14D1gzE3C6enpbMaMGWz//v0sMzOTvA8ffPABS05OZqdOnfJ5fcRrFOh5WblyJfv5559ZdnY2+9///sduuukmduuttyrrOQlfc801bPPmzezIkSNs7ty5LD09XUf4/o7lcrnY5MmT2eTJk9nOnTtZdnY2++KLL1iPHj3YL7/8ohzPm4TnzJnDRo0a5fdcRUgSPsfAX6j//Oc/muU33XQTS0tLY2lpaewvf/mLsnzy5MnsyiuvZE6n02+7hYWFLDk5me3atYsxpj7EixYt0h2Hv6h8m/fff19Z73A4WFpamkJoFB599FE2ceJEzbL//ve/LCUlhR0/fpwxpr5ogV7syZMns+7du7O0tDTWs2dPxdr76KOP/O737LPPsjvuuEP5e86cOWzmzJmMMca+/PJLNmXKFHb33Xezzz77jDHG2IMPPqghKG/4I2HGGBs6dCh78sknfe7/wQcfsCuuuEL5++233w7qRfe+b8H2LZh7MGfOHNavXz/lA+ALTz75JOvbt2/Avob7vOzdu5clJyez06dPM8bUZ0O0WM+cOcOSk5PZjz/+GPSxtm3bxnr27MlKSko0x5s7dy6bPn268rc3Cb/yyitsypQpAc+XI5okLDXhGgTzyo20aNEi2Gw2fPbZZ/jvf/+rWdejRw8YjVpnlf379+Ott97C/v37UVhYqCw/efIk+vXrp/ydnp6u2S89PR3btm3TLEtNTVV+m0wmNGvWDGfPnvXZ96ysLAwePFizbODAgWCMISsrC+3atfO5L4XLL78cDz/8MCorK/Hpp5+iqKgIt956q7Le5XJhxYoV2LBhA06fPg2bzQa73a45zqBBg/Dyyy+DMYZt27ZhyJAhMJvN2LZtGyZNmoQdO3bgkUceCalfIhhjMBgMyt+rVq3C6tWrceLECVRWVsLhcOjuKYVg71sgBHsPunTp4nNSVDy3UBDoedm+fTveeecdZGVloaSkRGn/xIkTGk27W7duyu/mzZvDZDIhPz8/6GP98ccfsNvtGDFihGYfu92OTp06+ex/dZ6D2oYk4RpAx44dYTQacejQIc1y7g3RuHFj3T5xcXGavysrKzF16lT069cPL7zwApo3bw4AGDt2LOx2e8h98p6sMRgMIb+Y1UFCQoLy0jz77LO4+eabsXz5ckyfPh0A8P7772P58uV4/PHH0b17d8THx2PlypXYvHmz0sbgwYNRUFCAAwcOYPv27ZgyZQrMZjPee+89HDhwAPn5+TrSChYFBQUoKChAhw4dALjdxZ555hk88sgjGDBgABISEvCvf/0LixYt8ttOpO9bMPB+dih07twZZWVlOH36NFq3bh1we3/Py8mTJ3HPPffg2muvxYwZM9C0aVPk5ubijjvu0J0jNUnocrmCPpbL5UJiYiLWrFkTsI/1FdJPuAbQpEkTjBgxAp988glKS0vDauPQoUMoKCjAQw89hEGDBqFLly4oLi4miXPPnj2av3fv3o0uXbqEdVyOrl27YufOnZplO3bsgMFgwEUXXVSttgFg5syZWLZsGXJzcwEAu3btwsUXX4zrr78e3bt3R6dOnXDs2DHNPm3atEHHjh3x8ccfo6qqCr169UL37t3hdDrx0UcfoUOHDiFb6BwrVqyAyWTCFVdcofSnW7duuPPOO9GzZ09ccMEFOHHihGYfi8UCp9OpWRbKfQuESN6DMWPGICYmBkuWLCHXFxcXB93WH3/8gaqqKsybNw/9+vXDhRde6HdUVR306tULJSUlsFqt6NSpk+Zf27Zta+SYtQ1JwjWEJ598EmazGePHj8f69euRmZmJnJwcbN68GZs2bdJJD95o27YtYmJi8PHHHyM7Oxtbt27FggULNMNljjVr1uCbb77BkSNH8MYbb2DPnj3VdrW66667sG/fPjz//PM4dOgQfvzxRzz33HO45pprIvLwDxkyBBdeeCHefvttAG5LbceOHdi2bRuOHDmCRYsW4bffftPtN3jwYKxfvx4DBgyAyWSC0WjEgAED8PXXXwdtBRcXF+PMmTM4ceIEtm7disceewzvv/8+HnvsMcUS7ty5M/78809s3LgR2dnZ+PDDD/Gf//xH00779u1x9uxZ7N69GwUFBYrLU7D3LRAieQ9atWqF//u//8Pq1avx0EMPYevWrTh+/Dj27t2LxYsXY8aMGUG31alTJxgMBrz//vvIycnBxo0blfsYaQwePBhDhw7FAw88gI0bNyInJwcZGRn4+OOPsWrVKp/7vfrqq7j99tv9tm2z2bB//37s378f5eXlKC4uxv79+5GVlRXp0/ALKUfUENq2bYt169bhvffew/LlyxUrqn379hg+fDimTJnid/+kpCQsXLgQr732GtauXYsuXbpg3rx5uOOOO3TbPvLII1i1ahXmzZuHFi1aYOHChdV2vE9NTcXSpUvxxhtv4LPPPkNCQgJGjx6NOXPmVKtdEVOnTsXcuXNx1113YcaMGTh58iRmzJgBi8WCv/zlL7jtttvw97//XbPPoEGDsGrVKg3hDh48GBs3bgyahDnhNGjQAC1btkRaWho+++wzTbDGTTfdhD///BPz5s2Dw+HAqFGj8MADD+DZZ59Vtrn88stx1VVX4d5770VxcTHuv/9+PPDAA0Hft0CI9D244YYb0LlzZ7z//vt4+OGHlWCNfv36+fRZ99Wv+fPn45133sGyZcvQo0cPzJs3D9OmTQurX/5gMBiwdOlSvPXWW3j++eeRl5eHxo0bIzU1FXfffbfP/c6cOYOcnBy/befl5WH8+PHK33v37sV///tftGvXLiIBOMHCwGpTGJSIKHgE2Keffor+/ftHuzsSEhJhQMoREhISElGEJGEJCQmJKELKERISEhJRhLSEJSQkJKIIScISEhISUYR0UfNCYWE5XK7gFZpmzRKQn19Wgz2qHZwr5wHIc6mrOF/PxWg0oGlT32HldZaEV65ciZUrV6KwsBDdunXDU089pYkx98ZPP/2EN954A0eOHEGDBg1w8cUX4/HHHydDhP3B5WIhkTDf51zAuXIegDyXugp5LnrUSTliw4YNWLJkCV5//XXs2LEDw4cPx913342yMvrLU1BQgBkzZuDqq6/Gjh078M033yAnJwfPPfdcLfdcQkJCIjTUSRL+4osvcMMNNyAtLQ2xsbFKhNPGjRvJ7XnWrRtvvBEmkwlJSUkYM2YMMjMza7PbEhISEiGjTsoRmZmZuOWWW5S/jUYjunfvjv3792vCDDm6deuGUaNG4bPPPsPtt9+OwsJCbNiwQUnGEgqaNUsIeZ8WLRJD3qcu4lw5D0CeS12FPBc9apWE586di3Xr1vlcP3r0aCxevBhlZWW6ApCJiYk+5QiDwYAJEybgmWeewWuvvQan04nhw4fjnnvuCbmP+fllIWk9LVok4swZOlOa0+WCwWCAMYzkLbUNf+dR3yDPpW7ifD0Xo9Hg17irVRKeP38+Zs+e7XM9L26ZkJCgSwFZWlqq5Gb1Bk/mvWjRIowcORLl5eV4+eWXMXXq1KgWL5z28iaMTGuLKVf5nlCUkJA4v1GrmnB8fDySkpJ8/ktIcH8tUlNTkZGRoezncrmwb98+TZZ+ERkZGbjoootw+eWXw2w2o3Hjxrjtttvw66+/aiob1CZ4IOKmPSejcnwJCYn6gTo5MTdp0iSsXr0av//+O2w2G5YuXQrAnTqQQt++fZGVlYUffvgBLpcLZWVl+OSTT9CuXTs0bdq0NruuwCWjwSUkJIJAnSThsWPHYvr06XjggQfQv39//PTTT1ixYoViKZ88eRLp6enYtWsXACAtLQ0LFizA66+/jgEDBuCyyy5Dbm4uli1bVuN9rbK5645tzTiNZV+r1rvTKUlYQkIiMOqkdwQA3HHHHT4TYbdt2xa7d+/WLLvmmmtwzTXX1ELPVBSWWjH1xe9x8+UX4fONBwEAf73Wvc55DjmlS0hI1BzqpCVcX3AqvxwAsPvPM7p1ohzhcLp06yUkJCQAScLVQqXVAQBoEKMfUIiWsMwWKiEh4QuShKuBSqu70m5crErCaqlulXhd0hCWkJDwAUnC1QC3hONiTcqy/+zMwcw3ftKSsLSEJSQkfKDOTszVB1Ta3CQsljP/8nt3uWy7QzV/pRwhISHhC9ISrgaqPHIEFZZcXuVQfktHCQkJCV+QJFwNVHjkCCch+pZX2ZXfUo6QkJDwBUnC1YDT43omuqBxm1gkYSZNYQkJCR+QJFwNcG61O1SSNZncl7S8UsoREhISgSFJuBpgcLOraAmbTW5buEK0hGtZjtiVmYeH3toig0QkJOoBJAlXA9wNTSQ7k9FNwtqJudol4a9/PoLiMhsOnyyp1eNKSEiEDknC1YAiR4gkzOUIzcRcrXYLyR2aAAAO5BTV7oElJCRChiThaoBPuDkcejlC1IRrW45oYHEHj1TZHAG2lJCQiDYkCVcDXGZwCGkruRwhasK1Xeab561gUhKWkKjzkCRcDXByFeUI7jIsLqttN2HeL+mfLCFR9yFJuBrgBq44MefwsLAYtlzbZOj0HM+pSSLEUFhqrdV+SEhIBIYk4WpAkSMEwuW/tbkjarlfhCW8fsthPPL2z5KIJSTqGCQJVwOUixqXIbQSRbQ0YfW4GYcLAABFZZKEJSTqEiQJVwOMmJizU5YwapeEKUvY7HGdkwEcEhJ1C5KEqwFKE+a8Z3PoJ+sid1yGr3485FNa4CTsdDH8cTgfeUWViteGw8nw7bZj+PXAGWQdL8bUF79HQUlVZDsoISERNGQ+4WqAW5p2wrp01GA+4ZNny/GPX45h39FCPDGlv7svLob5723HVYM6KnKEywUsWvUbACC1YxMA7qRDazYdAgAM69kaALD3aAFSurSIaB8lJCSCg7SEqwGuuYrSA4fTR2WNI6dKqj05FmN237a8wkplmdXuxKn8CnzwbaZiCYvkb1cyvqnLLJ52HET/JSQkageShKsBTq6BDF1x/bMf7sKcZb9U87ju/8sq7Th4vAj/3H5MQ/pOQhPmiee1eS7ct5/6iEhISNQOpBxRDQSr9Xp7R4jWaHjHVfd/4ZP/AQCG9GitricmDHkJJpFweX4LmyRhCYmoQZJwNRBsEEakNOGjp0tQUm5DUqMGunWixMGtXZFwPfNysDqc6k6eZTaHC1t+O4GqChv6dG0ekb5KSEgEBylHVAPBknCk3ISfWbkLr6/+XWMJJ8RZAABnilR9WA0YUQmXW8I2uz7tpt3hxEsf7cIba36PTEfPEZwtqpRFWiVqHJKEq4FggzAi/SKLzTWOjwGgJWE7ZQkbOQkTxHyOyBFTX/we6386HJG2jp8pw+xlW/GfnTkRaU9CwhckCVcDwXKrizHkFVag0hqZ1JKiS1xiQ7clnF+iyhE2ImCEd9YmWMdOj2Zst9d/EuYSzN9/PhqR9orLbQCA37LOkusPnSzGP36JzLEkzm9ITbgaCEWOmLt8Gy5s2ygixy2rVNNk8iTyViF3sBK1pwmndve1yqqSsIMIsa6vsHosfC6xhAu7wwmXC2gY6341Kqoc+PS/f+J/f57Bq/cNU7Zb8NGvAICxQzopIwoJiXAgLeFqIFg5glvAkSo3VFphU/9QLFwhiRAhR/BlojXOl4kSRX2F1eY+Bx6eHQpO5Zdj6ovfIzu3FH97dzumv7ZZWVdhdeC7X4/79O2urqeLhIQk4WogWK2Xv8CilVad9JZlFUIRUc//IuHy3zYiu5uWrPUpL+sruCXMA1BCwR+H8gEAW34/hbPF7hBu/oEVawVSeTes58AHTCK6kCRcDQTLXYUevbZhA1X9Ccf65JFypSIJ8zp3BAlrlvmxjs8FBwDu9cHLS4WCBI+uLso8/P6II4dyUQYiJjpFlFTYzokRhkTNQ5JwNRCsHFFQ6rau4htYlGVVttBf0AYx7tpxpZWqHOEkJAVOtJoUm6RO7P4djQocX285gu9+PR6x9rhFKsoRjLGg7lHDWPd9KRVIllvEIkSS5ha3aAnb7E6cOFsOAJi1eAte/PR/oZyCxHkKScLVQLDkxWfa42JVS9gZhpZoMOqj3igL10nktKCWcYlCJKra8ov9essRfPrfPyM2nLcRcsTGXcdx98s/aMjTH8TtzggkHGMx6tZzshf7/9nGg5i/YjtKPPf76OnSUE9D4jyEJOFqIFhLmBOEOHFfHevTSeQvDuTrS1nH/DeVd6K2kFtQgVP55dVuR9GETUZU2RzIOlGMn/84BQDIJ6xaAPjX9mz8a3u2ci/KKuwKiYvSA/eUIC1hYURz/EwZAOB0QUW1z0ei7uEfvxxV7nEkUWdJeOXKlRg5ciT69OmDSZMmITMz0+/2u3btwqRJk9CvXz9cfPHFeOutt2rcqhP5ymQ0+HSP4gQpbh8sgTucLqz+IQsVwgSRnZIZApAw5THB3dYo2aK28PMfp/G3d7cj40g+HE5X2MdX5AizEc9/sAPPf/yrct19fVhW/ZCFVT9kKR+BSqtD1diFa9Igxk3C4iSdKke48NqqPdiVmYfmjd3h5GeL1cCZ43llWPDxLk31bYn6g2OnS7FxVw4cThe++vGw4poYSdRJEt6wYQOWLFmC119/HTt27MDw4cNx9913o6yM/gqdOHEC06ZNww033IAdO3ZgxYoV+OKLL/Dhhx/WaD9FkjcaDfB2FzV5yQdOl14eCIQd+3Pxz+3ZWLP5kLJMJE01MMP/sJ4iaydFzLVMwtm57iF7Tm4ZHl++FQ+8/mNY7ViViTkjdv95RrPO5WIorbBprFYRRaVu+UC8I5QnhDh64SRcZXMg43ABlqzPQFKim4TFFKP/3pGNQydKsH1/nrLsQHYhpr74PU7UgFUlEVk8vXInPtt4UDGaasIbJmgSXrt2LcaPH4++ffsiJ8cdyrlixQr8+9//jninvvjiC9xwww1IS0tDbGwsZsyYAQDYuHEjuf3mzZvRrl07TJw4ESaTCSkpKZg4cSI++eSTiPdNhMuLhJWMOB5w3ZAiwOBDnt3/i8EYDoI0A8kRqiYsTOA59fvaApB5pGHyeDPYnS7kl1h157Fk3R946K0tuv2OnS7VTEZygrUI3hH8o+h0ufDg4i148v0dZB8CJuXn/wv3zGLiJKxPiCSOWlo3awgAOHyyWFm2K9P9kdh3rJDsj0TdQ026IgYVMffll1/i1Vdfxe23347ly5cry5s2bYpPPvkEo0ePjminMjMzccsttyh/G41GdO/eHfv378f48eN12zPGSOkhJycHZWVlSEhICPrYzZoFv614SLPRoHlJAfeEjtXuVKwqcXWjxnFwGIxo2MCMxgmxPo+R1NT98prMJsWyNhjVbyclM/iDyDdKGSQxDLpRHFq0SAyqrUggzuMxYolRH8WERnHKJOauA27CEvu09Y+TeH7lTtw1rgfGX9LVvb9n+4YNY5TtzGa3N0liYhwAIK+okjw3k8eqNRpU4jaaTOp6z3VvGB+r7M/7bTSr28V4+iCei1mRMpzKvg09+T7ihfb8oTbvR02jvp5LbEP1HeXnEKlzCYqEP/nkEzz99NMYM2YMVqxYoSzv0aMHXnnllaAPNnfuXKxbt87n+tGjR2Px4sUoKytDo0baEN/ExESfcsTw4cPx0ksvYdWqVbjuuuuQlZWFtWvXAgDKy8tDIuH8/LKgrVRxO4PBoPMbNnplLhOt2YyDeVjxj/0Y2K0l/nptT5/HqCh3+xiXV9iUCbnKKtGf1b/u6Q2rXe0DtzpFay43rxSxtRiF6/T0oaRUnTzb+2ceOrXWPuBnzqieBt/vzAYAFBVXKstLPHXybIJfr8vzccnLV58bsR2OMo83g/hRLSfcAEtKqtT9PRufESYVyzyVrEvK1HMp5v2yO5R9rZ77p2nPB1q0SAy4TX1BfTwXi9kIu8OFnBNFyrIzZ0pDOhej0eDXuAuKhI8dO4bevXvrljds2NAnMVKYP38+Zs+e7XN9TIzbQkhISEBpqfYES0tL0bw5neu2U6dOWLJkCRYvXoxXXnkF7du3x0033YQlS5boyDySEEnYZDTorHEuRyi16ARrNeu428I9luv/+vHcECLJOnyUTgoGlIsa5WNcW1DkCOG4oh80BX7KRiIC0SleD89qse1jp0vx7Ie78Pw9g5RllP5LyRHiteYWs53U5wW5iEiOxD/OMk1m3UeMh4TLa3BiNShNuEWLFsjOztYt3717Nzp06BD0weLj45GUlOTzH7dYU1NTkZGRoezncrmwb98+dOvWzWfbw4cPx6pVq7Bjxw589dVXKC8vR58+fRAXFxd0/0IBY9pC9iaTQSEHHtlm9gqhFV9YPpGUEOf/O8gjwDSuZdUgSjHXASd2UYetbRc178lLgK5YYnc4sXbzIY3ngfgR5L81oxPoo9r2ZJ2FizFsFAJFSE1YXOZpkvrgOYiPmp3Q2MXBhcHouz2JuoEffzuJ0gobYixuuUn0jIk0giLh8ePH48UXX8SRI0dgMBhQVVWFzZs345VXXsHEiRMj3qlJkyZh9erV+P3332Gz2bB06VIAwOWXX+5zH75tVVUV/vGPf2DVqlV46KGHIt43Du8XSLSE+Y2zeIXQar0QuO+wAU+s2I5Xv9xDHseg1IbTF+2sCbhcDPnFVTgr5Cf2haIya9DSTSCI50S1eeJsOTZsPYYnVmxXrrPG5Y8YbRgIS7hlU/dHmY9EAJU8DQaQLmr8c6sNavHsS1nCRFSiCG4JnwMpO85J5BZUYOU/M7Hs670qCQcZ8BMOgpIjpk+fjhMnTuAvf/kLGGMYN24cAGDChAmYOnVqxDs1duxYnDlzBg888AAKCwvRvXt3rFixQrGUT548ibFjx+Ldd99F//7uku9LlizBzp074XQ6kZqairfffhuDBg3yd5hqwdtaMxmNimUcazGhrNKuSAkcIm/zF9ZoMODk2XKcPEsHLPDJPtG9jRo+RwolFTa8/PlutGwahxfvHaJbv/doAU7klWForzZ4+K2fcUX/Drj58ovCPh7/uIgWZZXdgY/+lYkJl3RRlnGPA7EyCNNYwu7/RauefwJtDj3Bi+RIZUITl/H7Jt4/3o64Hbd6Ke8VEfzD6j2RK1E3wO9KfkmVkiqgJi3hoEjYbDbjxRdfxH333Ye9e/fC5XKhZ8+e6NixY4117I477sAdd9xBrmvbti12796tWbZs2bIa6wsFbnmZTQY4nEzRNgEgNoZbwr4HGkoUnZeuafRyNnYpFhcjC3hGGtkejVr0dQXclmibZg3x6hd7AAADurUC4PZjDkTCr63ag54XJOHKgfrnhfLu2LEvD3uyzmqkEdHtiy8WRyMKKWosYbV8k7qv/toFclGj9lXvBSFHUMEvwn3lt1zKEXUTXCJzOF2IsbjnqaJuCXN06NAhJA34XAZ/6S1mIxxOp4Y8Yz25Bvxl9LIJQ2COolKrroinMuHkdAnWV81ZwpSfcHZuKZ76YCcmXnKhsoxPVHgnIrpv0WZcM7QzrhqkEm7G4QJkHC4gSVgJGBHOiX/QROKtELweuAUZSI5Qzkm0ngneo66nRo7gpE9MiNKBM3oS1gT2SDmiToMJzxKf36nJiTmfJDx//vygG3n22Wcj0pn6BP5OWcwmVFq1RMTDXP1VeeDEIJJCaYVdIeFvfj6CSqsTF7VvDMDLEg5iYo671oQKah+eD/lAThHMJiMcTpdiKYtO7C7GUGl1YtUPWRoS9ns8p548+YNfKbj0iYTMLWSeJc3ucKkkTOTGoBIZiXAE0JFdlAZNyRF23ySsdWeE0n+Jugd19OmqlTqMPkn46NGjmr/37dsHh8OBzp07AwCOHDkCi8WC7t2711jn6jJcXpNwIuI9eYP9WTrc4mTEEBcA1v10BADQpV0vAO4HQiGfIPpnNkWOhLmXh9PJkJQYi7yiSo1c4fKRMtLhdGnkFg7xnLklrJn08vwvftwqrKolopCii2Hp1xn49cAZDO/dRtd//lvzofDRT3/LRNJX29FvR2W0o0hYkVOkKRx1VFodeH31b5hyVSraNY8HIEaXMsVKqo5HUiD4JOGPP/5Y+f3JJ5/AYrHglVdeQVJSEgCgoKAAjz32GEaOHFljnavLUEiYqOQQ7ylD7+8lI19OYnv+4jtdjHTd8gWLyYDA/g16UF98rm3bnS73uRVVokQosbTyn5nY8vspLHvkEs1+9yzchMHdW+naEw1ASt/m16bK5lA0d5GQFXc0xvCrJ6KOKS+OnhRFEqYsYVUyUK83pfU6XQyf/fdPjOrbTmlHm/zIqesD/9iKh+WTrLI0UvTxZ04RDh4vxpffHcTDN6UBUJ8lKuNgTSAoF7X33nsPs2fPVggYAJKSkvDoo4/ivffeq7HO1WXwG8UtYZFYeAUNfz63fGKO0jVF8HpyoiYcDMIp8wMAdiJGnmuYbjLSP6Bbfj+lW8bPZdu+XE1bjy75GZ/854Dyt4P4sqgk7AT3caAkBTEhDw/SEDVtKn2nGLWobMfLPDEmWLjqteZ9LCy1YuOvx7Hw890CWevlCCornSZdKJdgzoECq/UdiZ4w96IytYagkxi11GQQU1ATcwUFBbDb9cK03W5HYWFhxDtVH8BvDkV2CZ68Am5NiZ4MUtNb+reEeYUHu6AJB4NwCl6K/RIhTkLxdqmk9OIkXQXh0mN3OFFQYsWmPSeVZdQwjz/wlVYHrdH6cTPTWtl6i7PKrg+ecAiSCHWNnV61+IrKbEpuC8onmLLGXYxhw9ajSGrUQLWiazk6UcI3isrUkZ34DCiTdDU4agnqTe3fvz+eeeYZTdRcdnY2FixYoPjpnm/wDswQwS1hh1PvcsbhTysUwatyBDMcEok3bEuYIAZFI3OqUYIi+fAz1NRjI2aTqWrTCnkSfaDIDFCtXvFD4I/MNR4MNpfueA5iOxEUafJlYvIjOzExx/dhLoa1mw/j3W/2SUu4DkFJ6F+pn3MAQHokRdq1MChL+Nlnn8V9992H0aNHo2nTpgCAwsJCpKSkYNGiRRHtUH1B08RYTLzkQiQ1aYi9h/M16+I1lrAB/qbSAlnCopUWCG53Off21MchGFAkrM22ZtL0C3BP3NkdLo1uS5UU4uV+GjW0oMRTrJQP9cUhoBLqK3y/NARIJKOnCJQq6VTlSWBETQQGerc0LyLhHcHvJfVBEXNaOGthskciOFDvFWUYhZOGNlgERcJt27bFunXr8Msvv+DQIXdy8a5du2LIEH1E1fkCg8GAsUMuwAHCuotXLGEXTCYD/KXoFSVRciisRMwFR8KVHmmLmjAMBqKmunR9Bo7lluKWy5MBeCw3xX1H7Y/ZZIDdofXlLa/UyxHcUnZ/INwkzAlVjB7jD7zBYFCsbDuh9WqSGvmxKh2EbBHOi0RZQ4FGKDZixEP5RgfCtn2nsfdwAe66um54I+3KzMOFbRvp/NrrGwKRMDUBG2nXwpCCNYYOHYqhQ4dGtAP1HZT2yr0jnC4Gs9EAq24LFeINLSq1YtGq33D31WqiolAKgooRepGwhHdm5nmW6cNxxd8moxGAE1U2vRzBvRsA2tVLqXPHCBL20S9K6/VHaJpJNqKuXrCg8lsEO2uu9Y7QSxmB8M7f9wFAnSBhF2NYsj4DzRrFYuGMYdHuTrVAGT5kEJDm3ke2D0GR8FtvveV3/f333x+RztRHUCTcIFawhP0EbADah+C7X48jO69MUwqe8h7w2RdzZEmYIyfPHcrscDIlmY3YL64/ay1hNwmbTO6IQvf+fJJKbZvKHaE88MKlo4IwtG5kvklV4/Pr9UEIBdoADt52cO0wwrqqr27C/AOUX+LPvNDC4XTh+1056NmxsRIAURcQUI4g5gOiogn//e9/1/ztcDiQm5uLmJgYtGzZ8rwmYZFk42LNqLQ6EGvhuilTEoD4gmjpJjR0W9B8Ms57fSCIlnBsBOQIDh6YQZEZoIZnVwmaME94Io4EOFFSlrDGrcvOLWGDQvrUJJ0zgCZMraM8GIKFRv8lPDT8wUnIEeEMa10upgTAFJfbkJNbip4XNgu5neogHCnnn9uOYd1PR3DPuO4Y3L11RPphtTlhNhs8I7HQ8O43e1FYaiUjO6kcIZqJ4Whowv/5z390y/Lz8zFnzhxMmjQpoh2qb1AtYYan7xyA42fLFT3WbQn7v8TizeVuT8Vl+qoO/vvgHvJbAljCJqMBThfTuM3xZUp//HgZOF2MTPXIrwFlCYsRc9x6pp5hOyUtCHOalMcBuQ8BqrhpOM73gbwj/EF8sRVLOExrnCeIeu3LPcjJK8M7j40M2yURAA6dLIbd7kJqp6ZBbR8OCZV6noeSMv8J+0PB9Nc2o39qS8wY77syjS9s3ev2X79ygJ6EnaQlrCfmSCHsO9esWTPMmjULCxcujGR/6h3Eh795kzikdW2uWMJd2zVWa5b5GII5CeuyuFwd5jmCeOA5+YpWeYxFf2u5XGE2GZWRvnfieTKCjdBCxX5zohVd1HiUmkg0irtWgOTonDSNPvL7KhpzGJawIn+E4fdJSyLBtUMFm4RjUIkjlTxPzmfvJEqhYsFHv+Llz3eT6xxOF1769H/IOlGM4nIbDh4vCsmCd7rcQUZmj7UazPMcCnZl5gXeyA+oDwojSFjjOxzhc6hWyXuz2Yy8vOpdhPoOE5EpzWg04OmpA3H/hF5qtQ2CFAGvySXPCyZ6FviSI0TvBy5DiFZnjFlvCfPtDAY1zaO/dJtqv/QEIvabf2CqBBIWgxR0y6jQYZJEDeqwn5qYIwieAjUxF44lTPUhWFCRfOFYVGIf+MdeHIFEGrmFlTiQU4QPvt2PBR/twguf/C8kS3jay5vw7Ie7lPdE/HCWVNjw6JKfcex09OrOUf7s1KhFuz6yfQhKjvjf//6n+Zsxhry8PKxYsQI9e4Y+FDiX4GsY2KGltrBfjMWkWCyiHEClQhTha2LOYjYq2wdrCfPtDDDAaGRwOYML6qB8JMV+cxIWycBu11uKijsa8RBTJGoA7etL5m3wY5FSFmw40LophbavWGuOjxjC0YRtGhL2ZJuryYTjRk6eTIneDFWOOJZbirSL3PUhxft0+GQJCkqs+Py7g5h7a9+Q2oyUJFBQohZl/feObGQeK8SQnqpmTd2jqPgJ33LLLTAY9IUs+/bte16msRShpCUMsJ1ouZqMBnJYrCYAV/fzNdyNsZjUyS+P1StawrGEJqxYvQZOnFod2VeINScxA2j/WEZMXgQK4fUGdZaBtOpg5QhnkGQdCNUhcPGonITDcXUS6+Xxe1xZg5Ywf6bEyi7WMOQPM2EJN/TMgYilplwuhrWbD+GKAR3QJCEWvhApIiwoVaW/L7/PAgAMEpJOUfJJVLwjvvvuO83fRqMRSUlJiI31fZEk3FDzDqtkZzQaAB40QAzXRfia+KHkCK0lrCdhs2IJq6Tg6+MgwiF8HCg5gooAsxGJgKi0lf5ApZPUrA9DjgjFN9dfO9WBQsIhvMxGgwEuxkg5oiZJmKrmUkkkQQoE7sGg8RIh9NasE8X45/ZsHMstxaOT0n22FykPhSri2pVWqBIFJQdGZWLu5MmTaNWqFdq1a4d27dqhTZs2iI2NhcPhwM6dOyPaofqGwD6P7hsmkqIv32EqSMHXw0bliRAn/0g5QtCEeatiO4HyXBgEjTbosj5iOyH66AbaTnxBgn0t6kK+hgorz6AX/MvMLUlRjoiJsCZcaXVg4ee7ceRUCVwuBoeQuU+8F1XW8CcCA+VgEKuqlFXacbqggmwnUpYw9WHNE4rcUqOfSMsRQZHwlClTUFxcrFteWlqKKVOmRLRD5xr47WogkHAgshOTJvgaAmusXkITjiUm5sxmvt6gWOjcLQ4AmYAdoH0kyckuwY2H0re5FRopKyYceSAUv+vqwtfnOZR8IBy8aGyVzYFHl/yM7ftyNZZwaYXNr+9zMNfq5Nly7D9WiGc/3IVFq/bgnoWbhLB5l/IhCMcS5h4/lK+1CD6hbHO48NyHuzDvnW1kezXxDDVJcKe1PKMh4ZqfmAuKhBljpMVXVlaGBg3qd+x4ddEqqSEAYNywzuR6TnaxQtCGL7KzEWkWfZGGRv+N0WvCouXNlyqWMFQdl4dYA0FY6AZ6Yk4pURRgkjHSVmg48kBNJucGtLKTxYdHDIdoCDpdLnzzy1FNAnoR/N6UVdhRUGLF+9/uV0Y7lVYHHly8BYvX/k7uuyszD/cs3IRT+eU4lV+uIRkRooS092ihu1/C3IX6IdD2MRiLvqSc5woJLujBZncqFmlNTo6JzwM3SEQ5gnpeIu2i5lcTfvzxxwG4h9zPPfecRgN2uVzYu3fvee8dERdrxvtzLw24nUiKgSxO8aH29o6gqjvzh0d8NEQ5gk+qWgjrOFEgYV/SClVvjcojofX1pTThyD684ei7NV3NQiwrFWM2aYqMekO8z1szcrHux8OotDpw46iuRLseN0C7Wr1DqSbtuQ57jxRo9ikqs+KXjNM4lV8OADh4vBgr/5kJAOQzS/kbV1SpiZZizEZYvbbbsPUo1m4+jKWPXKJY5i4XQ25hBdo0i1e2sxOjIIrMKJdEq92p1G3kiJwlLFjmnp+BnqtajZg7ffo0ANUlzWJRX1iLxYKBAwfizjvvjGiHzlXECqRoDmBxUgEcyr6eXAxiqCYPjRb3E/2EeTZNbjE7mRr5lkBYwryYp3e/APUlEXuleEIE0IQjbYWG8yoE0wf/yUf9Q8xkF8j9T7Tm+LXzNcnG77c4kaRG3tHt/+3d7ai0OpDucQ+jEu2LoGQG7j3gYkyZPxD7wKuqnC2uUmq0ffPLUXy95Qieu3uQsh01byCS2Wtf7sGfx4sw+2a3q5o4kqqocuhIOBRL+Ltfj6NBjAnDerXRrdNU1Q4yFL1WvSM++OADAG6L+G9/+xsSEhL8bS5BgA+lRJcxkw/fYjU6TD+DzOF+EZwa6YCTsPhgelvCAEOcZzuHw6XkZOD5KgDVQo8xG8kJFBdjAPF8Ki+YprYaRcI1a4VWhzxFiD7YIe8rZrILQMKMMRSUVIExd3Qg4Jtc+MhHtEJdgl7L8b8/z2Dp+gy8OetihdD58xGobLvYdmyMCVabU1P2x6Rowup2ifExyC2sREmZVSFhHnxxKl+dVKPq74lkluGx4pVcDQ6nElJfVmnHv7Zn4+I+bRX/ezHrni+5lOPT//4JABjWqw3OFlWieZM4ZZ3WA4cbQf6foqh4R7zwwguSgMMEv10iCfMHxlegh78JFiowIy5GX9MuVjMR6P5frH3HnyNqwtBXdB9jPsI8Pf9TSXhE1LQe6x2CHdK+grxjUcK7Q8/2JfbB18eWw8WAR5f8gseW/qJc+0AvOBk4I0yI/n3LEThdDLkFqu7LrchAXhQiCXOZqkDIlGYmrPFGSo02NScEf84qBNKnckCTkZNKlRM1+dWZokqltt+Pv53Ew29t0ewb7Adz98EzmL1sK/ZknVWWaWsJBmcJswg/xj4t4fnz52Pu3LmIj4/H/Pnz/TZyvgds+AUxMadMlHlZnByhkrAiR2gsYeF4nm1FTwgOUZ/mCkck0mBSZFLjJCzosaHCfS+cym/vZd6Jjny2IxBvKGlM+X0IFMBBDec1pOE5pGaCz7MsoBwhkGssYT1T1niiZyRVUFqF+xZtxtCebZTKMuXC8cjk9sT1FPOmNIgxo7zKoXw87A6XommLk4jBShNZJ9weXkdPqYUYHMRHLZAmXGtyxNGjR+H0PIBHjx712UBdyg1aF0Fbwu7/YwT9UIQ/soohouN4/mLx4dEEhxh8k7BJQ8JGzTFCRSCSqmk5wmIyoBK+I//87ms2KeWZ+L2ymIyohHuZ2WSE0xXYP1YXlOMHVKIY5iWoHMwpxJ9H8pUPtzjR53LpZSB+r6nMcaHIERzaCiqqm5xyPM85llbYUWl14rtfj2P88M6641ETcxR5FpaIJOy+D2W8FJbTpUxMa2QZ4mbvPVqAV7/Yg1dmqEUoikr1bnJUetZAz2mthS1//PHH5G+J8EDJEeEU4+QTfOJQt4Ew4cYhDqUVOcKHJXxB60S0bZmAo55STb7kiOqituQIiyl4TZdbuKJ+y++VKC2YTQZY/XMYAK0O7GsClkN8l4s8OaS9X/CHX/8RANCqqVvHDGQJc6IULWG7R64QJaKcvDI8+f4OPD11oLCd/1GZmdCEuSUpEiEfSYmuXlRhW/F5tXjqFIphxPw55Ba108UQG2OCw6mt4kKR4o+eit4HhZBo/gHTZPYTr2eQJavqTCpLiSBBTMxxSzgcEuYPuFkjR3BLmKFpotuN0GgwYEiP1ph5fW+F9EVL2CyEOv/fHQPw+O0DFbIOtz5dIARbJy9ccClAkw8jwD78eor78KG4KC3405vF0YToGxxQjhCuB58AC3SJqJzGDoIoxeG6kvtD6M6O/e58uty7AaDJR+tqqLeyqZp9VAVjVRPWeyMA6vtBWeuaorJK2lTREtbtotxPsa/8/EW3TyrBVJ3xjli2bFnQjfz1r3+NSGfORfDbRQVPhDPs5w+r0Ycm/Lfb+uHwyRIYDAZMu8Zdj4w/fCIJW8zuAqRaTZhPzIUnR0QCMebwdV1OlOIowWSidXfxeJVW7b2IJYiZSvnJ8zmIUoXYjno9jaS/sCZlIq+2ITCKSGJ8UzElppoESm8JiyMBKq+GEvxRqU6oUddJOzTXH4+TaqDimNTEHPVb7CuVaZDf40oflvDPf5xCq6SGiiGh1ct5MiLaElYkoQAcW2s15latWhVUAwaDQZKwHyheCJoyRx45IoxhPx+iiTaWSMJJjRroKuByS7ihzhLW+hsr3hE1ZAkHAz4ZEw44AWk9HfxXu+aEK06cUiRMebKYTQbYHMwrj7PeO8JX0IYmYo5I6FRB+ATTBU/9yxFUOlROwqWEtSpCk9CfkyJhCVNar8YPmpAjtMStekVwUF43qoeGen6MMThdLpiMRry3YT8A4PL+7X2ek6/JwWAt3FrThL///vuIHuh8h6izVmfYz61U8TngZOFrVpdbwiI5iXIEh6kOWMJxsUTOiwDWLIea3N6bPH2zMCdf8SPJl4nES7mrmUxGwOHymceZL/clsQRKeE8N8SkSFomSH7OK0G1FWD0fhTIxYxiVqU60TAkNmuoDl0KoVKRa0lOP4ySserW0lX6uQ9SE/7U9Gxt/PY43Z12sLFPlCP11qO7cRFRSWUpUHxpLimvCYdQF44l5xFl0bnH50ly5hStabFQ1jmiRsBhkwT09ROKlXPkolzH+glIfG19QLGGL3hLWkjBtCQPqR9XdV73fNZXbGfCeIOKWsLqesi41+ZmJIBm+B1XlROQOfj2pyTMRmolAYuJK6YNg6XPrWmtFq9ZxSYUNNrtTow9Tlj5/xsXt+H0QNeEtf7h17fxiNUE7l4W8w599nWcoiEoWNcBtGU+ePBmDBg3CoEGDcOutt+ryDEvoMTK9HQAgvoH6vTMockToZBcT475l4oNgIrQuEdwS5iTbs3MS6W+s1qCrHbdDylLkkolomYp+u8q+RB/5x8NEfGx8gVuuFAkbiWsjwkx8yERLmBNPrI+K25ocIQpRhmEJE8tEn18ezEFZ3qJFSVuhRHAIkZ9ZYx0TuUSU7V0My7/ei9lLtyInr0y3XiOdEH1QSFjoNyXB8GdYG8UZIRKOhnfERx99hAceeACtWrXCzJkzMXPmTLRu3RoPPvggPvzww4h26FzDdRd3xruzR2pj36shRyiWsPAc8PwPVGy8+3CeAxoMWDF7FGbd2EclEIOesMxhlBAPBybFctW724mkqHg9iJYp0UcluX2QXg3isWMJOUL0JqDczfiLrk0rqidcX5aweA+punOUNEEVPHVQ8gBBzFTRVZfGOvZP+pS1qmTQIyx0MhcvY9h/rBAAUFiqd5LXVjXW98tMBIzwjzOlu2v65Vkfbkg6v89RkSNWrFiBuXPn4rbbblOW3XrrrUhLS8M777yD22+/PaKd2rp1K5YtW4bMzEwUFRXhu+++Q/v27f3uU1hYiKeffho//vgjzGYzrrrqKjzxxBOIiYmJaN9ChcFggMlg0FhukdCEGWNonBCD4jIbYmNMWP7oJT6H3gqZMHUSiecWFh8oxTquJUvYYnJ7DVjMRsDzPnIPDtGi5L/F7czCb6U9yroPcC58W9Hy5sczGYKzhMWAJdFapydlaYhE+cPuE8gtqCDL7FCuZ5rgAyrBPrEdmbGPDFzQL9NIFH7KWFGlpMTRGp1fRC9hiLqukk7TKlrCerc8LleIfbU69KOEUMC9YCIdthwUC5SWlmLEiBG65SNGjEBpaeQrpcbFxWH8+PF46aWXgt7n0UcfRUVFBX744Qd88803yMjIwIsvvhjxvoULreXGLajQSZi/5C4GPDN1oJKpymI2+Yxe5MQrfsC51Ui5/wTyb/UHsQu+LEDleIRfLyUFUHKEhSBXykWN+jCJfeTbin3l90psh5I1qMlN8cPKNU3qOnhfY4WEGfDxvw/gPztztK5UBLlSiZOUyDQiKozal/JgAFRZQGNl82Wa7fxYwgE8E6j1Gh2ZkD+oxPJqJJ9KwiWe4BfROuYkHWqNPG+vm6jIERdffDG2bNmiW75lyxYMGzYsoh0CgLS0NFx33XXo2lWfV5XC8ePHsWXLFsyZMweNGzdGq1at8OCDD+Krr76C1UrEBUcBonXJScAYgsXmvR1jDIkNY9C2eXyAPYABqS0BaBO4c8KiqiYHSjzjD1pC9d8ORa6KdSk44VEBFRS50pawPnBD247eLU8ZLZj0fRChTMz5SKavJPQn99X2307otpQrFSkPaCbKCImCIEUqyILchwhmCPRxUC1vQhOmCtsKoHyQKRc8So4QiZnrv6JftZ3oazBQZCeTfj4mEghKjujfvz8WL16MP/74A3369AEA/Pbbb/jhhx9w33334ZtvvlG2veaaayLawWCQmZmJuLg4dOnSRVnWq1cvVFZW4siRI0hNTQ26rWbNQs8W16JFYsBtxAkXPiGXKFSTjbWY4HA6AuY9aNqkoacNc1DHBYB7JvTBLWO6o1G8Ks2kJbdExuECdGrfVGknzkPSjRP9V0sxGg0+H8RYiwkOhwsuBsQ1sKCkwnesb8M4C1BchbhY9eOQ6In4ixGG8AmeTF3iR6QBEYLN+y0SXMM4bapOp4sh1qL67SY0jPUcVz3nRh4/6/iG6vVKjHdvx8Nr3X1wty0Sb7Mk9aPI73OTxvrraTEbNRNJ/GqKH8DERvr9qGdD40bGz1VoRylRJOxsIPRNX54Z6jJa4/Vux18bolePk9hHPISyuzB04ddcJPA4T8Igg0lIF2vmoefqMhuhgwcDi9mEKptTuc/xnvc22PcvEIIi4eeffx4AsH79eqxfv55cB7i1MX8kPHfuXKxbt87n+tGjR2Px4sXBdEmDsrIyJCZqLwj/u6xMPwPrD/n5ZSF96Vq0SMSZM6FJMk7Pw2CzqQRlFqxCf9UYKircln2V1R7ycc9UqKOCkX3aoGubRDSONeHMmVK0aJEIq0crqxKiqEhXMKMBNp+eGAY3STsZKRmIUFcLOmGVvgyOwfOyBrLPHXaH0melZbEdT15lkaTtnn1Khby55Z7fdoEkeTIrs8kAzy5gHsYQo9yqKtRrZ/NYZoywvLwVH6tnW5tg4Z31VMQIBPH+8HYqhCAMTj7iMJyvF3lQozcTVir1XPJ9RJ210hNsYyOiZETLmpIFxA8TXy+2XeF5NsV9HZ59cs+q73qZR44oF55l3ldbiDXy+OPCn5riErcrXLDvn9Fo8GvcBUXCmZmZQR0sEObPn4/Zs2f7XB/uJFpCQoKObLlWXRfzIA/s1hJZJ4rR2lOfDlCHw4FK4nC9srqylNFgQMdWibplgNYaa9jArPElBdyWpq8ZZrPJ4AkV1pek0W9L6LGK14a6nSJHiB4TxESZhdBoNdWkPXEbMYT+K15QbniJPMnvjyazmmeZwYeLGm+SkjK8JR8HMVEWzgSSIgW49NICJRlQfXD/Ds6y5ZNvDkKXFj0dOHxp0HQfKBmF8v5wtymm6qT29e5zsFC0f64JR0OOiBTi4+MRHx9YwwwVqampqKiowKFDhxRJIiMjAw0aNEDnzp0jfrzq4rJ+7XFx77bIzlO/pDFK0IARZXQdRgDqA0EVP6wuuLYpEmBcrJuEeZ4EQPVMoKQTk9Gg7O/LP5aDn4voPcAnF8VJRpEAOaiJMh4ooZlQI1J6xhL+xuJ7xY+tmcgkJweJD4bGO8LdQAM/ejIHJxLRqg6HhFX9V22Hea3z/q32Qe+ZEAikdwThbqdsHxIJewjepSd46oNC6tJUFGDImrD2+YsaCR86dAjbtm1DQUGBkseU48EHH4xop1wuF+x2O2w2zwynzQar1Qqz2QyTSf9At2/fHsOHD8fChQvx0ksvwWq1YvHixZgwYYKmOGldwOAerWAwGBAbY9JYaWq+AvqF5Q9kTc3QAqoFKD5jPHhC1DC5zCBKJ1y2oHx+fYFyD+OEJvovx/jxmBAhTszxD4TGEua5MQL0ix9a1C+VStVCv2IVd0GxD4SfMHE8/cScXq8MVAmDAkVcHBoCDJisJzjY/ZBwIFDPMBXVR00o2okPCvWRoUL5Qw3W0E3MRcNP+NNPP8Vzzz2HxMREJCUlaR5Eg8EQcRLeuXMnpkyZovw9ZswYAO4ySxMmTAAApKen4+mnn8a4ceMAAAsXLsTTTz+NUaNGwWQyYcyYMZg7d25E+1VdeFe41QQf8GQvhEeBxeyetAOARM9kkShlRApG6Ak+TgkjVvPpmgTLgJOw2WyE00YXIAWgsaQ5+HMkyhbDe7dBZnYRRqS1xeI1vwNQrUtKHhAh+jkbDQY4GdMkSeIkHktYxyLhcs8MsbtUdJzqLqhuqI2Y4/sSeSe83BOpiLlAlTAo+BuGU9tVF7y74p0N1fsgEHwlYfc+HpnTgpBEgoHW8PGSI6JBwsuXL8dDDz2EadOm1UoljUGDBuHAgQN+t9m9e7fm76SkJLzxxhs12a2Iw6wZ2noISaOPuh+EGItagaNT60Q8MikNye2bRLw/Br08qhCpmRiGi9ZojNkIq82pccVrYFEfL6MR8C5MwR8l0VJs2MCCmdf3RnauXqoRH30qeEKpDWc0ksnayVSd3OoVGudESu2rKeRJWMKUHEG503kHxCiVk31kUQsWahpJ/0RR3dBdfwj0AQi5vQBaNRWhZ1fc6cLrC69qzn8DatRkVHJHVFVVYcyYMbKUUYRhJiaQYmPEnL/ul9zb6utxQRI5HK8uFKtQIAKTlx4GqAQohuhSaSQbxBJaL3E8SrYwa8hOr4OTmjC3Vk0GZbJMm1CHt6dPsC+23S+lBcYNuwDXj1T91Ll0Yvb68PB9VR9kwU/YT199+YWLkkFlmCk9AVqO0KyvwVJTwSTvD7c9f1q2Vo4IPk8EFZxkJuYVzIocEUyvg0dQb/K4ceNksp4agJmwtKjw2drKakZV/OUWOq1f6x9U9zCb0nr1JMYJkPKi0JKd/vz9acJmo9FvbmQxiKRbx6YAgK7tGivLTEYjxl98oVI1GFA/RpTXhotpE7gr4HIEFfLsI1pStLLCsYQ5ApVtj7RkUFugPi4OYhLOToRd+wIVpk9V31YiT6MxMTd79mzcf//92L59O1JSUmA2a3e7//77I9qp8wWaaC7CKuQEktDAgtqAgRiamyjpwUM0ZoKE3Q+vuwHR9YxzjkWoiEyds9KeibI4hfUEsfHt3Jow76veMhVJveeFzfD2QyPIIqgiuLVEyRbMk5PD6WIacuU6cyiWsGiRi367oSIQyUZaMggGRoPeigy1KCttCevd5KiIP18Q5zY4zITsxBEVTXj16tX48ccfER8fj6ysLN3EnCTh8GAx6a3CWI0l7P6d0LB2SFjNMaEf9geyhM3UdoQlLCbhEatOe4MKGdb0i7SE1VSWimVq1lum3i9VIALmbXqDk7mLAUN7tsbmPSc1VlVa1+Y4dKIELZrE6dvzERquLb0T/sseqGx7pCWDYBBjMekqOgcKTvIG5XLGQU3MBWcJU5q98BzzCVgXI4OXqougSPjtt9/GrFmzcO+990pdOILgmcwAVSslLeG42iHhnp2TsGHrMaR0aIrJVyajosqBEk8EmEUz4aYvNqrN2+BeHifIDPy5iY0xAeXaZVRpeErq0EzMUdalWZVONKSv9MH9v69q0vdd19NnEApNwp5+uRgmX5mMiZd00fRrzOBOGNGnreLREqg9QGspVkcyqEnNN1xQJBwoOMkb/ix4KpFRMNeBGpVYCCPA6WIwmQwRrxoeFAnb7XaMHTtWEnCEYfQaUQBeeXTN+ty6NYmUjk3xzmMjYTYZ0bW9WyNd/UMWAC+NNoYIiiBy+Wo0YT8+wdToThvp5p+kOUweLdgoWMIWQnf3dT37pbQkl/vsg0V1UTMZjUiIc//dvkUChvZsDaPBQBIwQH9EgMBZxuoz/LkVBgt/VqhIjlSRUF+gvVfoiWGLyRjxD1xQV2Ds2LFyYq4GoJV13P+Lk1RxRK2zmob3sUyUzGDWJz3nk1hM4zOrJ1wqeozS2ERLkf+iUnEavPZJahSLFk3ilOOJ7VDWcbCg0o7GEAn2AeCZuwbiqkEd/bbnSxN2BQioqM+gJpjDKfHlC6GSo4mQrLyj49zrRUs4uHqHoSAoS7hp06ZYsmQJdu3ahdTUVN3EnKy2XH1Q9cgaCIES0QJZPUKxDNTtuMWnLTGjn3gUXfAolzjv7d2/3f9rItj4i6POA8JkNOC5uwehdevGWLcpS3MM8Xco+ZIfmNALpwsr1Ik5YV2MYAkHC64p+tKEfSVZPxdAknAEXS1DDkf2BBiJboW8nmEsUVTAxdxJqaJCwl9//TUSEhKwb98+7Nu3T7NOlryPDJQ6cKJrDDHEr21QBUH5hJtotTXyTB6KWcDEjwc18UjlaKChsLDaLyWKzqCQs8loQIzFBJPRgOsuvhDv/mMfkoR0kNx3mJIWfCE9uQUA4I/D+bp1qiUcPAnHWEyotDp8jm78+cSKaTQ5amKiKNLg0ZIU4QYqPxUKQiVHi8kIK5waS9hiMqASWmNBcUX0fDwDuf+FiqBI+PvvvyeXnzhxAmvWrIloh85XGAirkKoeXNtQE5zrvSPEvnJLuEqwhE0mIy7r1x7dOzXFZxv/BKCVIyiXOAoGPQcLpYXUFSK5DunZGkN6tsaZIjUbEiVRBAtyYo4YEQRCjNkd/eirD9TkEofZpCdhXnKnLoOnNq15Szg0clQS+hPZ+cR3LlaYmDObjBGXiUK+Ai6XCxs3bsQ999yDK6+8El9++WVEO3S+gtI9uQVsiuKEqBJkYdQ/lFo5wm0JW70s4VuvSPZYk4J3hAdUtBoF9dr4d1EjXY0ITTgUS5hqR+lDiAldurRtpNbLC2J04533gCzpZNJHItYGQjEMLGbfgTPV0YSr+1oo+VpETdisTxYVo7iouc87KpYwAJw8eRKrV6/GmjVrcPbsWfzlL3/BO++8g8GDB0e0Q+cbunVqinYt4lHlKUzoIixhFwNm35yO0krfVSpqCqpMErolTPlBU2krGYC3Zo3w+VJd0KYRzCYDxg65APuOFmraNgimcKDwU+VcwqjtR+2jphUNvP+7s0fCAAOe/GCHe98gLEDv4bVZsNK8k8tYzL5zPEcSYrY8nlshENx9dEbcErb4yWsd1P48/N4iyhF6w0eNjGSIMZkirgn7vQLc6p02bRquvPJKZGRkYM6cOTAajZg+fTqGDRtGppaUCB6P3ZyOWy5PJofm/AVzOF1I7dRUqRVXm6B8ecVwXY5GhCVsCkDCo9LbAXDnwmjYwOwzaCIhzoJ3HhuFbp2aqm17+qMp2umnLD0gWMJhmFCKVs/0y4JJ6GIyGmE0GtTcyGGQD1UYVUyzWB3LkLom1DIqKCcQeH8p18DqWMLVnSshc0T7SdTvcjGYjbU8MTdy5Eg0atQI1157LRYsWICWLd0kMGfOnIh2QoIeWnFSieYsufIsCl+HWCKhDg8oGdy9FbbvzwPg5WZGpK3s3KaRLr1n0P3iJEwsE6H5EBg5YYXOVtT9USxhhDAxx4e7QnuCrO0X2uhF98dOkayMavrOcGA2G2Czs8DLPClNQ7mGappWqsJI+F8OPokWCsyCi5l6L8TJcMIbyKxOzJlDjPALBn4/JQUFBbjwwgtx0UUXoXnz5hE9sIQWnKS0coT79kRz9ttfv8RuWcxGvDVrBG69MhktPWG6lK+vr2i1UMHlAdGVjbKEKU3Y7UVhRIeWwZe+Eqs/D+3ZGkB4WbUsglWlLAvSKlb0ZMKv1Wg0+J1wDDQZSfld+ysXReXC9v6ttMMtTuLeG4m2g0U4nhWU1UvliBaJOVaQI2piYs6vJfzdd99hzZo1eOaZZ2Cz2TBu3Dhcd911MnKuBjCkhzv3AM/qBagPZU3mfg0E/oCKREPlmDAaDYqVO+vGPjiYU6SVF6oRKOGvXyJrBCRho7rv0ocvCfvYd43thrvGdlNCcEPJqhUrOP5zBKvnKjk7RNIzqh8WfxOO3CfWF5SgHMENjpOcyaS6wakJzkUyM4DX9HSH9XodW5kA01vCWrJzW6mi252of+vOKQw5wmJWc3Pz6yn2Qa1xqJcjnDx3RG1qwq1atcJ9992H7777Ds899xyOHj2K8ePHw+l0YsOGDTh9+nREO3M+I7lDE7w/91K0EipmJDVyl2ZqkhC9Ek2UZwKZbU0ggMbxMejvpV/z1b5SOIYKfjyjARjRp62nX3oSEpeJmrDB8y9UMDBlXxPxgQoE8YXmCNaio8o8cTI0GPxbu5r6fKSXgt4dkn8wxHvG14ueGiIZUp481AQYBzXXEMiyVvscBgn7SVEZaBn3dY502HJQ3hEGgwEjR47EyJEjkZubi9WrV+Orr77C8uXL0adPH3z++ecR7dT5jmfvGggYDGjbrCFMRgPSL2oRtb5QARV8aO7ysoSDQSjuYbExJl1Z9MSGFnfhUaUdA6ZclYJbr0gOfOwIj+AsZiO6X9AUVw7oEPQ+44Z1xsmzFeiX0gIbth5zt+OHTEQNk1tuBkLDBHxPTDqcTEOuvvyN3W2oerOSslTc1yvBOcAtXLfnDtd4xcASbq2TmjDhCiaW0hL1b92+YejJZsEajyEIl0epiraCWODTZIxS2LKIVq1a4f7778d9992HzZs3Y9WqVRHtkATQroWqVfpLKlMbUCvCq4TbJNFtmfdPaYGcvDL3dgEILpyQ4VdnDNMl8X7u7kEoqVBd9Qyeto3mwO2q0krolgzPjdGxZaJ6bIMBj05KD6mdVkkN8eSdA1BQUqUs85e0nw/R3b+JlJ6CzzblLcBdybRVovUTWpTnBQ/nFS11bhVTlU8AbT4GTsLqMv9yhGIJE7othfAsYbHfejmioULC+tGGy8U8H7UokzCHaB1LnLugJsAax8fgrVkXo0GsGet+OqJbT0H10Q2ehMXKFhyJDWOQ2DAGpwsqNO0GAyVrWxgTnS2axOHxyX3RqVVi4I2DgHayy/dJxFhMKPeUOaJcvGKEoTIl9cSYjajyyo9AVvogJuFiLXrCpSLKRKLk+2tSiCqlobT72B0uLznC0zYhf1AITxP2Lz1wF0pxIpaTtNPjHREVOULi/EW/lBa4rF97XDPsAvySoc4BNAy52odHjzUacPtVKZqcDuFAcVELgoUTG1rQL7kFzha7rc9wKyNcFMHiqlQaUAqaJP8x+g9ijMYS1l8L93o76VEhVrUQczF7t01NUmkjysSPg56EuU6sacdDwpQrmJnoqwju0hdOOD+ljYt2Af/QidZuXKwJg7q3wqj0dvj1wJnaDdaQkDCbjLj1imQ08pEXt3ECvdwboiV8SVo79LqwWbX6xV/sYCzhN2ZejClXpZKeHtGCiRjuUhAtWDLYQSg26i9iMIYY4mslCkrrVclaXUZUmBbkCLVaij6XtAjuSeNNzO6+iJq3vg9KAYEwvSM4/LnTOZwuxHtGYgaDAfeO64HkDk38emuEC2kJS1QLT90xAHlFgV3m+TsUTsgwBSpYIxA6tkrE74fy0Tg+uA9HTUIbyRfcdhQJxwqkKHp/cGufW8ei7syH+2JtNVUT1lvZmuPF6HXpQIVYqY8DH/ZT3hEiuZrNQl8dal9tDldQ8xD8OsRaTLDanWQYu/hRNgsk/Mxdg5BfrGr3/NhOpyukzHmBIElYImikdW2uS+nYOCEWjYNwofNXyigcKO9fCKLwtcMvQO8uzdC5TaOI9KE6ED9GnKRETwjvdYAPTZiIXrSYjUpeZypxOZUZj0xmTpEw4WKnqV5C5MWmPpixBAn7CwQxmYyAh4R5ncJAz5IY8dcg1k3C2nJX3PNHX1PR7mBomhiLponaZ7tRfAxiY0whZc4LBEnCEkFj5vW9w96Xc2WkvMT4SxBKcyajUVPaPpqgZt/FoAdqO8VFTViv+rCqoc9aEtZLDyaKhBVfXr0LlwgxhJfcztM5Ucv2V5+PmqCkJv1Ejw4yLzEhE4iWflyMGcWwafRmo2IJ66NBfem+I/q0RZ+uzSJmTABSE5aoJRiIB7464MPZaCQ1ijQoUlTX6S1T8UMmhtRyi05bV8+zL6HRilquWfDvVY+n7w8nV9ESFombd01M1HTVoE5oFB+D/t1b6/YRuYyffyzxIRD7Fe+ZFLYJXyyamNVlcbH6aEPKBz4QCVvMRjRvrK+eXR1IS1iilsD9wyLTWlysGW/MHK68kPUZVB0/Lk1oK5pw6UHdV5yY44ghhtyUL6+YTInrxFoC1AeHqLl1feS+IOSIDi0T8PoDw9FE8IihKrYoJCx6hBBRdNx1UUykYzEZUekJ6lC9J9R9xHPl4NKJ9lzcy2qzvp+0hCVqBVR1jOoisWFMRIeF0QKPKKPcpyhNWBxNiC5q3vsCYuIkQR4wcRIWJutIS5jShKk+6I8nEqlyXCIU2ET4BNOVLgRL2JOxz05YwgahE6L0wM9VJFcx/J7/VizhWszXIi1hiVqBrzLzEoIc4eVG5l0GyUJYoTGEJWwhvBU01SM8xCeSMLfGRdmCkiNiCDlCPB6VN5pDY/US7m+8D7FEaLG4HXcdswqWsJhNjl8f0dWNJ5MSyVWcmFt0/3BU2hwoKbcBqF1LWJKwRK3g7qu74/v/HceFbaPvmVDXYKImpIhsZZw8XQThMqZawzGEJazVif1YwmKVYUJnpbLAUfJHoI+u+vFQlymlmgi/ZFESUTRhO2EJG9TCr6L1zL0cxGXixFyj+Bg0io9Bs0YNMKxXa4wdcoHf/kcSkoQlagVNE2Mx8ZIu0e5GnYRJ8NvloPLaqpU81H3Fqg+Kd4RowXJNWLAuuXUtVhSmwpaVyDqhr2LlYe9l4raUBitCTIg/dkgnFJRUCfmZ9Xqz2Id4RRMW6xn6DrwAgHHDLkCDGBM6t2mEbfty3W36mJi7a2x3v32PNKQmLCERZaiWsN4KFUORWzSJQ7/kFvjrtT1024laewOCFDUTc4QmrJaL0pOwCMpPmHRRC2AJK9GLLoaJl3TBtGt6kDX7lH6LcoRHE7Y6XDpLX7SitTkvTBg75AKlAgwg5BKJpNNvGJCWsIRElOFLEwa8/ImNBtw3oZdmX3+TZ4AQRmzRE64mD7Bax0pZpsgjojxATMxRE4HUxJwII2mFGnRtU3IEz3Rmszth9CSAJ3MkE8tEEuaJhaIdxi4tYQmJKINn7ArkHUElK9IQDQ/RJQjQQhAu1bYodSiuc4IHQ2wAOYLTcCBL2EBYoaJ1rLatvw5xHjkisWGM0o5Ynsmf37XWEtZHzEUDkoQlJKIMJbkRUa0iUOpPkQA5lYgkzMlVS0juZUYNCXvaEKPHiMKoMUSNPO3EnKcPAWoJqrUL1WWUdUzlpTAbDbhnXHfMu62fen5mVbYwEe52av/V9hI9hBxM2H1Nok6S8NatW3H77bdj0KBBSElJwfHjxwPus2jRIowfPx49e/bEbbfdVgu9lJCIDDiRaOvh6YmSgkaP9ZBXA8IKJStRE8ejoscoH2StJqyXPwIlaqL0WCV4QvwQEC54RqMBg7u3RssmcaolTLjgUd4dItIuao57rumOccMu8LtdTaNOknBcXBzGjx+Pl156Keh9OnbsiJkzZ+LGG2+swZ5JSEQOix4YjtcfGK4QiVgYVa1E4v8VJd3IBM8E3rbYjLJMkDeoklWNPNnmurRT3Qp5H6+7+EJlmVYTDu7jQReQdf8vEi5Vx0/Tb15AVpRbiKAPCgaDAYN7tA4rOXwkUScn5tLS0pCWlhaUBcwxceJEAMDevXtrqlsSEhEFT6mpkLBAnkZCt6XASVrUOqlACbFSBP8lEiWVzKZFkzg8c9dAtE5qiI273O+i2WjE+3MvBQB8/t1BfR/5XF6AQEYqgxklUSiTg0S1b7HfXIJxuQQXPB8k3CQhJuI5gauDOknC0USzZgmBN/JCixaRKXkTbZwr5wHUr3OJb+jWJJOaqIlh4jwBCSLBUefUsmUiHr99ALq0b4Inlv3s3q5ZvLKeW8WNhKQzcZ4E/Y0S1VwOiZ68Dg2EXBwtWiTqjtmyZaLOwmzeXH1nZt6Ujve/2Yu0bmqyHqrfiR4dtkEDi7K+caNiAGrdPABIauo+FzFopVlSvLKP0VOYNKmJu0q5izGlf+L1FPuw8v9G69oMB5F6xmqVhOfOnYt169b5XD969GgsXry4FnukR35+mWbSIRBatEjEmTOlNdij2sG5ch5A/TuXykp3qGxZuVVZZre768oZhUkx6pzy88twUZtEwOmE0xNqW+Vpz92OO6ChuKhCWVZV5S6UWi4cr8ITrlteoe7r63jew/ciT9t9ujRD0zgzHrmxj+Z4vB2RtCor1OPx9WVlVZr+AUC5Z5kYmFFSXIkzsdq0nk7P9XK5mLLMYXP4PZfqIJRnzGg0+DXuapWE58+fj9mzZ/tcHxMT/YoHEhK1DSpyi092GQ0GPDN1IHILK6hdNUNzvr+/CsWASlyMMbw8fQhcDMjwJOsP5K1FVbMwGg1Y+vAlmkKegTC4R2v8sPsERqa307Ut2kBcbmGCHmEgvDrECD0lD0YAX+W6glol4fj4eMTHxwfeUELiPII+TEINPTYZDWjfMgHtW9KWFEWKmsKheklVA54bN1ifWUrrNRkMAYMzvNE0MRYvTx+qWaZ6aAgTc4QmTPk3xxLBKPUlaVSd1IRdLhfsdjtsNveQxWazwWq1wmw2w2SiL6zdbofL5YLD4YDL5YLV6h5qxcZG1wdQQiIQKB9dnijHl245Mq0tNu05qVnWvkUCzhZXabws+IQcY+5hetvm8eoyog+BpDiDxqPC3YY/T4iu7bWVTIb2bO3TdUzsw2M3p+N4XpngHSG6sun3ofIl+6tiXZdQJ0l4586dmDJlivL3mDFjAAAvvPACJkyYAABIT0/H008/jXHjxgFwSx2i3ty7t7sUz4EDB2qr2xIS4UEgtl4XNkNuQQWZwEfEbaNTcOuVyZpl067pjiOnStC8sTrhJu7+7uxRgAH4YqPbq0FkYUoSCdxvdxu+SPjd2SN1UX53X+07OU7Lpu7JtZSOTdGtk/vfibPlun5pvSOIEGwlG1vw8kg0USdJeNCgQQHJc/fu3Zq/X3zxRbz44os12S0JiRqB6B720I19AADf/HwEAOB00XltDQYDTF4kExdrRvcLkpT6coCYj9egkhdheVuIhEGBYIA7baQvN7pQK2u3ax6Pl6cPQTOhAoe/oA4A6NKuMXZl5in5JMTj1pd8/3WShCUkzif4r3UWuj+rOAyfPDoFLZs2RI8LktTjEXLEgNSWyMkrw9ghnXDoRDGOnykPot/uRiJJdt712xStWlgmkv5dY7thzKCOSskjcb20hCUkJIKCQhUhFJz0B3G43qhhDK4fqc3jLJb1EY9346iuAID5tw/QacM9LmiKvUcLvdpxs3CNlpgiLGHROyLW4s4RXFBSpSwbPbAj9h8rROc29cNXXJKwhESUoVjC0HsF1GatMw7Kxe3BG/pofHUBlczFaLxIg1vColVLyR9iGtDeXZopUX31AfVj+lBC4hzGsF6t0bVdY1zRv4OyrDqWcCCEM0o3m4xo6FXZevzFnd3rQvAPDhXNGzfA6IEd8OD1vZVlAd3y6hmkJSwhEWUkNozBvNv6aZZxa69GSFhwW6sOxgzqhDGDOkWiSz5hMBhw06UXaZZR8kegAJW6DEnCEhJ1EIocEWaimYHdWiKlQxN6ZYAAjroOyhIOlOioLkOSsIREHQTPiRuuJfzXa3v6XDcyvR127M/F4O6twmo72qAIt754QlCQJCwhUQfBJ5rsNTAx17JJHF6ZMSzi7dYW6jHfkqi/QoqExDmMbp2aovsFTTH1mh6BNz5PUN/8f4OFtIQlJOogYi0mPDopvd6l5axJPDV1IA5kF/pcP+uGPmjRpIFm2cLpQzXua3URkoQlJCTqBdo1j0e75r6zMPbu0ky3rFnjBsSWdQt1+xMhISEhcY5DkrCEhIREFCFJWEJCQiKKkCQsISEhEUXIiTkvhJMRqkazSNUizpXzAOS51FWcj+cSaDsDq24AuYSEhIRE2JByhISEhEQUIUlYQkJCIoqQJCwhISERRUgSlpCQkIgiJAlLSEhIRBGShCUkJCSiCEnCEhISElGEJGEJCQmJKEKSsISEhEQUIUlYQkJCIoqQJCwhISERRUgSDgMulwuvvfYahg4divT0dNx11104ceJEtLulw4YNG3DLLbegb9++SElJ0a3ft28fJk2ahD59+mDkyJH46KOPNOurqqrwf//3fxg4cCD69u2LWbNmoaioqJZ6r8XChQsxduxY9O3bF8OHD8e8efNQWKgtdVNfzmfJkiW4/PLL0a9fPwwaNAh33XUX9u/fr6yvL+fhjfvuuw8pKSnYvn27suyXX37BuHHj0KdPH4wePRrffvutZp/CwkLMmjULffv2xcCBA/F///d/sNlstd11vPnmm+jWrRvS09OVfw8//LCyvkbvCZMIGcuXL2ejRo1ihw4dYmVlZeyJJ55gV199NXM6ndHumgY//vgj++abb9jq1atZcnKyZl1paSkbMmQIe/PNN1lVVRXbvXs3GzBgAPvnP/+pbDN//nx23XXXsdOnT7OioiI2bdo0ds8999T2aTDGGHv11VfZ3r17mc1mY2fPnmV33nknu/fee5X19el8Dh8+zIqKihhjjFmtVvbee++xYcOGMafTWa/OQ8S6devY1KlTWXJyMtu2bRtjjLGcnBzWu3dvtmrVKma1Wtn333/Pevfuzfbs2aPsN3XqVDZt2jRWVFTETp8+za677jr29NNP13r/Fy9ezCZPnkyuq+l7Ikk4DIwaNYp9+umnyt/FxcWsR48ebMeOHVHslW9s27ZNR8Jr165VXnyOl19+md12222MMcYqKytZr1692KZNm5T1WVlZLDk5mZ04caJ2Ou4H33//PUtPT1f+rq/nY7Va2QcffMCSk5NZUVFRvTyPU6dOsUsuuYSdOHFCQ8KLFy9m119/vWbbBx98kM2dO5cx5ibp5ORklpWVpazftGkT69OnD6uqqqq9E2D+Sbim74mUI0JEaWkpTpw4gZ49eyrLGjVqhE6dOmmGlHUdmZmZ6N69O4xG9RHo2bMnMjMzAQBHjx6F1WpFr169lPVdunRBXFxcnTjPrVu3IjU1Vfm7vp3Ppk2b0L9/f/Tq1Qsvvvgi7rzzTjRu3LjenQdjDPPmzcP06dPRtm1bzbrMzEzNewJozyUzMxNxcXHo0qWLsr5Xr16orKzEkSNHar7zXsjIyMDgwYMxatQoPPLII8jJyVH6WZP3RCZ1DxFlZWUA3MQrIjExUVlXH1BWVobExETNskaNGinnwP/33qYunOe3336L1atX45NPPlGW1bfzGTlyJHbt2oWioiKsX78ebdq0UfpZn87js88+A2MMN910k25dWVkZunbtqlnmfS7UefB1tYnRo0djwoQJaNu2LfLy8vDqq6/izjvvxNdff13j90SScIhISEgA4LaIRZSWlirr6gMSEhKQn5+vWVZSUqKcg3ieSUlJyjbRPs8NGzbgqaeewtKlS9GjRw9leX09nyZNmmDKlCkYMGAALrzwwnp1HtnZ2Vi6dCm+/PJLcn1CQoLuPfE+F2+S4tvX9rkkJycrv1u1aoUFCxagf//+2L17d43fEylHhIjExES0a9cOGRkZyrLS0lJkZ2ejW7duUexZaEhNTcW+ffvgcrmUZXv37lWG+BdccAFiY2M153no0CFUVlZqZIDaxOrVq/H0009j2bJlGDx4sGZdfTwfDpfLBYfDgWPHjtWr8+CW/IQJEzBo0CAMGjQIADBjxgw8+eSTSE1N1fQT0J5LamoqKioqcOjQIWV9RkYGGjRogM6dO9feiRAwGAwwGAxgjNX8PamOmH2+Yvny5eyyyy5jhw8fZuXl5Wz+/Pl10jvC4XCwqqoq9tNPP7Hk5GRWVVXFqqqqNLPwb731FrNarey3335jAwcOZN9++62y//z589nEiRNZbm4uKyoqYvfeey+bNm1aVM7lww8/ZAMHDmS///47ub4+nc+HH37I8vLyGGOM5efnsyeeeIL179+fnTlzpl6dR0VFBTt16pTmX3JyMvv2229ZUVERy87OZr1792Zr1qxhNptNmXTz9o649957WVFREcvNzWUTJ05kTz31VK2fy4YNG1h+fj5jjLGzZ8+yuXPnslGjRrHS0tIavyeShMOA0+lkr7zyChs8eDDr06cPmzp1KsvJyYl2t3RYu3YtS05O1v3js9d79+5lN954I+vVqxcbMWIE+/DDDzX7V1ZWKgSRnp7OZs6cyQoLC6NwJowlJyez7t27s7S0NM0/cfa5vpzP9OnT2dChQ1mfPn3YsGHD2F//+leWkZGhrK8v50FBfL4YY+znn39mV199NevVqxe74oor2IYNGzTb5+fns5kzZ7L09HTWv39/Nn/+/Fr3jGCMsXvvvZcNGjSI9e7dmw0fPpw99NBD7OjRo8r6mrwnstCnhISERBQhNWEJCQmJKEKSsISEhEQUIUlYQkJCIoqQJCwhISERRUgSlpCQkIgiJAlLSEhIRBGShCUkCGzfvh0pKSk4ffp0tLsicY5D+glLnHegEtyLaNeuHf71r3+huLgYzZo102TPkpCINCQJS5x3OHPmjPJ79+7deOCBB7Bu3Tq0aNECAGAymTSJWCQkahLyEy9x3qFFixbKv8aNGwMAkpKSlGVJSUk6OYL/vXnzZtx0003o3bs3JkyYgIMHD+LgwYO4+eab0adPH1x//fXIysrSHC8jIwNTp05Feno6Bg8ejPvvv79OlsOSiA4kCUtIhIBFixZh1qxZ+Oqrr2CxWPDwww/jqaeewsyZM5Vljz/+uLJ9VlYWbrvtNqSlpWHNmjX48MMPYTQaMXXqVFit1iieiURdgSRhCYkQcP/992PIkCHo2rUr7rjjDvz555+YMmUKhgwZgi5dumDq1Kn4/fffUV5eDgBYsWIFRo4ciZkzZ6JLly5ISUnBK6+8gtOnT+Onn36K8tlI1AXIpO4SEiFAnNTjGrK4rHnz5gCAgoICxMfH448//sCxY8eQnp6uacdqteLo0aM132GJOg9JwhISIcBiseiWmc3qa2QwGABASQDucrlw7bXX4p577tHt16RJk5rppES9giRhCYkaRM+ePXHgwAF07NhRIWgJCRFSE5aQqEH89a9/xaFDh/Doo4/i999/R05ODrZt24bnnntOqeYrcX5DWsISEjWILl264IsvvsDrr7+Ou+66C1arFa1atcLgwYN11Xklzk/IYA0JCQmJKELKERISEhJRhCRhCQkJiShCkrCEhIREFCFJWEJCQiKKkCQsISEhEUVIEpaQkJCIIiQJS0hISEQRkoQlJCQkooj/B/7ksAYXxwZGAAAAAElFTkSuQmCC" id="257" name="Google Shape;257;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258" name="Google Shape;258;p10"/>
          <p:cNvPicPr preferRelativeResize="0"/>
          <p:nvPr/>
        </p:nvPicPr>
        <p:blipFill rotWithShape="1">
          <a:blip r:embed="rId3">
            <a:alphaModFix/>
          </a:blip>
          <a:srcRect b="0" l="0" r="0" t="0"/>
          <a:stretch/>
        </p:blipFill>
        <p:spPr>
          <a:xfrm>
            <a:off x="65689" y="2538119"/>
            <a:ext cx="3021355" cy="1738212"/>
          </a:xfrm>
          <a:prstGeom prst="rect">
            <a:avLst/>
          </a:prstGeom>
          <a:noFill/>
          <a:ln>
            <a:noFill/>
          </a:ln>
        </p:spPr>
      </p:pic>
      <p:sp>
        <p:nvSpPr>
          <p:cNvPr id="259" name="Google Shape;259;p10"/>
          <p:cNvSpPr/>
          <p:nvPr/>
        </p:nvSpPr>
        <p:spPr>
          <a:xfrm>
            <a:off x="931798" y="2030288"/>
            <a:ext cx="12891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Raw data</a:t>
            </a:r>
            <a:endParaRPr b="0" i="0" sz="1800" u="none" cap="none" strike="noStrike">
              <a:solidFill>
                <a:schemeClr val="dk1"/>
              </a:solidFill>
              <a:latin typeface="Century Gothic"/>
              <a:ea typeface="Century Gothic"/>
              <a:cs typeface="Century Gothic"/>
              <a:sym typeface="Century Gothic"/>
            </a:endParaRPr>
          </a:p>
        </p:txBody>
      </p:sp>
      <p:sp>
        <p:nvSpPr>
          <p:cNvPr id="260" name="Google Shape;260;p10"/>
          <p:cNvSpPr/>
          <p:nvPr/>
        </p:nvSpPr>
        <p:spPr>
          <a:xfrm>
            <a:off x="3251905" y="2035876"/>
            <a:ext cx="32031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After common average ref</a:t>
            </a:r>
            <a:endParaRPr b="0" i="0" sz="1800" u="none" cap="none" strike="noStrike">
              <a:solidFill>
                <a:schemeClr val="dk1"/>
              </a:solidFill>
              <a:latin typeface="Century Gothic"/>
              <a:ea typeface="Century Gothic"/>
              <a:cs typeface="Century Gothic"/>
              <a:sym typeface="Century Gothic"/>
            </a:endParaRPr>
          </a:p>
        </p:txBody>
      </p:sp>
      <p:sp>
        <p:nvSpPr>
          <p:cNvPr id="261" name="Google Shape;261;p10"/>
          <p:cNvSpPr txBox="1"/>
          <p:nvPr/>
        </p:nvSpPr>
        <p:spPr>
          <a:xfrm>
            <a:off x="10065037" y="1915186"/>
            <a:ext cx="173300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After Notch filter</a:t>
            </a:r>
            <a:endParaRPr b="0" i="0" sz="1800" u="none" cap="none" strike="noStrike">
              <a:solidFill>
                <a:schemeClr val="dk1"/>
              </a:solidFill>
              <a:latin typeface="Century Gothic"/>
              <a:ea typeface="Century Gothic"/>
              <a:cs typeface="Century Gothic"/>
              <a:sym typeface="Century Gothic"/>
            </a:endParaRPr>
          </a:p>
        </p:txBody>
      </p:sp>
      <p:sp>
        <p:nvSpPr>
          <p:cNvPr id="262" name="Google Shape;262;p10"/>
          <p:cNvSpPr txBox="1"/>
          <p:nvPr/>
        </p:nvSpPr>
        <p:spPr>
          <a:xfrm>
            <a:off x="592050" y="4592735"/>
            <a:ext cx="29000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After Band pass filter</a:t>
            </a:r>
            <a:endParaRPr b="0" i="0" sz="1800" u="none" cap="none" strike="noStrike">
              <a:solidFill>
                <a:schemeClr val="dk1"/>
              </a:solidFill>
              <a:latin typeface="Century Gothic"/>
              <a:ea typeface="Century Gothic"/>
              <a:cs typeface="Century Gothic"/>
              <a:sym typeface="Century Gothic"/>
            </a:endParaRPr>
          </a:p>
        </p:txBody>
      </p:sp>
      <p:pic>
        <p:nvPicPr>
          <p:cNvPr id="263" name="Google Shape;263;p10"/>
          <p:cNvPicPr preferRelativeResize="0"/>
          <p:nvPr/>
        </p:nvPicPr>
        <p:blipFill rotWithShape="1">
          <a:blip r:embed="rId4">
            <a:alphaModFix/>
          </a:blip>
          <a:srcRect b="0" l="0" r="0" t="0"/>
          <a:stretch/>
        </p:blipFill>
        <p:spPr>
          <a:xfrm>
            <a:off x="9425841" y="2646482"/>
            <a:ext cx="2627931" cy="1704985"/>
          </a:xfrm>
          <a:prstGeom prst="rect">
            <a:avLst/>
          </a:prstGeom>
          <a:noFill/>
          <a:ln>
            <a:noFill/>
          </a:ln>
        </p:spPr>
      </p:pic>
      <p:pic>
        <p:nvPicPr>
          <p:cNvPr id="264" name="Google Shape;264;p10"/>
          <p:cNvPicPr preferRelativeResize="0"/>
          <p:nvPr/>
        </p:nvPicPr>
        <p:blipFill rotWithShape="1">
          <a:blip r:embed="rId5">
            <a:alphaModFix/>
          </a:blip>
          <a:srcRect b="0" l="0" r="0" t="0"/>
          <a:stretch/>
        </p:blipFill>
        <p:spPr>
          <a:xfrm>
            <a:off x="342834" y="5058831"/>
            <a:ext cx="2909071" cy="1669370"/>
          </a:xfrm>
          <a:prstGeom prst="rect">
            <a:avLst/>
          </a:prstGeom>
          <a:noFill/>
          <a:ln>
            <a:noFill/>
          </a:ln>
        </p:spPr>
      </p:pic>
      <p:sp>
        <p:nvSpPr>
          <p:cNvPr id="265" name="Google Shape;265;p10"/>
          <p:cNvSpPr txBox="1"/>
          <p:nvPr/>
        </p:nvSpPr>
        <p:spPr>
          <a:xfrm>
            <a:off x="6910145" y="2053685"/>
            <a:ext cx="18200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Scaling factor</a:t>
            </a:r>
            <a:endParaRPr b="0" i="0" sz="1800" u="none" cap="none" strike="noStrike">
              <a:solidFill>
                <a:schemeClr val="dk1"/>
              </a:solidFill>
              <a:latin typeface="Century Gothic"/>
              <a:ea typeface="Century Gothic"/>
              <a:cs typeface="Century Gothic"/>
              <a:sym typeface="Century Gothic"/>
            </a:endParaRPr>
          </a:p>
        </p:txBody>
      </p:sp>
      <p:pic>
        <p:nvPicPr>
          <p:cNvPr id="266" name="Google Shape;266;p10"/>
          <p:cNvPicPr preferRelativeResize="0"/>
          <p:nvPr/>
        </p:nvPicPr>
        <p:blipFill rotWithShape="1">
          <a:blip r:embed="rId6">
            <a:alphaModFix/>
          </a:blip>
          <a:srcRect b="0" l="0" r="0" t="0"/>
          <a:stretch/>
        </p:blipFill>
        <p:spPr>
          <a:xfrm>
            <a:off x="3251905" y="2504733"/>
            <a:ext cx="3238707" cy="1929800"/>
          </a:xfrm>
          <a:prstGeom prst="rect">
            <a:avLst/>
          </a:prstGeom>
          <a:noFill/>
          <a:ln>
            <a:noFill/>
          </a:ln>
        </p:spPr>
      </p:pic>
      <p:pic>
        <p:nvPicPr>
          <p:cNvPr id="267" name="Google Shape;267;p10"/>
          <p:cNvPicPr preferRelativeResize="0"/>
          <p:nvPr/>
        </p:nvPicPr>
        <p:blipFill rotWithShape="1">
          <a:blip r:embed="rId7">
            <a:alphaModFix/>
          </a:blip>
          <a:srcRect b="0" l="0" r="0" t="0"/>
          <a:stretch/>
        </p:blipFill>
        <p:spPr>
          <a:xfrm>
            <a:off x="6269267" y="2538119"/>
            <a:ext cx="3168009" cy="18532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1"/>
          <p:cNvSpPr txBox="1"/>
          <p:nvPr/>
        </p:nvSpPr>
        <p:spPr>
          <a:xfrm>
            <a:off x="3405051" y="80660"/>
            <a:ext cx="5468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sng" cap="none" strike="noStrike">
                <a:solidFill>
                  <a:schemeClr val="dk1"/>
                </a:solidFill>
                <a:latin typeface="Century Gothic"/>
                <a:ea typeface="Century Gothic"/>
                <a:cs typeface="Century Gothic"/>
                <a:sym typeface="Century Gothic"/>
              </a:rPr>
              <a:t>6. Data Epoching:</a:t>
            </a:r>
            <a:endParaRPr b="1" i="0" sz="2800" u="sng" cap="none" strike="noStrike">
              <a:solidFill>
                <a:schemeClr val="dk1"/>
              </a:solidFill>
              <a:latin typeface="Century Gothic"/>
              <a:ea typeface="Century Gothic"/>
              <a:cs typeface="Century Gothic"/>
              <a:sym typeface="Century Gothic"/>
            </a:endParaRPr>
          </a:p>
        </p:txBody>
      </p:sp>
      <p:sp>
        <p:nvSpPr>
          <p:cNvPr id="273" name="Google Shape;273;p11"/>
          <p:cNvSpPr/>
          <p:nvPr/>
        </p:nvSpPr>
        <p:spPr>
          <a:xfrm>
            <a:off x="1550126" y="931205"/>
            <a:ext cx="774191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rgbClr val="000000"/>
                </a:solidFill>
                <a:latin typeface="Century Gothic"/>
                <a:ea typeface="Century Gothic"/>
                <a:cs typeface="Century Gothic"/>
                <a:sym typeface="Century Gothic"/>
              </a:rPr>
              <a:t>By filtering out  only the time stamps when the red or white color was shown.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74" name="Google Shape;274;p11"/>
          <p:cNvSpPr/>
          <p:nvPr/>
        </p:nvSpPr>
        <p:spPr>
          <a:xfrm>
            <a:off x="9292045" y="931205"/>
            <a:ext cx="177654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(50colors)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75" name="Google Shape;275;p11"/>
          <p:cNvSpPr/>
          <p:nvPr/>
        </p:nvSpPr>
        <p:spPr>
          <a:xfrm>
            <a:off x="1410789" y="1732393"/>
            <a:ext cx="1002356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rgbClr val="000000"/>
                </a:solidFill>
                <a:latin typeface="Century Gothic"/>
                <a:ea typeface="Century Gothic"/>
                <a:cs typeface="Century Gothic"/>
                <a:sym typeface="Century Gothic"/>
              </a:rPr>
              <a:t>Also each second 256 readings were recorded, by splitting the data secondwise and removing the last 5 readings from each of the seconds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76" name="Google Shape;276;p11"/>
          <p:cNvSpPr/>
          <p:nvPr/>
        </p:nvSpPr>
        <p:spPr>
          <a:xfrm>
            <a:off x="1410788" y="2533582"/>
            <a:ext cx="10537371"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rgbClr val="000000"/>
                </a:solidFill>
                <a:latin typeface="Century Gothic"/>
                <a:ea typeface="Century Gothic"/>
                <a:cs typeface="Century Gothic"/>
                <a:sym typeface="Century Gothic"/>
              </a:rPr>
              <a:t>Further splitting the each of the 75 colours(which are of 5 sec each) into 5 readings.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77" name="Google Shape;277;p11"/>
          <p:cNvSpPr/>
          <p:nvPr/>
        </p:nvSpPr>
        <p:spPr>
          <a:xfrm>
            <a:off x="1410786" y="3150104"/>
            <a:ext cx="755033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So we are getting (375,250,8) matrix for each session</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78" name="Google Shape;278;p11"/>
          <p:cNvSpPr/>
          <p:nvPr/>
        </p:nvSpPr>
        <p:spPr>
          <a:xfrm>
            <a:off x="5971607" y="3244334"/>
            <a:ext cx="2487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79" name="Google Shape;279;p11"/>
          <p:cNvSpPr/>
          <p:nvPr/>
        </p:nvSpPr>
        <p:spPr>
          <a:xfrm>
            <a:off x="3864132" y="4437407"/>
            <a:ext cx="4379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80" name="Google Shape;280;p11"/>
          <p:cNvSpPr/>
          <p:nvPr/>
        </p:nvSpPr>
        <p:spPr>
          <a:xfrm>
            <a:off x="3074126" y="3456912"/>
            <a:ext cx="113211" cy="792871"/>
          </a:xfrm>
          <a:prstGeom prst="down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81" name="Google Shape;281;p11"/>
          <p:cNvSpPr/>
          <p:nvPr/>
        </p:nvSpPr>
        <p:spPr>
          <a:xfrm>
            <a:off x="4798423" y="3456912"/>
            <a:ext cx="78377" cy="792871"/>
          </a:xfrm>
          <a:prstGeom prst="down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82" name="Google Shape;282;p11"/>
          <p:cNvSpPr/>
          <p:nvPr/>
        </p:nvSpPr>
        <p:spPr>
          <a:xfrm>
            <a:off x="6601097" y="3456912"/>
            <a:ext cx="95794" cy="792871"/>
          </a:xfrm>
          <a:prstGeom prst="downArrow">
            <a:avLst>
              <a:gd fmla="val 50000" name="adj1"/>
              <a:gd fmla="val 50000" name="adj2"/>
            </a:avLst>
          </a:prstGeom>
          <a:solidFill>
            <a:schemeClr val="accent1"/>
          </a:solidFill>
          <a:ln cap="rnd" cmpd="sng" w="15875">
            <a:solidFill>
              <a:srgbClr val="78230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83" name="Google Shape;283;p11"/>
          <p:cNvSpPr txBox="1"/>
          <p:nvPr/>
        </p:nvSpPr>
        <p:spPr>
          <a:xfrm>
            <a:off x="2422219" y="4316660"/>
            <a:ext cx="16608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Each session</a:t>
            </a:r>
            <a:endParaRPr b="0" i="0" sz="1800" u="none" cap="none" strike="noStrike">
              <a:solidFill>
                <a:schemeClr val="dk1"/>
              </a:solidFill>
              <a:latin typeface="Century Gothic"/>
              <a:ea typeface="Century Gothic"/>
              <a:cs typeface="Century Gothic"/>
              <a:sym typeface="Century Gothic"/>
            </a:endParaRPr>
          </a:p>
        </p:txBody>
      </p:sp>
      <p:sp>
        <p:nvSpPr>
          <p:cNvPr id="284" name="Google Shape;284;p11"/>
          <p:cNvSpPr txBox="1"/>
          <p:nvPr/>
        </p:nvSpPr>
        <p:spPr>
          <a:xfrm>
            <a:off x="4380411" y="4269434"/>
            <a:ext cx="12590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No. of trials in each second</a:t>
            </a:r>
            <a:endParaRPr b="0" i="0" sz="1800" u="none" cap="none" strike="noStrike">
              <a:solidFill>
                <a:schemeClr val="dk1"/>
              </a:solidFill>
              <a:latin typeface="Century Gothic"/>
              <a:ea typeface="Century Gothic"/>
              <a:cs typeface="Century Gothic"/>
              <a:sym typeface="Century Gothic"/>
            </a:endParaRPr>
          </a:p>
        </p:txBody>
      </p:sp>
      <p:sp>
        <p:nvSpPr>
          <p:cNvPr id="285" name="Google Shape;285;p11"/>
          <p:cNvSpPr txBox="1"/>
          <p:nvPr/>
        </p:nvSpPr>
        <p:spPr>
          <a:xfrm>
            <a:off x="5971607" y="4437407"/>
            <a:ext cx="13087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No. of channels</a:t>
            </a:r>
            <a:endParaRPr b="0" i="0" sz="1800" u="none" cap="none" strike="noStrike">
              <a:solidFill>
                <a:schemeClr val="dk1"/>
              </a:solidFill>
              <a:latin typeface="Century Gothic"/>
              <a:ea typeface="Century Gothic"/>
              <a:cs typeface="Century Gothic"/>
              <a:sym typeface="Century Gothic"/>
            </a:endParaRPr>
          </a:p>
        </p:txBody>
      </p:sp>
      <p:sp>
        <p:nvSpPr>
          <p:cNvPr id="286" name="Google Shape;286;p11"/>
          <p:cNvSpPr/>
          <p:nvPr/>
        </p:nvSpPr>
        <p:spPr>
          <a:xfrm>
            <a:off x="1471748" y="5478638"/>
            <a:ext cx="9335588"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2"/>
          <p:cNvSpPr txBox="1"/>
          <p:nvPr/>
        </p:nvSpPr>
        <p:spPr>
          <a:xfrm>
            <a:off x="3413760" y="104502"/>
            <a:ext cx="438912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sng" cap="none" strike="noStrike">
                <a:solidFill>
                  <a:schemeClr val="dk1"/>
                </a:solidFill>
                <a:latin typeface="Century Gothic"/>
                <a:ea typeface="Century Gothic"/>
                <a:cs typeface="Century Gothic"/>
                <a:sym typeface="Century Gothic"/>
              </a:rPr>
              <a:t>7. Feature Extraction</a:t>
            </a:r>
            <a:endParaRPr b="1" i="0" sz="2400" u="sng" cap="none" strike="noStrike">
              <a:solidFill>
                <a:schemeClr val="dk1"/>
              </a:solidFill>
              <a:latin typeface="Century Gothic"/>
              <a:ea typeface="Century Gothic"/>
              <a:cs typeface="Century Gothic"/>
              <a:sym typeface="Century Gothic"/>
            </a:endParaRPr>
          </a:p>
        </p:txBody>
      </p:sp>
      <p:sp>
        <p:nvSpPr>
          <p:cNvPr id="292" name="Google Shape;292;p12"/>
          <p:cNvSpPr/>
          <p:nvPr/>
        </p:nvSpPr>
        <p:spPr>
          <a:xfrm>
            <a:off x="1706879" y="730070"/>
            <a:ext cx="927462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Then the features we extracted from this kind of organized data-</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93" name="Google Shape;293;p12"/>
          <p:cNvSpPr/>
          <p:nvPr/>
        </p:nvSpPr>
        <p:spPr>
          <a:xfrm>
            <a:off x="296091" y="1340509"/>
            <a:ext cx="11512731" cy="590927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entury Gothic"/>
              <a:buAutoNum type="arabicPeriod"/>
            </a:pPr>
            <a:r>
              <a:rPr b="1" i="0" lang="en-IN" sz="1800" u="none" cap="none" strike="noStrike">
                <a:solidFill>
                  <a:srgbClr val="000000"/>
                </a:solidFill>
                <a:latin typeface="Century Gothic"/>
                <a:ea typeface="Century Gothic"/>
                <a:cs typeface="Century Gothic"/>
                <a:sym typeface="Century Gothic"/>
              </a:rPr>
              <a:t>Statistical Features (mean, standard deviation, skewness, kurtosis)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entury Gothic"/>
              <a:buNone/>
            </a:pPr>
            <a:r>
              <a:t/>
            </a:r>
            <a:endParaRPr b="1"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2. DCT Features (dct power)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3. Wavelet Features (cA energy, cD energy)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4. Band Power (delta, theta, alpha, beta, gamma)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IN" sz="1800" u="none" cap="none" strike="noStrike">
                <a:solidFill>
                  <a:srgbClr val="000000"/>
                </a:solidFill>
                <a:latin typeface="Century Gothic"/>
                <a:ea typeface="Century Gothic"/>
                <a:cs typeface="Century Gothic"/>
                <a:sym typeface="Century Gothic"/>
              </a:rPr>
              <a:t>5.) </a:t>
            </a:r>
            <a:r>
              <a:rPr b="1" i="0" lang="en-IN" sz="1800" u="none" cap="none" strike="noStrike">
                <a:solidFill>
                  <a:srgbClr val="000000"/>
                </a:solidFill>
                <a:latin typeface="Arial"/>
                <a:ea typeface="Arial"/>
                <a:cs typeface="Arial"/>
                <a:sym typeface="Arial"/>
              </a:rPr>
              <a:t>secDiffMean</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chemeClr val="dk1"/>
                </a:solidFill>
                <a:latin typeface="Century Gothic"/>
                <a:ea typeface="Century Gothic"/>
                <a:cs typeface="Century Gothic"/>
                <a:sym typeface="Century Gothic"/>
              </a:rPr>
              <a:t>6.) </a:t>
            </a:r>
            <a:r>
              <a:rPr b="1" i="0" lang="en-IN" sz="1800" u="none" cap="none" strike="noStrike">
                <a:solidFill>
                  <a:srgbClr val="000000"/>
                </a:solidFill>
                <a:latin typeface="Arial"/>
                <a:ea typeface="Arial"/>
                <a:cs typeface="Arial"/>
                <a:sym typeface="Arial"/>
              </a:rPr>
              <a:t>secDiffMax</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chemeClr val="dk1"/>
                </a:solidFill>
                <a:latin typeface="Century Gothic"/>
                <a:ea typeface="Century Gothic"/>
                <a:cs typeface="Century Gothic"/>
                <a:sym typeface="Century Gothic"/>
              </a:rPr>
              <a:t>7.)</a:t>
            </a:r>
            <a:r>
              <a:rPr b="1" i="0" lang="en-IN" sz="1400" u="none" cap="none" strike="noStrike">
                <a:solidFill>
                  <a:srgbClr val="000000"/>
                </a:solidFill>
                <a:latin typeface="Arial"/>
                <a:ea typeface="Arial"/>
                <a:cs typeface="Arial"/>
                <a:sym typeface="Arial"/>
              </a:rPr>
              <a:t> </a:t>
            </a:r>
            <a:r>
              <a:rPr b="1" i="0" lang="en-IN" sz="1800" u="none" cap="none" strike="noStrike">
                <a:solidFill>
                  <a:srgbClr val="000000"/>
                </a:solidFill>
                <a:latin typeface="Arial"/>
                <a:ea typeface="Arial"/>
                <a:cs typeface="Arial"/>
                <a:sym typeface="Arial"/>
              </a:rPr>
              <a:t>first_diff_mean</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chemeClr val="dk1"/>
                </a:solidFill>
                <a:latin typeface="Century Gothic"/>
                <a:ea typeface="Century Gothic"/>
                <a:cs typeface="Century Gothic"/>
                <a:sym typeface="Century Gothic"/>
              </a:rPr>
              <a:t>8.)</a:t>
            </a:r>
            <a:r>
              <a:rPr b="1" i="0" lang="en-IN" sz="1400" u="none" cap="none" strike="noStrike">
                <a:solidFill>
                  <a:srgbClr val="000000"/>
                </a:solidFill>
                <a:latin typeface="Arial"/>
                <a:ea typeface="Arial"/>
                <a:cs typeface="Arial"/>
                <a:sym typeface="Arial"/>
              </a:rPr>
              <a:t> </a:t>
            </a:r>
            <a:r>
              <a:rPr b="1" i="0" lang="en-IN" sz="1800" u="none" cap="none" strike="noStrike">
                <a:solidFill>
                  <a:srgbClr val="000000"/>
                </a:solidFill>
                <a:latin typeface="Arial"/>
                <a:ea typeface="Arial"/>
                <a:cs typeface="Arial"/>
                <a:sym typeface="Arial"/>
              </a:rPr>
              <a:t>first_diff_max</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9.)hjorth</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IN" sz="1800" u="none" cap="none" strike="noStrike">
                <a:solidFill>
                  <a:schemeClr val="dk1"/>
                </a:solidFill>
                <a:latin typeface="Century Gothic"/>
                <a:ea typeface="Century Gothic"/>
                <a:cs typeface="Century Gothic"/>
                <a:sym typeface="Century Gothic"/>
              </a:rPr>
              <a:t>10.)</a:t>
            </a:r>
            <a:r>
              <a:rPr b="1" i="0" lang="en-IN" sz="1400" u="none" cap="none" strike="noStrike">
                <a:solidFill>
                  <a:srgbClr val="000000"/>
                </a:solidFill>
                <a:latin typeface="Arial"/>
                <a:ea typeface="Arial"/>
                <a:cs typeface="Arial"/>
                <a:sym typeface="Arial"/>
              </a:rPr>
              <a:t> </a:t>
            </a:r>
            <a:r>
              <a:rPr b="1" i="0" lang="en-IN" sz="1800" u="none" cap="none" strike="noStrike">
                <a:solidFill>
                  <a:srgbClr val="000000"/>
                </a:solidFill>
                <a:latin typeface="Arial"/>
                <a:ea typeface="Arial"/>
                <a:cs typeface="Arial"/>
                <a:sym typeface="Arial"/>
              </a:rPr>
              <a:t>maxPwelch</a:t>
            </a:r>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3"/>
          <p:cNvSpPr txBox="1"/>
          <p:nvPr/>
        </p:nvSpPr>
        <p:spPr>
          <a:xfrm>
            <a:off x="2621280" y="156754"/>
            <a:ext cx="784642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sng" cap="none" strike="noStrike">
                <a:solidFill>
                  <a:schemeClr val="dk1"/>
                </a:solidFill>
                <a:latin typeface="Century Gothic"/>
                <a:ea typeface="Century Gothic"/>
                <a:cs typeface="Century Gothic"/>
                <a:sym typeface="Century Gothic"/>
              </a:rPr>
              <a:t>8. Feature selection: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sng" cap="none" strike="noStrike">
              <a:solidFill>
                <a:schemeClr val="dk1"/>
              </a:solidFill>
              <a:latin typeface="Century Gothic"/>
              <a:ea typeface="Century Gothic"/>
              <a:cs typeface="Century Gothic"/>
              <a:sym typeface="Century Gothic"/>
            </a:endParaRPr>
          </a:p>
        </p:txBody>
      </p:sp>
      <p:sp>
        <p:nvSpPr>
          <p:cNvPr id="299" name="Google Shape;299;p13"/>
          <p:cNvSpPr txBox="1"/>
          <p:nvPr/>
        </p:nvSpPr>
        <p:spPr>
          <a:xfrm>
            <a:off x="1689463" y="674483"/>
            <a:ext cx="836022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Experimented on different feature combinations we extracted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0" name="Google Shape;300;p13"/>
          <p:cNvSpPr/>
          <p:nvPr/>
        </p:nvSpPr>
        <p:spPr>
          <a:xfrm>
            <a:off x="1052287" y="1259258"/>
            <a:ext cx="11056585" cy="23082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Century Gothic"/>
                <a:ea typeface="Century Gothic"/>
                <a:cs typeface="Century Gothic"/>
                <a:sym typeface="Century Gothic"/>
              </a:rPr>
              <a:t>1.  </a:t>
            </a:r>
            <a:r>
              <a:rPr b="1" i="0" lang="en-IN" sz="1800" u="none" cap="none" strike="noStrike">
                <a:solidFill>
                  <a:srgbClr val="000000"/>
                </a:solidFill>
                <a:latin typeface="Century Gothic"/>
                <a:ea typeface="Century Gothic"/>
                <a:cs typeface="Century Gothic"/>
                <a:sym typeface="Century Gothic"/>
              </a:rPr>
              <a:t>Statistical + DCT + Wavelet + Band Power + </a:t>
            </a:r>
            <a:r>
              <a:rPr b="1" i="0" lang="en-IN" sz="1800" u="none" cap="none" strike="noStrike">
                <a:solidFill>
                  <a:srgbClr val="000000"/>
                </a:solidFill>
                <a:latin typeface="Arial"/>
                <a:ea typeface="Arial"/>
                <a:cs typeface="Arial"/>
                <a:sym typeface="Arial"/>
              </a:rPr>
              <a:t>secDiffMean + secDiffMax + first_diff_mean</a:t>
            </a:r>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  first_diff_max + first_diff_max + </a:t>
            </a:r>
            <a:r>
              <a:rPr b="1" i="0" lang="en-IN" sz="1800" u="none" cap="none" strike="noStrike">
                <a:solidFill>
                  <a:schemeClr val="dk1"/>
                </a:solidFill>
                <a:latin typeface="Century Gothic"/>
                <a:ea typeface="Century Gothic"/>
                <a:cs typeface="Century Gothic"/>
                <a:sym typeface="Century Gothic"/>
              </a:rPr>
              <a:t>hjorth + </a:t>
            </a:r>
            <a:r>
              <a:rPr b="1" i="0" lang="en-IN" sz="1800" u="none" cap="none" strike="noStrike">
                <a:solidFill>
                  <a:srgbClr val="000000"/>
                </a:solidFill>
                <a:latin typeface="Arial"/>
                <a:ea typeface="Arial"/>
                <a:cs typeface="Arial"/>
                <a:sym typeface="Arial"/>
              </a:rPr>
              <a:t> maxPwelch </a:t>
            </a:r>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       </a:t>
            </a:r>
            <a:r>
              <a:rPr b="0" i="0" lang="en-IN" sz="1800" u="none" cap="none" strike="noStrike">
                <a:solidFill>
                  <a:srgbClr val="000000"/>
                </a:solidFill>
                <a:latin typeface="Arial"/>
                <a:ea typeface="Arial"/>
                <a:cs typeface="Arial"/>
                <a:sym typeface="Arial"/>
              </a:rPr>
              <a:t>    (All features Combined)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Century Gothic"/>
                <a:ea typeface="Century Gothic"/>
                <a:cs typeface="Century Gothic"/>
                <a:sym typeface="Century Gothic"/>
              </a:rPr>
              <a:t>  </a:t>
            </a:r>
            <a:r>
              <a:rPr b="0" i="0" lang="en-IN"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01" name="Google Shape;301;p13"/>
          <p:cNvSpPr txBox="1"/>
          <p:nvPr/>
        </p:nvSpPr>
        <p:spPr>
          <a:xfrm>
            <a:off x="1052287" y="2410691"/>
            <a:ext cx="10096004"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2. </a:t>
            </a:r>
            <a:r>
              <a:rPr b="1" i="0" lang="en-IN" sz="1800" u="none" cap="none" strike="noStrike">
                <a:solidFill>
                  <a:srgbClr val="000000"/>
                </a:solidFill>
                <a:latin typeface="Century Gothic"/>
                <a:ea typeface="Century Gothic"/>
                <a:cs typeface="Century Gothic"/>
                <a:sym typeface="Century Gothic"/>
              </a:rPr>
              <a:t>Statistical + DCT + Band Power + </a:t>
            </a:r>
            <a:r>
              <a:rPr b="1" i="0" lang="en-IN" sz="1800" u="none" cap="none" strike="noStrike">
                <a:solidFill>
                  <a:srgbClr val="000000"/>
                </a:solidFill>
                <a:latin typeface="Arial"/>
                <a:ea typeface="Arial"/>
                <a:cs typeface="Arial"/>
                <a:sym typeface="Arial"/>
              </a:rPr>
              <a:t>secDiffMean + secDiffMax + first_diff_mean</a:t>
            </a:r>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  first_diff_max + first_diff_max + </a:t>
            </a:r>
            <a:r>
              <a:rPr b="1" i="0" lang="en-IN" sz="1800" u="none" cap="none" strike="noStrike">
                <a:solidFill>
                  <a:schemeClr val="dk1"/>
                </a:solidFill>
                <a:latin typeface="Century Gothic"/>
                <a:ea typeface="Century Gothic"/>
                <a:cs typeface="Century Gothic"/>
                <a:sym typeface="Century Gothic"/>
              </a:rPr>
              <a:t>hjorth + </a:t>
            </a:r>
            <a:r>
              <a:rPr b="1" i="0" lang="en-IN" sz="1800" u="none" cap="none" strike="noStrike">
                <a:solidFill>
                  <a:srgbClr val="000000"/>
                </a:solidFill>
                <a:latin typeface="Arial"/>
                <a:ea typeface="Arial"/>
                <a:cs typeface="Arial"/>
                <a:sym typeface="Arial"/>
              </a:rPr>
              <a:t> maxPwelch </a:t>
            </a:r>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       </a:t>
            </a:r>
            <a:r>
              <a:rPr b="0" i="0" lang="en-IN" sz="1800" u="none" cap="none" strike="noStrike">
                <a:solidFill>
                  <a:srgbClr val="000000"/>
                </a:solidFill>
                <a:latin typeface="Arial"/>
                <a:ea typeface="Arial"/>
                <a:cs typeface="Arial"/>
                <a:sym typeface="Arial"/>
              </a:rPr>
              <a:t>    (All features Except Wavelet features)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13"/>
          <p:cNvSpPr txBox="1"/>
          <p:nvPr/>
        </p:nvSpPr>
        <p:spPr>
          <a:xfrm>
            <a:off x="1052287" y="3549464"/>
            <a:ext cx="991127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3</a:t>
            </a:r>
            <a:r>
              <a:rPr b="1" i="0" lang="en-IN" sz="1800" u="none" cap="none" strike="noStrike">
                <a:solidFill>
                  <a:srgbClr val="000000"/>
                </a:solidFill>
                <a:latin typeface="Arial"/>
                <a:ea typeface="Arial"/>
                <a:cs typeface="Arial"/>
                <a:sym typeface="Arial"/>
              </a:rPr>
              <a:t>. Only Wavelet </a:t>
            </a:r>
            <a:endParaRPr b="1" i="0" sz="1800" u="none" cap="none" strike="noStrike">
              <a:solidFill>
                <a:srgbClr val="000000"/>
              </a:solidFill>
              <a:latin typeface="Arial"/>
              <a:ea typeface="Arial"/>
              <a:cs typeface="Arial"/>
              <a:sym typeface="Arial"/>
            </a:endParaRPr>
          </a:p>
        </p:txBody>
      </p:sp>
      <p:sp>
        <p:nvSpPr>
          <p:cNvPr id="303" name="Google Shape;303;p13"/>
          <p:cNvSpPr txBox="1"/>
          <p:nvPr/>
        </p:nvSpPr>
        <p:spPr>
          <a:xfrm>
            <a:off x="1689463" y="3844540"/>
            <a:ext cx="31688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(Only wavelet features)</a:t>
            </a:r>
            <a:endParaRPr b="0" i="0" sz="1800" u="none" cap="none" strike="noStrike">
              <a:solidFill>
                <a:srgbClr val="000000"/>
              </a:solidFill>
              <a:latin typeface="Arial"/>
              <a:ea typeface="Arial"/>
              <a:cs typeface="Arial"/>
              <a:sym typeface="Arial"/>
            </a:endParaRPr>
          </a:p>
        </p:txBody>
      </p:sp>
      <p:sp>
        <p:nvSpPr>
          <p:cNvPr id="304" name="Google Shape;304;p13"/>
          <p:cNvSpPr txBox="1"/>
          <p:nvPr/>
        </p:nvSpPr>
        <p:spPr>
          <a:xfrm>
            <a:off x="1052287" y="4849091"/>
            <a:ext cx="991127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Only KNN was giving us 72% and all other models were giving us less than 40% so we observed only KNN vs features.</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KNN accuracy didn’t changed after removing each of the features from all the features except Wavelet features. </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KNN accuracy change from 72 % to 30% when we removed Wavelet features from all the features.</a:t>
            </a:r>
            <a:endParaRPr/>
          </a:p>
          <a:p>
            <a:pPr indent="0" lvl="0" marL="0" marR="0" rtl="0" algn="l">
              <a:lnSpc>
                <a:spcPct val="100000"/>
              </a:lnSpc>
              <a:spcBef>
                <a:spcPts val="0"/>
              </a:spcBef>
              <a:spcAft>
                <a:spcPts val="0"/>
              </a:spcAft>
              <a:buNone/>
            </a:pPr>
            <a:r>
              <a:rPr b="1" i="0" lang="en-IN" sz="1400" u="none" cap="none" strike="noStrike">
                <a:solidFill>
                  <a:srgbClr val="000000"/>
                </a:solidFill>
                <a:latin typeface="Arial"/>
                <a:ea typeface="Arial"/>
                <a:cs typeface="Arial"/>
                <a:sym typeface="Arial"/>
              </a:rPr>
              <a:t>So by feature selection procedure we observed only wavelet features are required.</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p:nvPr/>
        </p:nvSpPr>
        <p:spPr>
          <a:xfrm>
            <a:off x="350980" y="-72251"/>
            <a:ext cx="12367491"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Century Gothic"/>
                <a:ea typeface="Century Gothic"/>
                <a:cs typeface="Century Gothic"/>
                <a:sym typeface="Century Gothic"/>
              </a:rPr>
              <a:t>1.  </a:t>
            </a:r>
            <a:r>
              <a:rPr b="1" i="0" lang="en-IN" sz="1800" u="none" cap="none" strike="noStrike">
                <a:solidFill>
                  <a:srgbClr val="000000"/>
                </a:solidFill>
                <a:latin typeface="Century Gothic"/>
                <a:ea typeface="Century Gothic"/>
                <a:cs typeface="Century Gothic"/>
                <a:sym typeface="Century Gothic"/>
              </a:rPr>
              <a:t>Statistical + DCT + Wavelet + Band Power + </a:t>
            </a:r>
            <a:r>
              <a:rPr b="1" i="0" lang="en-IN" sz="1800" u="none" cap="none" strike="noStrike">
                <a:solidFill>
                  <a:srgbClr val="000000"/>
                </a:solidFill>
                <a:latin typeface="Arial"/>
                <a:ea typeface="Arial"/>
                <a:cs typeface="Arial"/>
                <a:sym typeface="Arial"/>
              </a:rPr>
              <a:t>secDiffMean + secDiffMax + first_diff_mean</a:t>
            </a:r>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  first_diff_max + first_diff_max + </a:t>
            </a:r>
            <a:r>
              <a:rPr b="1" i="0" lang="en-IN" sz="1800" u="none" cap="none" strike="noStrike">
                <a:solidFill>
                  <a:schemeClr val="dk1"/>
                </a:solidFill>
                <a:latin typeface="Century Gothic"/>
                <a:ea typeface="Century Gothic"/>
                <a:cs typeface="Century Gothic"/>
                <a:sym typeface="Century Gothic"/>
              </a:rPr>
              <a:t>hjorth + </a:t>
            </a:r>
            <a:r>
              <a:rPr b="1" i="0" lang="en-IN" sz="1800" u="none" cap="none" strike="noStrike">
                <a:solidFill>
                  <a:srgbClr val="000000"/>
                </a:solidFill>
                <a:latin typeface="Arial"/>
                <a:ea typeface="Arial"/>
                <a:cs typeface="Arial"/>
                <a:sym typeface="Arial"/>
              </a:rPr>
              <a:t> maxPwelch </a:t>
            </a:r>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       </a:t>
            </a:r>
            <a:r>
              <a:rPr b="0" i="0" lang="en-IN" sz="1800" u="none" cap="none" strike="noStrike">
                <a:solidFill>
                  <a:srgbClr val="000000"/>
                </a:solidFill>
                <a:latin typeface="Arial"/>
                <a:ea typeface="Arial"/>
                <a:cs typeface="Arial"/>
                <a:sym typeface="Arial"/>
              </a:rPr>
              <a:t>                              (All features Combined)</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10" name="Google Shape;310;p30"/>
          <p:cNvPicPr preferRelativeResize="0"/>
          <p:nvPr/>
        </p:nvPicPr>
        <p:blipFill rotWithShape="1">
          <a:blip r:embed="rId3">
            <a:alphaModFix/>
          </a:blip>
          <a:srcRect b="0" l="0" r="0" t="0"/>
          <a:stretch/>
        </p:blipFill>
        <p:spPr>
          <a:xfrm>
            <a:off x="122358" y="814001"/>
            <a:ext cx="9908602" cy="3841126"/>
          </a:xfrm>
          <a:prstGeom prst="rect">
            <a:avLst/>
          </a:prstGeom>
          <a:noFill/>
          <a:ln>
            <a:noFill/>
          </a:ln>
        </p:spPr>
      </p:pic>
      <p:pic>
        <p:nvPicPr>
          <p:cNvPr id="311" name="Google Shape;311;p30"/>
          <p:cNvPicPr preferRelativeResize="0"/>
          <p:nvPr/>
        </p:nvPicPr>
        <p:blipFill rotWithShape="1">
          <a:blip r:embed="rId4">
            <a:alphaModFix/>
          </a:blip>
          <a:srcRect b="0" l="0" r="0" t="0"/>
          <a:stretch/>
        </p:blipFill>
        <p:spPr>
          <a:xfrm>
            <a:off x="10030960" y="814001"/>
            <a:ext cx="2774146" cy="3841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p:nvPr/>
        </p:nvSpPr>
        <p:spPr>
          <a:xfrm>
            <a:off x="341746" y="0"/>
            <a:ext cx="11619345"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2. </a:t>
            </a:r>
            <a:r>
              <a:rPr b="1" i="0" lang="en-IN" sz="1800" u="none" cap="none" strike="noStrike">
                <a:solidFill>
                  <a:srgbClr val="000000"/>
                </a:solidFill>
                <a:latin typeface="Century Gothic"/>
                <a:ea typeface="Century Gothic"/>
                <a:cs typeface="Century Gothic"/>
                <a:sym typeface="Century Gothic"/>
              </a:rPr>
              <a:t>Statistical + DCT + Band Power + </a:t>
            </a:r>
            <a:r>
              <a:rPr b="1" i="0" lang="en-IN" sz="1800" u="none" cap="none" strike="noStrike">
                <a:solidFill>
                  <a:srgbClr val="000000"/>
                </a:solidFill>
                <a:latin typeface="Arial"/>
                <a:ea typeface="Arial"/>
                <a:cs typeface="Arial"/>
                <a:sym typeface="Arial"/>
              </a:rPr>
              <a:t>secDiffMean + secDiffMax + first_diff_mean +  first_diff_max + first_diff_max + </a:t>
            </a:r>
            <a:r>
              <a:rPr b="1" i="0" lang="en-IN" sz="1800" u="none" cap="none" strike="noStrike">
                <a:solidFill>
                  <a:schemeClr val="dk1"/>
                </a:solidFill>
                <a:latin typeface="Century Gothic"/>
                <a:ea typeface="Century Gothic"/>
                <a:cs typeface="Century Gothic"/>
                <a:sym typeface="Century Gothic"/>
              </a:rPr>
              <a:t>hjorth + </a:t>
            </a:r>
            <a:r>
              <a:rPr b="1" i="0" lang="en-IN" sz="1800" u="none" cap="none" strike="noStrike">
                <a:solidFill>
                  <a:srgbClr val="000000"/>
                </a:solidFill>
                <a:latin typeface="Arial"/>
                <a:ea typeface="Arial"/>
                <a:cs typeface="Arial"/>
                <a:sym typeface="Arial"/>
              </a:rPr>
              <a:t> maxPwelch </a:t>
            </a:r>
            <a:r>
              <a:rPr b="0" i="0" lang="en-IN" sz="1800" u="none" cap="none" strike="noStrike">
                <a:solidFill>
                  <a:srgbClr val="000000"/>
                </a:solidFill>
                <a:latin typeface="Arial"/>
                <a:ea typeface="Arial"/>
                <a:cs typeface="Arial"/>
                <a:sym typeface="Arial"/>
              </a:rPr>
              <a:t>(All features Except Wavelet features)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317" name="Google Shape;317;p31"/>
          <p:cNvPicPr preferRelativeResize="0"/>
          <p:nvPr/>
        </p:nvPicPr>
        <p:blipFill rotWithShape="1">
          <a:blip r:embed="rId3">
            <a:alphaModFix/>
          </a:blip>
          <a:srcRect b="0" l="0" r="0" t="0"/>
          <a:stretch/>
        </p:blipFill>
        <p:spPr>
          <a:xfrm>
            <a:off x="101600" y="701965"/>
            <a:ext cx="8820466" cy="3417453"/>
          </a:xfrm>
          <a:prstGeom prst="rect">
            <a:avLst/>
          </a:prstGeom>
          <a:noFill/>
          <a:ln>
            <a:noFill/>
          </a:ln>
        </p:spPr>
      </p:pic>
      <p:pic>
        <p:nvPicPr>
          <p:cNvPr id="318" name="Google Shape;318;p31"/>
          <p:cNvPicPr preferRelativeResize="0"/>
          <p:nvPr/>
        </p:nvPicPr>
        <p:blipFill rotWithShape="1">
          <a:blip r:embed="rId4">
            <a:alphaModFix/>
          </a:blip>
          <a:srcRect b="0" l="0" r="0" t="0"/>
          <a:stretch/>
        </p:blipFill>
        <p:spPr>
          <a:xfrm>
            <a:off x="8922066" y="701965"/>
            <a:ext cx="2470276" cy="34174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19"/>
          <p:cNvPicPr preferRelativeResize="0"/>
          <p:nvPr/>
        </p:nvPicPr>
        <p:blipFill rotWithShape="1">
          <a:blip r:embed="rId3">
            <a:alphaModFix/>
          </a:blip>
          <a:srcRect b="0" l="0" r="0" t="0"/>
          <a:stretch/>
        </p:blipFill>
        <p:spPr>
          <a:xfrm>
            <a:off x="122357" y="1128037"/>
            <a:ext cx="9336775" cy="3619454"/>
          </a:xfrm>
          <a:prstGeom prst="rect">
            <a:avLst/>
          </a:prstGeom>
          <a:noFill/>
          <a:ln>
            <a:noFill/>
          </a:ln>
        </p:spPr>
      </p:pic>
      <p:pic>
        <p:nvPicPr>
          <p:cNvPr id="324" name="Google Shape;324;p19"/>
          <p:cNvPicPr preferRelativeResize="0"/>
          <p:nvPr/>
        </p:nvPicPr>
        <p:blipFill rotWithShape="1">
          <a:blip r:embed="rId4">
            <a:alphaModFix/>
          </a:blip>
          <a:srcRect b="0" l="0" r="0" t="0"/>
          <a:stretch/>
        </p:blipFill>
        <p:spPr>
          <a:xfrm>
            <a:off x="9459132" y="1128037"/>
            <a:ext cx="2614050" cy="3619454"/>
          </a:xfrm>
          <a:prstGeom prst="rect">
            <a:avLst/>
          </a:prstGeom>
          <a:noFill/>
          <a:ln>
            <a:noFill/>
          </a:ln>
        </p:spPr>
      </p:pic>
      <p:sp>
        <p:nvSpPr>
          <p:cNvPr id="325" name="Google Shape;325;p19"/>
          <p:cNvSpPr/>
          <p:nvPr/>
        </p:nvSpPr>
        <p:spPr>
          <a:xfrm>
            <a:off x="3621603" y="254821"/>
            <a:ext cx="33970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3</a:t>
            </a:r>
            <a:r>
              <a:rPr b="1" i="0" lang="en-IN" sz="1400" u="none" cap="none" strike="noStrike">
                <a:solidFill>
                  <a:srgbClr val="000000"/>
                </a:solidFill>
                <a:latin typeface="Arial"/>
                <a:ea typeface="Arial"/>
                <a:cs typeface="Arial"/>
                <a:sym typeface="Arial"/>
              </a:rPr>
              <a:t>. Only Wavelet (</a:t>
            </a:r>
            <a:r>
              <a:rPr b="0" i="0" lang="en-IN" sz="1400" u="none" cap="none" strike="noStrike">
                <a:solidFill>
                  <a:srgbClr val="000000"/>
                </a:solidFill>
                <a:latin typeface="Arial"/>
                <a:ea typeface="Arial"/>
                <a:cs typeface="Arial"/>
                <a:sym typeface="Arial"/>
              </a:rPr>
              <a:t>Only wavelet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nvSpPr>
        <p:spPr>
          <a:xfrm>
            <a:off x="3370217" y="200297"/>
            <a:ext cx="569540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chemeClr val="dk1"/>
                </a:solidFill>
                <a:latin typeface="Century Gothic"/>
                <a:ea typeface="Century Gothic"/>
                <a:cs typeface="Century Gothic"/>
                <a:sym typeface="Century Gothic"/>
              </a:rPr>
              <a:t>11. conclusion</a:t>
            </a:r>
            <a:endParaRPr b="1" i="0" sz="1800" u="sng" cap="none" strike="noStrike">
              <a:solidFill>
                <a:schemeClr val="dk1"/>
              </a:solidFill>
              <a:latin typeface="Century Gothic"/>
              <a:ea typeface="Century Gothic"/>
              <a:cs typeface="Century Gothic"/>
              <a:sym typeface="Century Gothic"/>
            </a:endParaRPr>
          </a:p>
        </p:txBody>
      </p:sp>
      <p:sp>
        <p:nvSpPr>
          <p:cNvPr id="331" name="Google Shape;331;p33"/>
          <p:cNvSpPr txBox="1"/>
          <p:nvPr/>
        </p:nvSpPr>
        <p:spPr>
          <a:xfrm>
            <a:off x="1863634" y="984069"/>
            <a:ext cx="986681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mostly </a:t>
            </a:r>
            <a:r>
              <a:rPr b="1" i="0" lang="en-IN" sz="1800" u="none" cap="none" strike="noStrike">
                <a:solidFill>
                  <a:schemeClr val="dk1"/>
                </a:solidFill>
                <a:latin typeface="Century Gothic"/>
                <a:ea typeface="Century Gothic"/>
                <a:cs typeface="Century Gothic"/>
                <a:sym typeface="Century Gothic"/>
              </a:rPr>
              <a:t>KNN</a:t>
            </a:r>
            <a:r>
              <a:rPr b="0" i="0" lang="en-IN" sz="1800" u="none" cap="none" strike="noStrike">
                <a:solidFill>
                  <a:schemeClr val="dk1"/>
                </a:solidFill>
                <a:latin typeface="Century Gothic"/>
                <a:ea typeface="Century Gothic"/>
                <a:cs typeface="Century Gothic"/>
                <a:sym typeface="Century Gothic"/>
              </a:rPr>
              <a:t> is giving us very good accuracy.   </a:t>
            </a:r>
            <a:endParaRPr b="0" i="0" sz="1800" u="none" cap="none" strike="noStrike">
              <a:solidFill>
                <a:schemeClr val="dk1"/>
              </a:solidFill>
              <a:latin typeface="Century Gothic"/>
              <a:ea typeface="Century Gothic"/>
              <a:cs typeface="Century Gothic"/>
              <a:sym typeface="Century Gothic"/>
            </a:endParaRPr>
          </a:p>
        </p:txBody>
      </p:sp>
      <p:sp>
        <p:nvSpPr>
          <p:cNvPr id="332" name="Google Shape;332;p33"/>
          <p:cNvSpPr txBox="1"/>
          <p:nvPr/>
        </p:nvSpPr>
        <p:spPr>
          <a:xfrm>
            <a:off x="1863634" y="2351314"/>
            <a:ext cx="877824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only with </a:t>
            </a:r>
            <a:r>
              <a:rPr b="1" i="0" lang="en-IN" sz="1800" u="none" cap="none" strike="noStrike">
                <a:solidFill>
                  <a:schemeClr val="dk1"/>
                </a:solidFill>
                <a:latin typeface="Century Gothic"/>
                <a:ea typeface="Century Gothic"/>
                <a:cs typeface="Century Gothic"/>
                <a:sym typeface="Century Gothic"/>
              </a:rPr>
              <a:t>Wavelet features </a:t>
            </a:r>
            <a:r>
              <a:rPr b="0" i="0" lang="en-IN" sz="1800" u="none" cap="none" strike="noStrike">
                <a:solidFill>
                  <a:schemeClr val="dk1"/>
                </a:solidFill>
                <a:latin typeface="Century Gothic"/>
                <a:ea typeface="Century Gothic"/>
                <a:cs typeface="Century Gothic"/>
                <a:sym typeface="Century Gothic"/>
              </a:rPr>
              <a:t>are giving very good accuracy.</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4"/>
          <p:cNvSpPr txBox="1"/>
          <p:nvPr/>
        </p:nvSpPr>
        <p:spPr>
          <a:xfrm>
            <a:off x="3614057" y="1854927"/>
            <a:ext cx="758516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IN" sz="4800" u="sng" cap="none" strike="noStrike">
                <a:solidFill>
                  <a:schemeClr val="dk1"/>
                </a:solidFill>
                <a:latin typeface="Century Gothic"/>
                <a:ea typeface="Century Gothic"/>
                <a:cs typeface="Century Gothic"/>
                <a:sym typeface="Century Gothic"/>
              </a:rPr>
              <a:t>THANK YOU</a:t>
            </a:r>
            <a:endParaRPr b="1" i="0" sz="4800" u="sng"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nvSpPr>
        <p:spPr>
          <a:xfrm>
            <a:off x="4685212" y="261257"/>
            <a:ext cx="47026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chemeClr val="dk1"/>
                </a:solidFill>
                <a:latin typeface="Century Gothic"/>
                <a:ea typeface="Century Gothic"/>
                <a:cs typeface="Century Gothic"/>
                <a:sym typeface="Century Gothic"/>
              </a:rPr>
              <a:t>Contents</a:t>
            </a:r>
            <a:endParaRPr b="1" i="0" sz="1800" u="sng" cap="none" strike="noStrike">
              <a:solidFill>
                <a:schemeClr val="dk1"/>
              </a:solidFill>
              <a:latin typeface="Century Gothic"/>
              <a:ea typeface="Century Gothic"/>
              <a:cs typeface="Century Gothic"/>
              <a:sym typeface="Century Gothic"/>
            </a:endParaRPr>
          </a:p>
        </p:txBody>
      </p:sp>
      <p:sp>
        <p:nvSpPr>
          <p:cNvPr id="174" name="Google Shape;174;p2"/>
          <p:cNvSpPr txBox="1"/>
          <p:nvPr/>
        </p:nvSpPr>
        <p:spPr>
          <a:xfrm>
            <a:off x="2011679" y="582011"/>
            <a:ext cx="76112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1. </a:t>
            </a:r>
            <a:r>
              <a:rPr b="0" i="0" lang="en-IN" sz="1800" u="none" cap="none" strike="noStrike">
                <a:solidFill>
                  <a:schemeClr val="dk1"/>
                </a:solidFill>
                <a:latin typeface="Century Gothic"/>
                <a:ea typeface="Century Gothic"/>
                <a:cs typeface="Century Gothic"/>
                <a:sym typeface="Century Gothic"/>
              </a:rPr>
              <a:t>Project Description</a:t>
            </a:r>
            <a:endParaRPr b="0" i="0" sz="1800" u="none" cap="none" strike="noStrike">
              <a:solidFill>
                <a:schemeClr val="dk1"/>
              </a:solidFill>
              <a:latin typeface="Century Gothic"/>
              <a:ea typeface="Century Gothic"/>
              <a:cs typeface="Century Gothic"/>
              <a:sym typeface="Century Gothic"/>
            </a:endParaRPr>
          </a:p>
        </p:txBody>
      </p:sp>
      <p:sp>
        <p:nvSpPr>
          <p:cNvPr id="175" name="Google Shape;175;p2"/>
          <p:cNvSpPr/>
          <p:nvPr/>
        </p:nvSpPr>
        <p:spPr>
          <a:xfrm>
            <a:off x="1985554" y="1097568"/>
            <a:ext cx="9264337" cy="1477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2. </a:t>
            </a:r>
            <a:r>
              <a:rPr b="0" i="0" lang="en-IN" sz="1800" u="none" cap="none" strike="noStrike">
                <a:solidFill>
                  <a:srgbClr val="000000"/>
                </a:solidFill>
                <a:latin typeface="Century Gothic"/>
                <a:ea typeface="Century Gothic"/>
                <a:cs typeface="Century Gothic"/>
                <a:sym typeface="Century Gothic"/>
              </a:rPr>
              <a:t>Plan of when and for how much duration to show red or green or blue colour:</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176" name="Google Shape;176;p2"/>
          <p:cNvSpPr/>
          <p:nvPr/>
        </p:nvSpPr>
        <p:spPr>
          <a:xfrm>
            <a:off x="1985554" y="1574685"/>
            <a:ext cx="877824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3.</a:t>
            </a:r>
            <a:r>
              <a:rPr b="0" i="0" lang="en-IN" sz="1800" u="none" cap="none" strike="noStrike">
                <a:solidFill>
                  <a:srgbClr val="000000"/>
                </a:solidFill>
                <a:latin typeface="Century Gothic"/>
                <a:ea typeface="Century Gothic"/>
                <a:cs typeface="Century Gothic"/>
                <a:sym typeface="Century Gothic"/>
              </a:rPr>
              <a:t> Step by step process we used OpenBCI to collect the brain signals data.</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177" name="Google Shape;177;p2"/>
          <p:cNvSpPr/>
          <p:nvPr/>
        </p:nvSpPr>
        <p:spPr>
          <a:xfrm>
            <a:off x="2516777" y="1944017"/>
            <a:ext cx="3454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3.1 </a:t>
            </a:r>
            <a:r>
              <a:rPr b="0" i="0" lang="en-IN" sz="1800" u="none" cap="none" strike="noStrike">
                <a:solidFill>
                  <a:srgbClr val="000000"/>
                </a:solidFill>
                <a:latin typeface="Century Gothic"/>
                <a:ea typeface="Century Gothic"/>
                <a:cs typeface="Century Gothic"/>
                <a:sym typeface="Century Gothic"/>
              </a:rPr>
              <a:t>Setting the hardware part</a:t>
            </a:r>
            <a:endParaRPr b="0" i="0" sz="1800" u="none" cap="none" strike="noStrike">
              <a:solidFill>
                <a:schemeClr val="dk1"/>
              </a:solidFill>
              <a:latin typeface="Century Gothic"/>
              <a:ea typeface="Century Gothic"/>
              <a:cs typeface="Century Gothic"/>
              <a:sym typeface="Century Gothic"/>
            </a:endParaRPr>
          </a:p>
        </p:txBody>
      </p:sp>
      <p:sp>
        <p:nvSpPr>
          <p:cNvPr id="178" name="Google Shape;178;p2"/>
          <p:cNvSpPr/>
          <p:nvPr/>
        </p:nvSpPr>
        <p:spPr>
          <a:xfrm>
            <a:off x="2516777" y="2313349"/>
            <a:ext cx="60960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3.2</a:t>
            </a:r>
            <a:r>
              <a:rPr b="0" i="0" lang="en-IN" sz="1800" u="none" cap="none" strike="noStrike">
                <a:solidFill>
                  <a:srgbClr val="000000"/>
                </a:solidFill>
                <a:latin typeface="Century Gothic"/>
                <a:ea typeface="Century Gothic"/>
                <a:cs typeface="Century Gothic"/>
                <a:sym typeface="Century Gothic"/>
              </a:rPr>
              <a:t> Setting the software part</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179" name="Google Shape;179;p2"/>
          <p:cNvSpPr txBox="1"/>
          <p:nvPr/>
        </p:nvSpPr>
        <p:spPr>
          <a:xfrm>
            <a:off x="1985554" y="2889564"/>
            <a:ext cx="68362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4. </a:t>
            </a:r>
            <a:r>
              <a:rPr b="0" i="0" lang="en-IN" sz="1800" u="none" cap="none" strike="noStrike">
                <a:solidFill>
                  <a:schemeClr val="dk1"/>
                </a:solidFill>
                <a:latin typeface="Century Gothic"/>
                <a:ea typeface="Century Gothic"/>
                <a:cs typeface="Century Gothic"/>
                <a:sym typeface="Century Gothic"/>
              </a:rPr>
              <a:t>Data description</a:t>
            </a:r>
            <a:endParaRPr b="0" i="0" sz="1800" u="none" cap="none" strike="noStrike">
              <a:solidFill>
                <a:schemeClr val="dk1"/>
              </a:solidFill>
              <a:latin typeface="Century Gothic"/>
              <a:ea typeface="Century Gothic"/>
              <a:cs typeface="Century Gothic"/>
              <a:sym typeface="Century Gothic"/>
            </a:endParaRPr>
          </a:p>
        </p:txBody>
      </p:sp>
      <p:sp>
        <p:nvSpPr>
          <p:cNvPr id="180" name="Google Shape;180;p2"/>
          <p:cNvSpPr txBox="1"/>
          <p:nvPr/>
        </p:nvSpPr>
        <p:spPr>
          <a:xfrm>
            <a:off x="1985554" y="3487555"/>
            <a:ext cx="70016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5.</a:t>
            </a:r>
            <a:r>
              <a:rPr b="0" i="0" lang="en-IN" sz="1800" u="none" cap="none" strike="noStrike">
                <a:solidFill>
                  <a:schemeClr val="dk1"/>
                </a:solidFill>
                <a:latin typeface="Century Gothic"/>
                <a:ea typeface="Century Gothic"/>
                <a:cs typeface="Century Gothic"/>
                <a:sym typeface="Century Gothic"/>
              </a:rPr>
              <a:t> Data Pre-processing</a:t>
            </a:r>
            <a:endParaRPr b="0" i="0" sz="1800" u="none" cap="none" strike="noStrike">
              <a:solidFill>
                <a:schemeClr val="dk1"/>
              </a:solidFill>
              <a:latin typeface="Century Gothic"/>
              <a:ea typeface="Century Gothic"/>
              <a:cs typeface="Century Gothic"/>
              <a:sym typeface="Century Gothic"/>
            </a:endParaRPr>
          </a:p>
        </p:txBody>
      </p:sp>
      <p:sp>
        <p:nvSpPr>
          <p:cNvPr id="181" name="Google Shape;181;p2"/>
          <p:cNvSpPr txBox="1"/>
          <p:nvPr/>
        </p:nvSpPr>
        <p:spPr>
          <a:xfrm>
            <a:off x="1985554" y="4596676"/>
            <a:ext cx="76374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7. </a:t>
            </a:r>
            <a:r>
              <a:rPr b="0" i="0" lang="en-IN" sz="1800" u="none" cap="none" strike="noStrike">
                <a:solidFill>
                  <a:schemeClr val="dk1"/>
                </a:solidFill>
                <a:latin typeface="Century Gothic"/>
                <a:ea typeface="Century Gothic"/>
                <a:cs typeface="Century Gothic"/>
                <a:sym typeface="Century Gothic"/>
              </a:rPr>
              <a:t>Feature extraction</a:t>
            </a:r>
            <a:endParaRPr b="0" i="0" sz="1800" u="none" cap="none" strike="noStrike">
              <a:solidFill>
                <a:schemeClr val="dk1"/>
              </a:solidFill>
              <a:latin typeface="Century Gothic"/>
              <a:ea typeface="Century Gothic"/>
              <a:cs typeface="Century Gothic"/>
              <a:sym typeface="Century Gothic"/>
            </a:endParaRPr>
          </a:p>
        </p:txBody>
      </p:sp>
      <p:sp>
        <p:nvSpPr>
          <p:cNvPr id="182" name="Google Shape;182;p2"/>
          <p:cNvSpPr txBox="1"/>
          <p:nvPr/>
        </p:nvSpPr>
        <p:spPr>
          <a:xfrm>
            <a:off x="1985554" y="5629525"/>
            <a:ext cx="73761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9.</a:t>
            </a:r>
            <a:r>
              <a:rPr b="0" i="0" lang="en-IN" sz="1800" u="none" cap="none" strike="noStrike">
                <a:solidFill>
                  <a:schemeClr val="dk1"/>
                </a:solidFill>
                <a:latin typeface="Century Gothic"/>
                <a:ea typeface="Century Gothic"/>
                <a:cs typeface="Century Gothic"/>
                <a:sym typeface="Century Gothic"/>
              </a:rPr>
              <a:t> Models used</a:t>
            </a:r>
            <a:endParaRPr b="0" i="0" sz="1800" u="none" cap="none" strike="noStrike">
              <a:solidFill>
                <a:schemeClr val="dk1"/>
              </a:solidFill>
              <a:latin typeface="Century Gothic"/>
              <a:ea typeface="Century Gothic"/>
              <a:cs typeface="Century Gothic"/>
              <a:sym typeface="Century Gothic"/>
            </a:endParaRPr>
          </a:p>
        </p:txBody>
      </p:sp>
      <p:sp>
        <p:nvSpPr>
          <p:cNvPr id="183" name="Google Shape;183;p2"/>
          <p:cNvSpPr txBox="1"/>
          <p:nvPr/>
        </p:nvSpPr>
        <p:spPr>
          <a:xfrm>
            <a:off x="1889760" y="6009965"/>
            <a:ext cx="78638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10.</a:t>
            </a:r>
            <a:r>
              <a:rPr b="0" i="0" lang="en-IN" sz="1800" u="none" cap="none" strike="noStrike">
                <a:solidFill>
                  <a:schemeClr val="dk1"/>
                </a:solidFill>
                <a:latin typeface="Century Gothic"/>
                <a:ea typeface="Century Gothic"/>
                <a:cs typeface="Century Gothic"/>
                <a:sym typeface="Century Gothic"/>
              </a:rPr>
              <a:t> Results of Each Model on different  features Combination</a:t>
            </a:r>
            <a:endParaRPr b="0" i="0" sz="1800" u="none" cap="none" strike="noStrike">
              <a:solidFill>
                <a:schemeClr val="dk1"/>
              </a:solidFill>
              <a:latin typeface="Century Gothic"/>
              <a:ea typeface="Century Gothic"/>
              <a:cs typeface="Century Gothic"/>
              <a:sym typeface="Century Gothic"/>
            </a:endParaRPr>
          </a:p>
        </p:txBody>
      </p:sp>
      <p:sp>
        <p:nvSpPr>
          <p:cNvPr id="184" name="Google Shape;184;p2"/>
          <p:cNvSpPr txBox="1"/>
          <p:nvPr/>
        </p:nvSpPr>
        <p:spPr>
          <a:xfrm>
            <a:off x="1985554" y="4063770"/>
            <a:ext cx="72629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6</a:t>
            </a:r>
            <a:r>
              <a:rPr b="0" i="0" lang="en-IN" sz="1800" u="none" cap="none" strike="noStrike">
                <a:solidFill>
                  <a:schemeClr val="dk1"/>
                </a:solidFill>
                <a:latin typeface="Century Gothic"/>
                <a:ea typeface="Century Gothic"/>
                <a:cs typeface="Century Gothic"/>
                <a:sym typeface="Century Gothic"/>
              </a:rPr>
              <a:t>. Data epoching</a:t>
            </a:r>
            <a:endParaRPr b="0" i="0" sz="1800" u="none" cap="none" strike="noStrike">
              <a:solidFill>
                <a:schemeClr val="dk1"/>
              </a:solidFill>
              <a:latin typeface="Century Gothic"/>
              <a:ea typeface="Century Gothic"/>
              <a:cs typeface="Century Gothic"/>
              <a:sym typeface="Century Gothic"/>
            </a:endParaRPr>
          </a:p>
        </p:txBody>
      </p:sp>
      <p:sp>
        <p:nvSpPr>
          <p:cNvPr id="185" name="Google Shape;185;p2"/>
          <p:cNvSpPr txBox="1"/>
          <p:nvPr/>
        </p:nvSpPr>
        <p:spPr>
          <a:xfrm>
            <a:off x="1985554" y="5136433"/>
            <a:ext cx="50509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8. </a:t>
            </a:r>
            <a:r>
              <a:rPr b="0" i="0" lang="en-IN" sz="1800" u="none" cap="none" strike="noStrike">
                <a:solidFill>
                  <a:schemeClr val="dk1"/>
                </a:solidFill>
                <a:latin typeface="Century Gothic"/>
                <a:ea typeface="Century Gothic"/>
                <a:cs typeface="Century Gothic"/>
                <a:sym typeface="Century Gothic"/>
              </a:rPr>
              <a:t>Feature Selection</a:t>
            </a:r>
            <a:endParaRPr b="0" i="0" sz="1800" u="none" cap="none" strike="noStrike">
              <a:solidFill>
                <a:schemeClr val="dk1"/>
              </a:solidFill>
              <a:latin typeface="Century Gothic"/>
              <a:ea typeface="Century Gothic"/>
              <a:cs typeface="Century Gothic"/>
              <a:sym typeface="Century Gothic"/>
            </a:endParaRPr>
          </a:p>
        </p:txBody>
      </p:sp>
      <p:sp>
        <p:nvSpPr>
          <p:cNvPr id="186" name="Google Shape;186;p2"/>
          <p:cNvSpPr txBox="1"/>
          <p:nvPr/>
        </p:nvSpPr>
        <p:spPr>
          <a:xfrm>
            <a:off x="1889760" y="6390406"/>
            <a:ext cx="68275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Century Gothic"/>
                <a:ea typeface="Century Gothic"/>
                <a:cs typeface="Century Gothic"/>
                <a:sym typeface="Century Gothic"/>
              </a:rPr>
              <a:t>11. </a:t>
            </a:r>
            <a:r>
              <a:rPr b="0" i="0" lang="en-IN" sz="1800" u="none" cap="none" strike="noStrike">
                <a:solidFill>
                  <a:schemeClr val="dk1"/>
                </a:solidFill>
                <a:latin typeface="Century Gothic"/>
                <a:ea typeface="Century Gothic"/>
                <a:cs typeface="Century Gothic"/>
                <a:sym typeface="Century Gothic"/>
              </a:rPr>
              <a:t>conclusion</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nvSpPr>
        <p:spPr>
          <a:xfrm>
            <a:off x="3056709" y="191589"/>
            <a:ext cx="621792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sng" cap="none" strike="noStrike">
                <a:solidFill>
                  <a:schemeClr val="dk1"/>
                </a:solidFill>
                <a:latin typeface="Century Gothic"/>
                <a:ea typeface="Century Gothic"/>
                <a:cs typeface="Century Gothic"/>
                <a:sym typeface="Century Gothic"/>
              </a:rPr>
              <a:t>1. Project Description</a:t>
            </a:r>
            <a:endParaRPr b="1" i="0" sz="2800" u="sng" cap="none" strike="noStrike">
              <a:solidFill>
                <a:schemeClr val="dk1"/>
              </a:solidFill>
              <a:latin typeface="Century Gothic"/>
              <a:ea typeface="Century Gothic"/>
              <a:cs typeface="Century Gothic"/>
              <a:sym typeface="Century Gothic"/>
            </a:endParaRPr>
          </a:p>
        </p:txBody>
      </p:sp>
      <p:sp>
        <p:nvSpPr>
          <p:cNvPr id="192" name="Google Shape;192;p3"/>
          <p:cNvSpPr/>
          <p:nvPr/>
        </p:nvSpPr>
        <p:spPr>
          <a:xfrm>
            <a:off x="400594" y="923334"/>
            <a:ext cx="1169561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TITLE</a:t>
            </a:r>
            <a:r>
              <a:rPr b="0" i="0" lang="en-IN" sz="1400" u="none" cap="none" strike="noStrike">
                <a:solidFill>
                  <a:srgbClr val="000000"/>
                </a:solidFill>
                <a:latin typeface="Century Gothic"/>
                <a:ea typeface="Century Gothic"/>
                <a:cs typeface="Century Gothic"/>
                <a:sym typeface="Century Gothic"/>
              </a:rPr>
              <a:t>- </a:t>
            </a:r>
            <a:r>
              <a:rPr b="1" i="0" lang="en-IN" sz="1800" u="sng" cap="none" strike="noStrike">
                <a:solidFill>
                  <a:srgbClr val="00B050"/>
                </a:solidFill>
                <a:latin typeface="Century Gothic"/>
                <a:ea typeface="Century Gothic"/>
                <a:cs typeface="Century Gothic"/>
                <a:sym typeface="Century Gothic"/>
              </a:rPr>
              <a:t>Electroencephalogram Brain Signal Processing for Chromatic Visual Impression Identification.</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rgbClr val="00B050"/>
                </a:solidFill>
                <a:latin typeface="Century Gothic"/>
                <a:ea typeface="Century Gothic"/>
                <a:cs typeface="Century Gothic"/>
                <a:sym typeface="Century Gothic"/>
              </a:rPr>
              <a:t>(differentiate the brain signals from red and white colour)</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193" name="Google Shape;193;p3"/>
          <p:cNvSpPr/>
          <p:nvPr/>
        </p:nvSpPr>
        <p:spPr>
          <a:xfrm>
            <a:off x="400594" y="1992553"/>
            <a:ext cx="11425646"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Description</a:t>
            </a:r>
            <a:r>
              <a:rPr b="0" i="0" lang="en-IN" sz="1800" u="none" cap="none" strike="noStrike">
                <a:solidFill>
                  <a:srgbClr val="000000"/>
                </a:solidFill>
                <a:latin typeface="Century Gothic"/>
                <a:ea typeface="Century Gothic"/>
                <a:cs typeface="Century Gothic"/>
                <a:sym typeface="Century Gothic"/>
              </a:rPr>
              <a:t>- we are using openBCI device to record the signals from the brain, when the subject is shown only red and white colors. And then using Preprocessing steps, extracting features and training models to differentiate between 3 colors(red, green or blue).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pic>
        <p:nvPicPr>
          <p:cNvPr descr="https://lh4.googleusercontent.com/ekRxX2cZUmYZvqafkKyHG56pRZOUGWCaOqoLdOwzwxHf9oKpULbEbyk2PvmCG9Si58k0N0ADp6nehVvuBDgcQMjnwX3j7c4cgxiG5mflxYBJRsIb-Oj0ifqiosFtm-VBk6A0F0Ku79-wjPQWl0XFAg=s2048" id="194" name="Google Shape;194;p3"/>
          <p:cNvPicPr preferRelativeResize="0"/>
          <p:nvPr/>
        </p:nvPicPr>
        <p:blipFill rotWithShape="1">
          <a:blip r:embed="rId3">
            <a:alphaModFix/>
          </a:blip>
          <a:srcRect b="0" l="0" r="0" t="0"/>
          <a:stretch/>
        </p:blipFill>
        <p:spPr>
          <a:xfrm>
            <a:off x="1322525" y="3192882"/>
            <a:ext cx="2282824" cy="1844706"/>
          </a:xfrm>
          <a:prstGeom prst="rect">
            <a:avLst/>
          </a:prstGeom>
          <a:noFill/>
          <a:ln>
            <a:noFill/>
          </a:ln>
        </p:spPr>
      </p:pic>
      <p:pic>
        <p:nvPicPr>
          <p:cNvPr descr="GUI v4.1.5" id="195" name="Google Shape;195;p3"/>
          <p:cNvPicPr preferRelativeResize="0"/>
          <p:nvPr/>
        </p:nvPicPr>
        <p:blipFill rotWithShape="1">
          <a:blip r:embed="rId4">
            <a:alphaModFix/>
          </a:blip>
          <a:srcRect b="0" l="0" r="0" t="0"/>
          <a:stretch/>
        </p:blipFill>
        <p:spPr>
          <a:xfrm>
            <a:off x="7958221" y="2971798"/>
            <a:ext cx="3301962" cy="2297615"/>
          </a:xfrm>
          <a:prstGeom prst="rect">
            <a:avLst/>
          </a:prstGeom>
          <a:noFill/>
          <a:ln>
            <a:noFill/>
          </a:ln>
        </p:spPr>
      </p:pic>
      <p:sp>
        <p:nvSpPr>
          <p:cNvPr id="196" name="Google Shape;196;p3"/>
          <p:cNvSpPr/>
          <p:nvPr/>
        </p:nvSpPr>
        <p:spPr>
          <a:xfrm>
            <a:off x="400593" y="5443083"/>
            <a:ext cx="1142564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Century Gothic"/>
                <a:ea typeface="Century Gothic"/>
                <a:cs typeface="Century Gothic"/>
                <a:sym typeface="Century Gothic"/>
              </a:rPr>
              <a:t>Applications</a:t>
            </a:r>
            <a:r>
              <a:rPr b="0" i="0" lang="en-IN" sz="1800" u="none" cap="none" strike="noStrike">
                <a:solidFill>
                  <a:srgbClr val="000000"/>
                </a:solidFill>
                <a:latin typeface="Century Gothic"/>
                <a:ea typeface="Century Gothic"/>
                <a:cs typeface="Century Gothic"/>
                <a:sym typeface="Century Gothic"/>
              </a:rPr>
              <a:t>-  if we are able to discriminate three different colors then we can use this as two control commands for controlling any dedicated computer applications.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IN" sz="1800" u="none" cap="none" strike="noStrike">
                <a:solidFill>
                  <a:srgbClr val="000000"/>
                </a:solidFill>
                <a:latin typeface="Century Gothic"/>
                <a:ea typeface="Century Gothic"/>
                <a:cs typeface="Century Gothic"/>
                <a:sym typeface="Century Gothic"/>
              </a:rPr>
              <a:t>(especially helpful for handicapped people)</a:t>
            </a:r>
            <a:endParaRPr b="0" i="1"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
          <p:cNvSpPr/>
          <p:nvPr/>
        </p:nvSpPr>
        <p:spPr>
          <a:xfrm>
            <a:off x="1097280" y="146597"/>
            <a:ext cx="1054608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sng" cap="none" strike="noStrike">
                <a:solidFill>
                  <a:srgbClr val="000000"/>
                </a:solidFill>
                <a:latin typeface="Century Gothic"/>
                <a:ea typeface="Century Gothic"/>
                <a:cs typeface="Century Gothic"/>
                <a:sym typeface="Century Gothic"/>
              </a:rPr>
              <a:t>2. Plan of when and for how much duration to show red or white color:</a:t>
            </a:r>
            <a:endParaRPr b="0" i="0" sz="2400" u="sng"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pic>
        <p:nvPicPr>
          <p:cNvPr id="202" name="Google Shape;202;p4"/>
          <p:cNvPicPr preferRelativeResize="0"/>
          <p:nvPr/>
        </p:nvPicPr>
        <p:blipFill rotWithShape="1">
          <a:blip r:embed="rId3">
            <a:alphaModFix/>
          </a:blip>
          <a:srcRect b="0" l="0" r="0" t="0"/>
          <a:stretch/>
        </p:blipFill>
        <p:spPr>
          <a:xfrm>
            <a:off x="1341120" y="1309741"/>
            <a:ext cx="10058400" cy="1926949"/>
          </a:xfrm>
          <a:prstGeom prst="rect">
            <a:avLst/>
          </a:prstGeom>
          <a:noFill/>
          <a:ln>
            <a:noFill/>
          </a:ln>
        </p:spPr>
      </p:pic>
      <p:sp>
        <p:nvSpPr>
          <p:cNvPr id="203" name="Google Shape;203;p4"/>
          <p:cNvSpPr/>
          <p:nvPr/>
        </p:nvSpPr>
        <p:spPr>
          <a:xfrm>
            <a:off x="5971607" y="3244334"/>
            <a:ext cx="2487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04" name="Google Shape;204;p4"/>
          <p:cNvSpPr/>
          <p:nvPr/>
        </p:nvSpPr>
        <p:spPr>
          <a:xfrm>
            <a:off x="5971607" y="3244334"/>
            <a:ext cx="2487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05" name="Google Shape;205;p4"/>
          <p:cNvSpPr txBox="1"/>
          <p:nvPr/>
        </p:nvSpPr>
        <p:spPr>
          <a:xfrm>
            <a:off x="4093028" y="3779520"/>
            <a:ext cx="3492137"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chemeClr val="dk1"/>
                </a:solidFill>
                <a:latin typeface="Century Gothic"/>
                <a:ea typeface="Century Gothic"/>
                <a:cs typeface="Century Gothic"/>
                <a:sym typeface="Century Gothic"/>
              </a:rPr>
              <a:t>In each session recording: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total time: 10 mins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75 colors shown</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
          <p:cNvSpPr/>
          <p:nvPr/>
        </p:nvSpPr>
        <p:spPr>
          <a:xfrm>
            <a:off x="879565" y="103056"/>
            <a:ext cx="11791407"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sng" cap="none" strike="noStrike">
                <a:solidFill>
                  <a:srgbClr val="000000"/>
                </a:solidFill>
                <a:latin typeface="Century Gothic"/>
                <a:ea typeface="Century Gothic"/>
                <a:cs typeface="Century Gothic"/>
                <a:sym typeface="Century Gothic"/>
              </a:rPr>
              <a:t>3. Step by step process we used OpenBCI to collect the brain signals data.</a:t>
            </a:r>
            <a:endParaRPr b="0" i="0" sz="24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11" name="Google Shape;211;p5"/>
          <p:cNvSpPr/>
          <p:nvPr/>
        </p:nvSpPr>
        <p:spPr>
          <a:xfrm>
            <a:off x="879565" y="764067"/>
            <a:ext cx="60960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rgbClr val="000000"/>
                </a:solidFill>
                <a:latin typeface="Century Gothic"/>
                <a:ea typeface="Century Gothic"/>
                <a:cs typeface="Century Gothic"/>
                <a:sym typeface="Century Gothic"/>
              </a:rPr>
              <a:t>3.1 Setting the hardware part</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12" name="Google Shape;212;p5"/>
          <p:cNvSpPr/>
          <p:nvPr/>
        </p:nvSpPr>
        <p:spPr>
          <a:xfrm>
            <a:off x="330924" y="1255936"/>
            <a:ext cx="11773989"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1.) decide which which portion of the subject’s head you want to measure the data from by setting the points on the headset. We are using fp1,fp2,c3,c4,p3,p4,o1,o2  as visual stimuli is measured by the back of the head and using ………………….. as support electrodes.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pic>
        <p:nvPicPr>
          <p:cNvPr descr="https://lh4.googleusercontent.com/KpTWz4ugp0d-TlILnrB5dO2R1YLTk74opj2LFGiB3GckTB-Zfl7pVwXr5jlpmG8z5Eiun1JKVWOLtSYEmZEq9OGJXYIn9XBWe8EJtb8Ei-_9jDxjdnh2Yj_fmM-GYrmXHtC5XxNbfzUxQqfOdn2OjQ=s2048" id="213" name="Google Shape;213;p5"/>
          <p:cNvPicPr preferRelativeResize="0"/>
          <p:nvPr/>
        </p:nvPicPr>
        <p:blipFill rotWithShape="1">
          <a:blip r:embed="rId3">
            <a:alphaModFix/>
          </a:blip>
          <a:srcRect b="0" l="0" r="0" t="0"/>
          <a:stretch/>
        </p:blipFill>
        <p:spPr>
          <a:xfrm>
            <a:off x="1897289" y="2179266"/>
            <a:ext cx="2056402" cy="1794625"/>
          </a:xfrm>
          <a:prstGeom prst="rect">
            <a:avLst/>
          </a:prstGeom>
          <a:noFill/>
          <a:ln>
            <a:noFill/>
          </a:ln>
        </p:spPr>
      </p:pic>
      <p:sp>
        <p:nvSpPr>
          <p:cNvPr id="214" name="Google Shape;214;p5"/>
          <p:cNvSpPr/>
          <p:nvPr/>
        </p:nvSpPr>
        <p:spPr>
          <a:xfrm>
            <a:off x="330924" y="4076675"/>
            <a:ext cx="1165207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2.)make the subject wear this headset kit and make it comfortable on the subject’s head by adjust the supporting and non-supporting electrodes(which actually gives us data) to get the brain signals as a data properly.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15" name="Google Shape;215;p5"/>
          <p:cNvSpPr/>
          <p:nvPr/>
        </p:nvSpPr>
        <p:spPr>
          <a:xfrm>
            <a:off x="330930" y="5034457"/>
            <a:ext cx="11382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3.) put the SRB pin clip to the right ear to get  all be measured against this reference pin. </a:t>
            </a:r>
            <a:endParaRPr b="0" i="0" sz="1800" u="none" cap="none" strike="noStrike">
              <a:solidFill>
                <a:schemeClr val="dk1"/>
              </a:solidFill>
              <a:latin typeface="Century Gothic"/>
              <a:ea typeface="Century Gothic"/>
              <a:cs typeface="Century Gothic"/>
              <a:sym typeface="Century Gothic"/>
            </a:endParaRPr>
          </a:p>
        </p:txBody>
      </p:sp>
      <p:sp>
        <p:nvSpPr>
          <p:cNvPr id="216" name="Google Shape;216;p5"/>
          <p:cNvSpPr/>
          <p:nvPr/>
        </p:nvSpPr>
        <p:spPr>
          <a:xfrm>
            <a:off x="162679" y="5752403"/>
            <a:ext cx="346921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4.) connect dongle to the PC</a:t>
            </a:r>
            <a:endParaRPr b="0" i="0" sz="1800" u="none" cap="none" strike="noStrike">
              <a:solidFill>
                <a:schemeClr val="dk1"/>
              </a:solidFill>
              <a:latin typeface="Century Gothic"/>
              <a:ea typeface="Century Gothic"/>
              <a:cs typeface="Century Gothic"/>
              <a:sym typeface="Century Gothic"/>
            </a:endParaRPr>
          </a:p>
        </p:txBody>
      </p:sp>
      <p:pic>
        <p:nvPicPr>
          <p:cNvPr descr="https://lh5.googleusercontent.com/AwOEzYMGJeYW4lECbd15-HyETqCsNDZW2w1cI_pSuxChBlaY4tfKSbquiaDSLMYx0iDVpWCTO4Iwv-7H7vfH_OKFJ0tzn0FOiCl33s_zSTTYowBWOjUxM5vj832YGfrpbBpCi1INoN7_teXYggshnA=s2048" id="217" name="Google Shape;217;p5"/>
          <p:cNvPicPr preferRelativeResize="0"/>
          <p:nvPr/>
        </p:nvPicPr>
        <p:blipFill rotWithShape="1">
          <a:blip r:embed="rId4">
            <a:alphaModFix/>
          </a:blip>
          <a:srcRect b="0" l="0" r="0" t="0"/>
          <a:stretch/>
        </p:blipFill>
        <p:spPr>
          <a:xfrm>
            <a:off x="5520056" y="2221763"/>
            <a:ext cx="2288342" cy="18491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6"/>
          <p:cNvSpPr/>
          <p:nvPr/>
        </p:nvSpPr>
        <p:spPr>
          <a:xfrm>
            <a:off x="3030581" y="-1"/>
            <a:ext cx="665334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rgbClr val="000000"/>
                </a:solidFill>
                <a:latin typeface="Century Gothic"/>
                <a:ea typeface="Century Gothic"/>
                <a:cs typeface="Century Gothic"/>
                <a:sym typeface="Century Gothic"/>
              </a:rPr>
              <a:t>3.2  Setting the software part</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
        <p:nvSpPr>
          <p:cNvPr id="223" name="Google Shape;223;p6"/>
          <p:cNvSpPr/>
          <p:nvPr/>
        </p:nvSpPr>
        <p:spPr>
          <a:xfrm>
            <a:off x="243839" y="850510"/>
            <a:ext cx="92659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1.) </a:t>
            </a:r>
            <a:r>
              <a:rPr b="1" i="0" lang="en-IN" sz="1800" u="none" cap="none" strike="noStrike">
                <a:solidFill>
                  <a:srgbClr val="000000"/>
                </a:solidFill>
                <a:latin typeface="Century Gothic"/>
                <a:ea typeface="Century Gothic"/>
                <a:cs typeface="Century Gothic"/>
                <a:sym typeface="Century Gothic"/>
              </a:rPr>
              <a:t>installing Softwares -</a:t>
            </a:r>
            <a:r>
              <a:rPr b="0" i="0" lang="en-IN" sz="1800" u="none" cap="none" strike="noStrike">
                <a:solidFill>
                  <a:srgbClr val="000000"/>
                </a:solidFill>
                <a:latin typeface="Century Gothic"/>
                <a:ea typeface="Century Gothic"/>
                <a:cs typeface="Century Gothic"/>
                <a:sym typeface="Century Gothic"/>
              </a:rPr>
              <a:t> a) OpenBCI GUI  b) driver for support &lt; windows 11</a:t>
            </a:r>
            <a:endParaRPr b="0" i="0" sz="1800" u="none" cap="none" strike="noStrike">
              <a:solidFill>
                <a:schemeClr val="dk1"/>
              </a:solidFill>
              <a:latin typeface="Century Gothic"/>
              <a:ea typeface="Century Gothic"/>
              <a:cs typeface="Century Gothic"/>
              <a:sym typeface="Century Gothic"/>
            </a:endParaRPr>
          </a:p>
        </p:txBody>
      </p:sp>
      <p:sp>
        <p:nvSpPr>
          <p:cNvPr id="224" name="Google Shape;224;p6"/>
          <p:cNvSpPr/>
          <p:nvPr/>
        </p:nvSpPr>
        <p:spPr>
          <a:xfrm>
            <a:off x="243839" y="1730297"/>
            <a:ext cx="11573691"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2.) Open the openBCI GUI.    </a:t>
            </a:r>
            <a:r>
              <a:rPr b="1" i="0" lang="en-IN" sz="1800" u="none" cap="none" strike="noStrike">
                <a:solidFill>
                  <a:srgbClr val="000000"/>
                </a:solidFill>
                <a:latin typeface="Century Gothic"/>
                <a:ea typeface="Century Gothic"/>
                <a:cs typeface="Century Gothic"/>
                <a:sym typeface="Century Gothic"/>
              </a:rPr>
              <a:t>Click on system control panel -&gt; CYTON(live) -&gt;Serial from Dongle . </a:t>
            </a:r>
            <a:r>
              <a:rPr b="0" i="0" lang="en-IN" sz="1800" u="none" cap="none" strike="noStrike">
                <a:solidFill>
                  <a:srgbClr val="000000"/>
                </a:solidFill>
                <a:latin typeface="Century Gothic"/>
                <a:ea typeface="Century Gothic"/>
                <a:cs typeface="Century Gothic"/>
                <a:sym typeface="Century Gothic"/>
              </a:rPr>
              <a:t>and then   click on  </a:t>
            </a:r>
            <a:r>
              <a:rPr b="1" i="0" lang="en-IN" sz="1800" u="none" cap="none" strike="noStrike">
                <a:solidFill>
                  <a:srgbClr val="000000"/>
                </a:solidFill>
                <a:latin typeface="Century Gothic"/>
                <a:ea typeface="Century Gothic"/>
                <a:cs typeface="Century Gothic"/>
                <a:sym typeface="Century Gothic"/>
              </a:rPr>
              <a:t>SERIAL CONNECT-&gt;AUTO-CONNECT. </a:t>
            </a:r>
            <a:r>
              <a:rPr b="0" i="0" lang="en-IN" sz="1800" u="none" cap="none" strike="noStrike">
                <a:solidFill>
                  <a:srgbClr val="000000"/>
                </a:solidFill>
                <a:latin typeface="Century Gothic"/>
                <a:ea typeface="Century Gothic"/>
                <a:cs typeface="Century Gothic"/>
                <a:sym typeface="Century Gothic"/>
              </a:rPr>
              <a:t>to get the data from the electrodes in headset into the PC through the Dongle.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pic>
        <p:nvPicPr>
          <p:cNvPr descr="https://lh5.googleusercontent.com/NmMLnHO0FaCtU3LwvN4ctpx90aZafjinVVNcKNXCBTTT228PBlDxS-gjejckJsKeMWukwAZkXhrIFOw6Er1nSUIzECoRbH6FpEoFEneumdoYO5ZzrhwrKH4Do9p-RAypfi00UN93U5lIblBe57uCSw=s2048" id="225" name="Google Shape;225;p6"/>
          <p:cNvPicPr preferRelativeResize="0"/>
          <p:nvPr/>
        </p:nvPicPr>
        <p:blipFill rotWithShape="1">
          <a:blip r:embed="rId3">
            <a:alphaModFix/>
          </a:blip>
          <a:srcRect b="0" l="0" r="0" t="0"/>
          <a:stretch/>
        </p:blipFill>
        <p:spPr>
          <a:xfrm>
            <a:off x="3030581" y="2698769"/>
            <a:ext cx="5199017" cy="40245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p:nvPr/>
        </p:nvSpPr>
        <p:spPr>
          <a:xfrm>
            <a:off x="330899" y="172680"/>
            <a:ext cx="11739300" cy="12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3.) Now session is started, completing the hardware settings:-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 set the </a:t>
            </a:r>
            <a:r>
              <a:rPr b="1" i="0" lang="en-IN" sz="1800" u="none" cap="none" strike="noStrike">
                <a:solidFill>
                  <a:srgbClr val="000000"/>
                </a:solidFill>
                <a:latin typeface="Century Gothic"/>
                <a:ea typeface="Century Gothic"/>
                <a:cs typeface="Century Gothic"/>
                <a:sym typeface="Century Gothic"/>
              </a:rPr>
              <a:t>PGA gain= </a:t>
            </a:r>
            <a:r>
              <a:rPr b="0" i="0" lang="en-IN" sz="1800" u="none" cap="none" strike="noStrike">
                <a:solidFill>
                  <a:srgbClr val="000000"/>
                </a:solidFill>
                <a:latin typeface="Century Gothic"/>
                <a:ea typeface="Century Gothic"/>
                <a:cs typeface="Century Gothic"/>
                <a:sym typeface="Century Gothic"/>
              </a:rPr>
              <a:t>4 (…why…)</a:t>
            </a:r>
            <a:r>
              <a:rPr b="1" i="0" lang="en-IN" sz="1800" u="none" cap="none" strike="noStrike">
                <a:solidFill>
                  <a:srgbClr val="000000"/>
                </a:solidFill>
                <a:latin typeface="Century Gothic"/>
                <a:ea typeface="Century Gothic"/>
                <a:cs typeface="Century Gothic"/>
                <a:sym typeface="Century Gothic"/>
              </a:rPr>
              <a:t> </a:t>
            </a:r>
            <a:r>
              <a:rPr b="0" i="0" lang="en-IN" sz="1800" u="none" cap="none" strike="noStrike">
                <a:solidFill>
                  <a:srgbClr val="000000"/>
                </a:solidFill>
                <a:latin typeface="Century Gothic"/>
                <a:ea typeface="Century Gothic"/>
                <a:cs typeface="Century Gothic"/>
                <a:sym typeface="Century Gothic"/>
              </a:rPr>
              <a:t>and  </a:t>
            </a:r>
            <a:r>
              <a:rPr b="1" i="0" lang="en-IN" sz="1800" u="none" cap="none" strike="noStrike">
                <a:solidFill>
                  <a:srgbClr val="000000"/>
                </a:solidFill>
                <a:latin typeface="Century Gothic"/>
                <a:ea typeface="Century Gothic"/>
                <a:cs typeface="Century Gothic"/>
                <a:sym typeface="Century Gothic"/>
              </a:rPr>
              <a:t>bias include = No </a:t>
            </a:r>
            <a:r>
              <a:rPr b="0" i="0" lang="en-IN" sz="1800" u="none" cap="none" strike="noStrike">
                <a:solidFill>
                  <a:srgbClr val="000000"/>
                </a:solidFill>
                <a:latin typeface="Century Gothic"/>
                <a:ea typeface="Century Gothic"/>
                <a:cs typeface="Century Gothic"/>
                <a:sym typeface="Century Gothic"/>
              </a:rPr>
              <a:t>(….why…)  for all the 8 channels.</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pic>
        <p:nvPicPr>
          <p:cNvPr descr="https://lh6.googleusercontent.com/7T1uRzDcf-IJYJIKRUxflu_G3k1U0NPAqiGFlDAxJhSOdywPkJCILq3QRH2AZgiUbFG9d5Dv220y9kUH3JbUm2jf5F5PMwPFSEx6d0BCnIJhaDkWNDr5stM095ARj4hdJ4dyJBVo9jtaFymKE3cmyw=s2048" id="231" name="Google Shape;231;p7"/>
          <p:cNvPicPr preferRelativeResize="0"/>
          <p:nvPr/>
        </p:nvPicPr>
        <p:blipFill rotWithShape="1">
          <a:blip r:embed="rId3">
            <a:alphaModFix/>
          </a:blip>
          <a:srcRect b="0" l="0" r="0" t="0"/>
          <a:stretch/>
        </p:blipFill>
        <p:spPr>
          <a:xfrm>
            <a:off x="1767840" y="1100057"/>
            <a:ext cx="7106193" cy="54960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p:nvPr/>
        </p:nvSpPr>
        <p:spPr>
          <a:xfrm>
            <a:off x="304800" y="174397"/>
            <a:ext cx="11617234"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4.) Now for checking the signal quality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Go to the FFT plot and try to put not railed for all the channels for good quality of signal. Now we are ready to collect the signals.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pic>
        <p:nvPicPr>
          <p:cNvPr descr="https://lh3.googleusercontent.com/9wImuCHFMRfSXj8qsDjP62QJqxqxgbVhS5Gi-55viTczKq1PfWqRaLmnMGRWpC5b__7EFcNLzf8MzyZXPJ6rwfRoBD4KwcpPbGq7SFu4qRl3Pkxy8Ss7ohyjTUcaMfYC96GlFBBS_9sTmgF_ovRKpw=s2048" id="237" name="Google Shape;237;p8"/>
          <p:cNvPicPr preferRelativeResize="0"/>
          <p:nvPr/>
        </p:nvPicPr>
        <p:blipFill rotWithShape="1">
          <a:blip r:embed="rId3">
            <a:alphaModFix/>
          </a:blip>
          <a:srcRect b="0" l="0" r="0" t="0"/>
          <a:stretch/>
        </p:blipFill>
        <p:spPr>
          <a:xfrm>
            <a:off x="1793966" y="1181283"/>
            <a:ext cx="5608320" cy="3995260"/>
          </a:xfrm>
          <a:prstGeom prst="rect">
            <a:avLst/>
          </a:prstGeom>
          <a:noFill/>
          <a:ln>
            <a:noFill/>
          </a:ln>
        </p:spPr>
      </p:pic>
      <p:sp>
        <p:nvSpPr>
          <p:cNvPr id="238" name="Google Shape;238;p8"/>
          <p:cNvSpPr/>
          <p:nvPr/>
        </p:nvSpPr>
        <p:spPr>
          <a:xfrm>
            <a:off x="304800" y="5336904"/>
            <a:ext cx="1161723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5.) for stop collecting the data click on stop data stream . Data for this session will get saved as .txt and .csv format and  events.txt file also got saved using the python script we wrote.</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txBox="1"/>
          <p:nvPr/>
        </p:nvSpPr>
        <p:spPr>
          <a:xfrm>
            <a:off x="3770812" y="78376"/>
            <a:ext cx="663593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IN" sz="3200" u="sng" cap="none" strike="noStrike">
                <a:solidFill>
                  <a:schemeClr val="dk1"/>
                </a:solidFill>
                <a:latin typeface="Century Gothic"/>
                <a:ea typeface="Century Gothic"/>
                <a:cs typeface="Century Gothic"/>
                <a:sym typeface="Century Gothic"/>
              </a:rPr>
              <a:t>4. Data Description</a:t>
            </a:r>
            <a:endParaRPr b="1" i="0" sz="3200" u="sng" cap="none" strike="noStrike">
              <a:solidFill>
                <a:schemeClr val="dk1"/>
              </a:solidFill>
              <a:latin typeface="Century Gothic"/>
              <a:ea typeface="Century Gothic"/>
              <a:cs typeface="Century Gothic"/>
              <a:sym typeface="Century Gothic"/>
            </a:endParaRPr>
          </a:p>
        </p:txBody>
      </p:sp>
      <p:sp>
        <p:nvSpPr>
          <p:cNvPr id="244" name="Google Shape;244;p9"/>
          <p:cNvSpPr txBox="1"/>
          <p:nvPr/>
        </p:nvSpPr>
        <p:spPr>
          <a:xfrm>
            <a:off x="2264228" y="826913"/>
            <a:ext cx="52164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Subject_1</a:t>
            </a:r>
            <a:endParaRPr b="0" i="0" sz="1800" u="none" cap="none" strike="noStrike">
              <a:solidFill>
                <a:schemeClr val="dk1"/>
              </a:solidFill>
              <a:latin typeface="Century Gothic"/>
              <a:ea typeface="Century Gothic"/>
              <a:cs typeface="Century Gothic"/>
              <a:sym typeface="Century Gothic"/>
            </a:endParaRPr>
          </a:p>
        </p:txBody>
      </p:sp>
      <p:sp>
        <p:nvSpPr>
          <p:cNvPr id="245" name="Google Shape;245;p9"/>
          <p:cNvSpPr txBox="1"/>
          <p:nvPr/>
        </p:nvSpPr>
        <p:spPr>
          <a:xfrm>
            <a:off x="2917371" y="1207618"/>
            <a:ext cx="3100251"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Session_1</a:t>
            </a:r>
            <a:endParaRPr b="0" i="0" sz="1400" u="none" cap="none" strike="noStrike">
              <a:solidFill>
                <a:srgbClr val="000000"/>
              </a:solidFill>
              <a:latin typeface="Arial"/>
              <a:ea typeface="Arial"/>
              <a:cs typeface="Arial"/>
              <a:sym typeface="Arial"/>
            </a:endParaRPr>
          </a:p>
        </p:txBody>
      </p:sp>
      <p:sp>
        <p:nvSpPr>
          <p:cNvPr id="246" name="Google Shape;246;p9"/>
          <p:cNvSpPr/>
          <p:nvPr/>
        </p:nvSpPr>
        <p:spPr>
          <a:xfrm>
            <a:off x="6377052" y="801294"/>
            <a:ext cx="12666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Subject_2</a:t>
            </a:r>
            <a:endParaRPr b="0" i="0" sz="1800" u="none" cap="none" strike="noStrike">
              <a:solidFill>
                <a:schemeClr val="dk1"/>
              </a:solidFill>
              <a:latin typeface="Century Gothic"/>
              <a:ea typeface="Century Gothic"/>
              <a:cs typeface="Century Gothic"/>
              <a:sym typeface="Century Gothic"/>
            </a:endParaRPr>
          </a:p>
        </p:txBody>
      </p:sp>
      <p:sp>
        <p:nvSpPr>
          <p:cNvPr id="247" name="Google Shape;247;p9"/>
          <p:cNvSpPr/>
          <p:nvPr/>
        </p:nvSpPr>
        <p:spPr>
          <a:xfrm>
            <a:off x="6853645" y="1170626"/>
            <a:ext cx="6096000"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Session_1</a:t>
            </a:r>
            <a:endParaRPr b="0" i="0" sz="1400" u="none" cap="none" strike="noStrike">
              <a:solidFill>
                <a:srgbClr val="000000"/>
              </a:solidFill>
              <a:latin typeface="Arial"/>
              <a:ea typeface="Arial"/>
              <a:cs typeface="Arial"/>
              <a:sym typeface="Arial"/>
            </a:endParaRPr>
          </a:p>
        </p:txBody>
      </p:sp>
      <p:sp>
        <p:nvSpPr>
          <p:cNvPr id="248" name="Google Shape;248;p9"/>
          <p:cNvSpPr txBox="1"/>
          <p:nvPr/>
        </p:nvSpPr>
        <p:spPr>
          <a:xfrm>
            <a:off x="1802674" y="2821578"/>
            <a:ext cx="960555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Each session has: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a:t>
            </a:r>
            <a:r>
              <a:rPr b="1" i="0" lang="en-IN" sz="1800" u="sng" cap="none" strike="noStrike">
                <a:solidFill>
                  <a:schemeClr val="dk1"/>
                </a:solidFill>
                <a:latin typeface="Century Gothic"/>
                <a:ea typeface="Century Gothic"/>
                <a:cs typeface="Century Gothic"/>
                <a:sym typeface="Century Gothic"/>
              </a:rPr>
              <a:t> events.txt </a:t>
            </a:r>
            <a:r>
              <a:rPr b="0" i="0" lang="en-IN" sz="1800" u="none" cap="none" strike="noStrike">
                <a:solidFill>
                  <a:schemeClr val="dk1"/>
                </a:solidFill>
                <a:latin typeface="Century Gothic"/>
                <a:ea typeface="Century Gothic"/>
                <a:cs typeface="Century Gothic"/>
                <a:sym typeface="Century Gothic"/>
              </a:rPr>
              <a:t>– stores the time stamp information of red and white data in trial.txt.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a:t>
            </a:r>
            <a:r>
              <a:rPr b="1" i="0" lang="en-IN" sz="1800" u="sng" cap="none" strike="noStrike">
                <a:solidFill>
                  <a:schemeClr val="dk1"/>
                </a:solidFill>
                <a:latin typeface="Century Gothic"/>
                <a:ea typeface="Century Gothic"/>
                <a:cs typeface="Century Gothic"/>
                <a:sym typeface="Century Gothic"/>
              </a:rPr>
              <a:t>    trials.txt </a:t>
            </a:r>
            <a:r>
              <a:rPr b="0" i="0" lang="en-IN" sz="1800" u="none" cap="none" strike="noStrike">
                <a:solidFill>
                  <a:schemeClr val="dk1"/>
                </a:solidFill>
                <a:latin typeface="Century Gothic"/>
                <a:ea typeface="Century Gothic"/>
                <a:cs typeface="Century Gothic"/>
                <a:sym typeface="Century Gothic"/>
              </a:rPr>
              <a:t>– contains brain signals data of all the 8 channels and their time stamps    using OpenBCI.</a:t>
            </a:r>
            <a:endParaRPr b="0" i="0" sz="1400" u="none" cap="none" strike="noStrike">
              <a:solidFill>
                <a:srgbClr val="000000"/>
              </a:solidFill>
              <a:latin typeface="Arial"/>
              <a:ea typeface="Arial"/>
              <a:cs typeface="Arial"/>
              <a:sym typeface="Arial"/>
            </a:endParaRPr>
          </a:p>
        </p:txBody>
      </p:sp>
      <p:sp>
        <p:nvSpPr>
          <p:cNvPr id="249" name="Google Shape;249;p9"/>
          <p:cNvSpPr txBox="1"/>
          <p:nvPr/>
        </p:nvSpPr>
        <p:spPr>
          <a:xfrm>
            <a:off x="1802674" y="4850675"/>
            <a:ext cx="82470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entury Gothic"/>
                <a:ea typeface="Century Gothic"/>
                <a:cs typeface="Century Gothic"/>
                <a:sym typeface="Century Gothic"/>
              </a:rPr>
              <a:t>            </a:t>
            </a:r>
            <a:endParaRPr b="0" i="0" sz="1800" u="none" cap="none" strike="noStrike">
              <a:solidFill>
                <a:schemeClr val="dk1"/>
              </a:solidFill>
              <a:latin typeface="Century Gothic"/>
              <a:ea typeface="Century Gothic"/>
              <a:cs typeface="Century Gothic"/>
              <a:sym typeface="Century Gothic"/>
            </a:endParaRPr>
          </a:p>
        </p:txBody>
      </p:sp>
      <p:sp>
        <p:nvSpPr>
          <p:cNvPr id="250" name="Google Shape;250;p9"/>
          <p:cNvSpPr/>
          <p:nvPr/>
        </p:nvSpPr>
        <p:spPr>
          <a:xfrm>
            <a:off x="1362890" y="5039316"/>
            <a:ext cx="930946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Century Gothic"/>
                <a:ea typeface="Century Gothic"/>
                <a:cs typeface="Century Gothic"/>
                <a:sym typeface="Century Gothic"/>
              </a:rPr>
              <a:t>We filter out the data of only (all the 8 channels and the time stamp) from trials.txt.</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entury Gothic"/>
                <a:ea typeface="Century Gothic"/>
                <a:cs typeface="Century Gothic"/>
                <a:sym typeface="Century Gothic"/>
              </a:rPr>
            </a:b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2023-03-02T14:21:34Z</dcterms:created>
  <dc:creator>Anushka</dc:creator>
</cp:coreProperties>
</file>