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 id="2147483659" r:id="rId5"/>
    <p:sldMasterId id="2147483660" r:id="rId6"/>
    <p:sldMasterId id="2147483661"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Lst>
  <p:sldSz cy="5143500" cx="9144000"/>
  <p:notesSz cx="6858000" cy="9144000"/>
  <p:embeddedFontLst>
    <p:embeddedFont>
      <p:font typeface="Proxima Nova"/>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80" Type="http://schemas.openxmlformats.org/officeDocument/2006/relationships/font" Target="fonts/ProximaNova-boldItalic.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75" Type="http://schemas.openxmlformats.org/officeDocument/2006/relationships/slide" Target="slides/slide66.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77" Type="http://schemas.openxmlformats.org/officeDocument/2006/relationships/font" Target="fonts/ProximaNova-regular.fntdata"/><Relationship Id="rId32" Type="http://schemas.openxmlformats.org/officeDocument/2006/relationships/slide" Target="slides/slide23.xml"/><Relationship Id="rId76" Type="http://schemas.openxmlformats.org/officeDocument/2006/relationships/slide" Target="slides/slide67.xml"/><Relationship Id="rId35" Type="http://schemas.openxmlformats.org/officeDocument/2006/relationships/slide" Target="slides/slide26.xml"/><Relationship Id="rId79" Type="http://schemas.openxmlformats.org/officeDocument/2006/relationships/font" Target="fonts/ProximaNova-italic.fntdata"/><Relationship Id="rId34" Type="http://schemas.openxmlformats.org/officeDocument/2006/relationships/slide" Target="slides/slide25.xml"/><Relationship Id="rId78" Type="http://schemas.openxmlformats.org/officeDocument/2006/relationships/font" Target="fonts/ProximaNova-bold.fntdata"/><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96" name="Google Shape;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72f7f0fd5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01" name="Google Shape;101;g1172f7f0fd5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72f7f0fd5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06" name="Google Shape;106;g1172f7f0fd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11" name="Google Shape;1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17" name="Google Shape;1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23" name="Google Shape;12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29" name="Google Shape;1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35" name="Google Shape;13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41" name="Google Shape;1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46" name="Google Shape;14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172f7f0fd5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50" name="Google Shape;50;g1172f7f0fd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53" name="Google Shape;1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60" name="Google Shape;1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67" name="Google Shape;16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74" name="Google Shape;17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80" name="Google Shape;18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85" name="Google Shape;18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92" name="Google Shape;19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197" name="Google Shape;19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04" name="Google Shape;20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11" name="Google Shape;21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56" name="Google Shape;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18" name="Google Shape;21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25" name="Google Shape;22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32" name="Google Shape;23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39" name="Google Shape;23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46" name="Google Shape;24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53" name="Google Shape;25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60" name="Google Shape;26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67" name="Google Shape;26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74" name="Google Shape;27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81" name="Google Shape;28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62" name="Google Shape;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88" name="Google Shape;28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293" name="Google Shape;29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00" name="Google Shape;30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07" name="Google Shape;30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14" name="Google Shape;31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21" name="Google Shape;32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28" name="Google Shape;32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35" name="Google Shape;33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42" name="Google Shape;34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49" name="Google Shape;349;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56" name="Google Shape;35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61" name="Google Shape;36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68" name="Google Shape;36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75" name="Google Shape;37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82" name="Google Shape;382;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89" name="Google Shape;38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396" name="Google Shape;39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03" name="Google Shape;40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10" name="Google Shape;410;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17" name="Google Shape;41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74" name="Google Shape;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24" name="Google Shape;424;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31" name="Google Shape;431;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38" name="Google Shape;43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45" name="Google Shape;44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54" name="Google Shape;45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63" name="Google Shape;46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72f7f0fd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470" name="Google Shape;470;g1172f7f0fd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72f7f0fd5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72f7f0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80" name="Google Shape;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85" name="Google Shape;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655360"/>
            <a:headEnd len="sm" w="sm" type="none"/>
            <a:tailEnd len="sm" w="sm" type="none"/>
          </a:ln>
        </p:spPr>
      </p:sp>
      <p:sp>
        <p:nvSpPr>
          <p:cNvPr id="91" name="Google Shape;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6" showMasterSp="0">
  <p:cSld name="Custom 6">
    <p:spTree>
      <p:nvGrpSpPr>
        <p:cNvPr id="38" name="Shape 3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28" name="Shape 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3" name="Shape 3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2" showMasterSp="0">
  <p:cSld name="Custom 2">
    <p:spTree>
      <p:nvGrpSpPr>
        <p:cNvPr id="34"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3" showMasterSp="0">
  <p:cSld name="Custom 3">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4" showMasterSp="0">
  <p:cSld name="Custom 4">
    <p:spTree>
      <p:nvGrpSpPr>
        <p:cNvPr id="36" name="Shape 3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5" showMasterSp="0">
  <p:cSld name="Custom 5">
    <p:spTree>
      <p:nvGrpSpPr>
        <p:cNvPr id="37" name="Shape 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nvSpPr>
        <p:spPr>
          <a:xfrm>
            <a:off x="0" y="5045075"/>
            <a:ext cx="9144000" cy="98425"/>
          </a:xfrm>
          <a:prstGeom prst="rect">
            <a:avLst/>
          </a:prstGeom>
          <a:solidFill>
            <a:srgbClr val="63D2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7" name="Google Shape;7;p1"/>
          <p:cNvSpPr txBox="1"/>
          <p:nvPr>
            <p:ph idx="12" type="sldNum"/>
          </p:nvPr>
        </p:nvSpPr>
        <p:spPr>
          <a:xfrm>
            <a:off x="8472487" y="4662487"/>
            <a:ext cx="549275" cy="393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8" name="Google Shape;8;p1"/>
          <p:cNvSpPr txBox="1"/>
          <p:nvPr>
            <p:ph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11" name="Shape 11"/>
        <p:cNvGrpSpPr/>
        <p:nvPr/>
      </p:nvGrpSpPr>
      <p:grpSpPr>
        <a:xfrm>
          <a:off x="0" y="0"/>
          <a:ext cx="0" cy="0"/>
          <a:chOff x="0" y="0"/>
          <a:chExt cx="0" cy="0"/>
        </a:xfrm>
      </p:grpSpPr>
      <p:sp>
        <p:nvSpPr>
          <p:cNvPr id="12" name="Google Shape;12;p3"/>
          <p:cNvSpPr txBox="1"/>
          <p:nvPr/>
        </p:nvSpPr>
        <p:spPr>
          <a:xfrm>
            <a:off x="0" y="5045075"/>
            <a:ext cx="9144000" cy="98425"/>
          </a:xfrm>
          <a:prstGeom prst="rect">
            <a:avLst/>
          </a:prstGeom>
          <a:solidFill>
            <a:srgbClr val="63D2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3" name="Google Shape;13;p3"/>
          <p:cNvSpPr txBox="1"/>
          <p:nvPr>
            <p:ph idx="12" type="sldNum"/>
          </p:nvPr>
        </p:nvSpPr>
        <p:spPr>
          <a:xfrm>
            <a:off x="8472487" y="4662487"/>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4" name="Google Shape;14;p3"/>
          <p:cNvSpPr txBox="1"/>
          <p:nvPr>
            <p:ph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3"/>
          <p:cNvSpPr txBox="1"/>
          <p:nvPr>
            <p:ph idx="1"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17" name="Shape 17"/>
        <p:cNvGrpSpPr/>
        <p:nvPr/>
      </p:nvGrpSpPr>
      <p:grpSpPr>
        <a:xfrm>
          <a:off x="0" y="0"/>
          <a:ext cx="0" cy="0"/>
          <a:chOff x="0" y="0"/>
          <a:chExt cx="0" cy="0"/>
        </a:xfrm>
      </p:grpSpPr>
      <p:cxnSp>
        <p:nvCxnSpPr>
          <p:cNvPr id="18" name="Google Shape;18;p5"/>
          <p:cNvCxnSpPr/>
          <p:nvPr/>
        </p:nvCxnSpPr>
        <p:spPr>
          <a:xfrm>
            <a:off x="0" y="2998787"/>
            <a:ext cx="9144000" cy="0"/>
          </a:xfrm>
          <a:prstGeom prst="straightConnector1">
            <a:avLst/>
          </a:prstGeom>
          <a:noFill/>
          <a:ln cap="flat" cmpd="sng" w="19050">
            <a:solidFill>
              <a:srgbClr val="63D297"/>
            </a:solidFill>
            <a:prstDash val="solid"/>
            <a:round/>
            <a:headEnd len="sm" w="sm" type="none"/>
            <a:tailEnd len="sm" w="sm" type="none"/>
          </a:ln>
        </p:spPr>
      </p:cxnSp>
      <p:sp>
        <p:nvSpPr>
          <p:cNvPr id="19" name="Google Shape;19;p5"/>
          <p:cNvSpPr txBox="1"/>
          <p:nvPr>
            <p:ph idx="12" type="sldNum"/>
          </p:nvPr>
        </p:nvSpPr>
        <p:spPr>
          <a:xfrm>
            <a:off x="8472487" y="4662487"/>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FFFFFF"/>
              </a:buClr>
              <a:buSzPts val="1000"/>
              <a:buFont typeface="Proxima Nova"/>
              <a:buNone/>
              <a:defRPr b="0" i="0" sz="1000" u="non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0" name="Google Shape;20;p5"/>
          <p:cNvSpPr txBox="1"/>
          <p:nvPr>
            <p:ph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5"/>
          <p:cNvSpPr txBox="1"/>
          <p:nvPr>
            <p:ph idx="1"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23" name="Shape 23"/>
        <p:cNvGrpSpPr/>
        <p:nvPr/>
      </p:nvGrpSpPr>
      <p:grpSpPr>
        <a:xfrm>
          <a:off x="0" y="0"/>
          <a:ext cx="0" cy="0"/>
          <a:chOff x="0" y="0"/>
          <a:chExt cx="0" cy="0"/>
        </a:xfrm>
      </p:grpSpPr>
      <p:sp>
        <p:nvSpPr>
          <p:cNvPr id="24" name="Google Shape;24;p7"/>
          <p:cNvSpPr txBox="1"/>
          <p:nvPr/>
        </p:nvSpPr>
        <p:spPr>
          <a:xfrm>
            <a:off x="0" y="5045075"/>
            <a:ext cx="9144000" cy="98425"/>
          </a:xfrm>
          <a:prstGeom prst="rect">
            <a:avLst/>
          </a:prstGeom>
          <a:solidFill>
            <a:srgbClr val="63D2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5" name="Google Shape;25;p7"/>
          <p:cNvSpPr txBox="1"/>
          <p:nvPr>
            <p:ph idx="12" type="sldNum"/>
          </p:nvPr>
        </p:nvSpPr>
        <p:spPr>
          <a:xfrm>
            <a:off x="8472487" y="4662487"/>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6" name="Google Shape;26;p7"/>
          <p:cNvSpPr txBox="1"/>
          <p:nvPr>
            <p:ph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7"/>
          <p:cNvSpPr txBox="1"/>
          <p:nvPr>
            <p:ph idx="1"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202729"/>
        </a:solidFill>
      </p:bgPr>
    </p:bg>
    <p:spTree>
      <p:nvGrpSpPr>
        <p:cNvPr id="29" name="Shape 29"/>
        <p:cNvGrpSpPr/>
        <p:nvPr/>
      </p:nvGrpSpPr>
      <p:grpSpPr>
        <a:xfrm>
          <a:off x="0" y="0"/>
          <a:ext cx="0" cy="0"/>
          <a:chOff x="0" y="0"/>
          <a:chExt cx="0" cy="0"/>
        </a:xfrm>
      </p:grpSpPr>
      <p:sp>
        <p:nvSpPr>
          <p:cNvPr id="30" name="Google Shape;30;p9"/>
          <p:cNvSpPr txBox="1"/>
          <p:nvPr>
            <p:ph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9"/>
          <p:cNvSpPr txBox="1"/>
          <p:nvPr>
            <p:ph idx="1"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9"/>
          <p:cNvSpPr txBox="1"/>
          <p:nvPr>
            <p:ph idx="12" type="sldNum"/>
          </p:nvPr>
        </p:nvSpPr>
        <p:spPr>
          <a:xfrm>
            <a:off x="8472487" y="4662487"/>
            <a:ext cx="549275" cy="393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202729"/>
              </a:buClr>
              <a:buSzPts val="1000"/>
              <a:buFont typeface="Proxima Nova"/>
              <a:buNone/>
              <a:defRPr b="0" i="0" sz="1000" u="none">
                <a:solidFill>
                  <a:srgbClr val="202729"/>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9.png"/><Relationship Id="rId4" Type="http://schemas.openxmlformats.org/officeDocument/2006/relationships/image" Target="../media/image36.png"/><Relationship Id="rId5" Type="http://schemas.openxmlformats.org/officeDocument/2006/relationships/image" Target="../media/image4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42" name="Shape 42"/>
        <p:cNvGrpSpPr/>
        <p:nvPr/>
      </p:nvGrpSpPr>
      <p:grpSpPr>
        <a:xfrm>
          <a:off x="0" y="0"/>
          <a:ext cx="0" cy="0"/>
          <a:chOff x="0" y="0"/>
          <a:chExt cx="0" cy="0"/>
        </a:xfrm>
      </p:grpSpPr>
      <p:sp>
        <p:nvSpPr>
          <p:cNvPr id="43" name="Google Shape;43;p16"/>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44" name="Google Shape;44;p16"/>
          <p:cNvSpPr txBox="1"/>
          <p:nvPr>
            <p:ph idx="4294967295" type="title"/>
          </p:nvPr>
        </p:nvSpPr>
        <p:spPr>
          <a:xfrm>
            <a:off x="1722437" y="873125"/>
            <a:ext cx="6034087" cy="35464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700"/>
              <a:buFont typeface="Proxima Nova"/>
              <a:buNone/>
            </a:pPr>
            <a:r>
              <a:rPr b="1" i="0" lang="en-US" sz="3700" u="none">
                <a:solidFill>
                  <a:srgbClr val="FFFFFF"/>
                </a:solidFill>
                <a:latin typeface="Proxima Nova"/>
                <a:ea typeface="Proxima Nova"/>
                <a:cs typeface="Proxima Nova"/>
                <a:sym typeface="Proxima Nova"/>
              </a:rPr>
              <a:t>Mall Navigation System</a:t>
            </a:r>
            <a:endParaRPr/>
          </a:p>
        </p:txBody>
      </p:sp>
      <p:sp>
        <p:nvSpPr>
          <p:cNvPr id="45" name="Google Shape;45;p16"/>
          <p:cNvSpPr txBox="1"/>
          <p:nvPr/>
        </p:nvSpPr>
        <p:spPr>
          <a:xfrm>
            <a:off x="5472112" y="3135312"/>
            <a:ext cx="2822575" cy="12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1700"/>
              <a:buFont typeface="Proxima Nova"/>
              <a:buNone/>
            </a:pPr>
            <a:r>
              <a:rPr b="0" i="0" lang="en-US" sz="1700" u="none">
                <a:solidFill>
                  <a:srgbClr val="FFFFFF"/>
                </a:solidFill>
                <a:latin typeface="Proxima Nova"/>
                <a:ea typeface="Proxima Nova"/>
                <a:cs typeface="Proxima Nova"/>
                <a:sym typeface="Proxima Nova"/>
              </a:rPr>
              <a:t>Anushka M | 19USCA01</a:t>
            </a:r>
            <a:endParaRPr/>
          </a:p>
          <a:p>
            <a:pPr indent="0" lvl="0" marL="0" marR="0" rtl="0" algn="l">
              <a:lnSpc>
                <a:spcPct val="100000"/>
              </a:lnSpc>
              <a:spcBef>
                <a:spcPts val="0"/>
              </a:spcBef>
              <a:spcAft>
                <a:spcPts val="0"/>
              </a:spcAft>
              <a:buClr>
                <a:srgbClr val="FFFFFF"/>
              </a:buClr>
              <a:buSzPts val="1700"/>
              <a:buFont typeface="Proxima Nova"/>
              <a:buNone/>
            </a:pPr>
            <a:r>
              <a:rPr b="0" i="0" lang="en-US" sz="1700" u="none">
                <a:solidFill>
                  <a:srgbClr val="FFFFFF"/>
                </a:solidFill>
                <a:latin typeface="Proxima Nova"/>
                <a:ea typeface="Proxima Nova"/>
                <a:cs typeface="Proxima Nova"/>
                <a:sym typeface="Proxima Nova"/>
              </a:rPr>
              <a:t>Honey sunny | 19USCA21</a:t>
            </a:r>
            <a:endParaRPr/>
          </a:p>
          <a:p>
            <a:pPr indent="0" lvl="0" marL="0" marR="0" rtl="0" algn="l">
              <a:lnSpc>
                <a:spcPct val="100000"/>
              </a:lnSpc>
              <a:spcBef>
                <a:spcPts val="0"/>
              </a:spcBef>
              <a:spcAft>
                <a:spcPts val="0"/>
              </a:spcAft>
              <a:buClr>
                <a:srgbClr val="FFFFFF"/>
              </a:buClr>
              <a:buSzPts val="1700"/>
              <a:buFont typeface="Proxima Nova"/>
              <a:buNone/>
            </a:pPr>
            <a:r>
              <a:rPr b="0" i="0" lang="en-US" sz="1700" u="none">
                <a:solidFill>
                  <a:srgbClr val="FFFFFF"/>
                </a:solidFill>
                <a:latin typeface="Proxima Nova"/>
                <a:ea typeface="Proxima Nova"/>
                <a:cs typeface="Proxima Nova"/>
                <a:sym typeface="Proxima Nova"/>
              </a:rPr>
              <a:t>Arun Augustin | 19USCA07</a:t>
            </a:r>
            <a:endParaRPr/>
          </a:p>
          <a:p>
            <a:pPr indent="0" lvl="0" marL="0" marR="0" rtl="0" algn="l">
              <a:lnSpc>
                <a:spcPct val="100000"/>
              </a:lnSpc>
              <a:spcBef>
                <a:spcPts val="0"/>
              </a:spcBef>
              <a:spcAft>
                <a:spcPts val="0"/>
              </a:spcAft>
              <a:buNone/>
            </a:pPr>
            <a:r>
              <a:t/>
            </a:r>
            <a:endParaRPr b="0" i="0" sz="1700" u="none">
              <a:solidFill>
                <a:srgbClr val="FFFFFF"/>
              </a:solidFill>
              <a:latin typeface="Proxima Nova"/>
              <a:ea typeface="Proxima Nova"/>
              <a:cs typeface="Proxima Nova"/>
              <a:sym typeface="Proxima Nova"/>
            </a:endParaRPr>
          </a:p>
        </p:txBody>
      </p:sp>
      <p:sp>
        <p:nvSpPr>
          <p:cNvPr id="46" name="Google Shape;46;p16"/>
          <p:cNvSpPr txBox="1"/>
          <p:nvPr/>
        </p:nvSpPr>
        <p:spPr>
          <a:xfrm>
            <a:off x="5472112" y="2489200"/>
            <a:ext cx="2679700" cy="6461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FFFFFF"/>
              </a:buClr>
              <a:buSzPts val="1500"/>
              <a:buFont typeface="Proxima Nova"/>
              <a:buNone/>
            </a:pPr>
            <a:r>
              <a:rPr b="0" i="0" lang="en-US" sz="1500" u="none">
                <a:solidFill>
                  <a:srgbClr val="FFFFFF"/>
                </a:solidFill>
                <a:latin typeface="Proxima Nova"/>
                <a:ea typeface="Proxima Nova"/>
                <a:cs typeface="Proxima Nova"/>
                <a:sym typeface="Proxima Nova"/>
              </a:rPr>
              <a:t>Project Guide : Ms.Dhanya</a:t>
            </a:r>
            <a:endParaRPr/>
          </a:p>
          <a:p>
            <a:pPr indent="0" lvl="0" marL="0" marR="0" rtl="0" algn="l">
              <a:lnSpc>
                <a:spcPct val="100000"/>
              </a:lnSpc>
              <a:spcBef>
                <a:spcPts val="0"/>
              </a:spcBef>
              <a:spcAft>
                <a:spcPts val="0"/>
              </a:spcAft>
              <a:buClr>
                <a:srgbClr val="FFFFFF"/>
              </a:buClr>
              <a:buSzPts val="1500"/>
              <a:buFont typeface="Proxima Nova"/>
              <a:buNone/>
            </a:pPr>
            <a:r>
              <a:rPr b="0" i="0" lang="en-US" sz="1500" u="none">
                <a:solidFill>
                  <a:srgbClr val="FFFFFF"/>
                </a:solidFill>
                <a:latin typeface="Proxima Nova"/>
                <a:ea typeface="Proxima Nova"/>
                <a:cs typeface="Proxima Nova"/>
                <a:sym typeface="Proxima Nova"/>
              </a:rPr>
              <a:t>BCA GROUP 4</a:t>
            </a:r>
            <a:endParaRPr/>
          </a:p>
        </p:txBody>
      </p:sp>
      <p:sp>
        <p:nvSpPr>
          <p:cNvPr id="47" name="Google Shape;47;p16"/>
          <p:cNvSpPr txBox="1"/>
          <p:nvPr/>
        </p:nvSpPr>
        <p:spPr>
          <a:xfrm>
            <a:off x="5472112" y="4262437"/>
            <a:ext cx="2822575" cy="549275"/>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FFFFFF"/>
              </a:buClr>
              <a:buSzPts val="1100"/>
              <a:buFont typeface="Arial"/>
              <a:buNone/>
            </a:pPr>
            <a:r>
              <a:rPr b="1" i="0" lang="en-US" sz="1100" u="none">
                <a:solidFill>
                  <a:srgbClr val="FFFFFF"/>
                </a:solidFill>
                <a:latin typeface="Arial"/>
                <a:ea typeface="Arial"/>
                <a:cs typeface="Arial"/>
                <a:sym typeface="Arial"/>
              </a:rPr>
              <a:t>Department Of Computer Science</a:t>
            </a:r>
            <a:endParaRPr/>
          </a:p>
          <a:p>
            <a:pPr indent="0" lvl="0" marL="0" marR="0" rtl="0" algn="l">
              <a:lnSpc>
                <a:spcPct val="115000"/>
              </a:lnSpc>
              <a:spcBef>
                <a:spcPts val="0"/>
              </a:spcBef>
              <a:spcAft>
                <a:spcPts val="0"/>
              </a:spcAft>
              <a:buClr>
                <a:srgbClr val="FFFFFF"/>
              </a:buClr>
              <a:buSzPts val="1100"/>
              <a:buFont typeface="Arial"/>
              <a:buNone/>
            </a:pPr>
            <a:r>
              <a:rPr b="1" i="0" lang="en-US" sz="1100" u="none">
                <a:solidFill>
                  <a:srgbClr val="FFFFFF"/>
                </a:solidFill>
                <a:latin typeface="Arial"/>
                <a:ea typeface="Arial"/>
                <a:cs typeface="Arial"/>
                <a:sym typeface="Arial"/>
              </a:rPr>
              <a:t>ST.JOSEPH’S COLLEGE ,DEVAGIRI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97" name="Shape 97"/>
        <p:cNvGrpSpPr/>
        <p:nvPr/>
      </p:nvGrpSpPr>
      <p:grpSpPr>
        <a:xfrm>
          <a:off x="0" y="0"/>
          <a:ext cx="0" cy="0"/>
          <a:chOff x="0" y="0"/>
          <a:chExt cx="0" cy="0"/>
        </a:xfrm>
      </p:grpSpPr>
      <p:sp>
        <p:nvSpPr>
          <p:cNvPr id="98" name="Google Shape;98;p25"/>
          <p:cNvSpPr txBox="1"/>
          <p:nvPr>
            <p:ph idx="4294967295" type="body"/>
          </p:nvPr>
        </p:nvSpPr>
        <p:spPr>
          <a:xfrm>
            <a:off x="261921" y="508000"/>
            <a:ext cx="7684500" cy="3078300"/>
          </a:xfrm>
          <a:prstGeom prst="rect">
            <a:avLst/>
          </a:prstGeom>
          <a:noFill/>
          <a:ln>
            <a:noFill/>
          </a:ln>
        </p:spPr>
        <p:txBody>
          <a:bodyPr anchorCtr="0" anchor="t" bIns="91425" lIns="91425" spcFirstLastPara="1" rIns="91425" wrap="square" tIns="91425">
            <a:normAutofit/>
          </a:bodyPr>
          <a:lstStyle/>
          <a:p>
            <a:pPr indent="0" lvl="0" marL="457200" marR="0" rtl="0" algn="l">
              <a:lnSpc>
                <a:spcPct val="115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Software Specification</a:t>
            </a:r>
            <a:endParaRPr/>
          </a:p>
          <a:p>
            <a:pPr indent="-355600" lvl="1" marL="914400" marR="0" rtl="0" algn="l">
              <a:lnSpc>
                <a:spcPct val="115000"/>
              </a:lnSpc>
              <a:spcBef>
                <a:spcPts val="1200"/>
              </a:spcBef>
              <a:spcAft>
                <a:spcPts val="0"/>
              </a:spcAft>
              <a:buClr>
                <a:srgbClr val="FFFFFF"/>
              </a:buClr>
              <a:buSzPts val="200"/>
              <a:buFont typeface="Proxima Nova"/>
              <a:buChar char="◆"/>
            </a:pPr>
            <a:r>
              <a:rPr b="0" i="0" lang="en-US" sz="2000" u="none" cap="none" strike="noStrike">
                <a:solidFill>
                  <a:srgbClr val="FFFFFF"/>
                </a:solidFill>
                <a:latin typeface="Proxima Nova"/>
                <a:ea typeface="Proxima Nova"/>
                <a:cs typeface="Proxima Nova"/>
                <a:sym typeface="Proxima Nova"/>
              </a:rPr>
              <a:t>Operating System : windows 10 or above </a:t>
            </a:r>
            <a:endParaRPr/>
          </a:p>
          <a:p>
            <a:pPr indent="-355600" lvl="1" marL="914400" marR="0" rtl="0" algn="l">
              <a:lnSpc>
                <a:spcPct val="115000"/>
              </a:lnSpc>
              <a:spcBef>
                <a:spcPts val="0"/>
              </a:spcBef>
              <a:spcAft>
                <a:spcPts val="0"/>
              </a:spcAft>
              <a:buClr>
                <a:srgbClr val="FFFFFF"/>
              </a:buClr>
              <a:buSzPts val="200"/>
              <a:buFont typeface="Proxima Nova"/>
              <a:buChar char="◆"/>
            </a:pPr>
            <a:r>
              <a:rPr b="0" i="0" lang="en-US" sz="2000" u="none" cap="none" strike="noStrike">
                <a:solidFill>
                  <a:srgbClr val="FFFFFF"/>
                </a:solidFill>
                <a:latin typeface="Proxima Nova"/>
                <a:ea typeface="Proxima Nova"/>
                <a:cs typeface="Proxima Nova"/>
                <a:sym typeface="Proxima Nova"/>
              </a:rPr>
              <a:t>Front End : HTML,CSS,JS</a:t>
            </a:r>
            <a:endParaRPr/>
          </a:p>
          <a:p>
            <a:pPr indent="-355600" lvl="1" marL="914400" marR="0" rtl="0" algn="l">
              <a:lnSpc>
                <a:spcPct val="115000"/>
              </a:lnSpc>
              <a:spcBef>
                <a:spcPts val="0"/>
              </a:spcBef>
              <a:spcAft>
                <a:spcPts val="0"/>
              </a:spcAft>
              <a:buClr>
                <a:srgbClr val="FFFFFF"/>
              </a:buClr>
              <a:buSzPts val="200"/>
              <a:buFont typeface="Proxima Nova"/>
              <a:buChar char="◆"/>
            </a:pPr>
            <a:r>
              <a:rPr b="0" i="0" lang="en-US" sz="2000" u="none" cap="none" strike="noStrike">
                <a:solidFill>
                  <a:srgbClr val="FFFFFF"/>
                </a:solidFill>
                <a:latin typeface="Proxima Nova"/>
                <a:ea typeface="Proxima Nova"/>
                <a:cs typeface="Proxima Nova"/>
                <a:sym typeface="Proxima Nova"/>
              </a:rPr>
              <a:t>Back End : MYSQL,PYTHON</a:t>
            </a:r>
            <a:endParaRPr/>
          </a:p>
          <a:p>
            <a:pPr indent="-355600" lvl="1" marL="914400" marR="0" rtl="0" algn="l">
              <a:lnSpc>
                <a:spcPct val="115000"/>
              </a:lnSpc>
              <a:spcBef>
                <a:spcPts val="0"/>
              </a:spcBef>
              <a:spcAft>
                <a:spcPts val="0"/>
              </a:spcAft>
              <a:buClr>
                <a:srgbClr val="FFFFFF"/>
              </a:buClr>
              <a:buSzPts val="200"/>
              <a:buFont typeface="Proxima Nova"/>
              <a:buChar char="◆"/>
            </a:pPr>
            <a:r>
              <a:rPr b="0" i="0" lang="en-US" sz="2000" u="none" cap="none" strike="noStrike">
                <a:solidFill>
                  <a:srgbClr val="FFFFFF"/>
                </a:solidFill>
                <a:latin typeface="Proxima Nova"/>
                <a:ea typeface="Proxima Nova"/>
                <a:cs typeface="Proxima Nova"/>
                <a:sym typeface="Proxima Nova"/>
              </a:rPr>
              <a:t>Software Used: Jetbrains,PyCharm,Android studio</a:t>
            </a:r>
            <a:endParaRPr/>
          </a:p>
          <a:p>
            <a:pPr indent="0" lvl="0" marL="457200" marR="0" rtl="0" algn="l">
              <a:lnSpc>
                <a:spcPct val="115000"/>
              </a:lnSpc>
              <a:spcBef>
                <a:spcPts val="1200"/>
              </a:spcBef>
              <a:spcAft>
                <a:spcPts val="0"/>
              </a:spcAft>
              <a:buClr>
                <a:srgbClr val="FFFFFF"/>
              </a:buClr>
              <a:buSzPts val="1600"/>
              <a:buFont typeface="Proxima Nova"/>
              <a:buNone/>
            </a:pPr>
            <a:r>
              <a:rPr b="0" i="0" lang="en-US" sz="1600" u="none">
                <a:solidFill>
                  <a:srgbClr val="FFFFFF"/>
                </a:solidFill>
                <a:latin typeface="Proxima Nova"/>
                <a:ea typeface="Proxima Nova"/>
                <a:cs typeface="Proxima Nova"/>
                <a:sym typeface="Proxima Nova"/>
              </a:rPr>
              <a:t>	</a:t>
            </a:r>
            <a:endParaRPr b="0" i="0" sz="1600" u="non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b="0" i="0" sz="1600" u="none">
              <a:solidFill>
                <a:srgbClr val="FFFFFF"/>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102" name="Shape 102"/>
        <p:cNvGrpSpPr/>
        <p:nvPr/>
      </p:nvGrpSpPr>
      <p:grpSpPr>
        <a:xfrm>
          <a:off x="0" y="0"/>
          <a:ext cx="0" cy="0"/>
          <a:chOff x="0" y="0"/>
          <a:chExt cx="0" cy="0"/>
        </a:xfrm>
      </p:grpSpPr>
      <p:sp>
        <p:nvSpPr>
          <p:cNvPr id="103" name="Google Shape;103;p26"/>
          <p:cNvSpPr txBox="1"/>
          <p:nvPr>
            <p:ph idx="4294967295" type="body"/>
          </p:nvPr>
        </p:nvSpPr>
        <p:spPr>
          <a:xfrm>
            <a:off x="261925" y="238250"/>
            <a:ext cx="8385300" cy="4554900"/>
          </a:xfrm>
          <a:prstGeom prst="rect">
            <a:avLst/>
          </a:prstGeom>
          <a:noFill/>
          <a:ln>
            <a:noFill/>
          </a:ln>
        </p:spPr>
        <p:txBody>
          <a:bodyPr anchorCtr="0" anchor="t" bIns="91425" lIns="91425" spcFirstLastPara="1" rIns="91425" wrap="square" tIns="91425">
            <a:noAutofit/>
          </a:bodyPr>
          <a:lstStyle/>
          <a:p>
            <a:pPr indent="0" lvl="0" marL="457200" marR="0" rtl="0" algn="l">
              <a:lnSpc>
                <a:spcPct val="105000"/>
              </a:lnSpc>
              <a:spcBef>
                <a:spcPts val="0"/>
              </a:spcBef>
              <a:spcAft>
                <a:spcPts val="0"/>
              </a:spcAft>
              <a:buClr>
                <a:srgbClr val="FFFFFF"/>
              </a:buClr>
              <a:buSzPts val="900"/>
              <a:buFont typeface="Proxima Nova"/>
              <a:buNone/>
            </a:pPr>
            <a:r>
              <a:rPr b="1" lang="en-US" sz="2500">
                <a:solidFill>
                  <a:srgbClr val="FFFFFF"/>
                </a:solidFill>
                <a:latin typeface="Proxima Nova"/>
                <a:ea typeface="Proxima Nova"/>
                <a:cs typeface="Proxima Nova"/>
                <a:sym typeface="Proxima Nova"/>
              </a:rPr>
              <a:t>Regional</a:t>
            </a:r>
            <a:r>
              <a:rPr b="1" lang="en-US" sz="2500">
                <a:solidFill>
                  <a:srgbClr val="FFFFFF"/>
                </a:solidFill>
                <a:latin typeface="Proxima Nova"/>
                <a:ea typeface="Proxima Nova"/>
                <a:cs typeface="Proxima Nova"/>
                <a:sym typeface="Proxima Nova"/>
              </a:rPr>
              <a:t> technologies</a:t>
            </a:r>
            <a:endParaRPr b="1" sz="2500">
              <a:solidFill>
                <a:srgbClr val="FFFFFF"/>
              </a:solidFill>
              <a:latin typeface="Proxima Nova"/>
              <a:ea typeface="Proxima Nova"/>
              <a:cs typeface="Proxima Nova"/>
              <a:sym typeface="Proxima Nova"/>
            </a:endParaRPr>
          </a:p>
          <a:p>
            <a:pPr indent="0" lvl="0" marL="0" rtl="0" algn="just">
              <a:lnSpc>
                <a:spcPct val="190000"/>
              </a:lnSpc>
              <a:spcBef>
                <a:spcPts val="1200"/>
              </a:spcBef>
              <a:spcAft>
                <a:spcPts val="0"/>
              </a:spcAft>
              <a:buSzPts val="275"/>
              <a:buNone/>
            </a:pPr>
            <a:r>
              <a:rPr lang="en-US" sz="1282">
                <a:solidFill>
                  <a:schemeClr val="lt1"/>
                </a:solidFill>
              </a:rPr>
              <a:t>REGIONAL TECHNOLOGIES is a rapidly growing company that provides professional IT services. We are one of the largest and Best software development companies in Kerala with focus on .Net, PHP, Java, Software testing, SEO and Web Design. As a leader in providing Offshore Software Development and related services, REGIONAL TECHNOLOGIES functions from an offshore set-up, based in Kerala, India. Our reputation enables us to serve in terms of Outsourced Software Development, Web Development, designing of website and their corresponding development. Particularly high end developments using Microsoft .NET, Java J2EE platforms, ASP, ASP.NET, PHP development as well as VB.6.0 Development adjoins us to a particularly niche sector of the global servicing. We have worked for and have provided services to the 6 of the top 10 Fortune 500 companies of the world. We aim to provide our clients with comprehensive, end-to-end technology solutions that give them an advantage over the competition. From building applications that increase your productivity, to internet-enabling your business for maximum profits.</a:t>
            </a:r>
            <a:endParaRPr sz="1282">
              <a:solidFill>
                <a:schemeClr val="lt1"/>
              </a:solidFill>
            </a:endParaRPr>
          </a:p>
          <a:p>
            <a:pPr indent="0" lvl="0" marL="457200" marR="0" rtl="0" algn="l">
              <a:lnSpc>
                <a:spcPct val="105000"/>
              </a:lnSpc>
              <a:spcBef>
                <a:spcPts val="1200"/>
              </a:spcBef>
              <a:spcAft>
                <a:spcPts val="0"/>
              </a:spcAft>
              <a:buClr>
                <a:srgbClr val="FFFFFF"/>
              </a:buClr>
              <a:buSzPts val="900"/>
              <a:buFont typeface="Proxima Nova"/>
              <a:buNone/>
            </a:pPr>
            <a:r>
              <a:t/>
            </a:r>
            <a:endParaRPr b="1" sz="1000">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None/>
            </a:pPr>
            <a:r>
              <a:t/>
            </a:r>
            <a:endParaRPr b="0" i="0" sz="500" u="none">
              <a:solidFill>
                <a:srgbClr val="FFFFFF"/>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107" name="Shape 107"/>
        <p:cNvGrpSpPr/>
        <p:nvPr/>
      </p:nvGrpSpPr>
      <p:grpSpPr>
        <a:xfrm>
          <a:off x="0" y="0"/>
          <a:ext cx="0" cy="0"/>
          <a:chOff x="0" y="0"/>
          <a:chExt cx="0" cy="0"/>
        </a:xfrm>
      </p:grpSpPr>
      <p:sp>
        <p:nvSpPr>
          <p:cNvPr id="108" name="Google Shape;108;p27"/>
          <p:cNvSpPr txBox="1"/>
          <p:nvPr>
            <p:ph idx="4294967295" type="body"/>
          </p:nvPr>
        </p:nvSpPr>
        <p:spPr>
          <a:xfrm>
            <a:off x="514950" y="280300"/>
            <a:ext cx="8114100" cy="4246500"/>
          </a:xfrm>
          <a:prstGeom prst="rect">
            <a:avLst/>
          </a:prstGeom>
          <a:noFill/>
          <a:ln>
            <a:noFill/>
          </a:ln>
        </p:spPr>
        <p:txBody>
          <a:bodyPr anchorCtr="0" anchor="t" bIns="91425" lIns="91425" spcFirstLastPara="1" rIns="91425" wrap="square" tIns="91425">
            <a:normAutofit/>
          </a:bodyPr>
          <a:lstStyle/>
          <a:p>
            <a:pPr indent="0" lvl="0" marL="0" rtl="0" algn="just">
              <a:lnSpc>
                <a:spcPct val="200000"/>
              </a:lnSpc>
              <a:spcBef>
                <a:spcPts val="1200"/>
              </a:spcBef>
              <a:spcAft>
                <a:spcPts val="0"/>
              </a:spcAft>
              <a:buNone/>
            </a:pPr>
            <a:r>
              <a:rPr lang="en-US" sz="1600">
                <a:solidFill>
                  <a:schemeClr val="lt1"/>
                </a:solidFill>
              </a:rPr>
              <a:t>Our mission is to continuously optimize our customers' business through our world-class solutions, services and products.We ensure the success of our company by constantly and consistently satisfying our customers, shareholders and employees. With Continuous research and development we aim to make available latest technology and concepts and tailored it to our valuable clients requirement and enable them to march on the path of success towards the leader</a:t>
            </a:r>
            <a:endParaRPr sz="1600">
              <a:solidFill>
                <a:schemeClr val="lt1"/>
              </a:solidFill>
            </a:endParaRPr>
          </a:p>
          <a:p>
            <a:pPr indent="0" lvl="0" marL="0" rtl="0" algn="just">
              <a:lnSpc>
                <a:spcPct val="150000"/>
              </a:lnSpc>
              <a:spcBef>
                <a:spcPts val="1200"/>
              </a:spcBef>
              <a:spcAft>
                <a:spcPts val="1200"/>
              </a:spcAft>
              <a:buNone/>
            </a:pPr>
            <a:r>
              <a:rPr lang="en-US" sz="1600">
                <a:solidFill>
                  <a:schemeClr val="lt1"/>
                </a:solidFill>
              </a:rPr>
              <a:t>discussions on the phone as needed.</a:t>
            </a:r>
            <a:endParaRPr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8"/>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Module Description</a:t>
            </a:r>
            <a:endParaRPr/>
          </a:p>
        </p:txBody>
      </p:sp>
      <p:sp>
        <p:nvSpPr>
          <p:cNvPr id="114" name="Google Shape;114;p28"/>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FFFFFF"/>
              </a:buClr>
              <a:buSzPts val="2000"/>
              <a:buFont typeface="Arial"/>
              <a:buNone/>
            </a:pPr>
            <a:r>
              <a:rPr b="0" i="0" lang="en-US" sz="2000" u="none">
                <a:solidFill>
                  <a:srgbClr val="FFFFFF"/>
                </a:solidFill>
                <a:latin typeface="Arial"/>
                <a:ea typeface="Arial"/>
                <a:cs typeface="Arial"/>
                <a:sym typeface="Arial"/>
              </a:rPr>
              <a:t>There are total four modules :</a:t>
            </a:r>
            <a:endParaRPr/>
          </a:p>
          <a:p>
            <a:pPr indent="-12700" lvl="0" marL="0" marR="0" rtl="0" algn="l">
              <a:lnSpc>
                <a:spcPct val="115000"/>
              </a:lnSpc>
              <a:spcBef>
                <a:spcPts val="1200"/>
              </a:spcBef>
              <a:spcAft>
                <a:spcPts val="0"/>
              </a:spcAft>
              <a:buClr>
                <a:srgbClr val="FFFFFF"/>
              </a:buClr>
              <a:buSzPts val="200"/>
              <a:buFont typeface="Arial"/>
              <a:buAutoNum type="arabicPeriod"/>
            </a:pPr>
            <a:r>
              <a:rPr b="0" i="0" lang="en-US" sz="2000" u="none">
                <a:solidFill>
                  <a:srgbClr val="FFFFFF"/>
                </a:solidFill>
                <a:latin typeface="Arial"/>
                <a:ea typeface="Arial"/>
                <a:cs typeface="Arial"/>
                <a:sym typeface="Arial"/>
              </a:rPr>
              <a:t>Admin</a:t>
            </a:r>
            <a:endParaRPr/>
          </a:p>
          <a:p>
            <a:pPr indent="-12700" lvl="0" marL="0" marR="0" rtl="0" algn="l">
              <a:lnSpc>
                <a:spcPct val="115000"/>
              </a:lnSpc>
              <a:spcBef>
                <a:spcPts val="0"/>
              </a:spcBef>
              <a:spcAft>
                <a:spcPts val="0"/>
              </a:spcAft>
              <a:buClr>
                <a:srgbClr val="FFFFFF"/>
              </a:buClr>
              <a:buSzPts val="200"/>
              <a:buFont typeface="Arial"/>
              <a:buAutoNum type="arabicPeriod"/>
            </a:pPr>
            <a:r>
              <a:rPr b="0" i="0" lang="en-US" sz="2000" u="none">
                <a:solidFill>
                  <a:srgbClr val="FFFFFF"/>
                </a:solidFill>
                <a:latin typeface="Arial"/>
                <a:ea typeface="Arial"/>
                <a:cs typeface="Arial"/>
                <a:sym typeface="Arial"/>
              </a:rPr>
              <a:t>Shopping Mall</a:t>
            </a:r>
            <a:endParaRPr/>
          </a:p>
          <a:p>
            <a:pPr indent="-12700" lvl="0" marL="0" marR="0" rtl="0" algn="l">
              <a:lnSpc>
                <a:spcPct val="115000"/>
              </a:lnSpc>
              <a:spcBef>
                <a:spcPts val="0"/>
              </a:spcBef>
              <a:spcAft>
                <a:spcPts val="0"/>
              </a:spcAft>
              <a:buClr>
                <a:srgbClr val="FFFFFF"/>
              </a:buClr>
              <a:buSzPts val="200"/>
              <a:buFont typeface="Arial"/>
              <a:buAutoNum type="arabicPeriod"/>
            </a:pPr>
            <a:r>
              <a:rPr b="0" i="0" lang="en-US" sz="2000" u="none">
                <a:solidFill>
                  <a:srgbClr val="FFFFFF"/>
                </a:solidFill>
                <a:latin typeface="Arial"/>
                <a:ea typeface="Arial"/>
                <a:cs typeface="Arial"/>
                <a:sym typeface="Arial"/>
              </a:rPr>
              <a:t>Shop</a:t>
            </a:r>
            <a:endParaRPr/>
          </a:p>
          <a:p>
            <a:pPr indent="-12700" lvl="0" marL="0" marR="0" rtl="0" algn="l">
              <a:lnSpc>
                <a:spcPct val="115000"/>
              </a:lnSpc>
              <a:spcBef>
                <a:spcPts val="0"/>
              </a:spcBef>
              <a:spcAft>
                <a:spcPts val="0"/>
              </a:spcAft>
              <a:buClr>
                <a:srgbClr val="FFFFFF"/>
              </a:buClr>
              <a:buSzPts val="200"/>
              <a:buFont typeface="Arial"/>
              <a:buAutoNum type="arabicPeriod"/>
            </a:pPr>
            <a:r>
              <a:rPr b="0" i="0" lang="en-US" sz="2000" u="none">
                <a:solidFill>
                  <a:srgbClr val="FFFFFF"/>
                </a:solidFill>
                <a:latin typeface="Arial"/>
                <a:ea typeface="Arial"/>
                <a:cs typeface="Arial"/>
                <a:sym typeface="Arial"/>
              </a:rPr>
              <a:t>User</a:t>
            </a:r>
            <a:endParaRPr/>
          </a:p>
          <a:p>
            <a:pPr indent="0" lvl="0" marL="0" marR="0" rtl="0" algn="l">
              <a:lnSpc>
                <a:spcPct val="100000"/>
              </a:lnSpc>
              <a:spcBef>
                <a:spcPts val="0"/>
              </a:spcBef>
              <a:spcAft>
                <a:spcPts val="0"/>
              </a:spcAft>
              <a:buNone/>
            </a:pPr>
            <a:r>
              <a:t/>
            </a:r>
            <a:endParaRPr b="0" i="0" sz="2000" u="non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9"/>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Admin</a:t>
            </a:r>
            <a:endParaRPr/>
          </a:p>
        </p:txBody>
      </p:sp>
      <p:sp>
        <p:nvSpPr>
          <p:cNvPr id="120" name="Google Shape;120;p29"/>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In this module Admin is one who manages the entire working of the system. Following are the main functions that can be performed by the Admin :</a:t>
            </a:r>
            <a:endParaRPr/>
          </a:p>
          <a:p>
            <a:pPr indent="-12700" lvl="0" marL="0" marR="0" rtl="0" algn="l">
              <a:lnSpc>
                <a:spcPct val="115000"/>
              </a:lnSpc>
              <a:spcBef>
                <a:spcPts val="120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and verify shopping mall</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complaints and actions taken by the shop/shopping mall</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rating and feedback</a:t>
            </a:r>
            <a:endParaRPr/>
          </a:p>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0"/>
          <p:cNvSpPr txBox="1"/>
          <p:nvPr>
            <p:ph idx="4294967295" type="title"/>
          </p:nvPr>
        </p:nvSpPr>
        <p:spPr>
          <a:xfrm>
            <a:off x="311150" y="276225"/>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Shopping Mall</a:t>
            </a:r>
            <a:endParaRPr/>
          </a:p>
        </p:txBody>
      </p:sp>
      <p:sp>
        <p:nvSpPr>
          <p:cNvPr id="126" name="Google Shape;126;p30"/>
          <p:cNvSpPr txBox="1"/>
          <p:nvPr>
            <p:ph idx="4294967295" type="body"/>
          </p:nvPr>
        </p:nvSpPr>
        <p:spPr>
          <a:xfrm>
            <a:off x="285750" y="1017587"/>
            <a:ext cx="8782050" cy="4125912"/>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The registered shopping mall can  have the following functions :</a:t>
            </a:r>
            <a:endParaRPr/>
          </a:p>
          <a:p>
            <a:pPr indent="-12700" lvl="0" marL="0" marR="0" rtl="0" algn="l">
              <a:lnSpc>
                <a:spcPct val="115000"/>
              </a:lnSpc>
              <a:spcBef>
                <a:spcPts val="120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complaints and action taken by the shop</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rating and feedback</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Add and manage rooms</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request</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Add or manage hotspot</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Allocate hotspot</a:t>
            </a:r>
            <a:endParaRPr/>
          </a:p>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1"/>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Shop</a:t>
            </a:r>
            <a:endParaRPr/>
          </a:p>
        </p:txBody>
      </p:sp>
      <p:sp>
        <p:nvSpPr>
          <p:cNvPr id="132" name="Google Shape;132;p31"/>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Shops can have the following functions :</a:t>
            </a:r>
            <a:endParaRPr/>
          </a:p>
          <a:p>
            <a:pPr indent="-12700" lvl="0" marL="0" marR="0" rtl="0" algn="l">
              <a:lnSpc>
                <a:spcPct val="115000"/>
              </a:lnSpc>
              <a:spcBef>
                <a:spcPts val="120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Add and manage products and offers</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complaints and sent replies</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rating and feedback</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Requesting available rooms</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status of the room</a:t>
            </a:r>
            <a:endParaRPr/>
          </a:p>
          <a:p>
            <a:pPr indent="0" lvl="0" marL="0" marR="0" rtl="0" algn="l">
              <a:lnSpc>
                <a:spcPct val="100000"/>
              </a:lnSpc>
              <a:spcBef>
                <a:spcPts val="0"/>
              </a:spcBef>
              <a:spcAft>
                <a:spcPts val="0"/>
              </a:spcAft>
              <a:buNone/>
            </a:pPr>
            <a:r>
              <a:t/>
            </a:r>
            <a:endParaRPr b="0" i="0" sz="1800" u="non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User</a:t>
            </a:r>
            <a:endParaRPr/>
          </a:p>
        </p:txBody>
      </p:sp>
      <p:sp>
        <p:nvSpPr>
          <p:cNvPr id="138" name="Google Shape;138;p32"/>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The customers can have the following functions :</a:t>
            </a:r>
            <a:endParaRPr/>
          </a:p>
          <a:p>
            <a:pPr indent="-12700" lvl="0" marL="0" marR="0" rtl="0" algn="l">
              <a:lnSpc>
                <a:spcPct val="115000"/>
              </a:lnSpc>
              <a:spcBef>
                <a:spcPts val="120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product and offers</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Rate and feedback</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Sent complaint </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Navigation</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Parking</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complaints and replies</a:t>
            </a:r>
            <a:endParaRPr/>
          </a:p>
          <a:p>
            <a:pPr indent="-12700" lvl="0" marL="0" marR="0" rtl="0" algn="l">
              <a:lnSpc>
                <a:spcPct val="115000"/>
              </a:lnSpc>
              <a:spcBef>
                <a:spcPts val="0"/>
              </a:spcBef>
              <a:spcAft>
                <a:spcPts val="0"/>
              </a:spcAft>
              <a:buClr>
                <a:srgbClr val="FFFFFF"/>
              </a:buClr>
              <a:buSzPts val="200"/>
              <a:buFont typeface="Arial"/>
              <a:buChar char="●"/>
            </a:pPr>
            <a:r>
              <a:rPr b="0" i="0" lang="en-US" sz="1800" u="none">
                <a:solidFill>
                  <a:srgbClr val="FFFFFF"/>
                </a:solidFill>
                <a:latin typeface="Arial"/>
                <a:ea typeface="Arial"/>
                <a:cs typeface="Arial"/>
                <a:sym typeface="Arial"/>
              </a:rPr>
              <a:t>View vacant spaces for parking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3"/>
          <p:cNvSpPr txBox="1"/>
          <p:nvPr>
            <p:ph idx="4294967295" type="title"/>
          </p:nvPr>
        </p:nvSpPr>
        <p:spPr>
          <a:xfrm>
            <a:off x="511175" y="2057400"/>
            <a:ext cx="8123237" cy="779462"/>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0000"/>
              <a:buFont typeface="Proxima Nova"/>
              <a:buNone/>
            </a:pPr>
            <a:r>
              <a:rPr b="1" i="0" lang="en-US" sz="10000" u="none" cap="none" strike="noStrike">
                <a:solidFill>
                  <a:srgbClr val="FFFFFF"/>
                </a:solidFill>
                <a:latin typeface="Proxima Nova"/>
                <a:ea typeface="Proxima Nova"/>
                <a:cs typeface="Proxima Nova"/>
                <a:sym typeface="Proxima Nova"/>
              </a:rPr>
              <a:t>DFD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4"/>
          <p:cNvSpPr txBox="1"/>
          <p:nvPr>
            <p:ph idx="4294967295" type="title"/>
          </p:nvPr>
        </p:nvSpPr>
        <p:spPr>
          <a:xfrm>
            <a:off x="3646487" y="304800"/>
            <a:ext cx="1852612" cy="5778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Level 0</a:t>
            </a:r>
            <a:endParaRPr/>
          </a:p>
        </p:txBody>
      </p:sp>
      <p:sp>
        <p:nvSpPr>
          <p:cNvPr id="149" name="Google Shape;149;p34"/>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150" name="Google Shape;150;p34"/>
          <p:cNvPicPr preferRelativeResize="0"/>
          <p:nvPr/>
        </p:nvPicPr>
        <p:blipFill rotWithShape="1">
          <a:blip r:embed="rId3">
            <a:alphaModFix/>
          </a:blip>
          <a:srcRect b="0" l="0" r="0" t="0"/>
          <a:stretch/>
        </p:blipFill>
        <p:spPr>
          <a:xfrm>
            <a:off x="311150" y="1127125"/>
            <a:ext cx="8520112" cy="34686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7"/>
          <p:cNvSpPr txBox="1"/>
          <p:nvPr>
            <p:ph idx="4294967295" type="title"/>
          </p:nvPr>
        </p:nvSpPr>
        <p:spPr>
          <a:xfrm>
            <a:off x="311150" y="444500"/>
            <a:ext cx="85200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Index</a:t>
            </a:r>
            <a:endParaRPr/>
          </a:p>
        </p:txBody>
      </p:sp>
      <p:sp>
        <p:nvSpPr>
          <p:cNvPr id="53" name="Google Shape;53;p17"/>
          <p:cNvSpPr txBox="1"/>
          <p:nvPr>
            <p:ph idx="4294967295" type="body"/>
          </p:nvPr>
        </p:nvSpPr>
        <p:spPr>
          <a:xfrm>
            <a:off x="311150" y="1152525"/>
            <a:ext cx="8520000" cy="3416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Synopsis</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Existing system </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Disadvantages of existing system</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Proposed system</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Advantages of proposed system</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Technologies used</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Organizational profile</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Hardware and software specifications</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ER Diagram</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DFD</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Table Design</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Input Output Forms.</a:t>
            </a:r>
            <a:endParaRPr sz="1600">
              <a:solidFill>
                <a:schemeClr val="lt1"/>
              </a:solidFill>
            </a:endParaRPr>
          </a:p>
          <a:p>
            <a:pPr indent="-330200" lvl="0" marL="457200" marR="0" rtl="0" algn="l">
              <a:lnSpc>
                <a:spcPct val="115000"/>
              </a:lnSpc>
              <a:spcBef>
                <a:spcPts val="0"/>
              </a:spcBef>
              <a:spcAft>
                <a:spcPts val="0"/>
              </a:spcAft>
              <a:buClr>
                <a:schemeClr val="lt1"/>
              </a:buClr>
              <a:buSzPts val="1600"/>
              <a:buChar char="●"/>
            </a:pPr>
            <a:r>
              <a:rPr lang="en-US" sz="1600">
                <a:solidFill>
                  <a:schemeClr val="lt1"/>
                </a:solidFill>
              </a:rPr>
              <a:t>Conclusion.</a:t>
            </a:r>
            <a:endParaRPr sz="1600">
              <a:solidFill>
                <a:schemeClr val="lt1"/>
              </a:solidFill>
            </a:endParaRPr>
          </a:p>
          <a:p>
            <a:pPr indent="-317500" lvl="0" marL="457200" marR="0" rtl="0" algn="l">
              <a:lnSpc>
                <a:spcPct val="115000"/>
              </a:lnSpc>
              <a:spcBef>
                <a:spcPts val="0"/>
              </a:spcBef>
              <a:spcAft>
                <a:spcPts val="0"/>
              </a:spcAft>
              <a:buSzPts val="1400"/>
              <a:buChar char="●"/>
            </a:pPr>
            <a:r>
              <a:t/>
            </a:r>
            <a:endParaRPr/>
          </a:p>
          <a:p>
            <a:pPr indent="-317500" lvl="0" marL="457200" marR="0" rtl="0" algn="l">
              <a:lnSpc>
                <a:spcPct val="115000"/>
              </a:lnSpc>
              <a:spcBef>
                <a:spcPts val="0"/>
              </a:spcBef>
              <a:spcAft>
                <a:spcPts val="0"/>
              </a:spcAft>
              <a:buSzPts val="1400"/>
              <a:buChar char="●"/>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5"/>
          <p:cNvSpPr txBox="1"/>
          <p:nvPr>
            <p:ph idx="4294967295" type="title"/>
          </p:nvPr>
        </p:nvSpPr>
        <p:spPr>
          <a:xfrm>
            <a:off x="3490912" y="185737"/>
            <a:ext cx="2160587"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Level 1</a:t>
            </a:r>
            <a:endParaRPr/>
          </a:p>
        </p:txBody>
      </p:sp>
      <p:sp>
        <p:nvSpPr>
          <p:cNvPr id="156" name="Google Shape;156;p35"/>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157" name="Google Shape;157;p35"/>
          <p:cNvPicPr preferRelativeResize="0"/>
          <p:nvPr/>
        </p:nvPicPr>
        <p:blipFill rotWithShape="1">
          <a:blip r:embed="rId3">
            <a:alphaModFix/>
          </a:blip>
          <a:srcRect b="0" l="0" r="0" t="0"/>
          <a:stretch/>
        </p:blipFill>
        <p:spPr>
          <a:xfrm>
            <a:off x="493712" y="896937"/>
            <a:ext cx="7802562" cy="37607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6"/>
          <p:cNvSpPr txBox="1"/>
          <p:nvPr>
            <p:ph idx="4294967295" type="body"/>
          </p:nvPr>
        </p:nvSpPr>
        <p:spPr>
          <a:xfrm>
            <a:off x="214312" y="153987"/>
            <a:ext cx="2986087" cy="1114425"/>
          </a:xfrm>
          <a:prstGeom prst="rect">
            <a:avLst/>
          </a:prstGeom>
          <a:noFill/>
          <a:ln>
            <a:noFill/>
          </a:ln>
        </p:spPr>
        <p:txBody>
          <a:bodyPr anchorCtr="0" anchor="t" bIns="91425" lIns="91425" spcFirstLastPara="1" rIns="91425" wrap="square" tIns="91425">
            <a:normAutofit/>
          </a:bodyPr>
          <a:lstStyle/>
          <a:p>
            <a:pPr indent="0" lvl="0" marL="0" marR="0" rtl="0" algn="ctr">
              <a:lnSpc>
                <a:spcPct val="115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Level 2</a:t>
            </a:r>
            <a:endParaRPr/>
          </a:p>
        </p:txBody>
      </p:sp>
      <p:sp>
        <p:nvSpPr>
          <p:cNvPr id="163" name="Google Shape;163;p36"/>
          <p:cNvSpPr txBox="1"/>
          <p:nvPr>
            <p:ph idx="4294967295" type="title"/>
          </p:nvPr>
        </p:nvSpPr>
        <p:spPr>
          <a:xfrm>
            <a:off x="409575" y="2659062"/>
            <a:ext cx="8520112" cy="1917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164" name="Google Shape;164;p36"/>
          <p:cNvPicPr preferRelativeResize="0"/>
          <p:nvPr/>
        </p:nvPicPr>
        <p:blipFill rotWithShape="1">
          <a:blip r:embed="rId3">
            <a:alphaModFix/>
          </a:blip>
          <a:srcRect b="0" l="0" r="0" t="0"/>
          <a:stretch/>
        </p:blipFill>
        <p:spPr>
          <a:xfrm>
            <a:off x="3632200" y="165100"/>
            <a:ext cx="4735512" cy="48117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7"/>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70" name="Google Shape;170;p37"/>
          <p:cNvSpPr txBox="1"/>
          <p:nvPr>
            <p:ph idx="4294967295" type="body"/>
          </p:nvPr>
        </p:nvSpPr>
        <p:spPr>
          <a:xfrm>
            <a:off x="465137" y="374650"/>
            <a:ext cx="1916112" cy="97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Level 3</a:t>
            </a:r>
            <a:endParaRPr/>
          </a:p>
        </p:txBody>
      </p:sp>
      <p:pic>
        <p:nvPicPr>
          <p:cNvPr id="171" name="Google Shape;171;p37"/>
          <p:cNvPicPr preferRelativeResize="0"/>
          <p:nvPr/>
        </p:nvPicPr>
        <p:blipFill rotWithShape="1">
          <a:blip r:embed="rId3">
            <a:alphaModFix/>
          </a:blip>
          <a:srcRect b="0" l="0" r="0" t="0"/>
          <a:stretch/>
        </p:blipFill>
        <p:spPr>
          <a:xfrm>
            <a:off x="3446462" y="249237"/>
            <a:ext cx="4556125" cy="4527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8"/>
          <p:cNvPicPr preferRelativeResize="0"/>
          <p:nvPr/>
        </p:nvPicPr>
        <p:blipFill rotWithShape="1">
          <a:blip r:embed="rId3">
            <a:alphaModFix/>
          </a:blip>
          <a:srcRect b="0" l="0" r="0" t="0"/>
          <a:stretch/>
        </p:blipFill>
        <p:spPr>
          <a:xfrm>
            <a:off x="3106737" y="174625"/>
            <a:ext cx="4919662" cy="4792662"/>
          </a:xfrm>
          <a:prstGeom prst="rect">
            <a:avLst/>
          </a:prstGeom>
          <a:noFill/>
          <a:ln>
            <a:noFill/>
          </a:ln>
        </p:spPr>
      </p:pic>
      <p:sp>
        <p:nvSpPr>
          <p:cNvPr id="177" name="Google Shape;177;p38"/>
          <p:cNvSpPr txBox="1"/>
          <p:nvPr>
            <p:ph idx="4294967295" type="title"/>
          </p:nvPr>
        </p:nvSpPr>
        <p:spPr>
          <a:xfrm>
            <a:off x="434975" y="280987"/>
            <a:ext cx="2185987" cy="944562"/>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FFFFFF"/>
              </a:buClr>
              <a:buSzPts val="3600"/>
              <a:buFont typeface="Proxima Nova"/>
              <a:buNone/>
            </a:pPr>
            <a:r>
              <a:rPr b="1" i="0" lang="en-US" sz="3600" u="none" cap="none" strike="noStrike">
                <a:solidFill>
                  <a:srgbClr val="FFFFFF"/>
                </a:solidFill>
                <a:latin typeface="Proxima Nova"/>
                <a:ea typeface="Proxima Nova"/>
                <a:cs typeface="Proxima Nova"/>
                <a:sym typeface="Proxima Nova"/>
              </a:rPr>
              <a:t>Level 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9"/>
          <p:cNvSpPr txBox="1"/>
          <p:nvPr>
            <p:ph idx="4294967295" type="title"/>
          </p:nvPr>
        </p:nvSpPr>
        <p:spPr>
          <a:xfrm>
            <a:off x="468312" y="911225"/>
            <a:ext cx="7156450" cy="196215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FFFFFF"/>
              </a:buClr>
              <a:buSzPts val="10000"/>
              <a:buFont typeface="Proxima Nova"/>
              <a:buNone/>
            </a:pPr>
            <a:r>
              <a:rPr b="1" i="0" lang="en-US" sz="10000" u="none" cap="none" strike="noStrike">
                <a:solidFill>
                  <a:srgbClr val="FFFFFF"/>
                </a:solidFill>
                <a:latin typeface="Proxima Nova"/>
                <a:ea typeface="Proxima Nova"/>
                <a:cs typeface="Proxima Nova"/>
                <a:sym typeface="Proxima Nova"/>
              </a:rPr>
              <a:t>ER DIAGRAM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88" name="Google Shape;188;p40"/>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189" name="Google Shape;189;p40"/>
          <p:cNvPicPr preferRelativeResize="0"/>
          <p:nvPr/>
        </p:nvPicPr>
        <p:blipFill rotWithShape="1">
          <a:blip r:embed="rId3">
            <a:alphaModFix/>
          </a:blip>
          <a:srcRect b="0" l="0" r="0" t="0"/>
          <a:stretch/>
        </p:blipFill>
        <p:spPr>
          <a:xfrm>
            <a:off x="0" y="0"/>
            <a:ext cx="9144000" cy="5045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idx="4294967295" type="title"/>
          </p:nvPr>
        </p:nvSpPr>
        <p:spPr>
          <a:xfrm>
            <a:off x="209550" y="2424112"/>
            <a:ext cx="8150225" cy="1779587"/>
          </a:xfrm>
          <a:prstGeom prst="rect">
            <a:avLst/>
          </a:prstGeom>
          <a:noFill/>
          <a:ln>
            <a:noFill/>
          </a:ln>
        </p:spPr>
        <p:txBody>
          <a:bodyPr anchorCtr="0" anchor="b" bIns="91425" lIns="91425" spcFirstLastPara="1" rIns="91425" wrap="square" tIns="91425">
            <a:noAutofit/>
          </a:bodyPr>
          <a:lstStyle/>
          <a:p>
            <a:pPr indent="0" lvl="0" marL="0" marR="0" rtl="0" algn="l">
              <a:lnSpc>
                <a:spcPct val="150000"/>
              </a:lnSpc>
              <a:spcBef>
                <a:spcPts val="0"/>
              </a:spcBef>
              <a:spcAft>
                <a:spcPts val="0"/>
              </a:spcAft>
              <a:buClr>
                <a:srgbClr val="FFFFFF"/>
              </a:buClr>
              <a:buSzPts val="5000"/>
              <a:buFont typeface="Arial"/>
              <a:buNone/>
            </a:pPr>
            <a:r>
              <a:rPr b="1" i="0" lang="en-US" sz="5000" u="none" cap="none" strike="noStrike">
                <a:solidFill>
                  <a:srgbClr val="FFFFFF"/>
                </a:solidFill>
                <a:latin typeface="Arial"/>
                <a:ea typeface="Arial"/>
                <a:cs typeface="Arial"/>
                <a:sym typeface="Arial"/>
              </a:rPr>
              <a:t>DATABASE DESIGN</a:t>
            </a:r>
            <a:endParaRPr/>
          </a:p>
          <a:p>
            <a:pPr indent="0" lvl="0" marL="0" marR="0" rtl="0" algn="l">
              <a:lnSpc>
                <a:spcPct val="100000"/>
              </a:lnSpc>
              <a:spcBef>
                <a:spcPts val="0"/>
              </a:spcBef>
              <a:spcAft>
                <a:spcPts val="0"/>
              </a:spcAft>
              <a:buNone/>
            </a:pPr>
            <a:r>
              <a:t/>
            </a:r>
            <a:endParaRPr b="1" i="0" sz="5000" u="none">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2"/>
          <p:cNvSpPr txBox="1"/>
          <p:nvPr>
            <p:ph idx="4294967295" type="title"/>
          </p:nvPr>
        </p:nvSpPr>
        <p:spPr>
          <a:xfrm>
            <a:off x="311150" y="431800"/>
            <a:ext cx="295116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Complaints</a:t>
            </a:r>
            <a:endParaRPr/>
          </a:p>
        </p:txBody>
      </p:sp>
      <p:sp>
        <p:nvSpPr>
          <p:cNvPr id="200" name="Google Shape;200;p42"/>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01" name="Google Shape;201;p42"/>
          <p:cNvPicPr preferRelativeResize="0"/>
          <p:nvPr/>
        </p:nvPicPr>
        <p:blipFill rotWithShape="1">
          <a:blip r:embed="rId3">
            <a:alphaModFix/>
          </a:blip>
          <a:srcRect b="0" l="0" r="0" t="0"/>
          <a:stretch/>
        </p:blipFill>
        <p:spPr>
          <a:xfrm>
            <a:off x="395287" y="1152525"/>
            <a:ext cx="7399337" cy="24495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3"/>
          <p:cNvSpPr txBox="1"/>
          <p:nvPr>
            <p:ph idx="4294967295" type="title"/>
          </p:nvPr>
        </p:nvSpPr>
        <p:spPr>
          <a:xfrm>
            <a:off x="311150" y="374650"/>
            <a:ext cx="2478087" cy="7080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Feedback</a:t>
            </a:r>
            <a:endParaRPr/>
          </a:p>
        </p:txBody>
      </p:sp>
      <p:sp>
        <p:nvSpPr>
          <p:cNvPr id="207" name="Google Shape;207;p43"/>
          <p:cNvSpPr txBox="1"/>
          <p:nvPr>
            <p:ph idx="4294967295" type="body"/>
          </p:nvPr>
        </p:nvSpPr>
        <p:spPr>
          <a:xfrm>
            <a:off x="311150" y="122237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08" name="Google Shape;208;p43"/>
          <p:cNvPicPr preferRelativeResize="0"/>
          <p:nvPr/>
        </p:nvPicPr>
        <p:blipFill rotWithShape="1">
          <a:blip r:embed="rId3">
            <a:alphaModFix/>
          </a:blip>
          <a:srcRect b="0" l="0" r="0" t="0"/>
          <a:stretch/>
        </p:blipFill>
        <p:spPr>
          <a:xfrm>
            <a:off x="311150" y="1222375"/>
            <a:ext cx="6370637" cy="247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4"/>
          <p:cNvSpPr txBox="1"/>
          <p:nvPr>
            <p:ph idx="4294967295" type="title"/>
          </p:nvPr>
        </p:nvSpPr>
        <p:spPr>
          <a:xfrm>
            <a:off x="311150" y="360362"/>
            <a:ext cx="1860550" cy="5635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Hotspot</a:t>
            </a:r>
            <a:endParaRPr/>
          </a:p>
        </p:txBody>
      </p:sp>
      <p:sp>
        <p:nvSpPr>
          <p:cNvPr id="214" name="Google Shape;214;p44"/>
          <p:cNvSpPr txBox="1"/>
          <p:nvPr>
            <p:ph idx="4294967295" type="body"/>
          </p:nvPr>
        </p:nvSpPr>
        <p:spPr>
          <a:xfrm>
            <a:off x="311150" y="1320800"/>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15" name="Google Shape;215;p44"/>
          <p:cNvPicPr preferRelativeResize="0"/>
          <p:nvPr/>
        </p:nvPicPr>
        <p:blipFill rotWithShape="1">
          <a:blip r:embed="rId3">
            <a:alphaModFix/>
          </a:blip>
          <a:srcRect b="0" l="0" r="0" t="0"/>
          <a:stretch/>
        </p:blipFill>
        <p:spPr>
          <a:xfrm>
            <a:off x="311150" y="1152525"/>
            <a:ext cx="6330950" cy="165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57" name="Shape 57"/>
        <p:cNvGrpSpPr/>
        <p:nvPr/>
      </p:nvGrpSpPr>
      <p:grpSpPr>
        <a:xfrm>
          <a:off x="0" y="0"/>
          <a:ext cx="0" cy="0"/>
          <a:chOff x="0" y="0"/>
          <a:chExt cx="0" cy="0"/>
        </a:xfrm>
      </p:grpSpPr>
      <p:sp>
        <p:nvSpPr>
          <p:cNvPr id="58" name="Google Shape;58;p18"/>
          <p:cNvSpPr txBox="1"/>
          <p:nvPr>
            <p:ph idx="4294967295" type="title"/>
          </p:nvPr>
        </p:nvSpPr>
        <p:spPr>
          <a:xfrm>
            <a:off x="311150" y="41275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Introduction</a:t>
            </a:r>
            <a:endParaRPr/>
          </a:p>
        </p:txBody>
      </p:sp>
      <p:sp>
        <p:nvSpPr>
          <p:cNvPr id="59" name="Google Shape;59;p18"/>
          <p:cNvSpPr txBox="1"/>
          <p:nvPr>
            <p:ph idx="4294967295" type="body"/>
          </p:nvPr>
        </p:nvSpPr>
        <p:spPr>
          <a:xfrm>
            <a:off x="687375" y="1258873"/>
            <a:ext cx="7489800" cy="32820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Clr>
                <a:srgbClr val="FFFFFF"/>
              </a:buClr>
              <a:buSzPct val="100000"/>
              <a:buFont typeface="Proxima Nova"/>
              <a:buNone/>
            </a:pPr>
            <a:r>
              <a:rPr b="0" i="0" lang="en-US" sz="2600" u="none" cap="none" strike="noStrike">
                <a:solidFill>
                  <a:srgbClr val="FFFFFF"/>
                </a:solidFill>
                <a:latin typeface="Proxima Nova"/>
                <a:ea typeface="Proxima Nova"/>
                <a:cs typeface="Proxima Nova"/>
                <a:sym typeface="Proxima Nova"/>
              </a:rPr>
              <a:t>The proposed  system is used to navigate through shopping malls .A network of devices is used to give turn-by-turn directions to locations or objects where GPS and other technologies cannot work.</a:t>
            </a:r>
            <a:endParaRPr b="0" i="0" sz="2600" u="none" cap="none" strike="noStrike">
              <a:solidFill>
                <a:srgbClr val="FFFFFF"/>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FFFFFF"/>
              </a:buClr>
              <a:buSzPct val="100000"/>
              <a:buFont typeface="Proxima Nova"/>
              <a:buNone/>
            </a:pPr>
            <a:r>
              <a:t/>
            </a:r>
            <a:endParaRPr sz="2600">
              <a:solidFill>
                <a:srgbClr val="FFFFFF"/>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2679">
                <a:solidFill>
                  <a:schemeClr val="lt1"/>
                </a:solidFill>
                <a:latin typeface="Proxima Nova"/>
                <a:ea typeface="Proxima Nova"/>
                <a:cs typeface="Proxima Nova"/>
                <a:sym typeface="Proxima Nova"/>
              </a:rPr>
              <a:t>User can view offers,products,vacant spaces at the parking ,rate and feedback and car parking tracker are the other features of the system </a:t>
            </a:r>
            <a:endParaRPr sz="2679">
              <a:solidFill>
                <a:schemeClr val="lt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2679">
              <a:solidFill>
                <a:schemeClr val="lt1"/>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5"/>
          <p:cNvSpPr txBox="1"/>
          <p:nvPr>
            <p:ph idx="4294967295" type="title"/>
          </p:nvPr>
        </p:nvSpPr>
        <p:spPr>
          <a:xfrm>
            <a:off x="311150" y="330200"/>
            <a:ext cx="4537075" cy="8223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Hotspot allocation</a:t>
            </a:r>
            <a:endParaRPr/>
          </a:p>
        </p:txBody>
      </p:sp>
      <p:sp>
        <p:nvSpPr>
          <p:cNvPr id="221" name="Google Shape;221;p45"/>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22" name="Google Shape;222;p45"/>
          <p:cNvPicPr preferRelativeResize="0"/>
          <p:nvPr/>
        </p:nvPicPr>
        <p:blipFill rotWithShape="1">
          <a:blip r:embed="rId3">
            <a:alphaModFix/>
          </a:blip>
          <a:srcRect b="0" l="0" r="0" t="0"/>
          <a:stretch/>
        </p:blipFill>
        <p:spPr>
          <a:xfrm>
            <a:off x="311150" y="1266825"/>
            <a:ext cx="7031037" cy="1438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6"/>
          <p:cNvSpPr txBox="1"/>
          <p:nvPr>
            <p:ph idx="4294967295" type="title"/>
          </p:nvPr>
        </p:nvSpPr>
        <p:spPr>
          <a:xfrm>
            <a:off x="311150" y="290512"/>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Login</a:t>
            </a:r>
            <a:endParaRPr/>
          </a:p>
        </p:txBody>
      </p:sp>
      <p:sp>
        <p:nvSpPr>
          <p:cNvPr id="228" name="Google Shape;228;p46"/>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29" name="Google Shape;229;p46"/>
          <p:cNvPicPr preferRelativeResize="0"/>
          <p:nvPr/>
        </p:nvPicPr>
        <p:blipFill rotWithShape="1">
          <a:blip r:embed="rId3">
            <a:alphaModFix/>
          </a:blip>
          <a:srcRect b="0" l="0" r="0" t="0"/>
          <a:stretch/>
        </p:blipFill>
        <p:spPr>
          <a:xfrm>
            <a:off x="311150" y="1247775"/>
            <a:ext cx="5645150" cy="15827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7"/>
          <p:cNvSpPr txBox="1"/>
          <p:nvPr>
            <p:ph idx="4294967295" type="title"/>
          </p:nvPr>
        </p:nvSpPr>
        <p:spPr>
          <a:xfrm>
            <a:off x="311150" y="388937"/>
            <a:ext cx="2000250" cy="5635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Offers</a:t>
            </a:r>
            <a:endParaRPr/>
          </a:p>
        </p:txBody>
      </p:sp>
      <p:sp>
        <p:nvSpPr>
          <p:cNvPr id="235" name="Google Shape;235;p47"/>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36" name="Google Shape;236;p47"/>
          <p:cNvPicPr preferRelativeResize="0"/>
          <p:nvPr/>
        </p:nvPicPr>
        <p:blipFill rotWithShape="1">
          <a:blip r:embed="rId3">
            <a:alphaModFix/>
          </a:blip>
          <a:srcRect b="0" l="0" r="0" t="0"/>
          <a:stretch/>
        </p:blipFill>
        <p:spPr>
          <a:xfrm>
            <a:off x="311150" y="1152525"/>
            <a:ext cx="5756275" cy="1930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8"/>
          <p:cNvSpPr txBox="1"/>
          <p:nvPr>
            <p:ph idx="4294967295" type="title"/>
          </p:nvPr>
        </p:nvSpPr>
        <p:spPr>
          <a:xfrm>
            <a:off x="311150" y="360362"/>
            <a:ext cx="2000250" cy="6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Parking</a:t>
            </a:r>
            <a:endParaRPr/>
          </a:p>
        </p:txBody>
      </p:sp>
      <p:sp>
        <p:nvSpPr>
          <p:cNvPr id="242" name="Google Shape;242;p48"/>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43" name="Google Shape;243;p48"/>
          <p:cNvPicPr preferRelativeResize="0"/>
          <p:nvPr/>
        </p:nvPicPr>
        <p:blipFill rotWithShape="1">
          <a:blip r:embed="rId3">
            <a:alphaModFix/>
          </a:blip>
          <a:srcRect b="0" l="0" r="0" t="0"/>
          <a:stretch/>
        </p:blipFill>
        <p:spPr>
          <a:xfrm>
            <a:off x="311150" y="1303337"/>
            <a:ext cx="5756275" cy="1863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9"/>
          <p:cNvSpPr txBox="1"/>
          <p:nvPr>
            <p:ph idx="4294967295" type="title"/>
          </p:nvPr>
        </p:nvSpPr>
        <p:spPr>
          <a:xfrm>
            <a:off x="311150" y="444500"/>
            <a:ext cx="2168525"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Product</a:t>
            </a:r>
            <a:endParaRPr/>
          </a:p>
        </p:txBody>
      </p:sp>
      <p:sp>
        <p:nvSpPr>
          <p:cNvPr id="249" name="Google Shape;249;p49"/>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50" name="Google Shape;250;p49"/>
          <p:cNvPicPr preferRelativeResize="0"/>
          <p:nvPr/>
        </p:nvPicPr>
        <p:blipFill rotWithShape="1">
          <a:blip r:embed="rId3">
            <a:alphaModFix/>
          </a:blip>
          <a:srcRect b="0" l="0" r="0" t="0"/>
          <a:stretch/>
        </p:blipFill>
        <p:spPr>
          <a:xfrm>
            <a:off x="311150" y="1152525"/>
            <a:ext cx="6032500" cy="218281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0"/>
          <p:cNvSpPr txBox="1"/>
          <p:nvPr>
            <p:ph idx="4294967295" type="title"/>
          </p:nvPr>
        </p:nvSpPr>
        <p:spPr>
          <a:xfrm>
            <a:off x="368300" y="304800"/>
            <a:ext cx="2028825"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Room</a:t>
            </a:r>
            <a:endParaRPr/>
          </a:p>
        </p:txBody>
      </p:sp>
      <p:sp>
        <p:nvSpPr>
          <p:cNvPr id="256" name="Google Shape;256;p50"/>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57" name="Google Shape;257;p50"/>
          <p:cNvPicPr preferRelativeResize="0"/>
          <p:nvPr/>
        </p:nvPicPr>
        <p:blipFill rotWithShape="1">
          <a:blip r:embed="rId3">
            <a:alphaModFix/>
          </a:blip>
          <a:srcRect b="0" l="0" r="0" t="0"/>
          <a:stretch/>
        </p:blipFill>
        <p:spPr>
          <a:xfrm>
            <a:off x="311150" y="1152525"/>
            <a:ext cx="6202362" cy="1860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1"/>
          <p:cNvSpPr txBox="1"/>
          <p:nvPr>
            <p:ph idx="4294967295" type="title"/>
          </p:nvPr>
        </p:nvSpPr>
        <p:spPr>
          <a:xfrm>
            <a:off x="374650" y="360362"/>
            <a:ext cx="3352800" cy="5095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Room request</a:t>
            </a:r>
            <a:endParaRPr/>
          </a:p>
        </p:txBody>
      </p:sp>
      <p:sp>
        <p:nvSpPr>
          <p:cNvPr id="263" name="Google Shape;263;p51"/>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64" name="Google Shape;264;p51"/>
          <p:cNvPicPr preferRelativeResize="0"/>
          <p:nvPr/>
        </p:nvPicPr>
        <p:blipFill rotWithShape="1">
          <a:blip r:embed="rId3">
            <a:alphaModFix/>
          </a:blip>
          <a:srcRect b="0" l="0" r="0" t="0"/>
          <a:stretch/>
        </p:blipFill>
        <p:spPr>
          <a:xfrm>
            <a:off x="311150" y="1236662"/>
            <a:ext cx="6227762" cy="17478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2"/>
          <p:cNvSpPr txBox="1"/>
          <p:nvPr>
            <p:ph idx="4294967295" type="title"/>
          </p:nvPr>
        </p:nvSpPr>
        <p:spPr>
          <a:xfrm>
            <a:off x="311150" y="276225"/>
            <a:ext cx="1651000" cy="7350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Shop</a:t>
            </a:r>
            <a:endParaRPr/>
          </a:p>
        </p:txBody>
      </p:sp>
      <p:sp>
        <p:nvSpPr>
          <p:cNvPr id="270" name="Google Shape;270;p52"/>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71" name="Google Shape;271;p52"/>
          <p:cNvPicPr preferRelativeResize="0"/>
          <p:nvPr/>
        </p:nvPicPr>
        <p:blipFill rotWithShape="1">
          <a:blip r:embed="rId3">
            <a:alphaModFix/>
          </a:blip>
          <a:srcRect b="0" l="0" r="0" t="0"/>
          <a:stretch/>
        </p:blipFill>
        <p:spPr>
          <a:xfrm>
            <a:off x="311150" y="1152525"/>
            <a:ext cx="5829300" cy="22113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txBox="1"/>
          <p:nvPr>
            <p:ph idx="4294967295" type="title"/>
          </p:nvPr>
        </p:nvSpPr>
        <p:spPr>
          <a:xfrm>
            <a:off x="311150" y="319087"/>
            <a:ext cx="3346450" cy="5921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Shopping mall</a:t>
            </a:r>
            <a:endParaRPr/>
          </a:p>
        </p:txBody>
      </p:sp>
      <p:sp>
        <p:nvSpPr>
          <p:cNvPr id="277" name="Google Shape;277;p53"/>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78" name="Google Shape;278;p53"/>
          <p:cNvPicPr preferRelativeResize="0"/>
          <p:nvPr/>
        </p:nvPicPr>
        <p:blipFill rotWithShape="1">
          <a:blip r:embed="rId3">
            <a:alphaModFix/>
          </a:blip>
          <a:srcRect b="12333" l="0" r="12333" t="0"/>
          <a:stretch/>
        </p:blipFill>
        <p:spPr>
          <a:xfrm>
            <a:off x="311150" y="1246187"/>
            <a:ext cx="6064250" cy="25098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4"/>
          <p:cNvSpPr txBox="1"/>
          <p:nvPr>
            <p:ph idx="4294967295" type="title"/>
          </p:nvPr>
        </p:nvSpPr>
        <p:spPr>
          <a:xfrm>
            <a:off x="311150" y="234950"/>
            <a:ext cx="2211387" cy="7080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User</a:t>
            </a:r>
            <a:endParaRPr/>
          </a:p>
        </p:txBody>
      </p:sp>
      <p:sp>
        <p:nvSpPr>
          <p:cNvPr id="284" name="Google Shape;284;p54"/>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85" name="Google Shape;285;p54"/>
          <p:cNvPicPr preferRelativeResize="0"/>
          <p:nvPr/>
        </p:nvPicPr>
        <p:blipFill rotWithShape="1">
          <a:blip r:embed="rId3">
            <a:alphaModFix/>
          </a:blip>
          <a:srcRect b="0" l="0" r="0" t="0"/>
          <a:stretch/>
        </p:blipFill>
        <p:spPr>
          <a:xfrm>
            <a:off x="311150" y="1152525"/>
            <a:ext cx="5659437" cy="3233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63" name="Shape 63"/>
        <p:cNvGrpSpPr/>
        <p:nvPr/>
      </p:nvGrpSpPr>
      <p:grpSpPr>
        <a:xfrm>
          <a:off x="0" y="0"/>
          <a:ext cx="0" cy="0"/>
          <a:chOff x="0" y="0"/>
          <a:chExt cx="0" cy="0"/>
        </a:xfrm>
      </p:grpSpPr>
      <p:sp>
        <p:nvSpPr>
          <p:cNvPr id="64" name="Google Shape;64;p19"/>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Existing System</a:t>
            </a:r>
            <a:endParaRPr/>
          </a:p>
        </p:txBody>
      </p:sp>
      <p:sp>
        <p:nvSpPr>
          <p:cNvPr id="65" name="Google Shape;65;p19"/>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FFFFFF"/>
              </a:buClr>
              <a:buSzPts val="1800"/>
              <a:buFont typeface="Proxima Nova"/>
              <a:buNone/>
            </a:pPr>
            <a:r>
              <a:rPr b="0" i="0" lang="en-US" sz="1800" u="none">
                <a:solidFill>
                  <a:srgbClr val="FFFFFF"/>
                </a:solidFill>
                <a:latin typeface="Proxima Nova"/>
                <a:ea typeface="Proxima Nova"/>
                <a:cs typeface="Proxima Nova"/>
                <a:sym typeface="Proxima Nova"/>
              </a:rPr>
              <a:t>A proper dynamic system doesn’t exist.So people use</a:t>
            </a:r>
            <a:endParaRPr/>
          </a:p>
          <a:p>
            <a:pPr indent="0" lvl="0" marL="0" marR="0" rtl="0" algn="l">
              <a:lnSpc>
                <a:spcPct val="115000"/>
              </a:lnSpc>
              <a:spcBef>
                <a:spcPts val="1200"/>
              </a:spcBef>
              <a:spcAft>
                <a:spcPts val="0"/>
              </a:spcAft>
              <a:buNone/>
            </a:pPr>
            <a:r>
              <a:rPr b="0" i="0" lang="en-US" sz="1800" u="none">
                <a:solidFill>
                  <a:srgbClr val="FFFFFF"/>
                </a:solidFill>
                <a:latin typeface="Proxima Nova"/>
                <a:ea typeface="Proxima Nova"/>
                <a:cs typeface="Proxima Nova"/>
                <a:sym typeface="Proxima Nova"/>
              </a:rPr>
              <a:t>Building maps</a:t>
            </a:r>
            <a:endParaRPr/>
          </a:p>
          <a:p>
            <a:pPr indent="0" lvl="0" marL="0" marR="0" rtl="0" algn="l">
              <a:lnSpc>
                <a:spcPct val="115000"/>
              </a:lnSpc>
              <a:spcBef>
                <a:spcPts val="0"/>
              </a:spcBef>
              <a:spcAft>
                <a:spcPts val="0"/>
              </a:spcAft>
              <a:buNone/>
            </a:pPr>
            <a:r>
              <a:rPr b="0" i="0" lang="en-US" sz="1800" u="none">
                <a:solidFill>
                  <a:srgbClr val="FFFFFF"/>
                </a:solidFill>
                <a:latin typeface="Proxima Nova"/>
                <a:ea typeface="Proxima Nova"/>
                <a:cs typeface="Proxima Nova"/>
                <a:sym typeface="Proxima Nova"/>
              </a:rPr>
              <a:t>Sign boards</a:t>
            </a:r>
            <a:endParaRPr/>
          </a:p>
          <a:p>
            <a:pPr indent="0" lvl="0" marL="0" marR="0" rtl="0" algn="l">
              <a:lnSpc>
                <a:spcPct val="115000"/>
              </a:lnSpc>
              <a:spcBef>
                <a:spcPts val="0"/>
              </a:spcBef>
              <a:spcAft>
                <a:spcPts val="0"/>
              </a:spcAft>
              <a:buNone/>
            </a:pPr>
            <a:r>
              <a:rPr b="0" i="0" lang="en-US" sz="1800" u="none">
                <a:solidFill>
                  <a:srgbClr val="FFFFFF"/>
                </a:solidFill>
                <a:latin typeface="Proxima Nova"/>
                <a:ea typeface="Proxima Nova"/>
                <a:cs typeface="Proxima Nova"/>
                <a:sym typeface="Proxima Nova"/>
              </a:rPr>
              <a:t>Asking to others/security Guards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5"/>
          <p:cNvSpPr txBox="1"/>
          <p:nvPr>
            <p:ph idx="4294967295" type="title"/>
          </p:nvPr>
        </p:nvSpPr>
        <p:spPr>
          <a:xfrm>
            <a:off x="369887" y="2085975"/>
            <a:ext cx="8123237" cy="779462"/>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6500"/>
              <a:buFont typeface="Proxima Nova"/>
              <a:buNone/>
            </a:pPr>
            <a:r>
              <a:rPr b="1" i="0" lang="en-US" sz="6500" u="none">
                <a:solidFill>
                  <a:srgbClr val="FFFFFF"/>
                </a:solidFill>
                <a:latin typeface="Proxima Nova"/>
                <a:ea typeface="Proxima Nova"/>
                <a:cs typeface="Proxima Nova"/>
                <a:sym typeface="Proxima Nova"/>
              </a:rPr>
              <a:t>Input Form Design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6"/>
          <p:cNvSpPr txBox="1"/>
          <p:nvPr>
            <p:ph idx="4294967295" type="title"/>
          </p:nvPr>
        </p:nvSpPr>
        <p:spPr>
          <a:xfrm>
            <a:off x="311150" y="333375"/>
            <a:ext cx="2841625" cy="6064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Add hotspot</a:t>
            </a:r>
            <a:endParaRPr/>
          </a:p>
        </p:txBody>
      </p:sp>
      <p:sp>
        <p:nvSpPr>
          <p:cNvPr id="296" name="Google Shape;296;p56"/>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297" name="Google Shape;297;p56"/>
          <p:cNvPicPr preferRelativeResize="0"/>
          <p:nvPr/>
        </p:nvPicPr>
        <p:blipFill rotWithShape="1">
          <a:blip r:embed="rId3">
            <a:alphaModFix/>
          </a:blip>
          <a:srcRect b="0" l="0" r="0" t="0"/>
          <a:stretch/>
        </p:blipFill>
        <p:spPr>
          <a:xfrm>
            <a:off x="311150" y="1152525"/>
            <a:ext cx="5124450" cy="1914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7"/>
          <p:cNvSpPr txBox="1"/>
          <p:nvPr>
            <p:ph idx="4294967295" type="title"/>
          </p:nvPr>
        </p:nvSpPr>
        <p:spPr>
          <a:xfrm>
            <a:off x="311150" y="431800"/>
            <a:ext cx="2841625" cy="5365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Add offers</a:t>
            </a:r>
            <a:endParaRPr/>
          </a:p>
        </p:txBody>
      </p:sp>
      <p:sp>
        <p:nvSpPr>
          <p:cNvPr id="303" name="Google Shape;303;p57"/>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04" name="Google Shape;304;p57"/>
          <p:cNvPicPr preferRelativeResize="0"/>
          <p:nvPr/>
        </p:nvPicPr>
        <p:blipFill rotWithShape="1">
          <a:blip r:embed="rId3">
            <a:alphaModFix/>
          </a:blip>
          <a:srcRect b="0" l="0" r="0" t="0"/>
          <a:stretch/>
        </p:blipFill>
        <p:spPr>
          <a:xfrm>
            <a:off x="311150" y="1243012"/>
            <a:ext cx="5067300" cy="2657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8"/>
          <p:cNvSpPr txBox="1"/>
          <p:nvPr>
            <p:ph idx="4294967295" type="title"/>
          </p:nvPr>
        </p:nvSpPr>
        <p:spPr>
          <a:xfrm>
            <a:off x="384175" y="360362"/>
            <a:ext cx="3135312" cy="5921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Add product</a:t>
            </a:r>
            <a:endParaRPr/>
          </a:p>
        </p:txBody>
      </p:sp>
      <p:sp>
        <p:nvSpPr>
          <p:cNvPr id="310" name="Google Shape;310;p58"/>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11" name="Google Shape;311;p58"/>
          <p:cNvPicPr preferRelativeResize="0"/>
          <p:nvPr/>
        </p:nvPicPr>
        <p:blipFill rotWithShape="1">
          <a:blip r:embed="rId3">
            <a:alphaModFix/>
          </a:blip>
          <a:srcRect b="0" l="0" r="0" t="0"/>
          <a:stretch/>
        </p:blipFill>
        <p:spPr>
          <a:xfrm>
            <a:off x="384175" y="1116012"/>
            <a:ext cx="6096000" cy="3489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9"/>
          <p:cNvSpPr txBox="1"/>
          <p:nvPr>
            <p:ph idx="4294967295" type="title"/>
          </p:nvPr>
        </p:nvSpPr>
        <p:spPr>
          <a:xfrm>
            <a:off x="311150" y="360362"/>
            <a:ext cx="2365375" cy="5635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Add room</a:t>
            </a:r>
            <a:endParaRPr/>
          </a:p>
        </p:txBody>
      </p:sp>
      <p:sp>
        <p:nvSpPr>
          <p:cNvPr id="317" name="Google Shape;317;p59"/>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18" name="Google Shape;318;p59"/>
          <p:cNvPicPr preferRelativeResize="0"/>
          <p:nvPr/>
        </p:nvPicPr>
        <p:blipFill rotWithShape="1">
          <a:blip r:embed="rId3">
            <a:alphaModFix/>
          </a:blip>
          <a:srcRect b="0" l="0" r="0" t="0"/>
          <a:stretch/>
        </p:blipFill>
        <p:spPr>
          <a:xfrm>
            <a:off x="311150" y="1235075"/>
            <a:ext cx="4210050" cy="2228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0"/>
          <p:cNvSpPr txBox="1"/>
          <p:nvPr>
            <p:ph idx="4294967295" type="title"/>
          </p:nvPr>
        </p:nvSpPr>
        <p:spPr>
          <a:xfrm>
            <a:off x="311150" y="263525"/>
            <a:ext cx="2225675" cy="6302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Add shop</a:t>
            </a:r>
            <a:endParaRPr/>
          </a:p>
        </p:txBody>
      </p:sp>
      <p:sp>
        <p:nvSpPr>
          <p:cNvPr id="324" name="Google Shape;324;p60"/>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25" name="Google Shape;325;p60"/>
          <p:cNvPicPr preferRelativeResize="0"/>
          <p:nvPr/>
        </p:nvPicPr>
        <p:blipFill rotWithShape="1">
          <a:blip r:embed="rId3">
            <a:alphaModFix/>
          </a:blip>
          <a:srcRect b="0" l="0" r="0" t="0"/>
          <a:stretch/>
        </p:blipFill>
        <p:spPr>
          <a:xfrm>
            <a:off x="311150" y="1076325"/>
            <a:ext cx="4457700" cy="3492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1"/>
          <p:cNvSpPr txBox="1"/>
          <p:nvPr>
            <p:ph idx="4294967295" type="title"/>
          </p:nvPr>
        </p:nvSpPr>
        <p:spPr>
          <a:xfrm>
            <a:off x="311150" y="290512"/>
            <a:ext cx="4260850" cy="5921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Allocate Hotspot</a:t>
            </a:r>
            <a:endParaRPr/>
          </a:p>
        </p:txBody>
      </p:sp>
      <p:sp>
        <p:nvSpPr>
          <p:cNvPr id="331" name="Google Shape;331;p61"/>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32" name="Google Shape;332;p61"/>
          <p:cNvPicPr preferRelativeResize="0"/>
          <p:nvPr/>
        </p:nvPicPr>
        <p:blipFill rotWithShape="1">
          <a:blip r:embed="rId3">
            <a:alphaModFix/>
          </a:blip>
          <a:srcRect b="0" l="0" r="0" t="0"/>
          <a:stretch/>
        </p:blipFill>
        <p:spPr>
          <a:xfrm>
            <a:off x="311150" y="1222375"/>
            <a:ext cx="4038600" cy="18573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2"/>
          <p:cNvSpPr txBox="1"/>
          <p:nvPr>
            <p:ph idx="4294967295" type="title"/>
          </p:nvPr>
        </p:nvSpPr>
        <p:spPr>
          <a:xfrm>
            <a:off x="311150" y="360362"/>
            <a:ext cx="1916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Login</a:t>
            </a:r>
            <a:endParaRPr/>
          </a:p>
        </p:txBody>
      </p:sp>
      <p:sp>
        <p:nvSpPr>
          <p:cNvPr id="338" name="Google Shape;338;p62"/>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39" name="Google Shape;339;p62"/>
          <p:cNvPicPr preferRelativeResize="0"/>
          <p:nvPr/>
        </p:nvPicPr>
        <p:blipFill rotWithShape="1">
          <a:blip r:embed="rId3">
            <a:alphaModFix/>
          </a:blip>
          <a:srcRect b="0" l="0" r="0" t="0"/>
          <a:stretch/>
        </p:blipFill>
        <p:spPr>
          <a:xfrm>
            <a:off x="311150" y="1219200"/>
            <a:ext cx="4524375" cy="2228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3"/>
          <p:cNvSpPr txBox="1"/>
          <p:nvPr>
            <p:ph idx="4294967295" type="title"/>
          </p:nvPr>
        </p:nvSpPr>
        <p:spPr>
          <a:xfrm>
            <a:off x="311150" y="276225"/>
            <a:ext cx="2813050" cy="7080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Send reply</a:t>
            </a:r>
            <a:endParaRPr/>
          </a:p>
        </p:txBody>
      </p:sp>
      <p:sp>
        <p:nvSpPr>
          <p:cNvPr id="345" name="Google Shape;345;p63"/>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46" name="Google Shape;346;p63"/>
          <p:cNvPicPr preferRelativeResize="0"/>
          <p:nvPr/>
        </p:nvPicPr>
        <p:blipFill rotWithShape="1">
          <a:blip r:embed="rId3">
            <a:alphaModFix/>
          </a:blip>
          <a:srcRect b="0" l="0" r="0" t="0"/>
          <a:stretch/>
        </p:blipFill>
        <p:spPr>
          <a:xfrm>
            <a:off x="311150" y="1152525"/>
            <a:ext cx="3581400" cy="20669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4"/>
          <p:cNvSpPr txBox="1"/>
          <p:nvPr>
            <p:ph idx="4294967295" type="title"/>
          </p:nvPr>
        </p:nvSpPr>
        <p:spPr>
          <a:xfrm>
            <a:off x="311150" y="309562"/>
            <a:ext cx="6121400"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Shopping mall registration</a:t>
            </a:r>
            <a:endParaRPr/>
          </a:p>
        </p:txBody>
      </p:sp>
      <p:sp>
        <p:nvSpPr>
          <p:cNvPr id="352" name="Google Shape;352;p64"/>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53" name="Google Shape;353;p64"/>
          <p:cNvPicPr preferRelativeResize="0"/>
          <p:nvPr/>
        </p:nvPicPr>
        <p:blipFill rotWithShape="1">
          <a:blip r:embed="rId3">
            <a:alphaModFix/>
          </a:blip>
          <a:srcRect b="0" l="0" r="0" t="0"/>
          <a:stretch/>
        </p:blipFill>
        <p:spPr>
          <a:xfrm>
            <a:off x="311150" y="1130300"/>
            <a:ext cx="5095875" cy="341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69" name="Shape 69"/>
        <p:cNvGrpSpPr/>
        <p:nvPr/>
      </p:nvGrpSpPr>
      <p:grpSpPr>
        <a:xfrm>
          <a:off x="0" y="0"/>
          <a:ext cx="0" cy="0"/>
          <a:chOff x="0" y="0"/>
          <a:chExt cx="0" cy="0"/>
        </a:xfrm>
      </p:grpSpPr>
      <p:sp>
        <p:nvSpPr>
          <p:cNvPr id="70" name="Google Shape;70;p20"/>
          <p:cNvSpPr txBox="1"/>
          <p:nvPr>
            <p:ph idx="4294967295"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Disadvantages</a:t>
            </a:r>
            <a:endParaRPr/>
          </a:p>
        </p:txBody>
      </p:sp>
      <p:sp>
        <p:nvSpPr>
          <p:cNvPr id="71" name="Google Shape;71;p20"/>
          <p:cNvSpPr txBox="1"/>
          <p:nvPr>
            <p:ph idx="4294967295" type="body"/>
          </p:nvPr>
        </p:nvSpPr>
        <p:spPr>
          <a:xfrm>
            <a:off x="311150" y="1130300"/>
            <a:ext cx="8520112" cy="3416300"/>
          </a:xfrm>
          <a:prstGeom prst="rect">
            <a:avLst/>
          </a:prstGeom>
          <a:noFill/>
          <a:ln>
            <a:noFill/>
          </a:ln>
        </p:spPr>
        <p:txBody>
          <a:bodyPr anchorCtr="0" anchor="t" bIns="91425" lIns="91425" spcFirstLastPara="1" rIns="91425" wrap="square" tIns="91425">
            <a:normAutofit/>
          </a:bodyPr>
          <a:lstStyle/>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Time consumption/Time wastage</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Unreliable </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Confused because of structure and complexity of malls</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Lack of accuracy</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Lack of availability of securities/mall staff</a:t>
            </a:r>
            <a:endParaRPr/>
          </a:p>
          <a:p>
            <a:pPr indent="0" lvl="0" marL="0" marR="0" rtl="0" algn="l">
              <a:lnSpc>
                <a:spcPct val="100000"/>
              </a:lnSpc>
              <a:spcBef>
                <a:spcPts val="0"/>
              </a:spcBef>
              <a:spcAft>
                <a:spcPts val="0"/>
              </a:spcAft>
              <a:buNone/>
            </a:pPr>
            <a:r>
              <a:t/>
            </a:r>
            <a:endParaRPr b="0" i="0" sz="1800" u="none">
              <a:solidFill>
                <a:srgbClr val="FFFFFF"/>
              </a:solidFill>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5"/>
          <p:cNvSpPr txBox="1"/>
          <p:nvPr>
            <p:ph idx="4294967295" type="title"/>
          </p:nvPr>
        </p:nvSpPr>
        <p:spPr>
          <a:xfrm>
            <a:off x="328612" y="2112962"/>
            <a:ext cx="8123237" cy="779462"/>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5500"/>
              <a:buFont typeface="Proxima Nova"/>
              <a:buNone/>
            </a:pPr>
            <a:r>
              <a:rPr b="1" i="0" lang="en-US" sz="5500" u="none">
                <a:solidFill>
                  <a:srgbClr val="FFFFFF"/>
                </a:solidFill>
                <a:latin typeface="Proxima Nova"/>
                <a:ea typeface="Proxima Nova"/>
                <a:cs typeface="Proxima Nova"/>
                <a:sym typeface="Proxima Nova"/>
              </a:rPr>
              <a:t>Output Form Design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6"/>
          <p:cNvSpPr txBox="1"/>
          <p:nvPr>
            <p:ph idx="4294967295" type="title"/>
          </p:nvPr>
        </p:nvSpPr>
        <p:spPr>
          <a:xfrm>
            <a:off x="311150" y="333375"/>
            <a:ext cx="3206750" cy="6207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Admin home</a:t>
            </a:r>
            <a:endParaRPr/>
          </a:p>
        </p:txBody>
      </p:sp>
      <p:sp>
        <p:nvSpPr>
          <p:cNvPr id="364" name="Google Shape;364;p66"/>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65" name="Google Shape;365;p66"/>
          <p:cNvPicPr preferRelativeResize="0"/>
          <p:nvPr/>
        </p:nvPicPr>
        <p:blipFill rotWithShape="1">
          <a:blip r:embed="rId3">
            <a:alphaModFix/>
          </a:blip>
          <a:srcRect b="0" l="0" r="0" t="0"/>
          <a:stretch/>
        </p:blipFill>
        <p:spPr>
          <a:xfrm>
            <a:off x="311150" y="1152525"/>
            <a:ext cx="4086225" cy="20859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7"/>
          <p:cNvSpPr txBox="1"/>
          <p:nvPr>
            <p:ph idx="4294967295" type="title"/>
          </p:nvPr>
        </p:nvSpPr>
        <p:spPr>
          <a:xfrm>
            <a:off x="371475" y="290512"/>
            <a:ext cx="3598862" cy="5492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Available rooms</a:t>
            </a:r>
            <a:endParaRPr/>
          </a:p>
        </p:txBody>
      </p:sp>
      <p:sp>
        <p:nvSpPr>
          <p:cNvPr id="371" name="Google Shape;371;p67"/>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72" name="Google Shape;372;p67"/>
          <p:cNvPicPr preferRelativeResize="0"/>
          <p:nvPr/>
        </p:nvPicPr>
        <p:blipFill rotWithShape="1">
          <a:blip r:embed="rId3">
            <a:alphaModFix/>
          </a:blip>
          <a:srcRect b="0" l="0" r="0" t="0"/>
          <a:stretch/>
        </p:blipFill>
        <p:spPr>
          <a:xfrm>
            <a:off x="371475" y="1152525"/>
            <a:ext cx="5543550" cy="2266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8"/>
          <p:cNvSpPr txBox="1"/>
          <p:nvPr>
            <p:ph idx="4294967295" type="title"/>
          </p:nvPr>
        </p:nvSpPr>
        <p:spPr>
          <a:xfrm>
            <a:off x="311150" y="290512"/>
            <a:ext cx="4649787" cy="5921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Manage allocated list</a:t>
            </a:r>
            <a:endParaRPr/>
          </a:p>
        </p:txBody>
      </p:sp>
      <p:sp>
        <p:nvSpPr>
          <p:cNvPr id="378" name="Google Shape;378;p68"/>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79" name="Google Shape;379;p68"/>
          <p:cNvPicPr preferRelativeResize="0"/>
          <p:nvPr/>
        </p:nvPicPr>
        <p:blipFill rotWithShape="1">
          <a:blip r:embed="rId3">
            <a:alphaModFix/>
          </a:blip>
          <a:srcRect b="0" l="0" r="0" t="0"/>
          <a:stretch/>
        </p:blipFill>
        <p:spPr>
          <a:xfrm>
            <a:off x="368300" y="1152525"/>
            <a:ext cx="4314825" cy="1885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9"/>
          <p:cNvSpPr txBox="1"/>
          <p:nvPr>
            <p:ph idx="4294967295" type="title"/>
          </p:nvPr>
        </p:nvSpPr>
        <p:spPr>
          <a:xfrm>
            <a:off x="311150" y="347662"/>
            <a:ext cx="4060825" cy="5635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Manage hotspot</a:t>
            </a:r>
            <a:endParaRPr/>
          </a:p>
        </p:txBody>
      </p:sp>
      <p:sp>
        <p:nvSpPr>
          <p:cNvPr id="385" name="Google Shape;385;p69"/>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86" name="Google Shape;386;p69"/>
          <p:cNvPicPr preferRelativeResize="0"/>
          <p:nvPr/>
        </p:nvPicPr>
        <p:blipFill rotWithShape="1">
          <a:blip r:embed="rId3">
            <a:alphaModFix/>
          </a:blip>
          <a:srcRect b="0" l="0" r="0" t="0"/>
          <a:stretch/>
        </p:blipFill>
        <p:spPr>
          <a:xfrm>
            <a:off x="311150" y="1152525"/>
            <a:ext cx="4629150" cy="1866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0"/>
          <p:cNvSpPr txBox="1"/>
          <p:nvPr>
            <p:ph idx="4294967295" type="title"/>
          </p:nvPr>
        </p:nvSpPr>
        <p:spPr>
          <a:xfrm>
            <a:off x="311150" y="347662"/>
            <a:ext cx="3430587" cy="5778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Manage offers</a:t>
            </a:r>
            <a:endParaRPr/>
          </a:p>
        </p:txBody>
      </p:sp>
      <p:sp>
        <p:nvSpPr>
          <p:cNvPr id="392" name="Google Shape;392;p70"/>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93" name="Google Shape;393;p70"/>
          <p:cNvPicPr preferRelativeResize="0"/>
          <p:nvPr/>
        </p:nvPicPr>
        <p:blipFill rotWithShape="1">
          <a:blip r:embed="rId3">
            <a:alphaModFix/>
          </a:blip>
          <a:srcRect b="0" l="0" r="0" t="0"/>
          <a:stretch/>
        </p:blipFill>
        <p:spPr>
          <a:xfrm>
            <a:off x="311150" y="1152525"/>
            <a:ext cx="5610225" cy="20288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1"/>
          <p:cNvSpPr txBox="1"/>
          <p:nvPr>
            <p:ph idx="4294967295" type="title"/>
          </p:nvPr>
        </p:nvSpPr>
        <p:spPr>
          <a:xfrm>
            <a:off x="311150" y="347662"/>
            <a:ext cx="3697287" cy="6064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Manage product</a:t>
            </a:r>
            <a:endParaRPr/>
          </a:p>
        </p:txBody>
      </p:sp>
      <p:sp>
        <p:nvSpPr>
          <p:cNvPr id="399" name="Google Shape;399;p71"/>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00" name="Google Shape;400;p71"/>
          <p:cNvPicPr preferRelativeResize="0"/>
          <p:nvPr/>
        </p:nvPicPr>
        <p:blipFill rotWithShape="1">
          <a:blip r:embed="rId3">
            <a:alphaModFix/>
          </a:blip>
          <a:srcRect b="0" l="0" r="0" t="0"/>
          <a:stretch/>
        </p:blipFill>
        <p:spPr>
          <a:xfrm>
            <a:off x="311150" y="1231900"/>
            <a:ext cx="6724650" cy="24003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idx="4294967295" type="title"/>
          </p:nvPr>
        </p:nvSpPr>
        <p:spPr>
          <a:xfrm>
            <a:off x="311150" y="234950"/>
            <a:ext cx="3416300" cy="6508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Manage rooms</a:t>
            </a:r>
            <a:endParaRPr/>
          </a:p>
        </p:txBody>
      </p:sp>
      <p:sp>
        <p:nvSpPr>
          <p:cNvPr id="406" name="Google Shape;406;p72"/>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07" name="Google Shape;407;p72"/>
          <p:cNvPicPr preferRelativeResize="0"/>
          <p:nvPr/>
        </p:nvPicPr>
        <p:blipFill rotWithShape="1">
          <a:blip r:embed="rId3">
            <a:alphaModFix/>
          </a:blip>
          <a:srcRect b="0" l="0" r="0" t="0"/>
          <a:stretch/>
        </p:blipFill>
        <p:spPr>
          <a:xfrm>
            <a:off x="311150" y="1095375"/>
            <a:ext cx="4800600" cy="1914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3"/>
          <p:cNvSpPr txBox="1"/>
          <p:nvPr>
            <p:ph idx="4294967295" type="title"/>
          </p:nvPr>
        </p:nvSpPr>
        <p:spPr>
          <a:xfrm>
            <a:off x="311150" y="290512"/>
            <a:ext cx="3290887" cy="7080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Manage shops</a:t>
            </a:r>
            <a:endParaRPr/>
          </a:p>
        </p:txBody>
      </p:sp>
      <p:sp>
        <p:nvSpPr>
          <p:cNvPr id="413" name="Google Shape;413;p73"/>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14" name="Google Shape;414;p73"/>
          <p:cNvPicPr preferRelativeResize="0"/>
          <p:nvPr/>
        </p:nvPicPr>
        <p:blipFill rotWithShape="1">
          <a:blip r:embed="rId3">
            <a:alphaModFix/>
          </a:blip>
          <a:srcRect b="0" l="0" r="0" t="0"/>
          <a:stretch/>
        </p:blipFill>
        <p:spPr>
          <a:xfrm>
            <a:off x="311150" y="1152525"/>
            <a:ext cx="4000500" cy="2895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4"/>
          <p:cNvSpPr txBox="1"/>
          <p:nvPr>
            <p:ph idx="4294967295" type="title"/>
          </p:nvPr>
        </p:nvSpPr>
        <p:spPr>
          <a:xfrm>
            <a:off x="400050" y="374650"/>
            <a:ext cx="2954337" cy="6334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Proxima Nova"/>
              <a:buNone/>
            </a:pPr>
            <a:r>
              <a:rPr b="1" i="0" lang="en-US" sz="3000" u="none">
                <a:solidFill>
                  <a:srgbClr val="FFFFFF"/>
                </a:solidFill>
                <a:latin typeface="Proxima Nova"/>
                <a:ea typeface="Proxima Nova"/>
                <a:cs typeface="Proxima Nova"/>
                <a:sym typeface="Proxima Nova"/>
              </a:rPr>
              <a:t>Request status</a:t>
            </a:r>
            <a:endParaRPr/>
          </a:p>
        </p:txBody>
      </p:sp>
      <p:sp>
        <p:nvSpPr>
          <p:cNvPr id="420" name="Google Shape;420;p74"/>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21" name="Google Shape;421;p74"/>
          <p:cNvPicPr preferRelativeResize="0"/>
          <p:nvPr/>
        </p:nvPicPr>
        <p:blipFill rotWithShape="1">
          <a:blip r:embed="rId3">
            <a:alphaModFix/>
          </a:blip>
          <a:srcRect b="0" l="0" r="0" t="0"/>
          <a:stretch/>
        </p:blipFill>
        <p:spPr>
          <a:xfrm>
            <a:off x="400050" y="1338262"/>
            <a:ext cx="3495675" cy="148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75" name="Shape 75"/>
        <p:cNvGrpSpPr/>
        <p:nvPr/>
      </p:nvGrpSpPr>
      <p:grpSpPr>
        <a:xfrm>
          <a:off x="0" y="0"/>
          <a:ext cx="0" cy="0"/>
          <a:chOff x="0" y="0"/>
          <a:chExt cx="0" cy="0"/>
        </a:xfrm>
      </p:grpSpPr>
      <p:sp>
        <p:nvSpPr>
          <p:cNvPr id="76" name="Google Shape;76;p21"/>
          <p:cNvSpPr txBox="1"/>
          <p:nvPr>
            <p:ph idx="4294967295" type="title"/>
          </p:nvPr>
        </p:nvSpPr>
        <p:spPr>
          <a:xfrm>
            <a:off x="311150" y="390525"/>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Proposed system</a:t>
            </a:r>
            <a:endParaRPr/>
          </a:p>
        </p:txBody>
      </p:sp>
      <p:sp>
        <p:nvSpPr>
          <p:cNvPr id="77" name="Google Shape;77;p21"/>
          <p:cNvSpPr txBox="1"/>
          <p:nvPr>
            <p:ph idx="4294967295" type="body"/>
          </p:nvPr>
        </p:nvSpPr>
        <p:spPr>
          <a:xfrm>
            <a:off x="493712" y="1343025"/>
            <a:ext cx="8520112" cy="3416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FFFFFF"/>
              </a:buClr>
              <a:buSzPts val="2000"/>
              <a:buFont typeface="Arial"/>
              <a:buNone/>
            </a:pPr>
            <a:r>
              <a:rPr b="0" i="0" lang="en-US" sz="2000" u="none">
                <a:solidFill>
                  <a:srgbClr val="FFFFFF"/>
                </a:solidFill>
                <a:latin typeface="Arial"/>
                <a:ea typeface="Arial"/>
                <a:cs typeface="Arial"/>
                <a:sym typeface="Arial"/>
              </a:rPr>
              <a:t>A navigation system that helps the customer locate themselves inside the mall and get to the desired shop or service using indoor mobile localization .</a:t>
            </a:r>
            <a:endParaRPr/>
          </a:p>
          <a:p>
            <a:pPr indent="0" lvl="0" marL="0" marR="0" rtl="0" algn="l">
              <a:lnSpc>
                <a:spcPct val="115000"/>
              </a:lnSpc>
              <a:spcBef>
                <a:spcPts val="1200"/>
              </a:spcBef>
              <a:spcAft>
                <a:spcPts val="0"/>
              </a:spcAft>
              <a:buClr>
                <a:srgbClr val="FFFFFF"/>
              </a:buClr>
              <a:buSzPts val="2000"/>
              <a:buFont typeface="Arial"/>
              <a:buNone/>
            </a:pPr>
            <a:r>
              <a:rPr b="0" i="0" lang="en-US" sz="2000" u="none">
                <a:solidFill>
                  <a:srgbClr val="FFFFFF"/>
                </a:solidFill>
                <a:latin typeface="Arial"/>
                <a:ea typeface="Arial"/>
                <a:cs typeface="Arial"/>
                <a:sym typeface="Arial"/>
              </a:rPr>
              <a:t>After current location is pinpointed the path to the destination is determined and is communicated to the user ,while giving live directions based on the change in the location of the user.</a:t>
            </a:r>
            <a:endParaRPr/>
          </a:p>
          <a:p>
            <a:pPr indent="0" lvl="0" marL="0" marR="0" rtl="0" algn="l">
              <a:lnSpc>
                <a:spcPct val="100000"/>
              </a:lnSpc>
              <a:spcBef>
                <a:spcPts val="0"/>
              </a:spcBef>
              <a:spcAft>
                <a:spcPts val="0"/>
              </a:spcAft>
              <a:buNone/>
            </a:pPr>
            <a:r>
              <a:t/>
            </a:r>
            <a:endParaRPr b="0" i="0" sz="2000" u="none">
              <a:solidFill>
                <a:srgbClr val="FFFFFF"/>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5"/>
          <p:cNvSpPr txBox="1"/>
          <p:nvPr>
            <p:ph idx="4294967295" type="title"/>
          </p:nvPr>
        </p:nvSpPr>
        <p:spPr>
          <a:xfrm>
            <a:off x="311150" y="333375"/>
            <a:ext cx="3387725" cy="5921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Shop home</a:t>
            </a:r>
            <a:endParaRPr/>
          </a:p>
        </p:txBody>
      </p:sp>
      <p:sp>
        <p:nvSpPr>
          <p:cNvPr id="427" name="Google Shape;427;p75"/>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28" name="Google Shape;428;p75"/>
          <p:cNvPicPr preferRelativeResize="0"/>
          <p:nvPr/>
        </p:nvPicPr>
        <p:blipFill rotWithShape="1">
          <a:blip r:embed="rId3">
            <a:alphaModFix/>
          </a:blip>
          <a:srcRect b="0" l="0" r="0" t="0"/>
          <a:stretch/>
        </p:blipFill>
        <p:spPr>
          <a:xfrm>
            <a:off x="311150" y="1152525"/>
            <a:ext cx="3838575" cy="3771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6"/>
          <p:cNvSpPr txBox="1"/>
          <p:nvPr>
            <p:ph idx="4294967295" type="title"/>
          </p:nvPr>
        </p:nvSpPr>
        <p:spPr>
          <a:xfrm>
            <a:off x="311150" y="333375"/>
            <a:ext cx="4664075"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Shopping mall home</a:t>
            </a:r>
            <a:endParaRPr/>
          </a:p>
        </p:txBody>
      </p:sp>
      <p:sp>
        <p:nvSpPr>
          <p:cNvPr id="434" name="Google Shape;434;p76"/>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35" name="Google Shape;435;p76"/>
          <p:cNvPicPr preferRelativeResize="0"/>
          <p:nvPr/>
        </p:nvPicPr>
        <p:blipFill rotWithShape="1">
          <a:blip r:embed="rId3">
            <a:alphaModFix/>
          </a:blip>
          <a:srcRect b="0" l="0" r="0" t="0"/>
          <a:stretch/>
        </p:blipFill>
        <p:spPr>
          <a:xfrm>
            <a:off x="311150" y="1152525"/>
            <a:ext cx="6172200" cy="30384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7"/>
          <p:cNvSpPr txBox="1"/>
          <p:nvPr>
            <p:ph idx="4294967295" type="title"/>
          </p:nvPr>
        </p:nvSpPr>
        <p:spPr>
          <a:xfrm>
            <a:off x="311150" y="3048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300"/>
              <a:buFont typeface="Proxima Nova"/>
              <a:buNone/>
            </a:pPr>
            <a:r>
              <a:rPr b="1" i="0" lang="en-US" sz="3300" u="none">
                <a:solidFill>
                  <a:srgbClr val="FFFFFF"/>
                </a:solidFill>
                <a:latin typeface="Proxima Nova"/>
                <a:ea typeface="Proxima Nova"/>
                <a:cs typeface="Proxima Nova"/>
                <a:sym typeface="Proxima Nova"/>
              </a:rPr>
              <a:t>Verifying shopping mall</a:t>
            </a:r>
            <a:endParaRPr/>
          </a:p>
        </p:txBody>
      </p:sp>
      <p:sp>
        <p:nvSpPr>
          <p:cNvPr id="441" name="Google Shape;441;p77"/>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42" name="Google Shape;442;p77"/>
          <p:cNvPicPr preferRelativeResize="0"/>
          <p:nvPr/>
        </p:nvPicPr>
        <p:blipFill rotWithShape="1">
          <a:blip r:embed="rId3">
            <a:alphaModFix/>
          </a:blip>
          <a:srcRect b="0" l="0" r="0" t="0"/>
          <a:stretch/>
        </p:blipFill>
        <p:spPr>
          <a:xfrm>
            <a:off x="311150" y="1166812"/>
            <a:ext cx="4495800" cy="2809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8"/>
          <p:cNvSpPr txBox="1"/>
          <p:nvPr>
            <p:ph idx="4294967295" type="title"/>
          </p:nvPr>
        </p:nvSpPr>
        <p:spPr>
          <a:xfrm>
            <a:off x="311150" y="347662"/>
            <a:ext cx="5645150" cy="5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300"/>
              <a:buFont typeface="Proxima Nova"/>
              <a:buNone/>
            </a:pPr>
            <a:r>
              <a:rPr b="1" i="0" lang="en-US" sz="3300" u="none">
                <a:solidFill>
                  <a:srgbClr val="FFFFFF"/>
                </a:solidFill>
                <a:latin typeface="Proxima Nova"/>
                <a:ea typeface="Proxima Nova"/>
                <a:cs typeface="Proxima Nova"/>
                <a:sym typeface="Proxima Nova"/>
              </a:rPr>
              <a:t>View complaints and replies</a:t>
            </a:r>
            <a:endParaRPr/>
          </a:p>
        </p:txBody>
      </p:sp>
      <p:sp>
        <p:nvSpPr>
          <p:cNvPr id="448" name="Google Shape;448;p78"/>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49" name="Google Shape;449;p78"/>
          <p:cNvPicPr preferRelativeResize="0"/>
          <p:nvPr/>
        </p:nvPicPr>
        <p:blipFill rotWithShape="1">
          <a:blip r:embed="rId3">
            <a:alphaModFix/>
          </a:blip>
          <a:srcRect b="0" l="0" r="0" t="0"/>
          <a:stretch/>
        </p:blipFill>
        <p:spPr>
          <a:xfrm>
            <a:off x="311150" y="2320925"/>
            <a:ext cx="4210050" cy="1343025"/>
          </a:xfrm>
          <a:prstGeom prst="rect">
            <a:avLst/>
          </a:prstGeom>
          <a:noFill/>
          <a:ln>
            <a:noFill/>
          </a:ln>
        </p:spPr>
      </p:pic>
      <p:pic>
        <p:nvPicPr>
          <p:cNvPr id="450" name="Google Shape;450;p78"/>
          <p:cNvPicPr preferRelativeResize="0"/>
          <p:nvPr/>
        </p:nvPicPr>
        <p:blipFill rotWithShape="1">
          <a:blip r:embed="rId4">
            <a:alphaModFix/>
          </a:blip>
          <a:srcRect b="0" l="0" r="0" t="0"/>
          <a:stretch/>
        </p:blipFill>
        <p:spPr>
          <a:xfrm>
            <a:off x="311150" y="1152525"/>
            <a:ext cx="4267200" cy="1266825"/>
          </a:xfrm>
          <a:prstGeom prst="rect">
            <a:avLst/>
          </a:prstGeom>
          <a:noFill/>
          <a:ln>
            <a:noFill/>
          </a:ln>
        </p:spPr>
      </p:pic>
      <p:pic>
        <p:nvPicPr>
          <p:cNvPr id="451" name="Google Shape;451;p78"/>
          <p:cNvPicPr preferRelativeResize="0"/>
          <p:nvPr/>
        </p:nvPicPr>
        <p:blipFill rotWithShape="1">
          <a:blip r:embed="rId5">
            <a:alphaModFix/>
          </a:blip>
          <a:srcRect b="0" l="0" r="0" t="0"/>
          <a:stretch/>
        </p:blipFill>
        <p:spPr>
          <a:xfrm>
            <a:off x="311150" y="3400425"/>
            <a:ext cx="6121400" cy="1447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9"/>
          <p:cNvSpPr txBox="1"/>
          <p:nvPr>
            <p:ph idx="4294967295" type="title"/>
          </p:nvPr>
        </p:nvSpPr>
        <p:spPr>
          <a:xfrm>
            <a:off x="311150" y="150812"/>
            <a:ext cx="6626225" cy="1001712"/>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View feedback and rating</a:t>
            </a:r>
            <a:r>
              <a:rPr b="0" i="0" lang="en-US" sz="2800" u="none">
                <a:solidFill>
                  <a:srgbClr val="FFFFFF"/>
                </a:solidFill>
                <a:latin typeface="Proxima Nova"/>
                <a:ea typeface="Proxima Nova"/>
                <a:cs typeface="Proxima Nova"/>
                <a:sym typeface="Proxima Nova"/>
              </a:rPr>
              <a:t> </a:t>
            </a:r>
            <a:endParaRPr/>
          </a:p>
        </p:txBody>
      </p:sp>
      <p:sp>
        <p:nvSpPr>
          <p:cNvPr id="457" name="Google Shape;457;p79"/>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58" name="Google Shape;458;p79"/>
          <p:cNvPicPr preferRelativeResize="0"/>
          <p:nvPr/>
        </p:nvPicPr>
        <p:blipFill rotWithShape="1">
          <a:blip r:embed="rId3">
            <a:alphaModFix/>
          </a:blip>
          <a:srcRect b="0" l="0" r="0" t="0"/>
          <a:stretch/>
        </p:blipFill>
        <p:spPr>
          <a:xfrm>
            <a:off x="311150" y="1152525"/>
            <a:ext cx="3743325" cy="915987"/>
          </a:xfrm>
          <a:prstGeom prst="rect">
            <a:avLst/>
          </a:prstGeom>
          <a:noFill/>
          <a:ln>
            <a:noFill/>
          </a:ln>
        </p:spPr>
      </p:pic>
      <p:pic>
        <p:nvPicPr>
          <p:cNvPr id="459" name="Google Shape;459;p79"/>
          <p:cNvPicPr preferRelativeResize="0"/>
          <p:nvPr/>
        </p:nvPicPr>
        <p:blipFill rotWithShape="1">
          <a:blip r:embed="rId4">
            <a:alphaModFix/>
          </a:blip>
          <a:srcRect b="0" l="0" r="0" t="0"/>
          <a:stretch/>
        </p:blipFill>
        <p:spPr>
          <a:xfrm>
            <a:off x="311150" y="2009775"/>
            <a:ext cx="4438650" cy="1123950"/>
          </a:xfrm>
          <a:prstGeom prst="rect">
            <a:avLst/>
          </a:prstGeom>
          <a:noFill/>
          <a:ln>
            <a:noFill/>
          </a:ln>
        </p:spPr>
      </p:pic>
      <p:pic>
        <p:nvPicPr>
          <p:cNvPr id="460" name="Google Shape;460;p79"/>
          <p:cNvPicPr preferRelativeResize="0"/>
          <p:nvPr/>
        </p:nvPicPr>
        <p:blipFill rotWithShape="1">
          <a:blip r:embed="rId5">
            <a:alphaModFix/>
          </a:blip>
          <a:srcRect b="0" l="0" r="0" t="0"/>
          <a:stretch/>
        </p:blipFill>
        <p:spPr>
          <a:xfrm>
            <a:off x="311150" y="2935287"/>
            <a:ext cx="5981700" cy="17716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0"/>
          <p:cNvSpPr txBox="1"/>
          <p:nvPr>
            <p:ph idx="4294967295" type="title"/>
          </p:nvPr>
        </p:nvSpPr>
        <p:spPr>
          <a:xfrm>
            <a:off x="311150" y="220662"/>
            <a:ext cx="3509962" cy="6207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View request</a:t>
            </a:r>
            <a:endParaRPr/>
          </a:p>
        </p:txBody>
      </p:sp>
      <p:sp>
        <p:nvSpPr>
          <p:cNvPr id="466" name="Google Shape;466;p80"/>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467" name="Google Shape;467;p80"/>
          <p:cNvPicPr preferRelativeResize="0"/>
          <p:nvPr/>
        </p:nvPicPr>
        <p:blipFill rotWithShape="1">
          <a:blip r:embed="rId3">
            <a:alphaModFix/>
          </a:blip>
          <a:srcRect b="0" l="0" r="0" t="0"/>
          <a:stretch/>
        </p:blipFill>
        <p:spPr>
          <a:xfrm>
            <a:off x="311150" y="1152525"/>
            <a:ext cx="5267325" cy="27146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471" name="Shape 471"/>
        <p:cNvGrpSpPr/>
        <p:nvPr/>
      </p:nvGrpSpPr>
      <p:grpSpPr>
        <a:xfrm>
          <a:off x="0" y="0"/>
          <a:ext cx="0" cy="0"/>
          <a:chOff x="0" y="0"/>
          <a:chExt cx="0" cy="0"/>
        </a:xfrm>
      </p:grpSpPr>
      <p:sp>
        <p:nvSpPr>
          <p:cNvPr id="472" name="Google Shape;472;p81"/>
          <p:cNvSpPr txBox="1"/>
          <p:nvPr>
            <p:ph idx="4294967295" type="title"/>
          </p:nvPr>
        </p:nvSpPr>
        <p:spPr>
          <a:xfrm>
            <a:off x="311150" y="412750"/>
            <a:ext cx="85200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lang="en-US" sz="3600">
                <a:solidFill>
                  <a:srgbClr val="FFFFFF"/>
                </a:solidFill>
                <a:latin typeface="Proxima Nova"/>
                <a:ea typeface="Proxima Nova"/>
                <a:cs typeface="Proxima Nova"/>
                <a:sym typeface="Proxima Nova"/>
              </a:rPr>
              <a:t>Conclusion</a:t>
            </a:r>
            <a:endParaRPr/>
          </a:p>
        </p:txBody>
      </p:sp>
      <p:sp>
        <p:nvSpPr>
          <p:cNvPr id="473" name="Google Shape;473;p81"/>
          <p:cNvSpPr txBox="1"/>
          <p:nvPr>
            <p:ph idx="4294967295" type="body"/>
          </p:nvPr>
        </p:nvSpPr>
        <p:spPr>
          <a:xfrm>
            <a:off x="687387" y="1258887"/>
            <a:ext cx="7489800" cy="2908200"/>
          </a:xfrm>
          <a:prstGeom prst="rect">
            <a:avLst/>
          </a:prstGeom>
          <a:noFill/>
          <a:ln>
            <a:noFill/>
          </a:ln>
        </p:spPr>
        <p:txBody>
          <a:bodyPr anchorCtr="0" anchor="t" bIns="91425" lIns="91425" spcFirstLastPara="1" rIns="91425" wrap="square" tIns="91425">
            <a:normAutofit fontScale="92500"/>
          </a:bodyPr>
          <a:lstStyle/>
          <a:p>
            <a:pPr indent="0" lvl="0" marL="0" marR="0" rtl="0" algn="l">
              <a:lnSpc>
                <a:spcPct val="115000"/>
              </a:lnSpc>
              <a:spcBef>
                <a:spcPts val="1200"/>
              </a:spcBef>
              <a:spcAft>
                <a:spcPts val="0"/>
              </a:spcAft>
              <a:buClr>
                <a:srgbClr val="FFFFFF"/>
              </a:buClr>
              <a:buSzPct val="100000"/>
              <a:buFont typeface="Proxima Nova"/>
              <a:buNone/>
            </a:pPr>
            <a:r>
              <a:rPr lang="en-US" sz="2600">
                <a:solidFill>
                  <a:srgbClr val="FFFFFF"/>
                </a:solidFill>
                <a:latin typeface="Proxima Nova"/>
                <a:ea typeface="Proxima Nova"/>
                <a:cs typeface="Proxima Nova"/>
                <a:sym typeface="Proxima Nova"/>
              </a:rPr>
              <a:t>We have build a website and two android applications.</a:t>
            </a:r>
            <a:endParaRPr sz="2600">
              <a:solidFill>
                <a:srgbClr val="FFFFFF"/>
              </a:solidFill>
              <a:latin typeface="Proxima Nova"/>
              <a:ea typeface="Proxima Nova"/>
              <a:cs typeface="Proxima Nova"/>
              <a:sym typeface="Proxima Nova"/>
            </a:endParaRPr>
          </a:p>
          <a:p>
            <a:pPr indent="0" lvl="0" marL="0" marR="0" rtl="0" algn="l">
              <a:lnSpc>
                <a:spcPct val="115000"/>
              </a:lnSpc>
              <a:spcBef>
                <a:spcPts val="1200"/>
              </a:spcBef>
              <a:spcAft>
                <a:spcPts val="0"/>
              </a:spcAft>
              <a:buClr>
                <a:srgbClr val="FFFFFF"/>
              </a:buClr>
              <a:buSzPct val="100000"/>
              <a:buFont typeface="Proxima Nova"/>
              <a:buNone/>
            </a:pPr>
            <a:r>
              <a:rPr lang="en-US" sz="2600">
                <a:solidFill>
                  <a:srgbClr val="FFFFFF"/>
                </a:solidFill>
                <a:latin typeface="Proxima Nova"/>
                <a:ea typeface="Proxima Nova"/>
                <a:cs typeface="Proxima Nova"/>
                <a:sym typeface="Proxima Nova"/>
              </a:rPr>
              <a:t>website is </a:t>
            </a:r>
            <a:r>
              <a:rPr lang="en-US" sz="2600">
                <a:solidFill>
                  <a:srgbClr val="FFFFFF"/>
                </a:solidFill>
                <a:latin typeface="Proxima Nova"/>
                <a:ea typeface="Proxima Nova"/>
                <a:cs typeface="Proxima Nova"/>
                <a:sym typeface="Proxima Nova"/>
              </a:rPr>
              <a:t>used by admin ,shopping mall and shops.</a:t>
            </a:r>
            <a:endParaRPr sz="2600">
              <a:solidFill>
                <a:srgbClr val="FFFFFF"/>
              </a:solidFill>
              <a:latin typeface="Proxima Nova"/>
              <a:ea typeface="Proxima Nova"/>
              <a:cs typeface="Proxima Nova"/>
              <a:sym typeface="Proxima Nova"/>
            </a:endParaRPr>
          </a:p>
          <a:p>
            <a:pPr indent="0" lvl="0" marL="0" marR="0" rtl="0" algn="l">
              <a:lnSpc>
                <a:spcPct val="115000"/>
              </a:lnSpc>
              <a:spcBef>
                <a:spcPts val="1200"/>
              </a:spcBef>
              <a:spcAft>
                <a:spcPts val="0"/>
              </a:spcAft>
              <a:buClr>
                <a:srgbClr val="FFFFFF"/>
              </a:buClr>
              <a:buSzPct val="100000"/>
              <a:buFont typeface="Proxima Nova"/>
              <a:buNone/>
            </a:pPr>
            <a:r>
              <a:rPr lang="en-US" sz="2600">
                <a:solidFill>
                  <a:srgbClr val="FFFFFF"/>
                </a:solidFill>
                <a:latin typeface="Proxima Nova"/>
                <a:ea typeface="Proxima Nova"/>
                <a:cs typeface="Proxima Nova"/>
                <a:sym typeface="Proxima Nova"/>
              </a:rPr>
              <a:t>Both android applications are used by the users.</a:t>
            </a:r>
            <a:endParaRPr sz="2600">
              <a:solidFill>
                <a:srgbClr val="FFFFFF"/>
              </a:solidFill>
              <a:latin typeface="Proxima Nova"/>
              <a:ea typeface="Proxima Nova"/>
              <a:cs typeface="Proxima Nova"/>
              <a:sym typeface="Proxima Nova"/>
            </a:endParaRPr>
          </a:p>
          <a:p>
            <a:pPr indent="0" lvl="0" marL="0" marR="0" rtl="0" algn="l">
              <a:lnSpc>
                <a:spcPct val="115000"/>
              </a:lnSpc>
              <a:spcBef>
                <a:spcPts val="1200"/>
              </a:spcBef>
              <a:spcAft>
                <a:spcPts val="0"/>
              </a:spcAft>
              <a:buClr>
                <a:srgbClr val="FFFFFF"/>
              </a:buClr>
              <a:buSzPct val="100000"/>
              <a:buFont typeface="Proxima Nova"/>
              <a:buNone/>
            </a:pPr>
            <a:r>
              <a:rPr lang="en-US" sz="2600">
                <a:solidFill>
                  <a:srgbClr val="FFFFFF"/>
                </a:solidFill>
                <a:latin typeface="Proxima Nova"/>
                <a:ea typeface="Proxima Nova"/>
                <a:cs typeface="Proxima Nova"/>
                <a:sym typeface="Proxima Nova"/>
              </a:rPr>
              <a:t>one is mainly for navigation and other one provide various other functions.</a:t>
            </a:r>
            <a:endParaRPr sz="2600">
              <a:solidFill>
                <a:srgbClr val="FFFFFF"/>
              </a:solidFill>
              <a:latin typeface="Proxima Nova"/>
              <a:ea typeface="Proxima Nova"/>
              <a:cs typeface="Proxima Nova"/>
              <a:sym typeface="Proxima Nov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2"/>
          <p:cNvSpPr txBox="1"/>
          <p:nvPr/>
        </p:nvSpPr>
        <p:spPr>
          <a:xfrm>
            <a:off x="981050" y="1499600"/>
            <a:ext cx="75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79" name="Google Shape;479;p82"/>
          <p:cNvSpPr txBox="1"/>
          <p:nvPr/>
        </p:nvSpPr>
        <p:spPr>
          <a:xfrm>
            <a:off x="3293500" y="1899800"/>
            <a:ext cx="23967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t>Thank you!!</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81" name="Shape 81"/>
        <p:cNvGrpSpPr/>
        <p:nvPr/>
      </p:nvGrpSpPr>
      <p:grpSpPr>
        <a:xfrm>
          <a:off x="0" y="0"/>
          <a:ext cx="0" cy="0"/>
          <a:chOff x="0" y="0"/>
          <a:chExt cx="0" cy="0"/>
        </a:xfrm>
      </p:grpSpPr>
      <p:sp>
        <p:nvSpPr>
          <p:cNvPr id="82" name="Google Shape;82;p22"/>
          <p:cNvSpPr txBox="1"/>
          <p:nvPr>
            <p:ph idx="4294967295" type="body"/>
          </p:nvPr>
        </p:nvSpPr>
        <p:spPr>
          <a:xfrm>
            <a:off x="493712" y="863600"/>
            <a:ext cx="8520112" cy="3416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FFFFFF"/>
              </a:buClr>
              <a:buSzPts val="2000"/>
              <a:buFont typeface="Arial"/>
              <a:buNone/>
            </a:pPr>
            <a:r>
              <a:rPr b="0" i="0" lang="en-US" sz="2000" u="none">
                <a:solidFill>
                  <a:srgbClr val="FFFFFF"/>
                </a:solidFill>
                <a:latin typeface="Arial"/>
                <a:ea typeface="Arial"/>
                <a:cs typeface="Arial"/>
                <a:sym typeface="Arial"/>
              </a:rPr>
              <a:t>A voice assistant is provided for visually disabled users, the app can also set to be activated when the volume button is pressed thrice.</a:t>
            </a:r>
            <a:endParaRPr/>
          </a:p>
          <a:p>
            <a:pPr indent="0" lvl="0" marL="0" marR="0" rtl="0" algn="l">
              <a:lnSpc>
                <a:spcPct val="115000"/>
              </a:lnSpc>
              <a:spcBef>
                <a:spcPts val="1200"/>
              </a:spcBef>
              <a:spcAft>
                <a:spcPts val="0"/>
              </a:spcAft>
              <a:buClr>
                <a:srgbClr val="FFFFFF"/>
              </a:buClr>
              <a:buSzPts val="2000"/>
              <a:buFont typeface="Arial"/>
              <a:buNone/>
            </a:pPr>
            <a:r>
              <a:rPr b="0" i="0" lang="en-US" sz="2000" u="none">
                <a:solidFill>
                  <a:srgbClr val="FFFFFF"/>
                </a:solidFill>
                <a:latin typeface="Arial"/>
                <a:ea typeface="Arial"/>
                <a:cs typeface="Arial"/>
                <a:sym typeface="Arial"/>
              </a:rPr>
              <a:t>An alert of the offers in nearby shops will be given according to the location of the user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86" name="Shape 86"/>
        <p:cNvGrpSpPr/>
        <p:nvPr/>
      </p:nvGrpSpPr>
      <p:grpSpPr>
        <a:xfrm>
          <a:off x="0" y="0"/>
          <a:ext cx="0" cy="0"/>
          <a:chOff x="0" y="0"/>
          <a:chExt cx="0" cy="0"/>
        </a:xfrm>
      </p:grpSpPr>
      <p:sp>
        <p:nvSpPr>
          <p:cNvPr id="87" name="Google Shape;87;p23"/>
          <p:cNvSpPr txBox="1"/>
          <p:nvPr>
            <p:ph idx="4294967295" type="title"/>
          </p:nvPr>
        </p:nvSpPr>
        <p:spPr>
          <a:xfrm>
            <a:off x="311150" y="414337"/>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Advantages</a:t>
            </a:r>
            <a:endParaRPr/>
          </a:p>
        </p:txBody>
      </p:sp>
      <p:sp>
        <p:nvSpPr>
          <p:cNvPr id="88" name="Google Shape;88;p23"/>
          <p:cNvSpPr txBox="1"/>
          <p:nvPr>
            <p:ph idx="4294967295" type="body"/>
          </p:nvPr>
        </p:nvSpPr>
        <p:spPr>
          <a:xfrm>
            <a:off x="311150" y="1152525"/>
            <a:ext cx="8520112" cy="3416300"/>
          </a:xfrm>
          <a:prstGeom prst="rect">
            <a:avLst/>
          </a:prstGeom>
          <a:noFill/>
          <a:ln>
            <a:noFill/>
          </a:ln>
        </p:spPr>
        <p:txBody>
          <a:bodyPr anchorCtr="0" anchor="t" bIns="91425" lIns="91425" spcFirstLastPara="1" rIns="91425" wrap="square" tIns="91425">
            <a:noAutofit/>
          </a:bodyPr>
          <a:lstStyle/>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Accurate and reliable</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Low cost for implementation</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Saves time</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Assist visually impaired person</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Improve customer satisfaction</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Help in emergency situation</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Proximity marketing </a:t>
            </a:r>
            <a:endParaRPr/>
          </a:p>
          <a:p>
            <a:pPr indent="-342900" lvl="0" marL="914400" marR="0" rtl="0" algn="l">
              <a:lnSpc>
                <a:spcPct val="115000"/>
              </a:lnSpc>
              <a:spcBef>
                <a:spcPts val="0"/>
              </a:spcBef>
              <a:spcAft>
                <a:spcPts val="0"/>
              </a:spcAft>
              <a:buClr>
                <a:srgbClr val="FFFFFF"/>
              </a:buClr>
              <a:buSzPts val="200"/>
              <a:buFont typeface="Proxima Nova"/>
              <a:buChar char="●"/>
            </a:pPr>
            <a:r>
              <a:rPr b="0" i="0" lang="en-US" sz="1800" u="none">
                <a:solidFill>
                  <a:srgbClr val="FFFFFF"/>
                </a:solidFill>
                <a:latin typeface="Proxima Nova"/>
                <a:ea typeface="Proxima Nova"/>
                <a:cs typeface="Proxima Nova"/>
                <a:sym typeface="Proxima Nova"/>
              </a:rPr>
              <a:t>Boost revenue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92" name="Shape 92"/>
        <p:cNvGrpSpPr/>
        <p:nvPr/>
      </p:nvGrpSpPr>
      <p:grpSpPr>
        <a:xfrm>
          <a:off x="0" y="0"/>
          <a:ext cx="0" cy="0"/>
          <a:chOff x="0" y="0"/>
          <a:chExt cx="0" cy="0"/>
        </a:xfrm>
      </p:grpSpPr>
      <p:sp>
        <p:nvSpPr>
          <p:cNvPr id="93" name="Google Shape;93;p24"/>
          <p:cNvSpPr txBox="1"/>
          <p:nvPr>
            <p:ph idx="4294967295" type="body"/>
          </p:nvPr>
        </p:nvSpPr>
        <p:spPr>
          <a:xfrm>
            <a:off x="311150" y="922337"/>
            <a:ext cx="5989637" cy="3648075"/>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FFFFFF"/>
              </a:buClr>
              <a:buSzPts val="3600"/>
              <a:buFont typeface="Proxima Nova"/>
              <a:buNone/>
            </a:pPr>
            <a:r>
              <a:rPr b="1" i="0" lang="en-US" sz="3600" u="none">
                <a:solidFill>
                  <a:srgbClr val="FFFFFF"/>
                </a:solidFill>
                <a:latin typeface="Proxima Nova"/>
                <a:ea typeface="Proxima Nova"/>
                <a:cs typeface="Proxima Nova"/>
                <a:sym typeface="Proxima Nova"/>
              </a:rPr>
              <a:t>Hardware Specification</a:t>
            </a:r>
            <a:r>
              <a:rPr b="0" i="0" lang="en-US" sz="1900" u="none">
                <a:solidFill>
                  <a:srgbClr val="FFFFFF"/>
                </a:solidFill>
                <a:latin typeface="Proxima Nova"/>
                <a:ea typeface="Proxima Nova"/>
                <a:cs typeface="Proxima Nova"/>
                <a:sym typeface="Proxima Nova"/>
              </a:rPr>
              <a:t> </a:t>
            </a:r>
            <a:endParaRPr/>
          </a:p>
          <a:p>
            <a:pPr indent="-355600" lvl="1" marL="914400" marR="0" rtl="0" algn="l">
              <a:lnSpc>
                <a:spcPct val="115000"/>
              </a:lnSpc>
              <a:spcBef>
                <a:spcPts val="1200"/>
              </a:spcBef>
              <a:spcAft>
                <a:spcPts val="0"/>
              </a:spcAft>
              <a:buClr>
                <a:srgbClr val="FFFFFF"/>
              </a:buClr>
              <a:buSzPts val="200"/>
              <a:buFont typeface="Proxima Nova"/>
              <a:buChar char="◆"/>
            </a:pPr>
            <a:r>
              <a:rPr b="0" i="0" lang="en-US" sz="2000" u="none" cap="none" strike="noStrike">
                <a:solidFill>
                  <a:srgbClr val="FFFFFF"/>
                </a:solidFill>
                <a:latin typeface="Proxima Nova"/>
                <a:ea typeface="Proxima Nova"/>
                <a:cs typeface="Proxima Nova"/>
                <a:sym typeface="Proxima Nova"/>
              </a:rPr>
              <a:t>RAM : 4GB an</a:t>
            </a:r>
            <a:r>
              <a:rPr lang="en-US" sz="2000">
                <a:solidFill>
                  <a:srgbClr val="FFFFFF"/>
                </a:solidFill>
                <a:latin typeface="Proxima Nova"/>
                <a:ea typeface="Proxima Nova"/>
                <a:cs typeface="Proxima Nova"/>
                <a:sym typeface="Proxima Nova"/>
              </a:rPr>
              <a:t>d above</a:t>
            </a:r>
            <a:endParaRPr/>
          </a:p>
          <a:p>
            <a:pPr indent="-355600" lvl="1" marL="914400" marR="0" rtl="0" algn="l">
              <a:lnSpc>
                <a:spcPct val="115000"/>
              </a:lnSpc>
              <a:spcBef>
                <a:spcPts val="0"/>
              </a:spcBef>
              <a:spcAft>
                <a:spcPts val="0"/>
              </a:spcAft>
              <a:buClr>
                <a:srgbClr val="FFFFFF"/>
              </a:buClr>
              <a:buSzPts val="200"/>
              <a:buFont typeface="Proxima Nova"/>
              <a:buChar char="◆"/>
            </a:pPr>
            <a:r>
              <a:rPr b="0" i="0" lang="en-US" sz="2000" u="none" cap="none" strike="noStrike">
                <a:solidFill>
                  <a:srgbClr val="FFFFFF"/>
                </a:solidFill>
                <a:latin typeface="Proxima Nova"/>
                <a:ea typeface="Proxima Nova"/>
                <a:cs typeface="Proxima Nova"/>
                <a:sym typeface="Proxima Nova"/>
              </a:rPr>
              <a:t>Processor : intel </a:t>
            </a:r>
            <a:r>
              <a:rPr lang="en-US" sz="2000">
                <a:solidFill>
                  <a:srgbClr val="FFFFFF"/>
                </a:solidFill>
                <a:latin typeface="Proxima Nova"/>
                <a:ea typeface="Proxima Nova"/>
                <a:cs typeface="Proxima Nova"/>
                <a:sym typeface="Proxima Nova"/>
              </a:rPr>
              <a:t>core i3 and above</a:t>
            </a:r>
            <a:endParaRPr/>
          </a:p>
          <a:p>
            <a:pPr indent="-355600" lvl="1" marL="914400" marR="0" rtl="0" algn="l">
              <a:lnSpc>
                <a:spcPct val="115000"/>
              </a:lnSpc>
              <a:spcBef>
                <a:spcPts val="0"/>
              </a:spcBef>
              <a:spcAft>
                <a:spcPts val="0"/>
              </a:spcAft>
              <a:buClr>
                <a:srgbClr val="FFFFFF"/>
              </a:buClr>
              <a:buSzPts val="200"/>
              <a:buFont typeface="Proxima Nova"/>
              <a:buChar char="◆"/>
            </a:pPr>
            <a:r>
              <a:rPr b="0" i="0" lang="en-US" sz="2000" u="none" cap="none" strike="noStrike">
                <a:solidFill>
                  <a:srgbClr val="FFFFFF"/>
                </a:solidFill>
                <a:latin typeface="Proxima Nova"/>
                <a:ea typeface="Proxima Nova"/>
                <a:cs typeface="Proxima Nova"/>
                <a:sym typeface="Proxima Nova"/>
              </a:rPr>
              <a:t>Hard Disk : 320GB hard disk and above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0_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