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Proxima Nova"/>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ProximaNova-bold.fntdata"/><Relationship Id="rId21" Type="http://schemas.openxmlformats.org/officeDocument/2006/relationships/slide" Target="slides/slide16.xml"/><Relationship Id="rId65" Type="http://schemas.openxmlformats.org/officeDocument/2006/relationships/font" Target="fonts/ProximaNova-regular.fntdata"/><Relationship Id="rId24" Type="http://schemas.openxmlformats.org/officeDocument/2006/relationships/slide" Target="slides/slide19.xml"/><Relationship Id="rId68" Type="http://schemas.openxmlformats.org/officeDocument/2006/relationships/font" Target="fonts/ProximaNova-boldItalic.fntdata"/><Relationship Id="rId23" Type="http://schemas.openxmlformats.org/officeDocument/2006/relationships/slide" Target="slides/slide18.xml"/><Relationship Id="rId67" Type="http://schemas.openxmlformats.org/officeDocument/2006/relationships/font" Target="fonts/ProximaNova-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01b71e68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01b71e68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9397b1be3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9397b1be3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f510906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ff510906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944bf0d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944bf0d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f51090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f51090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f51090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f51090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f510906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f510906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f51090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f51090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ff510906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ff510906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ff510906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ff510906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ff510906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ff510906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01b71e686_4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01b71e686_4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ff510906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ff510906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f51090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f51090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f510906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f510906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f510906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f510906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f510906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f510906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ff510906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ff510906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ff510906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ff510906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ff510906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ff510906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ff510906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ff510906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ff510906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ff510906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01b71e6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01b71e6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ff510906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ff510906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ff510906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ff510906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ff510906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ff510906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f510906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f510906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ff510906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ff510906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ff510906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ff510906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ff510906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ff510906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ff510906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ff510906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ff510906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ff510906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ff510906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ff510906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01b71e686_4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01b71e686_4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ff510906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ff510906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ff510906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ff510906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ff510906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ff510906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ff5109064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ff5109064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ff510906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ff510906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ff510906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ff510906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f510906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ff510906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ff510906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ff510906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ff510906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ff510906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cff510906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cff510906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01b71e686_4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01b71e686_4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ff510906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ff510906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ff510906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cff510906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f510906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ff510906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ff510906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ff510906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cff510906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cff510906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ff510906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cff510906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ff510906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cff510906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ff5109064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cff510906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ff5109064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ff5109064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f8d88b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f8d88b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9397b1be3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9397b1be3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9397b1be3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9397b1be3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9397b1be3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9397b1be3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9397b1be3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9397b1be3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2.png"/><Relationship Id="rId4" Type="http://schemas.openxmlformats.org/officeDocument/2006/relationships/image" Target="../media/image47.png"/><Relationship Id="rId5"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 name="Google Shape;60;p13"/>
          <p:cNvSpPr txBox="1"/>
          <p:nvPr>
            <p:ph type="title"/>
          </p:nvPr>
        </p:nvSpPr>
        <p:spPr>
          <a:xfrm>
            <a:off x="1722725" y="873300"/>
            <a:ext cx="6033900" cy="35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700">
                <a:solidFill>
                  <a:schemeClr val="lt1"/>
                </a:solidFill>
              </a:rPr>
              <a:t>Mall Navigation System</a:t>
            </a:r>
            <a:endParaRPr b="1" sz="3700">
              <a:solidFill>
                <a:schemeClr val="lt1"/>
              </a:solidFill>
            </a:endParaRPr>
          </a:p>
        </p:txBody>
      </p:sp>
      <p:sp>
        <p:nvSpPr>
          <p:cNvPr id="61" name="Google Shape;61;p13"/>
          <p:cNvSpPr txBox="1"/>
          <p:nvPr/>
        </p:nvSpPr>
        <p:spPr>
          <a:xfrm>
            <a:off x="5472525" y="3135475"/>
            <a:ext cx="28227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Proxima Nova"/>
                <a:ea typeface="Proxima Nova"/>
                <a:cs typeface="Proxima Nova"/>
                <a:sym typeface="Proxima Nova"/>
              </a:rPr>
              <a:t>Anushka M | 19USCA01</a:t>
            </a:r>
            <a:endParaRPr sz="17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700">
                <a:solidFill>
                  <a:schemeClr val="lt1"/>
                </a:solidFill>
                <a:latin typeface="Proxima Nova"/>
                <a:ea typeface="Proxima Nova"/>
                <a:cs typeface="Proxima Nova"/>
                <a:sym typeface="Proxima Nova"/>
              </a:rPr>
              <a:t>Honey sunny | 19USCA21</a:t>
            </a:r>
            <a:endParaRPr sz="17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700">
                <a:solidFill>
                  <a:schemeClr val="lt1"/>
                </a:solidFill>
                <a:latin typeface="Proxima Nova"/>
                <a:ea typeface="Proxima Nova"/>
                <a:cs typeface="Proxima Nova"/>
                <a:sym typeface="Proxima Nova"/>
              </a:rPr>
              <a:t>Arun Augustin | 19USCA07</a:t>
            </a:r>
            <a:endParaRPr sz="17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chemeClr val="lt1"/>
              </a:solidFill>
              <a:latin typeface="Proxima Nova"/>
              <a:ea typeface="Proxima Nova"/>
              <a:cs typeface="Proxima Nova"/>
              <a:sym typeface="Proxima Nova"/>
            </a:endParaRPr>
          </a:p>
        </p:txBody>
      </p:sp>
      <p:sp>
        <p:nvSpPr>
          <p:cNvPr id="62" name="Google Shape;62;p13"/>
          <p:cNvSpPr txBox="1"/>
          <p:nvPr/>
        </p:nvSpPr>
        <p:spPr>
          <a:xfrm>
            <a:off x="5472525" y="2488975"/>
            <a:ext cx="267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Proxima Nova"/>
                <a:ea typeface="Proxima Nova"/>
                <a:cs typeface="Proxima Nova"/>
                <a:sym typeface="Proxima Nova"/>
              </a:rPr>
              <a:t>Project Guide </a:t>
            </a:r>
            <a:r>
              <a:rPr lang="en" sz="1500">
                <a:solidFill>
                  <a:schemeClr val="lt1"/>
                </a:solidFill>
                <a:latin typeface="Proxima Nova"/>
                <a:ea typeface="Proxima Nova"/>
                <a:cs typeface="Proxima Nova"/>
                <a:sym typeface="Proxima Nova"/>
              </a:rPr>
              <a:t>: Ms.Dhanya</a:t>
            </a:r>
            <a:endParaRPr sz="15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500">
                <a:solidFill>
                  <a:schemeClr val="lt1"/>
                </a:solidFill>
                <a:latin typeface="Proxima Nova"/>
                <a:ea typeface="Proxima Nova"/>
                <a:cs typeface="Proxima Nova"/>
                <a:sym typeface="Proxima Nova"/>
              </a:rPr>
              <a:t>BCA GROUP 4</a:t>
            </a:r>
            <a:endParaRPr sz="1500">
              <a:solidFill>
                <a:schemeClr val="lt1"/>
              </a:solidFill>
              <a:latin typeface="Proxima Nova"/>
              <a:ea typeface="Proxima Nova"/>
              <a:cs typeface="Proxima Nova"/>
              <a:sym typeface="Proxima Nova"/>
            </a:endParaRPr>
          </a:p>
        </p:txBody>
      </p:sp>
      <p:sp>
        <p:nvSpPr>
          <p:cNvPr id="63" name="Google Shape;63;p13"/>
          <p:cNvSpPr txBox="1"/>
          <p:nvPr/>
        </p:nvSpPr>
        <p:spPr>
          <a:xfrm>
            <a:off x="5472525" y="4261700"/>
            <a:ext cx="2822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lt1"/>
                </a:solidFill>
              </a:rPr>
              <a:t>Department Of Computer Science</a:t>
            </a:r>
            <a:endParaRPr b="1" sz="1100">
              <a:solidFill>
                <a:schemeClr val="lt1"/>
              </a:solidFill>
            </a:endParaRPr>
          </a:p>
          <a:p>
            <a:pPr indent="0" lvl="0" marL="0" rtl="0" algn="l">
              <a:lnSpc>
                <a:spcPct val="115000"/>
              </a:lnSpc>
              <a:spcBef>
                <a:spcPts val="0"/>
              </a:spcBef>
              <a:spcAft>
                <a:spcPts val="0"/>
              </a:spcAft>
              <a:buNone/>
            </a:pPr>
            <a:r>
              <a:rPr b="1" lang="en" sz="1100">
                <a:solidFill>
                  <a:schemeClr val="lt1"/>
                </a:solidFill>
              </a:rPr>
              <a:t>ST.JOSEPH’S COLLEGE ,DEVAGIRI</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User</a:t>
            </a:r>
            <a:endParaRPr b="1" sz="3600">
              <a:solidFill>
                <a:schemeClr val="lt1"/>
              </a:solidFill>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Arial"/>
                <a:ea typeface="Arial"/>
                <a:cs typeface="Arial"/>
                <a:sym typeface="Arial"/>
              </a:rPr>
              <a:t>The customers can have the following functions :</a:t>
            </a:r>
            <a:endParaRPr>
              <a:solidFill>
                <a:schemeClr val="lt1"/>
              </a:solidFill>
              <a:latin typeface="Arial"/>
              <a:ea typeface="Arial"/>
              <a:cs typeface="Arial"/>
              <a:sym typeface="Arial"/>
            </a:endParaRPr>
          </a:p>
          <a:p>
            <a:pPr indent="-342900" lvl="0" marL="457200" rtl="0" algn="l">
              <a:spcBef>
                <a:spcPts val="1200"/>
              </a:spcBef>
              <a:spcAft>
                <a:spcPts val="0"/>
              </a:spcAft>
              <a:buClr>
                <a:schemeClr val="lt1"/>
              </a:buClr>
              <a:buSzPts val="1800"/>
              <a:buFont typeface="Arial"/>
              <a:buChar char="●"/>
            </a:pPr>
            <a:r>
              <a:rPr lang="en">
                <a:solidFill>
                  <a:schemeClr val="lt1"/>
                </a:solidFill>
                <a:latin typeface="Arial"/>
                <a:ea typeface="Arial"/>
                <a:cs typeface="Arial"/>
                <a:sym typeface="Arial"/>
              </a:rPr>
              <a:t>View product and offers</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Rate and feedback</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Sent complaint </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Navigation</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Parking</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complaints and replies</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vacant spaces</a:t>
            </a:r>
            <a:endParaRPr>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10000">
                <a:solidFill>
                  <a:schemeClr val="lt1"/>
                </a:solidFill>
              </a:rPr>
              <a:t>DFD</a:t>
            </a:r>
            <a:endParaRPr b="1" sz="100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645888" y="304850"/>
            <a:ext cx="1852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Level 0</a:t>
            </a:r>
            <a:endParaRPr b="1" sz="3600">
              <a:solidFill>
                <a:schemeClr val="lt1"/>
              </a:solidFill>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pic>
        <p:nvPicPr>
          <p:cNvPr id="128" name="Google Shape;128;p24"/>
          <p:cNvPicPr preferRelativeResize="0"/>
          <p:nvPr/>
        </p:nvPicPr>
        <p:blipFill>
          <a:blip r:embed="rId3">
            <a:alphaModFix/>
          </a:blip>
          <a:stretch>
            <a:fillRect/>
          </a:stretch>
        </p:blipFill>
        <p:spPr>
          <a:xfrm>
            <a:off x="311700" y="1126463"/>
            <a:ext cx="8520600" cy="34684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491550" y="185200"/>
            <a:ext cx="216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solidFill>
                  <a:schemeClr val="lt1"/>
                </a:solidFill>
              </a:rPr>
              <a:t>Level 1</a:t>
            </a:r>
            <a:endParaRPr b="1" sz="3620">
              <a:solidFill>
                <a:schemeClr val="lt1"/>
              </a:solidFill>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493900" y="896950"/>
            <a:ext cx="7802974" cy="37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213575" y="154175"/>
            <a:ext cx="2985300" cy="1113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600">
                <a:solidFill>
                  <a:schemeClr val="lt1"/>
                </a:solidFill>
                <a:latin typeface="Arial"/>
                <a:ea typeface="Arial"/>
                <a:cs typeface="Arial"/>
                <a:sym typeface="Arial"/>
              </a:rPr>
              <a:t>Level 2</a:t>
            </a:r>
            <a:endParaRPr b="1" sz="3600">
              <a:solidFill>
                <a:schemeClr val="lt1"/>
              </a:solidFill>
            </a:endParaRPr>
          </a:p>
        </p:txBody>
      </p:sp>
      <p:sp>
        <p:nvSpPr>
          <p:cNvPr id="141" name="Google Shape;141;p26"/>
          <p:cNvSpPr txBox="1"/>
          <p:nvPr>
            <p:ph type="title"/>
          </p:nvPr>
        </p:nvSpPr>
        <p:spPr>
          <a:xfrm>
            <a:off x="409800" y="2659250"/>
            <a:ext cx="8520600" cy="191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latin typeface="Arial"/>
              <a:ea typeface="Arial"/>
              <a:cs typeface="Arial"/>
              <a:sym typeface="Arial"/>
            </a:endParaRPr>
          </a:p>
        </p:txBody>
      </p:sp>
      <p:pic>
        <p:nvPicPr>
          <p:cNvPr id="142" name="Google Shape;142;p26"/>
          <p:cNvPicPr preferRelativeResize="0"/>
          <p:nvPr/>
        </p:nvPicPr>
        <p:blipFill>
          <a:blip r:embed="rId3">
            <a:alphaModFix/>
          </a:blip>
          <a:stretch>
            <a:fillRect/>
          </a:stretch>
        </p:blipFill>
        <p:spPr>
          <a:xfrm>
            <a:off x="3631575" y="165700"/>
            <a:ext cx="4735375" cy="4812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465875" y="374950"/>
            <a:ext cx="1916700" cy="97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600">
                <a:solidFill>
                  <a:schemeClr val="lt1"/>
                </a:solidFill>
              </a:rPr>
              <a:t>Level 3</a:t>
            </a:r>
            <a:endParaRPr b="1" sz="3600">
              <a:solidFill>
                <a:schemeClr val="lt1"/>
              </a:solidFill>
            </a:endParaRPr>
          </a:p>
        </p:txBody>
      </p:sp>
      <p:pic>
        <p:nvPicPr>
          <p:cNvPr id="149" name="Google Shape;149;p27"/>
          <p:cNvPicPr preferRelativeResize="0"/>
          <p:nvPr/>
        </p:nvPicPr>
        <p:blipFill>
          <a:blip r:embed="rId3">
            <a:alphaModFix/>
          </a:blip>
          <a:stretch>
            <a:fillRect/>
          </a:stretch>
        </p:blipFill>
        <p:spPr>
          <a:xfrm>
            <a:off x="3445950" y="248825"/>
            <a:ext cx="4556600" cy="4527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8"/>
          <p:cNvPicPr preferRelativeResize="0"/>
          <p:nvPr/>
        </p:nvPicPr>
        <p:blipFill>
          <a:blip r:embed="rId3">
            <a:alphaModFix/>
          </a:blip>
          <a:stretch>
            <a:fillRect/>
          </a:stretch>
        </p:blipFill>
        <p:spPr>
          <a:xfrm>
            <a:off x="3107150" y="175188"/>
            <a:ext cx="4919850" cy="4793125"/>
          </a:xfrm>
          <a:prstGeom prst="rect">
            <a:avLst/>
          </a:prstGeom>
          <a:noFill/>
          <a:ln>
            <a:noFill/>
          </a:ln>
        </p:spPr>
      </p:pic>
      <p:sp>
        <p:nvSpPr>
          <p:cNvPr id="155" name="Google Shape;155;p28"/>
          <p:cNvSpPr txBox="1"/>
          <p:nvPr>
            <p:ph type="title"/>
          </p:nvPr>
        </p:nvSpPr>
        <p:spPr>
          <a:xfrm>
            <a:off x="434200" y="280300"/>
            <a:ext cx="2186700" cy="945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1200"/>
              </a:spcAft>
              <a:buNone/>
            </a:pPr>
            <a:r>
              <a:rPr b="1" lang="en" sz="3600">
                <a:solidFill>
                  <a:schemeClr val="lt1"/>
                </a:solidFill>
              </a:rPr>
              <a:t>Level 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68400" y="910975"/>
            <a:ext cx="7155900" cy="1962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0000"/>
              <a:t>ER DIAGRAM</a:t>
            </a:r>
            <a:endParaRPr b="1" sz="10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0"/>
          <p:cNvPicPr preferRelativeResize="0"/>
          <p:nvPr/>
        </p:nvPicPr>
        <p:blipFill>
          <a:blip r:embed="rId3">
            <a:alphaModFix/>
          </a:blip>
          <a:stretch>
            <a:fillRect/>
          </a:stretch>
        </p:blipFill>
        <p:spPr>
          <a:xfrm>
            <a:off x="0" y="0"/>
            <a:ext cx="9144002" cy="504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210200" y="2424600"/>
            <a:ext cx="8150700" cy="1779900"/>
          </a:xfrm>
          <a:prstGeom prst="rect">
            <a:avLst/>
          </a:prstGeom>
        </p:spPr>
        <p:txBody>
          <a:bodyPr anchorCtr="0" anchor="b" bIns="91425" lIns="91425" spcFirstLastPara="1" rIns="91425" wrap="square" tIns="91425">
            <a:noAutofit/>
          </a:bodyPr>
          <a:lstStyle/>
          <a:p>
            <a:pPr indent="0" lvl="0" marL="0" marR="114300" rtl="0" algn="l">
              <a:lnSpc>
                <a:spcPct val="150000"/>
              </a:lnSpc>
              <a:spcBef>
                <a:spcPts val="0"/>
              </a:spcBef>
              <a:spcAft>
                <a:spcPts val="0"/>
              </a:spcAft>
              <a:buSzPts val="990"/>
              <a:buNone/>
            </a:pPr>
            <a:r>
              <a:rPr b="1" lang="en" sz="5000">
                <a:solidFill>
                  <a:schemeClr val="lt1"/>
                </a:solidFill>
                <a:latin typeface="Arial"/>
                <a:ea typeface="Arial"/>
                <a:cs typeface="Arial"/>
                <a:sym typeface="Arial"/>
              </a:rPr>
              <a:t>DATABASE DESIGN</a:t>
            </a:r>
            <a:endParaRPr b="1" sz="5000">
              <a:solidFill>
                <a:schemeClr val="lt1"/>
              </a:solidFill>
              <a:latin typeface="Arial"/>
              <a:ea typeface="Arial"/>
              <a:cs typeface="Arial"/>
              <a:sym typeface="Arial"/>
            </a:endParaRPr>
          </a:p>
          <a:p>
            <a:pPr indent="0" lvl="0" marL="0" rtl="0" algn="l">
              <a:spcBef>
                <a:spcPts val="800"/>
              </a:spcBef>
              <a:spcAft>
                <a:spcPts val="0"/>
              </a:spcAft>
              <a:buSzPts val="990"/>
              <a:buNone/>
            </a:pPr>
            <a:r>
              <a:t/>
            </a:r>
            <a:endParaRPr sz="5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solidFill>
                  <a:schemeClr val="lt1"/>
                </a:solidFill>
              </a:rPr>
              <a:t>Index</a:t>
            </a:r>
            <a:endParaRPr b="1" sz="3620">
              <a:solidFill>
                <a:schemeClr val="lt1"/>
              </a:solidFill>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914400" rtl="0" algn="l">
              <a:spcBef>
                <a:spcPts val="0"/>
              </a:spcBef>
              <a:spcAft>
                <a:spcPts val="0"/>
              </a:spcAft>
              <a:buClr>
                <a:schemeClr val="lt1"/>
              </a:buClr>
              <a:buSzPts val="2100"/>
              <a:buChar char="●"/>
            </a:pPr>
            <a:r>
              <a:rPr lang="en" sz="2100">
                <a:solidFill>
                  <a:schemeClr val="lt1"/>
                </a:solidFill>
              </a:rPr>
              <a:t>Introduction</a:t>
            </a:r>
            <a:endParaRPr sz="2100">
              <a:solidFill>
                <a:schemeClr val="lt1"/>
              </a:solidFill>
            </a:endParaRPr>
          </a:p>
          <a:p>
            <a:pPr indent="-361950" lvl="0" marL="914400" rtl="0" algn="l">
              <a:spcBef>
                <a:spcPts val="0"/>
              </a:spcBef>
              <a:spcAft>
                <a:spcPts val="0"/>
              </a:spcAft>
              <a:buClr>
                <a:schemeClr val="lt1"/>
              </a:buClr>
              <a:buSzPts val="2100"/>
              <a:buChar char="●"/>
            </a:pPr>
            <a:r>
              <a:rPr lang="en" sz="2100">
                <a:solidFill>
                  <a:schemeClr val="lt1"/>
                </a:solidFill>
              </a:rPr>
              <a:t>About our project</a:t>
            </a:r>
            <a:endParaRPr sz="2100">
              <a:solidFill>
                <a:schemeClr val="lt1"/>
              </a:solidFill>
            </a:endParaRPr>
          </a:p>
          <a:p>
            <a:pPr indent="-361950" lvl="0" marL="914400" rtl="0" algn="l">
              <a:spcBef>
                <a:spcPts val="0"/>
              </a:spcBef>
              <a:spcAft>
                <a:spcPts val="0"/>
              </a:spcAft>
              <a:buClr>
                <a:schemeClr val="lt1"/>
              </a:buClr>
              <a:buSzPts val="2100"/>
              <a:buChar char="●"/>
            </a:pPr>
            <a:r>
              <a:rPr lang="en" sz="2100">
                <a:solidFill>
                  <a:schemeClr val="lt1"/>
                </a:solidFill>
              </a:rPr>
              <a:t>Module description</a:t>
            </a:r>
            <a:endParaRPr sz="2100">
              <a:solidFill>
                <a:schemeClr val="lt1"/>
              </a:solidFill>
            </a:endParaRPr>
          </a:p>
          <a:p>
            <a:pPr indent="-361950" lvl="0" marL="914400" rtl="0" algn="l">
              <a:spcBef>
                <a:spcPts val="0"/>
              </a:spcBef>
              <a:spcAft>
                <a:spcPts val="0"/>
              </a:spcAft>
              <a:buClr>
                <a:schemeClr val="lt1"/>
              </a:buClr>
              <a:buSzPts val="2100"/>
              <a:buChar char="●"/>
            </a:pPr>
            <a:r>
              <a:rPr lang="en" sz="2100">
                <a:solidFill>
                  <a:schemeClr val="lt1"/>
                </a:solidFill>
              </a:rPr>
              <a:t>DFD</a:t>
            </a:r>
            <a:endParaRPr sz="2100">
              <a:solidFill>
                <a:schemeClr val="lt1"/>
              </a:solidFill>
            </a:endParaRPr>
          </a:p>
          <a:p>
            <a:pPr indent="-361950" lvl="0" marL="914400" rtl="0" algn="l">
              <a:spcBef>
                <a:spcPts val="0"/>
              </a:spcBef>
              <a:spcAft>
                <a:spcPts val="0"/>
              </a:spcAft>
              <a:buClr>
                <a:schemeClr val="lt1"/>
              </a:buClr>
              <a:buSzPts val="2100"/>
              <a:buChar char="●"/>
            </a:pPr>
            <a:r>
              <a:rPr lang="en" sz="2100">
                <a:solidFill>
                  <a:schemeClr val="lt1"/>
                </a:solidFill>
              </a:rPr>
              <a:t>ER diagram</a:t>
            </a:r>
            <a:endParaRPr sz="2100">
              <a:solidFill>
                <a:schemeClr val="lt1"/>
              </a:solidFill>
            </a:endParaRPr>
          </a:p>
          <a:p>
            <a:pPr indent="-361950" lvl="0" marL="914400" rtl="0" algn="l">
              <a:spcBef>
                <a:spcPts val="0"/>
              </a:spcBef>
              <a:spcAft>
                <a:spcPts val="0"/>
              </a:spcAft>
              <a:buClr>
                <a:schemeClr val="lt1"/>
              </a:buClr>
              <a:buSzPts val="2100"/>
              <a:buChar char="●"/>
            </a:pPr>
            <a:r>
              <a:rPr lang="en" sz="2100">
                <a:solidFill>
                  <a:schemeClr val="lt1"/>
                </a:solidFill>
              </a:rPr>
              <a:t>Table design</a:t>
            </a:r>
            <a:endParaRPr sz="2100">
              <a:solidFill>
                <a:schemeClr val="lt1"/>
              </a:solidFill>
            </a:endParaRPr>
          </a:p>
          <a:p>
            <a:pPr indent="-361950" lvl="0" marL="914400" rtl="0" algn="l">
              <a:spcBef>
                <a:spcPts val="0"/>
              </a:spcBef>
              <a:spcAft>
                <a:spcPts val="0"/>
              </a:spcAft>
              <a:buClr>
                <a:schemeClr val="lt1"/>
              </a:buClr>
              <a:buSzPts val="2100"/>
              <a:buChar char="●"/>
            </a:pPr>
            <a:r>
              <a:rPr lang="en" sz="2100">
                <a:solidFill>
                  <a:schemeClr val="lt1"/>
                </a:solidFill>
              </a:rPr>
              <a:t>Input/Output form design </a:t>
            </a:r>
            <a:endParaRPr sz="21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31025"/>
            <a:ext cx="295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Complaints</a:t>
            </a:r>
            <a:endParaRPr b="1" sz="3600">
              <a:solidFill>
                <a:schemeClr val="lt1"/>
              </a:solidFill>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2"/>
          <p:cNvPicPr preferRelativeResize="0"/>
          <p:nvPr/>
        </p:nvPicPr>
        <p:blipFill>
          <a:blip r:embed="rId3">
            <a:alphaModFix/>
          </a:blip>
          <a:stretch>
            <a:fillRect/>
          </a:stretch>
        </p:blipFill>
        <p:spPr>
          <a:xfrm>
            <a:off x="394750" y="1152475"/>
            <a:ext cx="7399699" cy="2449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374950"/>
            <a:ext cx="2477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Feedback</a:t>
            </a:r>
            <a:endParaRPr b="1" sz="3600">
              <a:solidFill>
                <a:schemeClr val="lt1"/>
              </a:solidFill>
            </a:endParaRPr>
          </a:p>
        </p:txBody>
      </p:sp>
      <p:sp>
        <p:nvSpPr>
          <p:cNvPr id="185" name="Google Shape;185;p33"/>
          <p:cNvSpPr txBox="1"/>
          <p:nvPr>
            <p:ph idx="1" type="body"/>
          </p:nvPr>
        </p:nvSpPr>
        <p:spPr>
          <a:xfrm>
            <a:off x="311700" y="1222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3"/>
          <p:cNvPicPr preferRelativeResize="0"/>
          <p:nvPr/>
        </p:nvPicPr>
        <p:blipFill>
          <a:blip r:embed="rId3">
            <a:alphaModFix/>
          </a:blip>
          <a:stretch>
            <a:fillRect/>
          </a:stretch>
        </p:blipFill>
        <p:spPr>
          <a:xfrm>
            <a:off x="311700" y="1222875"/>
            <a:ext cx="6371100" cy="247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360925"/>
            <a:ext cx="18606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Hotspot</a:t>
            </a:r>
            <a:endParaRPr b="1" sz="3600">
              <a:solidFill>
                <a:schemeClr val="lt1"/>
              </a:solidFill>
            </a:endParaRPr>
          </a:p>
        </p:txBody>
      </p:sp>
      <p:sp>
        <p:nvSpPr>
          <p:cNvPr id="192" name="Google Shape;192;p34"/>
          <p:cNvSpPr txBox="1"/>
          <p:nvPr>
            <p:ph idx="1" type="body"/>
          </p:nvPr>
        </p:nvSpPr>
        <p:spPr>
          <a:xfrm>
            <a:off x="311700" y="1320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4"/>
          <p:cNvPicPr preferRelativeResize="0"/>
          <p:nvPr/>
        </p:nvPicPr>
        <p:blipFill>
          <a:blip r:embed="rId3">
            <a:alphaModFix/>
          </a:blip>
          <a:stretch>
            <a:fillRect/>
          </a:stretch>
        </p:blipFill>
        <p:spPr>
          <a:xfrm>
            <a:off x="311700" y="1152475"/>
            <a:ext cx="6331400" cy="165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330475"/>
            <a:ext cx="4537500" cy="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Hotspot allocation</a:t>
            </a:r>
            <a:endParaRPr b="1" sz="3600">
              <a:solidFill>
                <a:schemeClr val="lt1"/>
              </a:solidFill>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5"/>
          <p:cNvPicPr preferRelativeResize="0"/>
          <p:nvPr/>
        </p:nvPicPr>
        <p:blipFill>
          <a:blip r:embed="rId3">
            <a:alphaModFix/>
          </a:blip>
          <a:stretch>
            <a:fillRect/>
          </a:stretch>
        </p:blipFill>
        <p:spPr>
          <a:xfrm>
            <a:off x="311703" y="1266975"/>
            <a:ext cx="7031199" cy="1437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29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Login</a:t>
            </a:r>
            <a:endParaRPr b="1" sz="3600">
              <a:solidFill>
                <a:schemeClr val="lt1"/>
              </a:solidFill>
            </a:endParaRPr>
          </a:p>
        </p:txBody>
      </p:sp>
      <p:sp>
        <p:nvSpPr>
          <p:cNvPr id="206" name="Google Shape;20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6"/>
          <p:cNvPicPr preferRelativeResize="0"/>
          <p:nvPr/>
        </p:nvPicPr>
        <p:blipFill>
          <a:blip r:embed="rId3">
            <a:alphaModFix/>
          </a:blip>
          <a:stretch>
            <a:fillRect/>
          </a:stretch>
        </p:blipFill>
        <p:spPr>
          <a:xfrm>
            <a:off x="311700" y="1247775"/>
            <a:ext cx="5644675" cy="158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388975"/>
            <a:ext cx="20007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Offers</a:t>
            </a:r>
            <a:endParaRPr b="1" sz="3600">
              <a:solidFill>
                <a:schemeClr val="lt1"/>
              </a:solidFill>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7"/>
          <p:cNvPicPr preferRelativeResize="0"/>
          <p:nvPr/>
        </p:nvPicPr>
        <p:blipFill>
          <a:blip r:embed="rId3">
            <a:alphaModFix/>
          </a:blip>
          <a:stretch>
            <a:fillRect/>
          </a:stretch>
        </p:blipFill>
        <p:spPr>
          <a:xfrm>
            <a:off x="311700" y="1152475"/>
            <a:ext cx="5756800" cy="193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360925"/>
            <a:ext cx="2000700" cy="6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Parking</a:t>
            </a:r>
            <a:endParaRPr b="1" sz="3600">
              <a:solidFill>
                <a:schemeClr val="lt1"/>
              </a:solidFill>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8"/>
          <p:cNvPicPr preferRelativeResize="0"/>
          <p:nvPr/>
        </p:nvPicPr>
        <p:blipFill>
          <a:blip r:embed="rId3">
            <a:alphaModFix/>
          </a:blip>
          <a:stretch>
            <a:fillRect/>
          </a:stretch>
        </p:blipFill>
        <p:spPr>
          <a:xfrm>
            <a:off x="311700" y="1303850"/>
            <a:ext cx="5756800" cy="1863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216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Product</a:t>
            </a:r>
            <a:endParaRPr b="1" sz="3600">
              <a:solidFill>
                <a:schemeClr val="lt1"/>
              </a:solidFill>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9"/>
          <p:cNvPicPr preferRelativeResize="0"/>
          <p:nvPr/>
        </p:nvPicPr>
        <p:blipFill>
          <a:blip r:embed="rId3">
            <a:alphaModFix/>
          </a:blip>
          <a:stretch>
            <a:fillRect/>
          </a:stretch>
        </p:blipFill>
        <p:spPr>
          <a:xfrm>
            <a:off x="311701" y="1152476"/>
            <a:ext cx="6031999" cy="2183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67775" y="304875"/>
            <a:ext cx="202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Room</a:t>
            </a:r>
            <a:endParaRPr b="1" sz="3600">
              <a:solidFill>
                <a:schemeClr val="lt1"/>
              </a:solidFill>
            </a:endParaRPr>
          </a:p>
        </p:txBody>
      </p:sp>
      <p:sp>
        <p:nvSpPr>
          <p:cNvPr id="234" name="Google Shape;23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40"/>
          <p:cNvPicPr preferRelativeResize="0"/>
          <p:nvPr/>
        </p:nvPicPr>
        <p:blipFill>
          <a:blip r:embed="rId3">
            <a:alphaModFix/>
          </a:blip>
          <a:stretch>
            <a:fillRect/>
          </a:stretch>
        </p:blipFill>
        <p:spPr>
          <a:xfrm>
            <a:off x="311700" y="1152477"/>
            <a:ext cx="6202550" cy="1860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74975" y="360025"/>
            <a:ext cx="3353100" cy="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Room request</a:t>
            </a:r>
            <a:endParaRPr b="1" sz="3600">
              <a:solidFill>
                <a:schemeClr val="lt1"/>
              </a:solidFill>
            </a:endParaRPr>
          </a:p>
        </p:txBody>
      </p:sp>
      <p:sp>
        <p:nvSpPr>
          <p:cNvPr id="241" name="Google Shape;24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2" name="Google Shape;242;p41"/>
          <p:cNvPicPr preferRelativeResize="0"/>
          <p:nvPr/>
        </p:nvPicPr>
        <p:blipFill>
          <a:blip r:embed="rId3">
            <a:alphaModFix/>
          </a:blip>
          <a:stretch>
            <a:fillRect/>
          </a:stretch>
        </p:blipFill>
        <p:spPr>
          <a:xfrm>
            <a:off x="311702" y="1236575"/>
            <a:ext cx="6228125" cy="174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521925" y="454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11">
                <a:solidFill>
                  <a:schemeClr val="lt1"/>
                </a:solidFill>
              </a:rPr>
              <a:t>Introduction</a:t>
            </a:r>
            <a:endParaRPr b="1" sz="3611">
              <a:solidFill>
                <a:schemeClr val="lt1"/>
              </a:solidFill>
            </a:endParaRPr>
          </a:p>
        </p:txBody>
      </p:sp>
      <p:sp>
        <p:nvSpPr>
          <p:cNvPr id="75" name="Google Shape;75;p15"/>
          <p:cNvSpPr txBox="1"/>
          <p:nvPr>
            <p:ph idx="1" type="body"/>
          </p:nvPr>
        </p:nvSpPr>
        <p:spPr>
          <a:xfrm>
            <a:off x="465850" y="1133500"/>
            <a:ext cx="8044500" cy="339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679">
                <a:solidFill>
                  <a:schemeClr val="lt1"/>
                </a:solidFill>
              </a:rPr>
              <a:t>The </a:t>
            </a:r>
            <a:r>
              <a:rPr lang="en" sz="2679">
                <a:solidFill>
                  <a:schemeClr val="lt1"/>
                </a:solidFill>
              </a:rPr>
              <a:t>proposed</a:t>
            </a:r>
            <a:r>
              <a:rPr lang="en" sz="2679">
                <a:solidFill>
                  <a:schemeClr val="lt1"/>
                </a:solidFill>
              </a:rPr>
              <a:t>  system is used to navigate through shopping malls .A</a:t>
            </a:r>
            <a:r>
              <a:rPr lang="en" sz="2679">
                <a:solidFill>
                  <a:schemeClr val="lt1"/>
                </a:solidFill>
              </a:rPr>
              <a:t> network of devices is used to give turn-by-turn directions to locations or objects where GPS and other technologies cannot work.</a:t>
            </a:r>
            <a:endParaRPr sz="2679">
              <a:solidFill>
                <a:schemeClr val="lt1"/>
              </a:solidFill>
            </a:endParaRPr>
          </a:p>
          <a:p>
            <a:pPr indent="0" lvl="0" marL="0" rtl="0" algn="l">
              <a:spcBef>
                <a:spcPts val="1200"/>
              </a:spcBef>
              <a:spcAft>
                <a:spcPts val="0"/>
              </a:spcAft>
              <a:buNone/>
            </a:pPr>
            <a:r>
              <a:rPr lang="en" sz="2679">
                <a:solidFill>
                  <a:schemeClr val="lt1"/>
                </a:solidFill>
              </a:rPr>
              <a:t>Proximity marketing ,viewing vacant spaces of the shopping mall and car parking tracker are the other features of the system.</a:t>
            </a:r>
            <a:endParaRPr sz="2679">
              <a:solidFill>
                <a:schemeClr val="lt1"/>
              </a:solidFill>
            </a:endParaRPr>
          </a:p>
          <a:p>
            <a:pPr indent="0" lvl="0" marL="0" rtl="0" algn="l">
              <a:lnSpc>
                <a:spcPct val="150000"/>
              </a:lnSpc>
              <a:spcBef>
                <a:spcPts val="2300"/>
              </a:spcBef>
              <a:spcAft>
                <a:spcPts val="2300"/>
              </a:spcAft>
              <a:buNone/>
            </a:pPr>
            <a:r>
              <a:t/>
            </a:r>
            <a:endParaRPr sz="22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276825"/>
            <a:ext cx="16503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Shop</a:t>
            </a:r>
            <a:endParaRPr b="1" sz="3600">
              <a:solidFill>
                <a:schemeClr val="lt1"/>
              </a:solidFill>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42"/>
          <p:cNvPicPr preferRelativeResize="0"/>
          <p:nvPr/>
        </p:nvPicPr>
        <p:blipFill>
          <a:blip r:embed="rId3">
            <a:alphaModFix/>
          </a:blip>
          <a:stretch>
            <a:fillRect/>
          </a:stretch>
        </p:blipFill>
        <p:spPr>
          <a:xfrm>
            <a:off x="311700" y="1152475"/>
            <a:ext cx="5829325" cy="2211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318900"/>
            <a:ext cx="33462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Shopping mall</a:t>
            </a:r>
            <a:endParaRPr b="1" sz="3600">
              <a:solidFill>
                <a:schemeClr val="lt1"/>
              </a:solidFill>
            </a:endParaRPr>
          </a:p>
        </p:txBody>
      </p:sp>
      <p:sp>
        <p:nvSpPr>
          <p:cNvPr id="255" name="Google Shape;25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43"/>
          <p:cNvPicPr preferRelativeResize="0"/>
          <p:nvPr/>
        </p:nvPicPr>
        <p:blipFill rotWithShape="1">
          <a:blip r:embed="rId3">
            <a:alphaModFix/>
          </a:blip>
          <a:srcRect b="12334" l="0" r="12334" t="0"/>
          <a:stretch/>
        </p:blipFill>
        <p:spPr>
          <a:xfrm>
            <a:off x="311700" y="1246550"/>
            <a:ext cx="6064576" cy="250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234800"/>
            <a:ext cx="22110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User</a:t>
            </a:r>
            <a:endParaRPr b="1" sz="3600">
              <a:solidFill>
                <a:schemeClr val="lt1"/>
              </a:solidFill>
            </a:endParaRPr>
          </a:p>
        </p:txBody>
      </p:sp>
      <p:sp>
        <p:nvSpPr>
          <p:cNvPr id="262" name="Google Shape;26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4"/>
          <p:cNvPicPr preferRelativeResize="0"/>
          <p:nvPr/>
        </p:nvPicPr>
        <p:blipFill>
          <a:blip r:embed="rId3">
            <a:alphaModFix/>
          </a:blip>
          <a:stretch>
            <a:fillRect/>
          </a:stretch>
        </p:blipFill>
        <p:spPr>
          <a:xfrm>
            <a:off x="311700" y="1152475"/>
            <a:ext cx="5659900" cy="3234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70300" y="208542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500"/>
              <a:t>Input Form Design</a:t>
            </a:r>
            <a:endParaRPr b="1" sz="6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311700" y="332925"/>
            <a:ext cx="2841600" cy="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Add hotspot</a:t>
            </a:r>
            <a:endParaRPr b="1" sz="3600">
              <a:solidFill>
                <a:schemeClr val="lt1"/>
              </a:solidFill>
            </a:endParaRPr>
          </a:p>
        </p:txBody>
      </p:sp>
      <p:sp>
        <p:nvSpPr>
          <p:cNvPr id="274" name="Google Shape;27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46"/>
          <p:cNvPicPr preferRelativeResize="0"/>
          <p:nvPr/>
        </p:nvPicPr>
        <p:blipFill>
          <a:blip r:embed="rId3">
            <a:alphaModFix/>
          </a:blip>
          <a:stretch>
            <a:fillRect/>
          </a:stretch>
        </p:blipFill>
        <p:spPr>
          <a:xfrm>
            <a:off x="311700" y="1152463"/>
            <a:ext cx="5124450" cy="1914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31025"/>
            <a:ext cx="28416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Add offers</a:t>
            </a:r>
            <a:endParaRPr b="1" sz="3600">
              <a:solidFill>
                <a:schemeClr val="lt1"/>
              </a:solidFill>
            </a:endParaRPr>
          </a:p>
        </p:txBody>
      </p:sp>
      <p:sp>
        <p:nvSpPr>
          <p:cNvPr id="281" name="Google Shape;28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2" name="Google Shape;282;p47"/>
          <p:cNvPicPr preferRelativeResize="0"/>
          <p:nvPr/>
        </p:nvPicPr>
        <p:blipFill>
          <a:blip r:embed="rId3">
            <a:alphaModFix/>
          </a:blip>
          <a:stretch>
            <a:fillRect/>
          </a:stretch>
        </p:blipFill>
        <p:spPr>
          <a:xfrm>
            <a:off x="311700" y="1243000"/>
            <a:ext cx="5067300" cy="2657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383400" y="360925"/>
            <a:ext cx="3135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Add product</a:t>
            </a:r>
            <a:endParaRPr b="1" sz="3600">
              <a:solidFill>
                <a:schemeClr val="lt1"/>
              </a:solidFill>
            </a:endParaRPr>
          </a:p>
        </p:txBody>
      </p:sp>
      <p:sp>
        <p:nvSpPr>
          <p:cNvPr id="288" name="Google Shape;28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48"/>
          <p:cNvPicPr preferRelativeResize="0"/>
          <p:nvPr/>
        </p:nvPicPr>
        <p:blipFill>
          <a:blip r:embed="rId3">
            <a:alphaModFix/>
          </a:blip>
          <a:stretch>
            <a:fillRect/>
          </a:stretch>
        </p:blipFill>
        <p:spPr>
          <a:xfrm>
            <a:off x="383400" y="1116324"/>
            <a:ext cx="6096000" cy="3488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311700" y="360950"/>
            <a:ext cx="23652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Add room</a:t>
            </a:r>
            <a:endParaRPr b="1" sz="3600">
              <a:solidFill>
                <a:schemeClr val="lt1"/>
              </a:solidFill>
            </a:endParaRPr>
          </a:p>
        </p:txBody>
      </p:sp>
      <p:sp>
        <p:nvSpPr>
          <p:cNvPr id="295" name="Google Shape;29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6" name="Google Shape;296;p49"/>
          <p:cNvPicPr preferRelativeResize="0"/>
          <p:nvPr/>
        </p:nvPicPr>
        <p:blipFill>
          <a:blip r:embed="rId3">
            <a:alphaModFix/>
          </a:blip>
          <a:stretch>
            <a:fillRect/>
          </a:stretch>
        </p:blipFill>
        <p:spPr>
          <a:xfrm>
            <a:off x="311700" y="1235750"/>
            <a:ext cx="4210050" cy="2228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311700" y="262850"/>
            <a:ext cx="22251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Add shop</a:t>
            </a:r>
            <a:endParaRPr b="1" sz="3600">
              <a:solidFill>
                <a:schemeClr val="lt1"/>
              </a:solidFill>
            </a:endParaRPr>
          </a:p>
        </p:txBody>
      </p:sp>
      <p:sp>
        <p:nvSpPr>
          <p:cNvPr id="302" name="Google Shape;30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50"/>
          <p:cNvPicPr preferRelativeResize="0"/>
          <p:nvPr/>
        </p:nvPicPr>
        <p:blipFill>
          <a:blip r:embed="rId3">
            <a:alphaModFix/>
          </a:blip>
          <a:stretch>
            <a:fillRect/>
          </a:stretch>
        </p:blipFill>
        <p:spPr>
          <a:xfrm>
            <a:off x="311700" y="1075675"/>
            <a:ext cx="4457599" cy="3493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311700" y="290850"/>
            <a:ext cx="42603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Allocate Hotspot</a:t>
            </a:r>
            <a:endParaRPr b="1" sz="3600">
              <a:solidFill>
                <a:schemeClr val="lt1"/>
              </a:solidFill>
            </a:endParaRPr>
          </a:p>
        </p:txBody>
      </p:sp>
      <p:sp>
        <p:nvSpPr>
          <p:cNvPr id="309" name="Google Shape;30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51"/>
          <p:cNvPicPr preferRelativeResize="0"/>
          <p:nvPr/>
        </p:nvPicPr>
        <p:blipFill>
          <a:blip r:embed="rId3">
            <a:alphaModFix/>
          </a:blip>
          <a:stretch>
            <a:fillRect/>
          </a:stretch>
        </p:blipFill>
        <p:spPr>
          <a:xfrm>
            <a:off x="311700" y="1222613"/>
            <a:ext cx="4038600"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93875" y="34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solidFill>
                  <a:schemeClr val="lt1"/>
                </a:solidFill>
              </a:rPr>
              <a:t>About our project</a:t>
            </a:r>
            <a:endParaRPr b="1" sz="3620">
              <a:solidFill>
                <a:schemeClr val="lt1"/>
              </a:solidFill>
            </a:endParaRPr>
          </a:p>
        </p:txBody>
      </p:sp>
      <p:sp>
        <p:nvSpPr>
          <p:cNvPr id="81" name="Google Shape;81;p16"/>
          <p:cNvSpPr txBox="1"/>
          <p:nvPr>
            <p:ph idx="1" type="body"/>
          </p:nvPr>
        </p:nvSpPr>
        <p:spPr>
          <a:xfrm>
            <a:off x="493875" y="134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lt1"/>
                </a:solidFill>
                <a:latin typeface="Arial"/>
                <a:ea typeface="Arial"/>
                <a:cs typeface="Arial"/>
                <a:sym typeface="Arial"/>
              </a:rPr>
              <a:t>A navigation system that helps the customer locate themselves inside the mall and get to the desired shop or service using indoor mobile localization .</a:t>
            </a:r>
            <a:endParaRPr sz="2000">
              <a:solidFill>
                <a:schemeClr val="lt1"/>
              </a:solidFill>
              <a:latin typeface="Arial"/>
              <a:ea typeface="Arial"/>
              <a:cs typeface="Arial"/>
              <a:sym typeface="Arial"/>
            </a:endParaRPr>
          </a:p>
          <a:p>
            <a:pPr indent="0" lvl="0" marL="0" rtl="0" algn="l">
              <a:spcBef>
                <a:spcPts val="1200"/>
              </a:spcBef>
              <a:spcAft>
                <a:spcPts val="0"/>
              </a:spcAft>
              <a:buNone/>
            </a:pPr>
            <a:r>
              <a:rPr lang="en" sz="2000">
                <a:solidFill>
                  <a:schemeClr val="lt1"/>
                </a:solidFill>
                <a:latin typeface="Arial"/>
                <a:ea typeface="Arial"/>
                <a:cs typeface="Arial"/>
                <a:sym typeface="Arial"/>
              </a:rPr>
              <a:t>After current location is pinpointed the path to the destination is determined and is communicated to the user ,while giving live directions based on the change in the location of the user.</a:t>
            </a:r>
            <a:endParaRPr sz="2000">
              <a:solidFill>
                <a:schemeClr val="lt1"/>
              </a:solidFill>
              <a:latin typeface="Arial"/>
              <a:ea typeface="Arial"/>
              <a:cs typeface="Arial"/>
              <a:sym typeface="Arial"/>
            </a:endParaRPr>
          </a:p>
          <a:p>
            <a:pPr indent="0" lvl="0" marL="0" rtl="0" algn="l">
              <a:spcBef>
                <a:spcPts val="1200"/>
              </a:spcBef>
              <a:spcAft>
                <a:spcPts val="120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311700" y="360950"/>
            <a:ext cx="191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Login</a:t>
            </a:r>
            <a:endParaRPr b="1" sz="3600">
              <a:solidFill>
                <a:schemeClr val="lt1"/>
              </a:solidFill>
            </a:endParaRPr>
          </a:p>
        </p:txBody>
      </p:sp>
      <p:sp>
        <p:nvSpPr>
          <p:cNvPr id="316" name="Google Shape;31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52"/>
          <p:cNvPicPr preferRelativeResize="0"/>
          <p:nvPr/>
        </p:nvPicPr>
        <p:blipFill>
          <a:blip r:embed="rId3">
            <a:alphaModFix/>
          </a:blip>
          <a:stretch>
            <a:fillRect/>
          </a:stretch>
        </p:blipFill>
        <p:spPr>
          <a:xfrm>
            <a:off x="311688" y="1219075"/>
            <a:ext cx="4524375" cy="2228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276850"/>
            <a:ext cx="2813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Send reply</a:t>
            </a:r>
            <a:endParaRPr b="1" sz="3600">
              <a:solidFill>
                <a:schemeClr val="lt1"/>
              </a:solidFill>
            </a:endParaRPr>
          </a:p>
        </p:txBody>
      </p:sp>
      <p:sp>
        <p:nvSpPr>
          <p:cNvPr id="323" name="Google Shape;32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53"/>
          <p:cNvPicPr preferRelativeResize="0"/>
          <p:nvPr/>
        </p:nvPicPr>
        <p:blipFill>
          <a:blip r:embed="rId3">
            <a:alphaModFix/>
          </a:blip>
          <a:stretch>
            <a:fillRect/>
          </a:stretch>
        </p:blipFill>
        <p:spPr>
          <a:xfrm>
            <a:off x="311700" y="1152463"/>
            <a:ext cx="3581400" cy="2066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308975"/>
            <a:ext cx="61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Shopping mall registration</a:t>
            </a:r>
            <a:endParaRPr b="1" sz="3600">
              <a:solidFill>
                <a:schemeClr val="lt1"/>
              </a:solidFill>
            </a:endParaRPr>
          </a:p>
        </p:txBody>
      </p:sp>
      <p:sp>
        <p:nvSpPr>
          <p:cNvPr id="330" name="Google Shape;33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54"/>
          <p:cNvPicPr preferRelativeResize="0"/>
          <p:nvPr/>
        </p:nvPicPr>
        <p:blipFill>
          <a:blip r:embed="rId3">
            <a:alphaModFix/>
          </a:blip>
          <a:stretch>
            <a:fillRect/>
          </a:stretch>
        </p:blipFill>
        <p:spPr>
          <a:xfrm>
            <a:off x="311700" y="1130075"/>
            <a:ext cx="5095875" cy="3416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28275" y="21134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500"/>
              <a:t>Output Form Design</a:t>
            </a:r>
            <a:endParaRPr b="1" sz="5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311700" y="332900"/>
            <a:ext cx="3206100" cy="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Admin home</a:t>
            </a:r>
            <a:endParaRPr b="1" sz="3600">
              <a:solidFill>
                <a:schemeClr val="lt1"/>
              </a:solidFill>
            </a:endParaRPr>
          </a:p>
        </p:txBody>
      </p:sp>
      <p:sp>
        <p:nvSpPr>
          <p:cNvPr id="342" name="Google Shape;34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56"/>
          <p:cNvPicPr preferRelativeResize="0"/>
          <p:nvPr/>
        </p:nvPicPr>
        <p:blipFill>
          <a:blip r:embed="rId3">
            <a:alphaModFix/>
          </a:blip>
          <a:stretch>
            <a:fillRect/>
          </a:stretch>
        </p:blipFill>
        <p:spPr>
          <a:xfrm>
            <a:off x="311688" y="1152475"/>
            <a:ext cx="4086225" cy="2085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370700" y="290875"/>
            <a:ext cx="3598500" cy="5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Available rooms</a:t>
            </a:r>
            <a:endParaRPr b="1" sz="3600">
              <a:solidFill>
                <a:schemeClr val="lt1"/>
              </a:solidFill>
            </a:endParaRPr>
          </a:p>
        </p:txBody>
      </p:sp>
      <p:sp>
        <p:nvSpPr>
          <p:cNvPr id="349" name="Google Shape;349;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0" name="Google Shape;350;p57"/>
          <p:cNvPicPr preferRelativeResize="0"/>
          <p:nvPr/>
        </p:nvPicPr>
        <p:blipFill>
          <a:blip r:embed="rId3">
            <a:alphaModFix/>
          </a:blip>
          <a:stretch>
            <a:fillRect/>
          </a:stretch>
        </p:blipFill>
        <p:spPr>
          <a:xfrm>
            <a:off x="370700" y="1152475"/>
            <a:ext cx="5543550" cy="2266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311700" y="290850"/>
            <a:ext cx="46497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Manage allocated list</a:t>
            </a:r>
            <a:endParaRPr b="1" sz="3600">
              <a:solidFill>
                <a:schemeClr val="lt1"/>
              </a:solidFill>
            </a:endParaRPr>
          </a:p>
        </p:txBody>
      </p:sp>
      <p:sp>
        <p:nvSpPr>
          <p:cNvPr id="356" name="Google Shape;35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7" name="Google Shape;357;p58"/>
          <p:cNvPicPr preferRelativeResize="0"/>
          <p:nvPr/>
        </p:nvPicPr>
        <p:blipFill>
          <a:blip r:embed="rId3">
            <a:alphaModFix/>
          </a:blip>
          <a:stretch>
            <a:fillRect/>
          </a:stretch>
        </p:blipFill>
        <p:spPr>
          <a:xfrm>
            <a:off x="368388" y="1152475"/>
            <a:ext cx="4314825" cy="1885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type="title"/>
          </p:nvPr>
        </p:nvSpPr>
        <p:spPr>
          <a:xfrm>
            <a:off x="311700" y="346925"/>
            <a:ext cx="40611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Manage hotspot</a:t>
            </a:r>
            <a:endParaRPr b="1" sz="3600">
              <a:solidFill>
                <a:schemeClr val="lt1"/>
              </a:solidFill>
            </a:endParaRPr>
          </a:p>
        </p:txBody>
      </p:sp>
      <p:sp>
        <p:nvSpPr>
          <p:cNvPr id="363" name="Google Shape;36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4" name="Google Shape;364;p59"/>
          <p:cNvPicPr preferRelativeResize="0"/>
          <p:nvPr/>
        </p:nvPicPr>
        <p:blipFill>
          <a:blip r:embed="rId3">
            <a:alphaModFix/>
          </a:blip>
          <a:stretch>
            <a:fillRect/>
          </a:stretch>
        </p:blipFill>
        <p:spPr>
          <a:xfrm>
            <a:off x="311700" y="1152475"/>
            <a:ext cx="4629150" cy="1866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311700" y="346925"/>
            <a:ext cx="3430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Manage offers</a:t>
            </a:r>
            <a:endParaRPr b="1" sz="3600">
              <a:solidFill>
                <a:schemeClr val="lt1"/>
              </a:solidFill>
            </a:endParaRPr>
          </a:p>
        </p:txBody>
      </p:sp>
      <p:sp>
        <p:nvSpPr>
          <p:cNvPr id="370" name="Google Shape;37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1" name="Google Shape;371;p60"/>
          <p:cNvPicPr preferRelativeResize="0"/>
          <p:nvPr/>
        </p:nvPicPr>
        <p:blipFill>
          <a:blip r:embed="rId3">
            <a:alphaModFix/>
          </a:blip>
          <a:stretch>
            <a:fillRect/>
          </a:stretch>
        </p:blipFill>
        <p:spPr>
          <a:xfrm>
            <a:off x="311688" y="1152463"/>
            <a:ext cx="5610225" cy="2028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1"/>
          <p:cNvSpPr txBox="1"/>
          <p:nvPr>
            <p:ph type="title"/>
          </p:nvPr>
        </p:nvSpPr>
        <p:spPr>
          <a:xfrm>
            <a:off x="311700" y="346925"/>
            <a:ext cx="3696600" cy="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Manage product</a:t>
            </a:r>
            <a:endParaRPr b="1" sz="3600">
              <a:solidFill>
                <a:schemeClr val="lt1"/>
              </a:solidFill>
            </a:endParaRPr>
          </a:p>
        </p:txBody>
      </p:sp>
      <p:sp>
        <p:nvSpPr>
          <p:cNvPr id="377" name="Google Shape;37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61"/>
          <p:cNvPicPr preferRelativeResize="0"/>
          <p:nvPr/>
        </p:nvPicPr>
        <p:blipFill>
          <a:blip r:embed="rId3">
            <a:alphaModFix/>
          </a:blip>
          <a:stretch>
            <a:fillRect/>
          </a:stretch>
        </p:blipFill>
        <p:spPr>
          <a:xfrm>
            <a:off x="311700" y="1231450"/>
            <a:ext cx="6724650" cy="240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493875"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lt1"/>
                </a:solidFill>
                <a:latin typeface="Arial"/>
                <a:ea typeface="Arial"/>
                <a:cs typeface="Arial"/>
                <a:sym typeface="Arial"/>
              </a:rPr>
              <a:t>A voice assistant is provided for visually disabled users, the app can also set to be activated when the volume button is pressed thrice.</a:t>
            </a:r>
            <a:endParaRPr sz="2000">
              <a:solidFill>
                <a:schemeClr val="lt1"/>
              </a:solidFill>
              <a:latin typeface="Arial"/>
              <a:ea typeface="Arial"/>
              <a:cs typeface="Arial"/>
              <a:sym typeface="Arial"/>
            </a:endParaRPr>
          </a:p>
          <a:p>
            <a:pPr indent="0" lvl="0" marL="0" rtl="0" algn="l">
              <a:spcBef>
                <a:spcPts val="1200"/>
              </a:spcBef>
              <a:spcAft>
                <a:spcPts val="1200"/>
              </a:spcAft>
              <a:buNone/>
            </a:pPr>
            <a:r>
              <a:rPr lang="en" sz="2000">
                <a:solidFill>
                  <a:schemeClr val="lt1"/>
                </a:solidFill>
                <a:latin typeface="Arial"/>
                <a:ea typeface="Arial"/>
                <a:cs typeface="Arial"/>
                <a:sym typeface="Arial"/>
              </a:rPr>
              <a:t>An alert of the offers in nearby shops will be given according to the location of the user</a:t>
            </a:r>
            <a:endParaRPr sz="2000">
              <a:solidFill>
                <a:schemeClr val="lt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311700" y="234700"/>
            <a:ext cx="3416400" cy="6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Manage rooms</a:t>
            </a:r>
            <a:endParaRPr b="1" sz="3600">
              <a:solidFill>
                <a:schemeClr val="lt1"/>
              </a:solidFill>
            </a:endParaRPr>
          </a:p>
        </p:txBody>
      </p:sp>
      <p:sp>
        <p:nvSpPr>
          <p:cNvPr id="384" name="Google Shape;384;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5" name="Google Shape;385;p62"/>
          <p:cNvPicPr preferRelativeResize="0"/>
          <p:nvPr/>
        </p:nvPicPr>
        <p:blipFill>
          <a:blip r:embed="rId3">
            <a:alphaModFix/>
          </a:blip>
          <a:stretch>
            <a:fillRect/>
          </a:stretch>
        </p:blipFill>
        <p:spPr>
          <a:xfrm>
            <a:off x="311700" y="1095938"/>
            <a:ext cx="4800600" cy="1914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3"/>
          <p:cNvSpPr txBox="1"/>
          <p:nvPr>
            <p:ph type="title"/>
          </p:nvPr>
        </p:nvSpPr>
        <p:spPr>
          <a:xfrm>
            <a:off x="311700" y="290875"/>
            <a:ext cx="3290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Manage shops</a:t>
            </a:r>
            <a:endParaRPr b="1" sz="3600">
              <a:solidFill>
                <a:schemeClr val="lt1"/>
              </a:solidFill>
            </a:endParaRPr>
          </a:p>
        </p:txBody>
      </p:sp>
      <p:sp>
        <p:nvSpPr>
          <p:cNvPr id="391" name="Google Shape;391;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63"/>
          <p:cNvPicPr preferRelativeResize="0"/>
          <p:nvPr/>
        </p:nvPicPr>
        <p:blipFill>
          <a:blip r:embed="rId3">
            <a:alphaModFix/>
          </a:blip>
          <a:stretch>
            <a:fillRect/>
          </a:stretch>
        </p:blipFill>
        <p:spPr>
          <a:xfrm>
            <a:off x="311700" y="1152475"/>
            <a:ext cx="4000500" cy="2895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99575" y="374950"/>
            <a:ext cx="2953800" cy="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Request status</a:t>
            </a:r>
            <a:endParaRPr b="1" sz="3000">
              <a:solidFill>
                <a:schemeClr val="lt1"/>
              </a:solidFill>
            </a:endParaRPr>
          </a:p>
        </p:txBody>
      </p:sp>
      <p:sp>
        <p:nvSpPr>
          <p:cNvPr id="398" name="Google Shape;398;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9" name="Google Shape;399;p64"/>
          <p:cNvPicPr preferRelativeResize="0"/>
          <p:nvPr/>
        </p:nvPicPr>
        <p:blipFill>
          <a:blip r:embed="rId3">
            <a:alphaModFix/>
          </a:blip>
          <a:stretch>
            <a:fillRect/>
          </a:stretch>
        </p:blipFill>
        <p:spPr>
          <a:xfrm>
            <a:off x="399563" y="1338275"/>
            <a:ext cx="3495675" cy="1485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5"/>
          <p:cNvSpPr txBox="1"/>
          <p:nvPr>
            <p:ph type="title"/>
          </p:nvPr>
        </p:nvSpPr>
        <p:spPr>
          <a:xfrm>
            <a:off x="311700" y="332875"/>
            <a:ext cx="33882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Shop home</a:t>
            </a:r>
            <a:endParaRPr b="1" sz="3600">
              <a:solidFill>
                <a:schemeClr val="lt1"/>
              </a:solidFill>
            </a:endParaRPr>
          </a:p>
        </p:txBody>
      </p:sp>
      <p:sp>
        <p:nvSpPr>
          <p:cNvPr id="405" name="Google Shape;40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6" name="Google Shape;406;p65"/>
          <p:cNvPicPr preferRelativeResize="0"/>
          <p:nvPr/>
        </p:nvPicPr>
        <p:blipFill>
          <a:blip r:embed="rId3">
            <a:alphaModFix/>
          </a:blip>
          <a:stretch>
            <a:fillRect/>
          </a:stretch>
        </p:blipFill>
        <p:spPr>
          <a:xfrm>
            <a:off x="311688" y="1152475"/>
            <a:ext cx="3838575" cy="3771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311700" y="332900"/>
            <a:ext cx="466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Shopping mall home</a:t>
            </a:r>
            <a:endParaRPr b="1" sz="3600">
              <a:solidFill>
                <a:schemeClr val="lt1"/>
              </a:solidFill>
            </a:endParaRPr>
          </a:p>
        </p:txBody>
      </p:sp>
      <p:sp>
        <p:nvSpPr>
          <p:cNvPr id="412" name="Google Shape;412;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3" name="Google Shape;413;p66"/>
          <p:cNvPicPr preferRelativeResize="0"/>
          <p:nvPr/>
        </p:nvPicPr>
        <p:blipFill>
          <a:blip r:embed="rId3">
            <a:alphaModFix/>
          </a:blip>
          <a:stretch>
            <a:fillRect/>
          </a:stretch>
        </p:blipFill>
        <p:spPr>
          <a:xfrm>
            <a:off x="311700" y="1152463"/>
            <a:ext cx="6172200" cy="30384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7"/>
          <p:cNvSpPr txBox="1"/>
          <p:nvPr>
            <p:ph type="title"/>
          </p:nvPr>
        </p:nvSpPr>
        <p:spPr>
          <a:xfrm>
            <a:off x="311700" y="304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rPr>
              <a:t>Verifying shopping mall</a:t>
            </a:r>
            <a:endParaRPr b="1" sz="3300">
              <a:solidFill>
                <a:schemeClr val="lt1"/>
              </a:solidFill>
            </a:endParaRPr>
          </a:p>
        </p:txBody>
      </p:sp>
      <p:sp>
        <p:nvSpPr>
          <p:cNvPr id="419" name="Google Shape;419;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0" name="Google Shape;420;p67"/>
          <p:cNvPicPr preferRelativeResize="0"/>
          <p:nvPr/>
        </p:nvPicPr>
        <p:blipFill>
          <a:blip r:embed="rId3">
            <a:alphaModFix/>
          </a:blip>
          <a:stretch>
            <a:fillRect/>
          </a:stretch>
        </p:blipFill>
        <p:spPr>
          <a:xfrm>
            <a:off x="311700" y="1166800"/>
            <a:ext cx="4495800" cy="2809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8"/>
          <p:cNvSpPr txBox="1"/>
          <p:nvPr>
            <p:ph type="title"/>
          </p:nvPr>
        </p:nvSpPr>
        <p:spPr>
          <a:xfrm>
            <a:off x="311700" y="346925"/>
            <a:ext cx="56448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rPr>
              <a:t>View </a:t>
            </a:r>
            <a:r>
              <a:rPr b="1" lang="en" sz="3300">
                <a:solidFill>
                  <a:schemeClr val="lt1"/>
                </a:solidFill>
              </a:rPr>
              <a:t>complaints</a:t>
            </a:r>
            <a:r>
              <a:rPr b="1" lang="en" sz="3300">
                <a:solidFill>
                  <a:schemeClr val="lt1"/>
                </a:solidFill>
              </a:rPr>
              <a:t> and replies</a:t>
            </a:r>
            <a:endParaRPr b="1" sz="3300">
              <a:solidFill>
                <a:schemeClr val="lt1"/>
              </a:solidFill>
            </a:endParaRPr>
          </a:p>
        </p:txBody>
      </p:sp>
      <p:sp>
        <p:nvSpPr>
          <p:cNvPr id="426" name="Google Shape;426;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7" name="Google Shape;427;p68"/>
          <p:cNvPicPr preferRelativeResize="0"/>
          <p:nvPr/>
        </p:nvPicPr>
        <p:blipFill>
          <a:blip r:embed="rId3">
            <a:alphaModFix/>
          </a:blip>
          <a:stretch>
            <a:fillRect/>
          </a:stretch>
        </p:blipFill>
        <p:spPr>
          <a:xfrm>
            <a:off x="311700" y="2321200"/>
            <a:ext cx="4210050" cy="1343025"/>
          </a:xfrm>
          <a:prstGeom prst="rect">
            <a:avLst/>
          </a:prstGeom>
          <a:noFill/>
          <a:ln>
            <a:noFill/>
          </a:ln>
        </p:spPr>
      </p:pic>
      <p:pic>
        <p:nvPicPr>
          <p:cNvPr id="428" name="Google Shape;428;p68"/>
          <p:cNvPicPr preferRelativeResize="0"/>
          <p:nvPr/>
        </p:nvPicPr>
        <p:blipFill>
          <a:blip r:embed="rId4">
            <a:alphaModFix/>
          </a:blip>
          <a:stretch>
            <a:fillRect/>
          </a:stretch>
        </p:blipFill>
        <p:spPr>
          <a:xfrm>
            <a:off x="311700" y="1152475"/>
            <a:ext cx="4267200" cy="1266825"/>
          </a:xfrm>
          <a:prstGeom prst="rect">
            <a:avLst/>
          </a:prstGeom>
          <a:noFill/>
          <a:ln>
            <a:noFill/>
          </a:ln>
        </p:spPr>
      </p:pic>
      <p:pic>
        <p:nvPicPr>
          <p:cNvPr id="429" name="Google Shape;429;p68"/>
          <p:cNvPicPr preferRelativeResize="0"/>
          <p:nvPr/>
        </p:nvPicPr>
        <p:blipFill>
          <a:blip r:embed="rId5">
            <a:alphaModFix/>
          </a:blip>
          <a:stretch>
            <a:fillRect/>
          </a:stretch>
        </p:blipFill>
        <p:spPr>
          <a:xfrm>
            <a:off x="311700" y="3400925"/>
            <a:ext cx="6121175" cy="1448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9"/>
          <p:cNvSpPr txBox="1"/>
          <p:nvPr>
            <p:ph type="title"/>
          </p:nvPr>
        </p:nvSpPr>
        <p:spPr>
          <a:xfrm>
            <a:off x="311700" y="150700"/>
            <a:ext cx="6625800" cy="10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50">
                <a:solidFill>
                  <a:schemeClr val="lt1"/>
                </a:solidFill>
              </a:rPr>
              <a:t>View feedback and rating</a:t>
            </a:r>
            <a:r>
              <a:rPr lang="en">
                <a:solidFill>
                  <a:schemeClr val="lt1"/>
                </a:solidFill>
              </a:rPr>
              <a:t> </a:t>
            </a:r>
            <a:endParaRPr>
              <a:solidFill>
                <a:schemeClr val="lt1"/>
              </a:solidFill>
            </a:endParaRPr>
          </a:p>
        </p:txBody>
      </p:sp>
      <p:sp>
        <p:nvSpPr>
          <p:cNvPr id="435" name="Google Shape;435;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6" name="Google Shape;436;p69"/>
          <p:cNvPicPr preferRelativeResize="0"/>
          <p:nvPr/>
        </p:nvPicPr>
        <p:blipFill>
          <a:blip r:embed="rId3">
            <a:alphaModFix/>
          </a:blip>
          <a:stretch>
            <a:fillRect/>
          </a:stretch>
        </p:blipFill>
        <p:spPr>
          <a:xfrm>
            <a:off x="311700" y="1152397"/>
            <a:ext cx="3743325" cy="916350"/>
          </a:xfrm>
          <a:prstGeom prst="rect">
            <a:avLst/>
          </a:prstGeom>
          <a:noFill/>
          <a:ln>
            <a:noFill/>
          </a:ln>
        </p:spPr>
      </p:pic>
      <p:pic>
        <p:nvPicPr>
          <p:cNvPr id="437" name="Google Shape;437;p69"/>
          <p:cNvPicPr preferRelativeResize="0"/>
          <p:nvPr/>
        </p:nvPicPr>
        <p:blipFill>
          <a:blip r:embed="rId4">
            <a:alphaModFix/>
          </a:blip>
          <a:stretch>
            <a:fillRect/>
          </a:stretch>
        </p:blipFill>
        <p:spPr>
          <a:xfrm>
            <a:off x="311700" y="2009775"/>
            <a:ext cx="4438650" cy="1123950"/>
          </a:xfrm>
          <a:prstGeom prst="rect">
            <a:avLst/>
          </a:prstGeom>
          <a:noFill/>
          <a:ln>
            <a:noFill/>
          </a:ln>
        </p:spPr>
      </p:pic>
      <p:pic>
        <p:nvPicPr>
          <p:cNvPr id="438" name="Google Shape;438;p69"/>
          <p:cNvPicPr preferRelativeResize="0"/>
          <p:nvPr/>
        </p:nvPicPr>
        <p:blipFill>
          <a:blip r:embed="rId5">
            <a:alphaModFix/>
          </a:blip>
          <a:stretch>
            <a:fillRect/>
          </a:stretch>
        </p:blipFill>
        <p:spPr>
          <a:xfrm>
            <a:off x="311700" y="2935150"/>
            <a:ext cx="5981700" cy="17716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0"/>
          <p:cNvSpPr txBox="1"/>
          <p:nvPr>
            <p:ph type="title"/>
          </p:nvPr>
        </p:nvSpPr>
        <p:spPr>
          <a:xfrm>
            <a:off x="311700" y="220775"/>
            <a:ext cx="3509700" cy="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View request</a:t>
            </a:r>
            <a:endParaRPr b="1" sz="3600">
              <a:solidFill>
                <a:schemeClr val="lt1"/>
              </a:solidFill>
            </a:endParaRPr>
          </a:p>
        </p:txBody>
      </p:sp>
      <p:sp>
        <p:nvSpPr>
          <p:cNvPr id="444" name="Google Shape;444;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5" name="Google Shape;445;p70"/>
          <p:cNvPicPr preferRelativeResize="0"/>
          <p:nvPr/>
        </p:nvPicPr>
        <p:blipFill>
          <a:blip r:embed="rId3">
            <a:alphaModFix/>
          </a:blip>
          <a:stretch>
            <a:fillRect/>
          </a:stretch>
        </p:blipFill>
        <p:spPr>
          <a:xfrm>
            <a:off x="311688" y="1152463"/>
            <a:ext cx="5267325" cy="27146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1" name="Google Shape;45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sp>
        <p:nvSpPr>
          <p:cNvPr id="452" name="Google Shape;452;p71"/>
          <p:cNvSpPr/>
          <p:nvPr/>
        </p:nvSpPr>
        <p:spPr>
          <a:xfrm>
            <a:off x="2282625" y="1728911"/>
            <a:ext cx="4066044" cy="114558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matic SC"/>
              </a:rPr>
              <a:t>THANKYOU!</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solidFill>
                  <a:schemeClr val="lt1"/>
                </a:solidFill>
              </a:rPr>
              <a:t>Module Description</a:t>
            </a:r>
            <a:endParaRPr b="1" sz="3620">
              <a:solidFill>
                <a:schemeClr val="lt1"/>
              </a:solidFill>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lt1"/>
                </a:solidFill>
                <a:latin typeface="Arial"/>
                <a:ea typeface="Arial"/>
                <a:cs typeface="Arial"/>
                <a:sym typeface="Arial"/>
              </a:rPr>
              <a:t>There are total four modules :</a:t>
            </a:r>
            <a:endParaRPr sz="2000">
              <a:solidFill>
                <a:schemeClr val="lt1"/>
              </a:solidFill>
              <a:latin typeface="Arial"/>
              <a:ea typeface="Arial"/>
              <a:cs typeface="Arial"/>
              <a:sym typeface="Arial"/>
            </a:endParaRPr>
          </a:p>
          <a:p>
            <a:pPr indent="-355600" lvl="0" marL="457200" rtl="0" algn="l">
              <a:spcBef>
                <a:spcPts val="1200"/>
              </a:spcBef>
              <a:spcAft>
                <a:spcPts val="0"/>
              </a:spcAft>
              <a:buClr>
                <a:schemeClr val="lt1"/>
              </a:buClr>
              <a:buSzPts val="2000"/>
              <a:buFont typeface="Arial"/>
              <a:buAutoNum type="arabicPeriod"/>
            </a:pPr>
            <a:r>
              <a:rPr lang="en" sz="2000">
                <a:solidFill>
                  <a:schemeClr val="lt1"/>
                </a:solidFill>
                <a:latin typeface="Arial"/>
                <a:ea typeface="Arial"/>
                <a:cs typeface="Arial"/>
                <a:sym typeface="Arial"/>
              </a:rPr>
              <a:t>Admin</a:t>
            </a:r>
            <a:endParaRPr sz="2000">
              <a:solidFill>
                <a:schemeClr val="lt1"/>
              </a:solidFill>
              <a:latin typeface="Arial"/>
              <a:ea typeface="Arial"/>
              <a:cs typeface="Arial"/>
              <a:sym typeface="Arial"/>
            </a:endParaRPr>
          </a:p>
          <a:p>
            <a:pPr indent="-355600" lvl="0" marL="457200" rtl="0" algn="l">
              <a:spcBef>
                <a:spcPts val="0"/>
              </a:spcBef>
              <a:spcAft>
                <a:spcPts val="0"/>
              </a:spcAft>
              <a:buClr>
                <a:schemeClr val="lt1"/>
              </a:buClr>
              <a:buSzPts val="2000"/>
              <a:buFont typeface="Arial"/>
              <a:buAutoNum type="arabicPeriod"/>
            </a:pPr>
            <a:r>
              <a:rPr lang="en" sz="2000">
                <a:solidFill>
                  <a:schemeClr val="lt1"/>
                </a:solidFill>
                <a:latin typeface="Arial"/>
                <a:ea typeface="Arial"/>
                <a:cs typeface="Arial"/>
                <a:sym typeface="Arial"/>
              </a:rPr>
              <a:t>Shopping Mall</a:t>
            </a:r>
            <a:endParaRPr sz="2000">
              <a:solidFill>
                <a:schemeClr val="lt1"/>
              </a:solidFill>
              <a:latin typeface="Arial"/>
              <a:ea typeface="Arial"/>
              <a:cs typeface="Arial"/>
              <a:sym typeface="Arial"/>
            </a:endParaRPr>
          </a:p>
          <a:p>
            <a:pPr indent="-355600" lvl="0" marL="457200" rtl="0" algn="l">
              <a:spcBef>
                <a:spcPts val="0"/>
              </a:spcBef>
              <a:spcAft>
                <a:spcPts val="0"/>
              </a:spcAft>
              <a:buClr>
                <a:schemeClr val="lt1"/>
              </a:buClr>
              <a:buSzPts val="2000"/>
              <a:buFont typeface="Arial"/>
              <a:buAutoNum type="arabicPeriod"/>
            </a:pPr>
            <a:r>
              <a:rPr lang="en" sz="2000">
                <a:solidFill>
                  <a:schemeClr val="lt1"/>
                </a:solidFill>
                <a:latin typeface="Arial"/>
                <a:ea typeface="Arial"/>
                <a:cs typeface="Arial"/>
                <a:sym typeface="Arial"/>
              </a:rPr>
              <a:t>Shop</a:t>
            </a:r>
            <a:endParaRPr sz="2000">
              <a:solidFill>
                <a:schemeClr val="lt1"/>
              </a:solidFill>
              <a:latin typeface="Arial"/>
              <a:ea typeface="Arial"/>
              <a:cs typeface="Arial"/>
              <a:sym typeface="Arial"/>
            </a:endParaRPr>
          </a:p>
          <a:p>
            <a:pPr indent="-355600" lvl="0" marL="457200" rtl="0" algn="l">
              <a:spcBef>
                <a:spcPts val="0"/>
              </a:spcBef>
              <a:spcAft>
                <a:spcPts val="0"/>
              </a:spcAft>
              <a:buClr>
                <a:schemeClr val="lt1"/>
              </a:buClr>
              <a:buSzPts val="2000"/>
              <a:buFont typeface="Arial"/>
              <a:buAutoNum type="arabicPeriod"/>
            </a:pPr>
            <a:r>
              <a:rPr lang="en" sz="2000">
                <a:solidFill>
                  <a:schemeClr val="lt1"/>
                </a:solidFill>
                <a:latin typeface="Arial"/>
                <a:ea typeface="Arial"/>
                <a:cs typeface="Arial"/>
                <a:sym typeface="Arial"/>
              </a:rPr>
              <a:t>User</a:t>
            </a:r>
            <a:endParaRPr sz="2000">
              <a:solidFill>
                <a:schemeClr val="lt1"/>
              </a:solidFill>
              <a:latin typeface="Arial"/>
              <a:ea typeface="Arial"/>
              <a:cs typeface="Arial"/>
              <a:sym typeface="Arial"/>
            </a:endParaRPr>
          </a:p>
          <a:p>
            <a:pPr indent="0" lvl="0" marL="0" rtl="0" algn="l">
              <a:spcBef>
                <a:spcPts val="1200"/>
              </a:spcBef>
              <a:spcAft>
                <a:spcPts val="1200"/>
              </a:spcAft>
              <a:buNone/>
            </a:pPr>
            <a:r>
              <a:t/>
            </a:r>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solidFill>
                  <a:srgbClr val="FFFFFF"/>
                </a:solidFill>
              </a:rPr>
              <a:t>Admin</a:t>
            </a:r>
            <a:endParaRPr b="1" sz="3600">
              <a:solidFill>
                <a:srgbClr val="FFFFFF"/>
              </a:solidFill>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Arial"/>
                <a:ea typeface="Arial"/>
                <a:cs typeface="Arial"/>
                <a:sym typeface="Arial"/>
              </a:rPr>
              <a:t>In this module Admin is one who manages the entire working of the system. Following are the main functions that can be performed by the Admin :</a:t>
            </a:r>
            <a:endParaRPr>
              <a:solidFill>
                <a:schemeClr val="lt1"/>
              </a:solidFill>
              <a:latin typeface="Arial"/>
              <a:ea typeface="Arial"/>
              <a:cs typeface="Arial"/>
              <a:sym typeface="Arial"/>
            </a:endParaRPr>
          </a:p>
          <a:p>
            <a:pPr indent="-342900" lvl="0" marL="457200" rtl="0" algn="l">
              <a:spcBef>
                <a:spcPts val="1200"/>
              </a:spcBef>
              <a:spcAft>
                <a:spcPts val="0"/>
              </a:spcAft>
              <a:buClr>
                <a:schemeClr val="lt1"/>
              </a:buClr>
              <a:buSzPts val="1800"/>
              <a:buFont typeface="Arial"/>
              <a:buChar char="●"/>
            </a:pPr>
            <a:r>
              <a:rPr lang="en">
                <a:solidFill>
                  <a:schemeClr val="lt1"/>
                </a:solidFill>
                <a:latin typeface="Arial"/>
                <a:ea typeface="Arial"/>
                <a:cs typeface="Arial"/>
                <a:sym typeface="Arial"/>
              </a:rPr>
              <a:t>View and verify shopping mall</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complaints and actions taken by the shop/shopping mall</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rating and feedback</a:t>
            </a:r>
            <a:endParaRPr>
              <a:solidFill>
                <a:schemeClr val="lt1"/>
              </a:solidFill>
              <a:latin typeface="Arial"/>
              <a:ea typeface="Arial"/>
              <a:cs typeface="Arial"/>
              <a:sym typeface="Aria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7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solidFill>
                  <a:schemeClr val="lt1"/>
                </a:solidFill>
              </a:rPr>
              <a:t>Shopping Mall</a:t>
            </a:r>
            <a:endParaRPr b="1" sz="3620">
              <a:solidFill>
                <a:schemeClr val="lt1"/>
              </a:solidFill>
            </a:endParaRPr>
          </a:p>
        </p:txBody>
      </p:sp>
      <p:sp>
        <p:nvSpPr>
          <p:cNvPr id="104" name="Google Shape;104;p20"/>
          <p:cNvSpPr txBox="1"/>
          <p:nvPr>
            <p:ph idx="1" type="body"/>
          </p:nvPr>
        </p:nvSpPr>
        <p:spPr>
          <a:xfrm>
            <a:off x="286200" y="1017725"/>
            <a:ext cx="8781600" cy="41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Arial"/>
                <a:ea typeface="Arial"/>
                <a:cs typeface="Arial"/>
                <a:sym typeface="Arial"/>
              </a:rPr>
              <a:t>The registered shopping mall can  have the following functions :</a:t>
            </a:r>
            <a:endParaRPr>
              <a:solidFill>
                <a:schemeClr val="lt1"/>
              </a:solidFill>
              <a:latin typeface="Arial"/>
              <a:ea typeface="Arial"/>
              <a:cs typeface="Arial"/>
              <a:sym typeface="Arial"/>
            </a:endParaRPr>
          </a:p>
          <a:p>
            <a:pPr indent="-342900" lvl="0" marL="457200" rtl="0" algn="l">
              <a:spcBef>
                <a:spcPts val="1200"/>
              </a:spcBef>
              <a:spcAft>
                <a:spcPts val="0"/>
              </a:spcAft>
              <a:buClr>
                <a:schemeClr val="lt1"/>
              </a:buClr>
              <a:buSzPts val="1800"/>
              <a:buFont typeface="Arial"/>
              <a:buChar char="●"/>
            </a:pPr>
            <a:r>
              <a:rPr lang="en">
                <a:solidFill>
                  <a:schemeClr val="lt1"/>
                </a:solidFill>
                <a:latin typeface="Arial"/>
                <a:ea typeface="Arial"/>
                <a:cs typeface="Arial"/>
                <a:sym typeface="Arial"/>
              </a:rPr>
              <a:t>View complaints and action taken by the shop</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rating and feedback</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Add and manage rooms</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request</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Add or manage hotspot</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Allocate hotspot</a:t>
            </a:r>
            <a:endParaRPr>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Shop</a:t>
            </a:r>
            <a:endParaRPr b="1" sz="3600">
              <a:solidFill>
                <a:schemeClr val="lt1"/>
              </a:solidFill>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Arial"/>
                <a:ea typeface="Arial"/>
                <a:cs typeface="Arial"/>
                <a:sym typeface="Arial"/>
              </a:rPr>
              <a:t>S</a:t>
            </a:r>
            <a:r>
              <a:rPr lang="en">
                <a:solidFill>
                  <a:schemeClr val="lt1"/>
                </a:solidFill>
                <a:latin typeface="Arial"/>
                <a:ea typeface="Arial"/>
                <a:cs typeface="Arial"/>
                <a:sym typeface="Arial"/>
              </a:rPr>
              <a:t>hops can have the following functions :</a:t>
            </a:r>
            <a:endParaRPr>
              <a:solidFill>
                <a:schemeClr val="lt1"/>
              </a:solidFill>
              <a:latin typeface="Arial"/>
              <a:ea typeface="Arial"/>
              <a:cs typeface="Arial"/>
              <a:sym typeface="Arial"/>
            </a:endParaRPr>
          </a:p>
          <a:p>
            <a:pPr indent="-342900" lvl="0" marL="457200" rtl="0" algn="l">
              <a:spcBef>
                <a:spcPts val="1200"/>
              </a:spcBef>
              <a:spcAft>
                <a:spcPts val="0"/>
              </a:spcAft>
              <a:buClr>
                <a:schemeClr val="lt1"/>
              </a:buClr>
              <a:buSzPts val="1800"/>
              <a:buFont typeface="Arial"/>
              <a:buChar char="●"/>
            </a:pPr>
            <a:r>
              <a:rPr lang="en">
                <a:solidFill>
                  <a:schemeClr val="lt1"/>
                </a:solidFill>
                <a:latin typeface="Arial"/>
                <a:ea typeface="Arial"/>
                <a:cs typeface="Arial"/>
                <a:sym typeface="Arial"/>
              </a:rPr>
              <a:t>Add and manage products and offers</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complaints and sent replies</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rating and feedback</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Requesting available rooms</a:t>
            </a:r>
            <a:endParaRPr>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View status of the room</a:t>
            </a:r>
            <a:endParaRPr>
              <a:solidFill>
                <a:schemeClr val="lt1"/>
              </a:solidFill>
              <a:latin typeface="Arial"/>
              <a:ea typeface="Arial"/>
              <a:cs typeface="Arial"/>
              <a:sym typeface="Aria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