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5" r:id="rId2"/>
    <p:sldId id="277" r:id="rId3"/>
    <p:sldId id="278" r:id="rId4"/>
    <p:sldId id="279" r:id="rId5"/>
    <p:sldId id="280" r:id="rId6"/>
    <p:sldId id="281" r:id="rId7"/>
    <p:sldId id="257" r:id="rId8"/>
    <p:sldId id="258" r:id="rId9"/>
    <p:sldId id="259" r:id="rId10"/>
    <p:sldId id="261" r:id="rId11"/>
    <p:sldId id="272" r:id="rId12"/>
    <p:sldId id="286" r:id="rId13"/>
    <p:sldId id="287" r:id="rId14"/>
    <p:sldId id="273" r:id="rId15"/>
    <p:sldId id="284" r:id="rId16"/>
    <p:sldId id="288" r:id="rId17"/>
    <p:sldId id="274" r:id="rId18"/>
    <p:sldId id="289" r:id="rId19"/>
    <p:sldId id="282" r:id="rId20"/>
    <p:sldId id="264" r:id="rId21"/>
    <p:sldId id="265" r:id="rId22"/>
    <p:sldId id="266" r:id="rId23"/>
    <p:sldId id="267" r:id="rId24"/>
    <p:sldId id="268" r:id="rId25"/>
    <p:sldId id="290" r:id="rId26"/>
    <p:sldId id="291" r:id="rId27"/>
    <p:sldId id="292" r:id="rId28"/>
    <p:sldId id="293" r:id="rId29"/>
    <p:sldId id="294" r:id="rId30"/>
    <p:sldId id="295"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4660"/>
  </p:normalViewPr>
  <p:slideViewPr>
    <p:cSldViewPr snapToGrid="0">
      <p:cViewPr varScale="1">
        <p:scale>
          <a:sx n="62" d="100"/>
          <a:sy n="62" d="100"/>
        </p:scale>
        <p:origin x="752"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F1717B7-68AE-47DA-B62F-9C1786C6F023}" type="slidenum">
              <a:rPr lang="en-US" smtClean="0"/>
              <a:t>‹#›</a:t>
            </a:fld>
            <a:endParaRPr lang="en-US"/>
          </a:p>
        </p:txBody>
      </p:sp>
    </p:spTree>
    <p:extLst>
      <p:ext uri="{BB962C8B-B14F-4D97-AF65-F5344CB8AC3E}">
        <p14:creationId xmlns:p14="http://schemas.microsoft.com/office/powerpoint/2010/main" val="253243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781C-FC94-4A07-A8D5-28698AE2287C}"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363996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970507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405850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317165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71781C-FC94-4A07-A8D5-28698AE2287C}"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4465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71781C-FC94-4A07-A8D5-28698AE2287C}"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3613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83394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2710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3461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10/17/2023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47502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1781C-FC94-4A07-A8D5-28698AE2287C}"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25644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1781C-FC94-4A07-A8D5-28698AE2287C}"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7012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1781C-FC94-4A07-A8D5-28698AE2287C}"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05519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1781C-FC94-4A07-A8D5-28698AE2287C}"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271617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781C-FC94-4A07-A8D5-28698AE2287C}"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78700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781C-FC94-4A07-A8D5-28698AE2287C}"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40000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F71781C-FC94-4A07-A8D5-28698AE2287C}" type="datetimeFigureOut">
              <a:rPr lang="en-US" smtClean="0"/>
              <a:t>10/17/2023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1717B7-68AE-47DA-B62F-9C1786C6F023}" type="slidenum">
              <a:rPr lang="en-US" smtClean="0"/>
              <a:t>‹#›</a:t>
            </a:fld>
            <a:endParaRPr lang="en-US"/>
          </a:p>
        </p:txBody>
      </p:sp>
    </p:spTree>
    <p:extLst>
      <p:ext uri="{BB962C8B-B14F-4D97-AF65-F5344CB8AC3E}">
        <p14:creationId xmlns:p14="http://schemas.microsoft.com/office/powerpoint/2010/main" val="339752923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F589-CD99-43F4-AEB0-41AC1B6F1622}"/>
              </a:ext>
            </a:extLst>
          </p:cNvPr>
          <p:cNvSpPr>
            <a:spLocks noGrp="1"/>
          </p:cNvSpPr>
          <p:nvPr>
            <p:ph type="title"/>
          </p:nvPr>
        </p:nvSpPr>
        <p:spPr/>
        <p:txBody>
          <a:bodyPr/>
          <a:lstStyle/>
          <a:p>
            <a:r>
              <a:rPr lang="en-US" dirty="0">
                <a:latin typeface="Arial Rounded MT Bold" panose="020F0704030504030204" pitchFamily="34" charset="0"/>
              </a:rPr>
              <a:t>FITNESS GYM MANAGEMENT SYSTEM</a:t>
            </a:r>
          </a:p>
        </p:txBody>
      </p:sp>
      <p:sp>
        <p:nvSpPr>
          <p:cNvPr id="3" name="Content Placeholder 2">
            <a:extLst>
              <a:ext uri="{FF2B5EF4-FFF2-40B4-BE49-F238E27FC236}">
                <a16:creationId xmlns:a16="http://schemas.microsoft.com/office/drawing/2014/main" id="{FB6D2CFE-2A47-418A-8C75-7A21B40D2A5F}"/>
              </a:ext>
            </a:extLst>
          </p:cNvPr>
          <p:cNvSpPr>
            <a:spLocks noGrp="1"/>
          </p:cNvSpPr>
          <p:nvPr>
            <p:ph idx="1"/>
          </p:nvPr>
        </p:nvSpPr>
        <p:spPr/>
        <p:txBody>
          <a:bodyPr/>
          <a:lstStyle/>
          <a:p>
            <a:pPr marL="0" indent="0" algn="ctr">
              <a:buNone/>
            </a:pPr>
            <a:r>
              <a:rPr lang="en-US" dirty="0"/>
              <a:t> </a:t>
            </a:r>
            <a:r>
              <a:rPr lang="en-US" sz="2000" b="1" dirty="0">
                <a:latin typeface="Algerian" panose="04020705040A02060702" pitchFamily="82" charset="0"/>
              </a:rPr>
              <a:t>push yourself because no one else </a:t>
            </a:r>
          </a:p>
          <a:p>
            <a:pPr marL="0" indent="0" algn="ctr">
              <a:buNone/>
            </a:pPr>
            <a:r>
              <a:rPr lang="en-US" sz="2000" b="1" dirty="0">
                <a:latin typeface="Algerian" panose="04020705040A02060702" pitchFamily="82" charset="0"/>
              </a:rPr>
              <a:t> is going to do it for you….</a:t>
            </a:r>
          </a:p>
          <a:p>
            <a:pPr marL="0" indent="0" algn="ctr">
              <a:buNone/>
            </a:pPr>
            <a:r>
              <a:rPr lang="en-US" sz="2000" b="1" dirty="0">
                <a:latin typeface="Algerian" panose="04020705040A02060702" pitchFamily="82" charset="0"/>
              </a:rPr>
              <a:t>#Fitnessjourney</a:t>
            </a:r>
            <a:endParaRPr lang="en-US" dirty="0"/>
          </a:p>
        </p:txBody>
      </p:sp>
      <p:sp>
        <p:nvSpPr>
          <p:cNvPr id="6" name="TextBox 5">
            <a:extLst>
              <a:ext uri="{FF2B5EF4-FFF2-40B4-BE49-F238E27FC236}">
                <a16:creationId xmlns:a16="http://schemas.microsoft.com/office/drawing/2014/main" id="{32C05019-E305-4B4E-8EB0-DCB16598203F}"/>
              </a:ext>
            </a:extLst>
          </p:cNvPr>
          <p:cNvSpPr txBox="1"/>
          <p:nvPr/>
        </p:nvSpPr>
        <p:spPr>
          <a:xfrm>
            <a:off x="1399309" y="4565626"/>
            <a:ext cx="9637737" cy="2123658"/>
          </a:xfrm>
          <a:prstGeom prst="rect">
            <a:avLst/>
          </a:prstGeom>
          <a:noFill/>
        </p:spPr>
        <p:txBody>
          <a:bodyPr wrap="square" rtlCol="0">
            <a:spAutoFit/>
          </a:bodyPr>
          <a:lstStyle/>
          <a:p>
            <a:pPr algn="r"/>
            <a:r>
              <a:rPr lang="en-US" dirty="0">
                <a:latin typeface="Algerian" panose="04020705040A02060702" pitchFamily="82" charset="0"/>
              </a:rPr>
              <a:t>              ANUSHKA AVHAD : VU4F2122044</a:t>
            </a:r>
          </a:p>
          <a:p>
            <a:pPr algn="r"/>
            <a:r>
              <a:rPr lang="en-US" sz="2400" b="1" dirty="0">
                <a:latin typeface="Algerian" panose="04020705040A02060702" pitchFamily="82" charset="0"/>
              </a:rPr>
              <a:t>          </a:t>
            </a:r>
            <a:r>
              <a:rPr lang="en-US" dirty="0">
                <a:latin typeface="Algerian" panose="04020705040A02060702" pitchFamily="82" charset="0"/>
              </a:rPr>
              <a:t>Jayesh </a:t>
            </a:r>
            <a:r>
              <a:rPr lang="en-US" dirty="0" err="1">
                <a:latin typeface="Algerian" panose="04020705040A02060702" pitchFamily="82" charset="0"/>
              </a:rPr>
              <a:t>singh</a:t>
            </a:r>
            <a:r>
              <a:rPr lang="en-US" dirty="0">
                <a:latin typeface="Algerian" panose="04020705040A02060702" pitchFamily="82" charset="0"/>
              </a:rPr>
              <a:t> : VU4F2122048</a:t>
            </a:r>
            <a:r>
              <a:rPr lang="en-US" b="1" dirty="0">
                <a:latin typeface="Algerian" panose="04020705040A02060702" pitchFamily="82" charset="0"/>
              </a:rPr>
              <a:t> </a:t>
            </a:r>
          </a:p>
          <a:p>
            <a:pPr algn="r"/>
            <a:r>
              <a:rPr lang="en-US" b="1" dirty="0">
                <a:latin typeface="Algerian" panose="04020705040A02060702" pitchFamily="82" charset="0"/>
              </a:rPr>
              <a:t>              </a:t>
            </a:r>
            <a:r>
              <a:rPr lang="en-US" dirty="0">
                <a:latin typeface="Algerian" panose="04020705040A02060702" pitchFamily="82" charset="0"/>
              </a:rPr>
              <a:t>Prachi </a:t>
            </a:r>
            <a:r>
              <a:rPr lang="en-US" dirty="0" err="1">
                <a:latin typeface="Algerian" panose="04020705040A02060702" pitchFamily="82" charset="0"/>
              </a:rPr>
              <a:t>sanap</a:t>
            </a:r>
            <a:r>
              <a:rPr lang="en-US" dirty="0">
                <a:latin typeface="Algerian" panose="04020705040A02060702" pitchFamily="82" charset="0"/>
              </a:rPr>
              <a:t>: VU4F2122057</a:t>
            </a:r>
          </a:p>
          <a:p>
            <a:pPr algn="r"/>
            <a:r>
              <a:rPr lang="en-US" dirty="0">
                <a:latin typeface="Algerian" panose="04020705040A02060702" pitchFamily="82" charset="0"/>
              </a:rPr>
              <a:t>Saurabh </a:t>
            </a:r>
            <a:r>
              <a:rPr lang="en-US" dirty="0" err="1">
                <a:latin typeface="Algerian" panose="04020705040A02060702" pitchFamily="82" charset="0"/>
              </a:rPr>
              <a:t>desai</a:t>
            </a:r>
            <a:r>
              <a:rPr lang="en-US" dirty="0">
                <a:latin typeface="Algerian" panose="04020705040A02060702" pitchFamily="82" charset="0"/>
              </a:rPr>
              <a:t>: vu4f2122072</a:t>
            </a:r>
          </a:p>
          <a:p>
            <a:pPr algn="r"/>
            <a:endParaRPr lang="en-US" dirty="0">
              <a:latin typeface="Algerian" panose="04020705040A02060702" pitchFamily="82" charset="0"/>
            </a:endParaRPr>
          </a:p>
          <a:p>
            <a:pPr algn="ctr"/>
            <a:r>
              <a:rPr lang="en-US" dirty="0">
                <a:latin typeface="Algerian" panose="04020705040A02060702" pitchFamily="82" charset="0"/>
              </a:rPr>
              <a:t>Under the guidance of:</a:t>
            </a:r>
          </a:p>
          <a:p>
            <a:pPr algn="ctr"/>
            <a:r>
              <a:rPr lang="en-US" dirty="0">
                <a:latin typeface="Algerian" panose="04020705040A02060702" pitchFamily="82" charset="0"/>
              </a:rPr>
              <a:t>Prof. Saniya haji</a:t>
            </a:r>
          </a:p>
        </p:txBody>
      </p:sp>
    </p:spTree>
    <p:extLst>
      <p:ext uri="{BB962C8B-B14F-4D97-AF65-F5344CB8AC3E}">
        <p14:creationId xmlns:p14="http://schemas.microsoft.com/office/powerpoint/2010/main" val="224593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2" y="669961"/>
            <a:ext cx="10460736" cy="1097280"/>
          </a:xfrm>
        </p:spPr>
        <p:txBody>
          <a:bodyPr/>
          <a:lstStyle/>
          <a:p>
            <a:r>
              <a:rPr lang="en-US" dirty="0">
                <a:latin typeface="Arial Rounded MT Bold" panose="020F0704030504030204" pitchFamily="34" charset="0"/>
              </a:rPr>
              <a:t>Functionality performed by admin</a:t>
            </a:r>
          </a:p>
        </p:txBody>
      </p:sp>
      <p:sp>
        <p:nvSpPr>
          <p:cNvPr id="3" name="Content Placeholder 2"/>
          <p:cNvSpPr>
            <a:spLocks noGrp="1"/>
          </p:cNvSpPr>
          <p:nvPr>
            <p:ph idx="1"/>
          </p:nvPr>
        </p:nvSpPr>
        <p:spPr>
          <a:xfrm>
            <a:off x="793727" y="2085941"/>
            <a:ext cx="10853928" cy="5035296"/>
          </a:xfrm>
        </p:spPr>
        <p:txBody>
          <a:bodyPr>
            <a:normAutofit/>
          </a:bodyPr>
          <a:lstStyle/>
          <a:p>
            <a:r>
              <a:rPr lang="en-US" b="1" dirty="0"/>
              <a:t>Login </a:t>
            </a:r>
          </a:p>
          <a:p>
            <a:r>
              <a:rPr lang="en-US" b="1" dirty="0"/>
              <a:t>Manage user</a:t>
            </a:r>
          </a:p>
          <a:p>
            <a:r>
              <a:rPr lang="en-US" b="1" dirty="0"/>
              <a:t>Approve  user</a:t>
            </a:r>
          </a:p>
          <a:p>
            <a:r>
              <a:rPr lang="en-US" b="1" dirty="0"/>
              <a:t>Equipment data</a:t>
            </a:r>
          </a:p>
          <a:p>
            <a:r>
              <a:rPr lang="en-US" b="1" dirty="0"/>
              <a:t>Message box</a:t>
            </a:r>
          </a:p>
          <a:p>
            <a:r>
              <a:rPr lang="en-US" b="1" dirty="0"/>
              <a:t>Trainer data</a:t>
            </a:r>
          </a:p>
          <a:p>
            <a:r>
              <a:rPr lang="en-US" b="1" dirty="0"/>
              <a:t>Update fee</a:t>
            </a:r>
          </a:p>
          <a:p>
            <a:r>
              <a:rPr lang="en-US" b="1" dirty="0"/>
              <a:t>Update packages</a:t>
            </a:r>
          </a:p>
          <a:p>
            <a:r>
              <a:rPr lang="en-US" b="1" dirty="0"/>
              <a:t>Diet plan</a:t>
            </a:r>
          </a:p>
          <a:p>
            <a:r>
              <a:rPr lang="en-US" b="1" dirty="0"/>
              <a:t>Contact us</a:t>
            </a:r>
          </a:p>
          <a:p>
            <a:r>
              <a:rPr lang="en-US" b="1" dirty="0"/>
              <a:t>Gallery update</a:t>
            </a:r>
          </a:p>
          <a:p>
            <a:r>
              <a:rPr lang="en-US" b="1" dirty="0"/>
              <a:t>logout</a:t>
            </a:r>
          </a:p>
          <a:p>
            <a:endParaRPr lang="en-US" dirty="0"/>
          </a:p>
        </p:txBody>
      </p:sp>
    </p:spTree>
    <p:extLst>
      <p:ext uri="{BB962C8B-B14F-4D97-AF65-F5344CB8AC3E}">
        <p14:creationId xmlns:p14="http://schemas.microsoft.com/office/powerpoint/2010/main" val="279274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User &amp; admin Use case Diagram</a:t>
            </a:r>
          </a:p>
        </p:txBody>
      </p:sp>
      <p:pic>
        <p:nvPicPr>
          <p:cNvPr id="7" name="Content Placeholder 6" descr="C:\Users\Azmat Ullah\Desktop\use case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000" y="2603500"/>
            <a:ext cx="4974453" cy="4254500"/>
          </a:xfrm>
          <a:prstGeom prst="rect">
            <a:avLst/>
          </a:prstGeom>
          <a:noFill/>
          <a:ln>
            <a:noFill/>
          </a:ln>
        </p:spPr>
      </p:pic>
    </p:spTree>
    <p:extLst>
      <p:ext uri="{BB962C8B-B14F-4D97-AF65-F5344CB8AC3E}">
        <p14:creationId xmlns:p14="http://schemas.microsoft.com/office/powerpoint/2010/main" val="116702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Admin Use case Diagram</a:t>
            </a:r>
          </a:p>
        </p:txBody>
      </p:sp>
      <p:pic>
        <p:nvPicPr>
          <p:cNvPr id="5" name="Content Placeholder 4" descr="C:\Users\Azmat Ullah\Desktop\use case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7369" y="2349500"/>
            <a:ext cx="5200827" cy="4305300"/>
          </a:xfrm>
          <a:prstGeom prst="rect">
            <a:avLst/>
          </a:prstGeom>
          <a:noFill/>
          <a:ln>
            <a:noFill/>
          </a:ln>
        </p:spPr>
      </p:pic>
    </p:spTree>
    <p:extLst>
      <p:ext uri="{BB962C8B-B14F-4D97-AF65-F5344CB8AC3E}">
        <p14:creationId xmlns:p14="http://schemas.microsoft.com/office/powerpoint/2010/main" val="108032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Admin Use case Diagram</a:t>
            </a:r>
          </a:p>
        </p:txBody>
      </p:sp>
      <p:pic>
        <p:nvPicPr>
          <p:cNvPr id="6" name="Content Placeholder 5" descr="C:\Users\Azmat Ullah\Desktop\usecase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4700" y="2603500"/>
            <a:ext cx="4134146" cy="4025900"/>
          </a:xfrm>
          <a:prstGeom prst="rect">
            <a:avLst/>
          </a:prstGeom>
          <a:noFill/>
          <a:ln>
            <a:noFill/>
          </a:ln>
        </p:spPr>
      </p:pic>
    </p:spTree>
    <p:extLst>
      <p:ext uri="{BB962C8B-B14F-4D97-AF65-F5344CB8AC3E}">
        <p14:creationId xmlns:p14="http://schemas.microsoft.com/office/powerpoint/2010/main" val="402258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User register Sequence diagram</a:t>
            </a:r>
          </a:p>
        </p:txBody>
      </p:sp>
      <p:pic>
        <p:nvPicPr>
          <p:cNvPr id="5" name="Content Placeholder 4" descr="C:\Users\Azmat Ullah\Desktop\sequence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4800" y="2603500"/>
            <a:ext cx="5072569" cy="4152900"/>
          </a:xfrm>
          <a:prstGeom prst="rect">
            <a:avLst/>
          </a:prstGeom>
          <a:noFill/>
          <a:ln>
            <a:noFill/>
          </a:ln>
        </p:spPr>
      </p:pic>
    </p:spTree>
    <p:extLst>
      <p:ext uri="{BB962C8B-B14F-4D97-AF65-F5344CB8AC3E}">
        <p14:creationId xmlns:p14="http://schemas.microsoft.com/office/powerpoint/2010/main" val="336835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User login Sequence diagram</a:t>
            </a:r>
          </a:p>
        </p:txBody>
      </p:sp>
      <p:pic>
        <p:nvPicPr>
          <p:cNvPr id="6" name="Content Placeholder 5" descr="C:\Users\Azmat Ullah\Desktop\sequeece model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1000" y="2387600"/>
            <a:ext cx="4499402" cy="4330700"/>
          </a:xfrm>
          <a:prstGeom prst="rect">
            <a:avLst/>
          </a:prstGeom>
          <a:noFill/>
          <a:ln>
            <a:noFill/>
          </a:ln>
        </p:spPr>
      </p:pic>
    </p:spTree>
    <p:extLst>
      <p:ext uri="{BB962C8B-B14F-4D97-AF65-F5344CB8AC3E}">
        <p14:creationId xmlns:p14="http://schemas.microsoft.com/office/powerpoint/2010/main" val="390366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User  Sequence diagram</a:t>
            </a:r>
          </a:p>
        </p:txBody>
      </p:sp>
      <p:pic>
        <p:nvPicPr>
          <p:cNvPr id="5" name="Content Placeholder 4" descr="C:\Users\Azmat Ullah\Desktop\sequence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809" y="2476500"/>
            <a:ext cx="6434694" cy="3886200"/>
          </a:xfrm>
          <a:prstGeom prst="rect">
            <a:avLst/>
          </a:prstGeom>
          <a:noFill/>
          <a:ln>
            <a:noFill/>
          </a:ln>
        </p:spPr>
      </p:pic>
    </p:spTree>
    <p:extLst>
      <p:ext uri="{BB962C8B-B14F-4D97-AF65-F5344CB8AC3E}">
        <p14:creationId xmlns:p14="http://schemas.microsoft.com/office/powerpoint/2010/main" val="22220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Class  diagram</a:t>
            </a:r>
          </a:p>
        </p:txBody>
      </p:sp>
      <p:pic>
        <p:nvPicPr>
          <p:cNvPr id="6" name="Content Placeholder 5" descr="C:\Users\Azmat Ullah\Desktop\class fyyp.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0" y="2603500"/>
            <a:ext cx="6438899" cy="4013200"/>
          </a:xfrm>
          <a:prstGeom prst="rect">
            <a:avLst/>
          </a:prstGeom>
          <a:noFill/>
          <a:ln>
            <a:noFill/>
          </a:ln>
        </p:spPr>
      </p:pic>
    </p:spTree>
    <p:extLst>
      <p:ext uri="{BB962C8B-B14F-4D97-AF65-F5344CB8AC3E}">
        <p14:creationId xmlns:p14="http://schemas.microsoft.com/office/powerpoint/2010/main" val="391638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ERD diagram</a:t>
            </a:r>
          </a:p>
        </p:txBody>
      </p:sp>
      <p:pic>
        <p:nvPicPr>
          <p:cNvPr id="5" name="Content Placeholder 4" descr="C:\Users\Azmat Ullah\Desktop\ERDdd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065" y="2489200"/>
            <a:ext cx="6962183" cy="4089400"/>
          </a:xfrm>
          <a:prstGeom prst="rect">
            <a:avLst/>
          </a:prstGeom>
          <a:noFill/>
          <a:ln>
            <a:noFill/>
          </a:ln>
        </p:spPr>
      </p:pic>
    </p:spTree>
    <p:extLst>
      <p:ext uri="{BB962C8B-B14F-4D97-AF65-F5344CB8AC3E}">
        <p14:creationId xmlns:p14="http://schemas.microsoft.com/office/powerpoint/2010/main" val="93688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545E0F-A85A-4165-A586-ADB808605CB7}"/>
              </a:ext>
            </a:extLst>
          </p:cNvPr>
          <p:cNvSpPr>
            <a:spLocks noGrp="1"/>
          </p:cNvSpPr>
          <p:nvPr>
            <p:ph type="ctrTitle"/>
          </p:nvPr>
        </p:nvSpPr>
        <p:spPr>
          <a:xfrm>
            <a:off x="990063" y="1020441"/>
            <a:ext cx="8825658" cy="2677648"/>
          </a:xfrm>
        </p:spPr>
        <p:txBody>
          <a:bodyPr/>
          <a:lstStyle/>
          <a:p>
            <a:r>
              <a:rPr lang="en-US" b="1" dirty="0">
                <a:latin typeface="Arial Rounded MT Bold" panose="020F0704030504030204" pitchFamily="34" charset="0"/>
              </a:rPr>
              <a:t>           SNAP SHOTS</a:t>
            </a:r>
          </a:p>
        </p:txBody>
      </p:sp>
      <p:sp>
        <p:nvSpPr>
          <p:cNvPr id="5" name="Subtitle 4">
            <a:extLst>
              <a:ext uri="{FF2B5EF4-FFF2-40B4-BE49-F238E27FC236}">
                <a16:creationId xmlns:a16="http://schemas.microsoft.com/office/drawing/2014/main" id="{27D7BB09-E216-4659-9965-8B95AEFF43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6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9959-0520-4F50-A585-F70E5FF92832}"/>
              </a:ext>
            </a:extLst>
          </p:cNvPr>
          <p:cNvSpPr>
            <a:spLocks noGrp="1"/>
          </p:cNvSpPr>
          <p:nvPr>
            <p:ph type="title"/>
          </p:nvPr>
        </p:nvSpPr>
        <p:spPr/>
        <p:txBody>
          <a:bodyPr/>
          <a:lstStyle/>
          <a:p>
            <a:r>
              <a:rPr lang="en-US" dirty="0">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2B873EB7-560B-4B5D-9B20-13514331155E}"/>
              </a:ext>
            </a:extLst>
          </p:cNvPr>
          <p:cNvSpPr>
            <a:spLocks noGrp="1"/>
          </p:cNvSpPr>
          <p:nvPr>
            <p:ph idx="1"/>
          </p:nvPr>
        </p:nvSpPr>
        <p:spPr>
          <a:xfrm>
            <a:off x="933282" y="2894445"/>
            <a:ext cx="10690682" cy="4143664"/>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Gyms are become the essential part of our lives, providing best exercise and  body</a:t>
            </a:r>
          </a:p>
          <a:p>
            <a:pPr marL="0" indent="0" algn="just">
              <a:buNone/>
            </a:pPr>
            <a:r>
              <a:rPr lang="en-US" sz="2000" b="1" dirty="0">
                <a:latin typeface="Arial" panose="020B0604020202020204" pitchFamily="34" charset="0"/>
                <a:cs typeface="Arial" panose="020B0604020202020204" pitchFamily="34" charset="0"/>
              </a:rPr>
              <a:t>building facilities to our society. Therefore, at the management end there are some necessary steps to maintain the records of every individual including trainer, trainees, and staff But maintaining the records on paper is very difficult So, it is necessary to have a computerized system that manages all these issues.</a:t>
            </a:r>
          </a:p>
          <a:p>
            <a:pPr marL="0" indent="0" algn="just">
              <a:buNone/>
            </a:pPr>
            <a:r>
              <a:rPr lang="en-US" sz="2000" b="1" dirty="0">
                <a:latin typeface="Arial" panose="020B0604020202020204" pitchFamily="34" charset="0"/>
                <a:cs typeface="Arial" panose="020B0604020202020204" pitchFamily="34" charset="0"/>
              </a:rPr>
              <a:t>Thus working on the management system for Gym Industry are the basis of our</a:t>
            </a: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project. We have developed an automated version of the manual system, named as Gymnasium Management System. This system also provides excellent security of data at to its user.</a:t>
            </a:r>
          </a:p>
        </p:txBody>
      </p:sp>
    </p:spTree>
    <p:extLst>
      <p:ext uri="{BB962C8B-B14F-4D97-AF65-F5344CB8AC3E}">
        <p14:creationId xmlns:p14="http://schemas.microsoft.com/office/powerpoint/2010/main" val="335547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a:latin typeface="Arial Rounded MT Bold" panose="020F0704030504030204" pitchFamily="34" charset="0"/>
              </a:rPr>
              <a:t>Home Page:</a:t>
            </a:r>
          </a:p>
        </p:txBody>
      </p:sp>
      <p:pic>
        <p:nvPicPr>
          <p:cNvPr id="4" name="Content Placeholder 3" descr="C:\Users\Azmat Ullah\Deskto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00" y="2400300"/>
            <a:ext cx="6023771" cy="4025900"/>
          </a:xfrm>
          <a:prstGeom prst="rect">
            <a:avLst/>
          </a:prstGeom>
          <a:noFill/>
          <a:ln>
            <a:noFill/>
          </a:ln>
        </p:spPr>
      </p:pic>
    </p:spTree>
    <p:extLst>
      <p:ext uri="{BB962C8B-B14F-4D97-AF65-F5344CB8AC3E}">
        <p14:creationId xmlns:p14="http://schemas.microsoft.com/office/powerpoint/2010/main" val="86238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Admin Login:</a:t>
            </a:r>
          </a:p>
        </p:txBody>
      </p:sp>
      <p:pic>
        <p:nvPicPr>
          <p:cNvPr id="4" name="Content Placeholder 3" descr="C:\Users\Azmat Ullah\Desktop\New folder\WhatsApp Image 2019-07-28 at 11.09.34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61708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Gym Gallery :</a:t>
            </a:r>
          </a:p>
        </p:txBody>
      </p:sp>
      <p:pic>
        <p:nvPicPr>
          <p:cNvPr id="4" name="Content Placeholder 3" descr="C:\Users\Azmat Ullah\Desktop\New folder\WhatsApp Image 2019-07-28 at 11.08.34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71587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Pricing plan:</a:t>
            </a:r>
          </a:p>
        </p:txBody>
      </p:sp>
      <p:pic>
        <p:nvPicPr>
          <p:cNvPr id="4" name="Content Placeholder 3" descr="C:\Users\Azmat Ullah\Desktop\New folder\WhatsApp Image 2019-07-28 at 11.09.32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134790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User registration :</a:t>
            </a:r>
          </a:p>
        </p:txBody>
      </p:sp>
      <p:pic>
        <p:nvPicPr>
          <p:cNvPr id="4" name="Content Placeholder 3" descr="C:\Users\Azmat Ullah\Desktop\New folder\WhatsApp Image 2019-07-28 at 11.09.35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27300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Admin dashboard :</a:t>
            </a:r>
          </a:p>
        </p:txBody>
      </p:sp>
      <p:pic>
        <p:nvPicPr>
          <p:cNvPr id="5" name="Content Placeholder 4" descr="C:\Users\Azmat Ullah\Desktop\New folder\WhatsApp Image 2019-07-28 at 11.09.35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179654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Manage user:</a:t>
            </a:r>
          </a:p>
        </p:txBody>
      </p:sp>
      <p:pic>
        <p:nvPicPr>
          <p:cNvPr id="5" name="Content Placeholder 4" descr="C:\Users\Azmat Ullah\Desktop\New folder\WhatsApp Image 2019-07-28 at 11.09.36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19427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Approve user:</a:t>
            </a:r>
          </a:p>
        </p:txBody>
      </p:sp>
      <p:pic>
        <p:nvPicPr>
          <p:cNvPr id="6" name="Content Placeholder 5" descr="C:\Users\Azmat Ullah\Desktop\New folder\WhatsApp Image 2019-07-28 at 11.09.36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85460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Manage trainer:</a:t>
            </a:r>
          </a:p>
        </p:txBody>
      </p:sp>
      <p:pic>
        <p:nvPicPr>
          <p:cNvPr id="5" name="Content Placeholder 4" descr="C:\Users\Azmat Ullah\Desktop\New folder\WhatsApp Image 2019-07-28 at 11.09.38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812235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Manage equipment:</a:t>
            </a:r>
          </a:p>
        </p:txBody>
      </p:sp>
      <p:pic>
        <p:nvPicPr>
          <p:cNvPr id="5" name="Content Placeholder 4" descr="C:\Users\Azmat Ullah\Desktop\New folder\WhatsApp Image 2019-07-28 at 11.09.37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42397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49EA-0D75-4E36-BEF1-BBD0941E817C}"/>
              </a:ext>
            </a:extLst>
          </p:cNvPr>
          <p:cNvSpPr>
            <a:spLocks noGrp="1"/>
          </p:cNvSpPr>
          <p:nvPr>
            <p:ph type="title"/>
          </p:nvPr>
        </p:nvSpPr>
        <p:spPr/>
        <p:txBody>
          <a:bodyPr/>
          <a:lstStyle/>
          <a:p>
            <a:r>
              <a:rPr lang="en-US" dirty="0">
                <a:latin typeface="Arial Rounded MT Bold" panose="020F0704030504030204" pitchFamily="34" charset="0"/>
              </a:rPr>
              <a:t>EXISTING SYSTEM AND COMPARISON</a:t>
            </a:r>
          </a:p>
        </p:txBody>
      </p:sp>
      <p:sp>
        <p:nvSpPr>
          <p:cNvPr id="3" name="Text Placeholder 2">
            <a:extLst>
              <a:ext uri="{FF2B5EF4-FFF2-40B4-BE49-F238E27FC236}">
                <a16:creationId xmlns:a16="http://schemas.microsoft.com/office/drawing/2014/main" id="{3284F9A2-AF77-4F3E-AAB1-C99D5EF62684}"/>
              </a:ext>
            </a:extLst>
          </p:cNvPr>
          <p:cNvSpPr>
            <a:spLocks noGrp="1"/>
          </p:cNvSpPr>
          <p:nvPr>
            <p:ph type="body" idx="1"/>
          </p:nvPr>
        </p:nvSpPr>
        <p:spPr/>
        <p:txBody>
          <a:bodyPr/>
          <a:lstStyle/>
          <a:p>
            <a:r>
              <a:rPr lang="en-US" b="1" dirty="0"/>
              <a:t>Existing System</a:t>
            </a:r>
          </a:p>
        </p:txBody>
      </p:sp>
      <p:sp>
        <p:nvSpPr>
          <p:cNvPr id="4" name="Content Placeholder 3">
            <a:extLst>
              <a:ext uri="{FF2B5EF4-FFF2-40B4-BE49-F238E27FC236}">
                <a16:creationId xmlns:a16="http://schemas.microsoft.com/office/drawing/2014/main" id="{44DE3454-5A83-4814-AD0A-E3DE367EB411}"/>
              </a:ext>
            </a:extLst>
          </p:cNvPr>
          <p:cNvSpPr>
            <a:spLocks noGrp="1"/>
          </p:cNvSpPr>
          <p:nvPr>
            <p:ph sz="half" idx="2"/>
          </p:nvPr>
        </p:nvSpPr>
        <p:spPr>
          <a:xfrm>
            <a:off x="1154953" y="3198448"/>
            <a:ext cx="5053757" cy="3532136"/>
          </a:xfrm>
        </p:spPr>
        <p:txBody>
          <a:bodyPr>
            <a:normAutofit/>
          </a:bodyPr>
          <a:lstStyle/>
          <a:p>
            <a:r>
              <a:rPr lang="en-US" sz="2000" b="1" dirty="0"/>
              <a:t>Existing system is a static website so you have to use file system to save record.</a:t>
            </a:r>
          </a:p>
          <a:p>
            <a:r>
              <a:rPr lang="en-US" sz="2000" b="1" dirty="0"/>
              <a:t>Time consuming system.</a:t>
            </a:r>
          </a:p>
          <a:p>
            <a:r>
              <a:rPr lang="en-US" sz="2000" b="1" dirty="0"/>
              <a:t>No proper system to make announcements.</a:t>
            </a:r>
          </a:p>
          <a:p>
            <a:r>
              <a:rPr lang="en-US" sz="2000" b="1" dirty="0"/>
              <a:t>Important information can be missed while writing on page</a:t>
            </a:r>
          </a:p>
          <a:p>
            <a:r>
              <a:rPr lang="en-US" sz="2000" b="1" dirty="0"/>
              <a:t>Inefficient and slow search.</a:t>
            </a:r>
          </a:p>
        </p:txBody>
      </p:sp>
      <p:sp>
        <p:nvSpPr>
          <p:cNvPr id="5" name="Text Placeholder 4">
            <a:extLst>
              <a:ext uri="{FF2B5EF4-FFF2-40B4-BE49-F238E27FC236}">
                <a16:creationId xmlns:a16="http://schemas.microsoft.com/office/drawing/2014/main" id="{89DA3874-E415-4099-99ED-AFF116DE3722}"/>
              </a:ext>
            </a:extLst>
          </p:cNvPr>
          <p:cNvSpPr>
            <a:spLocks noGrp="1"/>
          </p:cNvSpPr>
          <p:nvPr>
            <p:ph type="body" sz="quarter" idx="3"/>
          </p:nvPr>
        </p:nvSpPr>
        <p:spPr/>
        <p:txBody>
          <a:bodyPr/>
          <a:lstStyle/>
          <a:p>
            <a:r>
              <a:rPr lang="en-US" b="1" dirty="0"/>
              <a:t>Proposed System</a:t>
            </a:r>
          </a:p>
        </p:txBody>
      </p:sp>
      <p:sp>
        <p:nvSpPr>
          <p:cNvPr id="6" name="Content Placeholder 5">
            <a:extLst>
              <a:ext uri="{FF2B5EF4-FFF2-40B4-BE49-F238E27FC236}">
                <a16:creationId xmlns:a16="http://schemas.microsoft.com/office/drawing/2014/main" id="{D4886353-0C40-4CDD-B9EA-CB2C3122730E}"/>
              </a:ext>
            </a:extLst>
          </p:cNvPr>
          <p:cNvSpPr>
            <a:spLocks noGrp="1"/>
          </p:cNvSpPr>
          <p:nvPr>
            <p:ph sz="quarter" idx="4"/>
          </p:nvPr>
        </p:nvSpPr>
        <p:spPr>
          <a:xfrm>
            <a:off x="6208711" y="3187921"/>
            <a:ext cx="5378686" cy="3670079"/>
          </a:xfrm>
        </p:spPr>
        <p:txBody>
          <a:bodyPr>
            <a:normAutofit/>
          </a:bodyPr>
          <a:lstStyle/>
          <a:p>
            <a:r>
              <a:rPr lang="en-US" sz="2000" b="1" dirty="0"/>
              <a:t>New proposed system allow to user to save record is database.</a:t>
            </a:r>
          </a:p>
          <a:p>
            <a:r>
              <a:rPr lang="en-US" sz="2000" b="1" dirty="0"/>
              <a:t>Fast and easy to use</a:t>
            </a:r>
          </a:p>
          <a:p>
            <a:r>
              <a:rPr lang="en-US" sz="2000" b="1" dirty="0"/>
              <a:t>An easy way to make a announcements.</a:t>
            </a:r>
          </a:p>
          <a:p>
            <a:r>
              <a:rPr lang="en-US" sz="2000" b="1" dirty="0"/>
              <a:t>Full fledge information system.</a:t>
            </a:r>
          </a:p>
          <a:p>
            <a:r>
              <a:rPr lang="en-US" sz="2000" b="1" dirty="0"/>
              <a:t>Efficient and proper availability of data.</a:t>
            </a:r>
          </a:p>
        </p:txBody>
      </p:sp>
    </p:spTree>
    <p:extLst>
      <p:ext uri="{BB962C8B-B14F-4D97-AF65-F5344CB8AC3E}">
        <p14:creationId xmlns:p14="http://schemas.microsoft.com/office/powerpoint/2010/main" val="627513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7 days diet plan:</a:t>
            </a:r>
          </a:p>
        </p:txBody>
      </p:sp>
      <p:pic>
        <p:nvPicPr>
          <p:cNvPr id="6" name="Content Placeholder 5" descr="C:\Users\Azmat Ullah\Desktop\New folder\WhatsApp Image 2019-07-28 at 11.09.40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444464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44B4282-0C9A-4EB3-90F7-49D75B5CEC2F}"/>
              </a:ext>
            </a:extLst>
          </p:cNvPr>
          <p:cNvSpPr>
            <a:spLocks noGrp="1"/>
          </p:cNvSpPr>
          <p:nvPr>
            <p:ph type="ctrTitle"/>
          </p:nvPr>
        </p:nvSpPr>
        <p:spPr/>
        <p:txBody>
          <a:bodyPr/>
          <a:lstStyle/>
          <a:p>
            <a:r>
              <a:rPr lang="en-US" dirty="0"/>
              <a:t>               </a:t>
            </a:r>
            <a:r>
              <a:rPr lang="en-US" sz="6000" b="1" dirty="0">
                <a:solidFill>
                  <a:srgbClr val="C00000"/>
                </a:solidFill>
              </a:rPr>
              <a:t>THE END</a:t>
            </a:r>
            <a:br>
              <a:rPr lang="en-US" sz="6000" b="1" dirty="0">
                <a:solidFill>
                  <a:srgbClr val="C00000"/>
                </a:solidFill>
              </a:rPr>
            </a:br>
            <a:r>
              <a:rPr lang="en-US" sz="6000" b="1" dirty="0">
                <a:solidFill>
                  <a:srgbClr val="C00000"/>
                </a:solidFill>
              </a:rPr>
              <a:t>         THANK YOU ALL!!</a:t>
            </a:r>
          </a:p>
        </p:txBody>
      </p:sp>
      <p:sp>
        <p:nvSpPr>
          <p:cNvPr id="14" name="Subtitle 13">
            <a:extLst>
              <a:ext uri="{FF2B5EF4-FFF2-40B4-BE49-F238E27FC236}">
                <a16:creationId xmlns:a16="http://schemas.microsoft.com/office/drawing/2014/main" id="{2FACF954-9939-44AA-8254-44C503DE59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327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963-E6FC-48B4-82A7-34061319087D}"/>
              </a:ext>
            </a:extLst>
          </p:cNvPr>
          <p:cNvSpPr>
            <a:spLocks noGrp="1"/>
          </p:cNvSpPr>
          <p:nvPr>
            <p:ph type="title"/>
          </p:nvPr>
        </p:nvSpPr>
        <p:spPr/>
        <p:txBody>
          <a:bodyPr/>
          <a:lstStyle/>
          <a:p>
            <a:r>
              <a:rPr lang="en-US" b="1" dirty="0">
                <a:latin typeface="Arial Rounded MT Bold" panose="020F0704030504030204" pitchFamily="34" charset="0"/>
              </a:rPr>
              <a:t>Project scope</a:t>
            </a:r>
            <a:r>
              <a:rPr lang="en-US" dirty="0"/>
              <a:t>:</a:t>
            </a:r>
          </a:p>
        </p:txBody>
      </p:sp>
      <p:sp>
        <p:nvSpPr>
          <p:cNvPr id="7" name="Content Placeholder 6">
            <a:extLst>
              <a:ext uri="{FF2B5EF4-FFF2-40B4-BE49-F238E27FC236}">
                <a16:creationId xmlns:a16="http://schemas.microsoft.com/office/drawing/2014/main" id="{F29323FE-6096-47AC-B60D-13D81F6E35B0}"/>
              </a:ext>
            </a:extLst>
          </p:cNvPr>
          <p:cNvSpPr>
            <a:spLocks noGrp="1"/>
          </p:cNvSpPr>
          <p:nvPr>
            <p:ph idx="1"/>
          </p:nvPr>
        </p:nvSpPr>
        <p:spPr>
          <a:xfrm>
            <a:off x="1154954" y="2603500"/>
            <a:ext cx="10762226" cy="4254500"/>
          </a:xfrm>
        </p:spPr>
        <p:txBody>
          <a:bodyPr>
            <a:normAutofit lnSpcReduction="10000"/>
          </a:bodyPr>
          <a:lstStyle/>
          <a:p>
            <a:pPr>
              <a:buFont typeface="Wingdings" panose="05000000000000000000" pitchFamily="2" charset="2"/>
              <a:buChar char="Ø"/>
            </a:pPr>
            <a:r>
              <a:rPr lang="en-US" sz="2000" b="1" dirty="0"/>
              <a:t>The administrator has the full fledged rights over this system.</a:t>
            </a:r>
          </a:p>
          <a:p>
            <a:pPr>
              <a:buFont typeface="Wingdings" panose="05000000000000000000" pitchFamily="2" charset="2"/>
              <a:buChar char="Ø"/>
            </a:pPr>
            <a:r>
              <a:rPr lang="en-US" sz="2000" b="1" dirty="0"/>
              <a:t>The admin can register and view the customers profile data.</a:t>
            </a:r>
          </a:p>
          <a:p>
            <a:pPr>
              <a:buFont typeface="Wingdings" panose="05000000000000000000" pitchFamily="2" charset="2"/>
              <a:buChar char="Ø"/>
            </a:pPr>
            <a:r>
              <a:rPr lang="en-US" sz="2000" b="1" dirty="0"/>
              <a:t>The admin can make announcement about any thing.</a:t>
            </a:r>
          </a:p>
          <a:p>
            <a:pPr>
              <a:buFont typeface="Wingdings" panose="05000000000000000000" pitchFamily="2" charset="2"/>
              <a:buChar char="Ø"/>
            </a:pPr>
            <a:r>
              <a:rPr lang="en-US" sz="2000" b="1" dirty="0"/>
              <a:t>The admin can upgrade gym packages at any time.</a:t>
            </a:r>
          </a:p>
          <a:p>
            <a:pPr>
              <a:buFont typeface="Wingdings" panose="05000000000000000000" pitchFamily="2" charset="2"/>
              <a:buChar char="Ø"/>
            </a:pPr>
            <a:r>
              <a:rPr lang="en-US" sz="2000" b="1" dirty="0"/>
              <a:t>Customer can contact with the admin through message box any time.</a:t>
            </a:r>
          </a:p>
          <a:p>
            <a:pPr>
              <a:buFont typeface="Wingdings" panose="05000000000000000000" pitchFamily="2" charset="2"/>
              <a:buChar char="Ø"/>
            </a:pPr>
            <a:r>
              <a:rPr lang="en-US" sz="2000" b="1" dirty="0"/>
              <a:t>Customer can avail the diet plan of their own desire.</a:t>
            </a:r>
          </a:p>
          <a:p>
            <a:pPr>
              <a:buFont typeface="Wingdings" panose="05000000000000000000" pitchFamily="2" charset="2"/>
              <a:buChar char="Ø"/>
            </a:pPr>
            <a:r>
              <a:rPr lang="en-US" sz="2000" b="1" dirty="0"/>
              <a:t>Customer can get more updates from the system by joining different social accounts.</a:t>
            </a:r>
          </a:p>
          <a:p>
            <a:pPr>
              <a:buFont typeface="Wingdings" panose="05000000000000000000" pitchFamily="2" charset="2"/>
              <a:buChar char="Ø"/>
            </a:pPr>
            <a:r>
              <a:rPr lang="en-US" sz="2000" b="1" dirty="0"/>
              <a:t>Customers can view updated diet plan , updated exercises </a:t>
            </a:r>
            <a:r>
              <a:rPr lang="en-US" sz="2000" b="1" dirty="0" err="1"/>
              <a:t>schedule,and</a:t>
            </a:r>
            <a:r>
              <a:rPr lang="en-US" sz="2000" b="1" dirty="0"/>
              <a:t> can question to admin and view the answer.</a:t>
            </a:r>
          </a:p>
          <a:p>
            <a:pPr>
              <a:buFont typeface="Wingdings" panose="05000000000000000000" pitchFamily="2" charset="2"/>
              <a:buChar char="Ø"/>
            </a:pPr>
            <a:r>
              <a:rPr lang="en-US" sz="2000" b="1" dirty="0"/>
              <a:t>Customers can contact with other gym mates online.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700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5661-1CE2-423C-8116-FBBBF4234CAD}"/>
              </a:ext>
            </a:extLst>
          </p:cNvPr>
          <p:cNvSpPr>
            <a:spLocks noGrp="1"/>
          </p:cNvSpPr>
          <p:nvPr>
            <p:ph type="title"/>
          </p:nvPr>
        </p:nvSpPr>
        <p:spPr/>
        <p:txBody>
          <a:bodyPr/>
          <a:lstStyle/>
          <a:p>
            <a:r>
              <a:rPr lang="en-US" dirty="0">
                <a:latin typeface="Arial Rounded MT Bold" panose="020F0704030504030204" pitchFamily="34" charset="0"/>
              </a:rPr>
              <a:t>Project Goal:</a:t>
            </a:r>
          </a:p>
        </p:txBody>
      </p:sp>
      <p:sp>
        <p:nvSpPr>
          <p:cNvPr id="3" name="Content Placeholder 2">
            <a:extLst>
              <a:ext uri="{FF2B5EF4-FFF2-40B4-BE49-F238E27FC236}">
                <a16:creationId xmlns:a16="http://schemas.microsoft.com/office/drawing/2014/main" id="{FD6C7F04-1797-4A10-8C4A-AD20AD908D5F}"/>
              </a:ext>
            </a:extLst>
          </p:cNvPr>
          <p:cNvSpPr>
            <a:spLocks noGrp="1"/>
          </p:cNvSpPr>
          <p:nvPr>
            <p:ph idx="1"/>
          </p:nvPr>
        </p:nvSpPr>
        <p:spPr>
          <a:xfrm>
            <a:off x="1154954" y="2603500"/>
            <a:ext cx="10312521" cy="4254500"/>
          </a:xfrm>
        </p:spPr>
        <p:txBody>
          <a:bodyPr>
            <a:normAutofit/>
          </a:bodyPr>
          <a:lstStyle/>
          <a:p>
            <a:r>
              <a:rPr lang="en-US" sz="2400" b="1" dirty="0"/>
              <a:t>To remove the manual or paper work in the Fitness club.</a:t>
            </a:r>
          </a:p>
          <a:p>
            <a:r>
              <a:rPr lang="en-US" sz="2400" b="1" dirty="0"/>
              <a:t>Provide a platform with interactive user interface for both customer and admin.</a:t>
            </a:r>
          </a:p>
          <a:p>
            <a:r>
              <a:rPr lang="en-US" sz="2400" b="1" dirty="0"/>
              <a:t>Save the time of both admin and customer.</a:t>
            </a:r>
          </a:p>
          <a:p>
            <a:r>
              <a:rPr lang="en-US" sz="2400" b="1" dirty="0"/>
              <a:t>Get online plans in effective manners.</a:t>
            </a:r>
          </a:p>
          <a:p>
            <a:r>
              <a:rPr lang="en-US" sz="2400" b="1" dirty="0"/>
              <a:t>To save cost of each user.</a:t>
            </a:r>
          </a:p>
          <a:p>
            <a:r>
              <a:rPr lang="en-US" sz="2400" b="1" dirty="0"/>
              <a:t>The one who cannot afford gym packages ,also get benefits by viewing different exercise , diet plan tutorials.</a:t>
            </a:r>
          </a:p>
          <a:p>
            <a:r>
              <a:rPr lang="en-US" sz="2400" b="1" dirty="0"/>
              <a:t>User friendly.</a:t>
            </a:r>
          </a:p>
          <a:p>
            <a:endParaRPr lang="en-US" dirty="0"/>
          </a:p>
        </p:txBody>
      </p:sp>
    </p:spTree>
    <p:extLst>
      <p:ext uri="{BB962C8B-B14F-4D97-AF65-F5344CB8AC3E}">
        <p14:creationId xmlns:p14="http://schemas.microsoft.com/office/powerpoint/2010/main" val="108600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1701-51A6-469A-9221-4EFD85623E0A}"/>
              </a:ext>
            </a:extLst>
          </p:cNvPr>
          <p:cNvSpPr>
            <a:spLocks noGrp="1"/>
          </p:cNvSpPr>
          <p:nvPr>
            <p:ph type="title"/>
          </p:nvPr>
        </p:nvSpPr>
        <p:spPr/>
        <p:txBody>
          <a:bodyPr/>
          <a:lstStyle/>
          <a:p>
            <a:r>
              <a:rPr lang="en-US" dirty="0">
                <a:latin typeface="Arial Rounded MT Bold" panose="020F0704030504030204" pitchFamily="34" charset="0"/>
              </a:rPr>
              <a:t>Software and Hardware Requirements &amp; Techniques</a:t>
            </a:r>
          </a:p>
        </p:txBody>
      </p:sp>
      <p:sp>
        <p:nvSpPr>
          <p:cNvPr id="3" name="Content Placeholder 2">
            <a:extLst>
              <a:ext uri="{FF2B5EF4-FFF2-40B4-BE49-F238E27FC236}">
                <a16:creationId xmlns:a16="http://schemas.microsoft.com/office/drawing/2014/main" id="{D82838C0-A1A3-41A6-A305-6BB4336448C1}"/>
              </a:ext>
            </a:extLst>
          </p:cNvPr>
          <p:cNvSpPr>
            <a:spLocks noGrp="1"/>
          </p:cNvSpPr>
          <p:nvPr>
            <p:ph idx="1"/>
          </p:nvPr>
        </p:nvSpPr>
        <p:spPr>
          <a:xfrm>
            <a:off x="1154954" y="2221251"/>
            <a:ext cx="11037046" cy="4636749"/>
          </a:xfrm>
        </p:spPr>
        <p:txBody>
          <a:bodyPr>
            <a:normAutofit/>
          </a:bodyPr>
          <a:lstStyle/>
          <a:p>
            <a:pPr marL="0" indent="0">
              <a:buNone/>
            </a:pPr>
            <a:r>
              <a:rPr lang="en-US" b="1" dirty="0">
                <a:latin typeface="Arial" panose="020B0604020202020204" pitchFamily="34" charset="0"/>
                <a:cs typeface="Arial" panose="020B0604020202020204" pitchFamily="34" charset="0"/>
              </a:rPr>
              <a:t>Requirements:</a:t>
            </a:r>
          </a:p>
          <a:p>
            <a:pPr marL="0" indent="0">
              <a:buNone/>
            </a:pPr>
            <a:r>
              <a:rPr lang="en-US" b="1" dirty="0">
                <a:latin typeface="Arial" panose="020B0604020202020204" pitchFamily="34" charset="0"/>
                <a:cs typeface="Arial" panose="020B0604020202020204" pitchFamily="34" charset="0"/>
              </a:rPr>
              <a:t>CPU</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SECONDARY STORAGE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MEMORY</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WEB BROWSER </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TECHNIQUES:</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HTML</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PHP</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CSS</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JavaScript</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python/java</a:t>
            </a:r>
          </a:p>
          <a:p>
            <a:pPr>
              <a:buFont typeface="Wingdings" panose="05000000000000000000" pitchFamily="2" charset="2"/>
              <a:buChar char="Ø"/>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1726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Functional requirement:</a:t>
            </a:r>
          </a:p>
        </p:txBody>
      </p:sp>
      <p:sp>
        <p:nvSpPr>
          <p:cNvPr id="3" name="Content Placeholder 2"/>
          <p:cNvSpPr>
            <a:spLocks noGrp="1"/>
          </p:cNvSpPr>
          <p:nvPr>
            <p:ph idx="1"/>
          </p:nvPr>
        </p:nvSpPr>
        <p:spPr/>
        <p:txBody>
          <a:bodyPr>
            <a:normAutofit/>
          </a:bodyPr>
          <a:lstStyle/>
          <a:p>
            <a:r>
              <a:rPr lang="en-US" sz="2400" b="1" dirty="0">
                <a:latin typeface="Arial Narrow" panose="020B0606020202030204" pitchFamily="34" charset="0"/>
              </a:rPr>
              <a:t>LOGIN</a:t>
            </a:r>
          </a:p>
          <a:p>
            <a:r>
              <a:rPr lang="en-US" sz="2400" b="1" dirty="0">
                <a:latin typeface="Arial Narrow" panose="020B0606020202030204" pitchFamily="34" charset="0"/>
              </a:rPr>
              <a:t>MANAGE USERS</a:t>
            </a:r>
          </a:p>
          <a:p>
            <a:r>
              <a:rPr lang="en-US" sz="2400" b="1" dirty="0">
                <a:latin typeface="Arial Narrow" panose="020B0606020202030204" pitchFamily="34" charset="0"/>
              </a:rPr>
              <a:t>MANAGE TRANSACTIONS</a:t>
            </a:r>
          </a:p>
          <a:p>
            <a:r>
              <a:rPr lang="en-US" sz="2400" b="1" dirty="0">
                <a:latin typeface="Arial Narrow" panose="020B0606020202030204" pitchFamily="34" charset="0"/>
              </a:rPr>
              <a:t>MANAGE EXPANSES</a:t>
            </a:r>
          </a:p>
          <a:p>
            <a:r>
              <a:rPr lang="en-US" sz="2400" b="1" dirty="0">
                <a:latin typeface="Arial Narrow" panose="020B0606020202030204" pitchFamily="34" charset="0"/>
              </a:rPr>
              <a:t>MANAGE MACHINERY</a:t>
            </a:r>
          </a:p>
          <a:p>
            <a:r>
              <a:rPr lang="en-US" sz="2400" b="1" dirty="0">
                <a:latin typeface="Arial Narrow" panose="020B0606020202030204" pitchFamily="34" charset="0"/>
              </a:rPr>
              <a:t>CREATE REPORTS</a:t>
            </a:r>
          </a:p>
        </p:txBody>
      </p:sp>
      <p:sp>
        <p:nvSpPr>
          <p:cNvPr id="4" name="Rectangle 3">
            <a:extLst>
              <a:ext uri="{FF2B5EF4-FFF2-40B4-BE49-F238E27FC236}">
                <a16:creationId xmlns:a16="http://schemas.microsoft.com/office/drawing/2014/main" id="{E34CD005-0F4C-45F2-99DE-0CD1A884530E}"/>
              </a:ext>
            </a:extLst>
          </p:cNvPr>
          <p:cNvSpPr/>
          <p:nvPr/>
        </p:nvSpPr>
        <p:spPr>
          <a:xfrm>
            <a:off x="1593273" y="2603500"/>
            <a:ext cx="5957455" cy="644087"/>
          </a:xfrm>
          <a:prstGeom prst="rect">
            <a:avLst/>
          </a:prstGeom>
        </p:spPr>
        <p:txBody>
          <a:bodyPr wrap="square">
            <a:spAutoFit/>
          </a:bodyPr>
          <a:lstStyle/>
          <a:p>
            <a:pPr>
              <a:lnSpc>
                <a:spcPct val="115000"/>
              </a:lnSpc>
              <a:spcAft>
                <a:spcPts val="1000"/>
              </a:spcAft>
            </a:pPr>
            <a:br>
              <a:rPr lang="en-US" dirty="0">
                <a:latin typeface="Times New Roman" panose="02020603050405020304" pitchFamily="18" charset="0"/>
                <a:ea typeface="SimSun" panose="02010600030101010101" pitchFamily="2" charset="-122"/>
                <a:cs typeface="Arial" panose="020B0604020202020204" pitchFamily="34" charset="0"/>
              </a:rPr>
            </a:br>
            <a:endParaRPr lang="en-US" sz="14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85812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Non</a:t>
            </a:r>
            <a:r>
              <a:rPr lang="en-US" dirty="0">
                <a:latin typeface="Algerian" panose="04020705040A02060702" pitchFamily="82" charset="0"/>
              </a:rPr>
              <a:t> </a:t>
            </a:r>
            <a:r>
              <a:rPr lang="en-US" dirty="0">
                <a:latin typeface="Arial Rounded MT Bold" panose="020F0704030504030204" pitchFamily="34" charset="0"/>
              </a:rPr>
              <a:t>Functional</a:t>
            </a:r>
            <a:r>
              <a:rPr lang="en-US" dirty="0">
                <a:latin typeface="Algerian" panose="04020705040A02060702" pitchFamily="82" charset="0"/>
              </a:rPr>
              <a:t> </a:t>
            </a:r>
            <a:r>
              <a:rPr lang="en-US" dirty="0">
                <a:latin typeface="Arial Rounded MT Bold" panose="020F0704030504030204" pitchFamily="34" charset="0"/>
              </a:rPr>
              <a:t>requirement:</a:t>
            </a:r>
          </a:p>
        </p:txBody>
      </p:sp>
      <p:sp>
        <p:nvSpPr>
          <p:cNvPr id="3" name="Content Placeholder 2"/>
          <p:cNvSpPr>
            <a:spLocks noGrp="1"/>
          </p:cNvSpPr>
          <p:nvPr>
            <p:ph idx="1"/>
          </p:nvPr>
        </p:nvSpPr>
        <p:spPr>
          <a:xfrm>
            <a:off x="1154954" y="2603499"/>
            <a:ext cx="9152828" cy="4088245"/>
          </a:xfrm>
        </p:spPr>
        <p:txBody>
          <a:bodyPr>
            <a:noAutofit/>
          </a:bodyPr>
          <a:lstStyle/>
          <a:p>
            <a:r>
              <a:rPr lang="en-US" sz="2400" b="1" dirty="0">
                <a:latin typeface="Arial Narrow" panose="020B0606020202030204" pitchFamily="34" charset="0"/>
              </a:rPr>
              <a:t>PERFORMANCES</a:t>
            </a:r>
          </a:p>
          <a:p>
            <a:r>
              <a:rPr lang="en-US" sz="2400" b="1" dirty="0">
                <a:latin typeface="Arial Narrow" panose="020B0606020202030204" pitchFamily="34" charset="0"/>
              </a:rPr>
              <a:t>RELIABILITY</a:t>
            </a:r>
          </a:p>
          <a:p>
            <a:r>
              <a:rPr lang="en-US" sz="2400" b="1" dirty="0">
                <a:latin typeface="Arial Narrow" panose="020B0606020202030204" pitchFamily="34" charset="0"/>
              </a:rPr>
              <a:t>SECURITY</a:t>
            </a:r>
          </a:p>
          <a:p>
            <a:r>
              <a:rPr lang="en-US" sz="2400" b="1" dirty="0">
                <a:latin typeface="Arial Narrow" panose="020B0606020202030204" pitchFamily="34" charset="0"/>
              </a:rPr>
              <a:t>SCALABILITY</a:t>
            </a:r>
          </a:p>
          <a:p>
            <a:r>
              <a:rPr lang="en-US" sz="2400" b="1" dirty="0">
                <a:latin typeface="Arial Narrow" panose="020B0606020202030204" pitchFamily="34" charset="0"/>
              </a:rPr>
              <a:t>EASE OF USE</a:t>
            </a:r>
          </a:p>
          <a:p>
            <a:r>
              <a:rPr lang="en-US" sz="2400" b="1" dirty="0">
                <a:latin typeface="Arial Narrow" panose="020B0606020202030204" pitchFamily="34" charset="0"/>
              </a:rPr>
              <a:t>ACCESSIBILTY</a:t>
            </a:r>
          </a:p>
          <a:p>
            <a:r>
              <a:rPr lang="en-US" sz="2400" b="1" dirty="0">
                <a:latin typeface="Arial Narrow" panose="020B0606020202030204" pitchFamily="34" charset="0"/>
              </a:rPr>
              <a:t>EFFICIENCY</a:t>
            </a:r>
          </a:p>
          <a:p>
            <a:r>
              <a:rPr lang="en-US" sz="2400" b="1" dirty="0">
                <a:latin typeface="Arial Narrow" panose="020B0606020202030204" pitchFamily="34" charset="0"/>
              </a:rPr>
              <a:t>MAINTAINABILITY</a:t>
            </a:r>
          </a:p>
        </p:txBody>
      </p:sp>
    </p:spTree>
    <p:extLst>
      <p:ext uri="{BB962C8B-B14F-4D97-AF65-F5344CB8AC3E}">
        <p14:creationId xmlns:p14="http://schemas.microsoft.com/office/powerpoint/2010/main" val="35618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Modules:</a:t>
            </a:r>
          </a:p>
        </p:txBody>
      </p:sp>
      <p:sp>
        <p:nvSpPr>
          <p:cNvPr id="3" name="Content Placeholder 2"/>
          <p:cNvSpPr>
            <a:spLocks noGrp="1"/>
          </p:cNvSpPr>
          <p:nvPr>
            <p:ph idx="1"/>
          </p:nvPr>
        </p:nvSpPr>
        <p:spPr>
          <a:xfrm>
            <a:off x="1022604" y="2601480"/>
            <a:ext cx="10146792" cy="3514471"/>
          </a:xfrm>
        </p:spPr>
        <p:txBody>
          <a:bodyPr>
            <a:normAutofit/>
          </a:bodyPr>
          <a:lstStyle/>
          <a:p>
            <a:r>
              <a:rPr lang="en-US" sz="2400" b="1" dirty="0">
                <a:latin typeface="Arial Narrow" panose="020B0606020202030204" pitchFamily="34" charset="0"/>
              </a:rPr>
              <a:t>Admin </a:t>
            </a:r>
          </a:p>
          <a:p>
            <a:r>
              <a:rPr lang="en-US" sz="2400" b="1" dirty="0">
                <a:latin typeface="Arial Narrow" panose="020B0606020202030204" pitchFamily="34" charset="0"/>
              </a:rPr>
              <a:t>User</a:t>
            </a:r>
          </a:p>
          <a:p>
            <a:r>
              <a:rPr lang="en-US" sz="2400" b="1" dirty="0">
                <a:latin typeface="Arial Narrow" panose="020B0606020202030204" pitchFamily="34" charset="0"/>
              </a:rPr>
              <a:t>Approve user</a:t>
            </a:r>
          </a:p>
          <a:p>
            <a:r>
              <a:rPr lang="en-US" sz="2400" b="1" dirty="0">
                <a:latin typeface="Arial Narrow" panose="020B0606020202030204" pitchFamily="34" charset="0"/>
              </a:rPr>
              <a:t>Package</a:t>
            </a:r>
          </a:p>
          <a:p>
            <a:r>
              <a:rPr lang="en-US" sz="2400" b="1" dirty="0">
                <a:latin typeface="Arial Narrow" panose="020B0606020202030204" pitchFamily="34" charset="0"/>
              </a:rPr>
              <a:t>Trainer module</a:t>
            </a:r>
          </a:p>
          <a:p>
            <a:r>
              <a:rPr lang="en-US" sz="2400" b="1" dirty="0">
                <a:latin typeface="Arial Narrow" panose="020B0606020202030204" pitchFamily="34" charset="0"/>
              </a:rPr>
              <a:t>Contact us</a:t>
            </a:r>
          </a:p>
          <a:p>
            <a:r>
              <a:rPr lang="en-US" sz="2400" b="1" dirty="0">
                <a:latin typeface="Arial Narrow" panose="020B0606020202030204" pitchFamily="34" charset="0"/>
              </a:rPr>
              <a:t>Login and logout </a:t>
            </a:r>
          </a:p>
        </p:txBody>
      </p:sp>
    </p:spTree>
    <p:extLst>
      <p:ext uri="{BB962C8B-B14F-4D97-AF65-F5344CB8AC3E}">
        <p14:creationId xmlns:p14="http://schemas.microsoft.com/office/powerpoint/2010/main" val="3027959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680</TotalTime>
  <Words>613</Words>
  <Application>Microsoft Office PowerPoint</Application>
  <PresentationFormat>Widescreen</PresentationFormat>
  <Paragraphs>116</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Algerian</vt:lpstr>
      <vt:lpstr>Arial</vt:lpstr>
      <vt:lpstr>Arial Narrow</vt:lpstr>
      <vt:lpstr>Arial Rounded MT Bold</vt:lpstr>
      <vt:lpstr>Calibri</vt:lpstr>
      <vt:lpstr>Century Gothic</vt:lpstr>
      <vt:lpstr>Times New Roman</vt:lpstr>
      <vt:lpstr>Wingdings</vt:lpstr>
      <vt:lpstr>Wingdings 3</vt:lpstr>
      <vt:lpstr>Ion Boardroom</vt:lpstr>
      <vt:lpstr>FITNESS GYM MANAGEMENT SYSTEM</vt:lpstr>
      <vt:lpstr>INTRODUCTION:</vt:lpstr>
      <vt:lpstr>EXISTING SYSTEM AND COMPARISON</vt:lpstr>
      <vt:lpstr>Project scope:</vt:lpstr>
      <vt:lpstr>Project Goal:</vt:lpstr>
      <vt:lpstr>Software and Hardware Requirements &amp; Techniques</vt:lpstr>
      <vt:lpstr>Functional requirement:</vt:lpstr>
      <vt:lpstr>Non Functional requirement:</vt:lpstr>
      <vt:lpstr>Modules:</vt:lpstr>
      <vt:lpstr>Functionality performed by admin</vt:lpstr>
      <vt:lpstr>User &amp; admin Use case Diagram</vt:lpstr>
      <vt:lpstr>Admin Use case Diagram</vt:lpstr>
      <vt:lpstr>Admin Use case Diagram</vt:lpstr>
      <vt:lpstr>User register Sequence diagram</vt:lpstr>
      <vt:lpstr>User login Sequence diagram</vt:lpstr>
      <vt:lpstr>User  Sequence diagram</vt:lpstr>
      <vt:lpstr>Class  diagram</vt:lpstr>
      <vt:lpstr>ERD diagram</vt:lpstr>
      <vt:lpstr>           SNAP SHOTS</vt:lpstr>
      <vt:lpstr>Home Page:</vt:lpstr>
      <vt:lpstr>Admin Login:</vt:lpstr>
      <vt:lpstr>Gym Gallery :</vt:lpstr>
      <vt:lpstr>Pricing plan:</vt:lpstr>
      <vt:lpstr>User registration :</vt:lpstr>
      <vt:lpstr>Admin dashboard :</vt:lpstr>
      <vt:lpstr>Manage user:</vt:lpstr>
      <vt:lpstr>Approve user:</vt:lpstr>
      <vt:lpstr>Manage trainer:</vt:lpstr>
      <vt:lpstr>Manage equipment:</vt:lpstr>
      <vt:lpstr>7 days diet plan:</vt:lpstr>
      <vt:lpstr>               THE END          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fitness Online gym management</dc:title>
  <dc:creator>Azmat Ullah</dc:creator>
  <cp:lastModifiedBy>Anushka Avhad</cp:lastModifiedBy>
  <cp:revision>38</cp:revision>
  <dcterms:created xsi:type="dcterms:W3CDTF">2019-07-10T15:20:28Z</dcterms:created>
  <dcterms:modified xsi:type="dcterms:W3CDTF">2023-10-17T17:06:57Z</dcterms:modified>
</cp:coreProperties>
</file>