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68" r:id="rId6"/>
    <p:sldId id="277" r:id="rId7"/>
    <p:sldId id="278" r:id="rId8"/>
    <p:sldId id="279" r:id="rId9"/>
    <p:sldId id="280" r:id="rId10"/>
    <p:sldId id="281" r:id="rId11"/>
    <p:sldId id="272" r:id="rId12"/>
    <p:sldId id="283" r:id="rId13"/>
    <p:sldId id="282" r:id="rId14"/>
    <p:sldId id="284" r:id="rId15"/>
    <p:sldId id="285" r:id="rId16"/>
    <p:sldId id="287" r:id="rId17"/>
    <p:sldId id="286" r:id="rId18"/>
    <p:sldId id="273" r:id="rId19"/>
    <p:sldId id="288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5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51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1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4026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hanrao/nifty50-stock-market-data" TargetMode="External"/><Relationship Id="rId2" Type="http://schemas.openxmlformats.org/officeDocument/2006/relationships/hyperlink" Target="https://in.finance.yahoo.com/quote/%5eNSEI/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fin-swufe.springeropen.com/articles/10.1186/s40854-019-0131-7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31520" y="149772"/>
            <a:ext cx="76809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/>
              <a:t>              PES’s Modern College of Engineering, </a:t>
            </a:r>
            <a:br>
              <a:rPr lang="en-US" sz="2800" dirty="0"/>
            </a:br>
            <a:r>
              <a:rPr lang="en-US" sz="2800" dirty="0"/>
              <a:t>            Department of Information Technology</a:t>
            </a:r>
            <a:endParaRPr sz="2800" dirty="0"/>
          </a:p>
        </p:txBody>
      </p:sp>
      <p:sp>
        <p:nvSpPr>
          <p:cNvPr id="161" name="Google Shape;161;p25"/>
          <p:cNvSpPr txBox="1">
            <a:spLocks noGrp="1"/>
          </p:cNvSpPr>
          <p:nvPr>
            <p:ph idx="1"/>
          </p:nvPr>
        </p:nvSpPr>
        <p:spPr>
          <a:xfrm>
            <a:off x="691062" y="1828800"/>
            <a:ext cx="768096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 dirty="0"/>
              <a:t>Stock Candle</a:t>
            </a:r>
            <a:endParaRPr b="1" dirty="0"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Group 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06</a:t>
            </a:r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Prof. Yogita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Fatangare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2800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dirty="0"/>
              <a:t>              </a:t>
            </a:r>
            <a:r>
              <a:rPr lang="en-IN" sz="2000" b="1" dirty="0"/>
              <a:t>                  Group Members</a:t>
            </a:r>
            <a:endParaRPr lang="en-IN"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   1. </a:t>
            </a:r>
            <a:r>
              <a:rPr lang="en-US" sz="2000" dirty="0" err="1"/>
              <a:t>Utkarsha</a:t>
            </a:r>
            <a:r>
              <a:rPr lang="en-US" sz="2000" dirty="0"/>
              <a:t> M </a:t>
            </a:r>
            <a:r>
              <a:rPr lang="en-US" sz="2000" dirty="0" err="1"/>
              <a:t>Abhang</a:t>
            </a:r>
            <a:r>
              <a:rPr lang="en-US" sz="2000" dirty="0"/>
              <a:t> (45001)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 2. Piyush S </a:t>
            </a:r>
            <a:r>
              <a:rPr lang="en-US" sz="2000" dirty="0" err="1"/>
              <a:t>Adhalikar</a:t>
            </a:r>
            <a:r>
              <a:rPr lang="en-US" sz="2000" dirty="0"/>
              <a:t> (45002)</a:t>
            </a:r>
            <a:endParaRPr dirty="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                                     3. Atharva M Mulay (45051)</a:t>
            </a:r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		                         4. Anushka M Mulay (45050)</a:t>
            </a:r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60" name="Google Shape;160;p25" descr="MCOE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457200"/>
            <a:ext cx="1295400" cy="75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C0F9-C597-4681-843D-3F208C81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1182-20A6-4231-9C20-D781C716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various best 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to improve the accuracy of stock prediction we proposes a stock price method based on ARIMA for the stock closing price of the next days.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adopt LSTM to efficiently extract features from the data</a:t>
            </a: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are the items of the previous 6 months.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then, we will adopt ARIMA to predict the stock price with the extracted feature data.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0481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5F97-04F5-42CA-9121-7E618E3B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88" y="137160"/>
            <a:ext cx="7680960" cy="1371600"/>
          </a:xfrm>
        </p:spPr>
        <p:txBody>
          <a:bodyPr/>
          <a:lstStyle/>
          <a:p>
            <a:pPr algn="ctr"/>
            <a:r>
              <a:rPr lang="en-US" b="1" dirty="0"/>
              <a:t>Literature Review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71C3-1AC0-4D33-AB00-14786B4D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80" y="1256417"/>
            <a:ext cx="7680960" cy="3931920"/>
          </a:xfrm>
        </p:spPr>
        <p:txBody>
          <a:bodyPr>
            <a:normAutofit fontScale="25000" lnSpcReduction="20000"/>
          </a:bodyPr>
          <a:lstStyle/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 set from website [1,2], we will extract past 1 year of data; For data acquisition, firstly, we will perform web-scraping on NIFTY 50 wiki page for data collection. Then we will use API to fetch stock data for past 1 year.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 of machine learning and/or deep learning models[3] to accumulate the price data. The data needs to be analyzed and then fitted to match the model. This is what makes it possible to predict future stock prices over a set timetable.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5630"/>
              <a:buFont typeface="Arial"/>
              <a:buChar char="•"/>
            </a:pPr>
            <a:r>
              <a:rPr lang="en-US" sz="1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TensorFlow will be used as a backend for ARIMA model will be used to fetch the historical stock data.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3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5C6-C3D5-4BC2-9F8F-25560C08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84" y="401229"/>
            <a:ext cx="7666031" cy="42109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A648E7-ACF2-406D-8079-A6B9846E6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027" y="960232"/>
            <a:ext cx="6408731" cy="5627180"/>
          </a:xfrm>
        </p:spPr>
      </p:pic>
    </p:spTree>
    <p:extLst>
      <p:ext uri="{BB962C8B-B14F-4D97-AF65-F5344CB8AC3E}">
        <p14:creationId xmlns:p14="http://schemas.microsoft.com/office/powerpoint/2010/main" val="355010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0A6B-23DE-4E6A-AA98-D597CBAE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14" y="316023"/>
            <a:ext cx="7563394" cy="64503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4347A-FA4A-4DDC-9FAA-68E54F3E7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45" y="960715"/>
            <a:ext cx="4427020" cy="56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52C-A3FD-42D3-BB85-1B8BC75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881406"/>
          </a:xfrm>
        </p:spPr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111AA-002D-4812-80AF-BB68C482E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" y="1667543"/>
            <a:ext cx="7429500" cy="5006835"/>
          </a:xfrm>
        </p:spPr>
      </p:pic>
    </p:spTree>
    <p:extLst>
      <p:ext uri="{BB962C8B-B14F-4D97-AF65-F5344CB8AC3E}">
        <p14:creationId xmlns:p14="http://schemas.microsoft.com/office/powerpoint/2010/main" val="181136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E96A-D053-4C5F-A0E3-C926E4F8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10" y="354951"/>
            <a:ext cx="7680960" cy="934746"/>
          </a:xfrm>
        </p:spPr>
        <p:txBody>
          <a:bodyPr/>
          <a:lstStyle/>
          <a:p>
            <a:r>
              <a:rPr lang="en-US" dirty="0"/>
              <a:t>State Chart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9ADA6C-EC37-429E-A2AF-EBFDB269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2099388"/>
            <a:ext cx="7917640" cy="3341654"/>
          </a:xfrm>
        </p:spPr>
      </p:pic>
    </p:spTree>
    <p:extLst>
      <p:ext uri="{BB962C8B-B14F-4D97-AF65-F5344CB8AC3E}">
        <p14:creationId xmlns:p14="http://schemas.microsoft.com/office/powerpoint/2010/main" val="178412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32-0BB5-464A-AB67-231002E5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38540"/>
            <a:ext cx="7442096" cy="5610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CBB160-C81D-453C-AF0C-0DC28D94E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991" y="999595"/>
            <a:ext cx="6802017" cy="5504132"/>
          </a:xfrm>
        </p:spPr>
      </p:pic>
    </p:spTree>
    <p:extLst>
      <p:ext uri="{BB962C8B-B14F-4D97-AF65-F5344CB8AC3E}">
        <p14:creationId xmlns:p14="http://schemas.microsoft.com/office/powerpoint/2010/main" val="259825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E9DC-E6CF-486B-88E4-676BBBBF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675666"/>
          </a:xfrm>
        </p:spPr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0D3B-5C44-4E45-8D84-1EFCEAD83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38" y="1752600"/>
            <a:ext cx="7680325" cy="4572000"/>
          </a:xfrm>
        </p:spPr>
      </p:pic>
    </p:spTree>
    <p:extLst>
      <p:ext uri="{BB962C8B-B14F-4D97-AF65-F5344CB8AC3E}">
        <p14:creationId xmlns:p14="http://schemas.microsoft.com/office/powerpoint/2010/main" val="302131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567B-3C57-4E68-AE9D-2F8BB039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E320-0D07-4752-8975-26168D81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Nifty 50 Yahoo Finance     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https://in.finance.yahoo.com/quote/^NSEI/history/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https://www.kaggle.com/rohanrao/nifty50-stock-market-data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4863"/>
              <a:buAutoNum type="arabi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stock market prediction using artificial neural networks on tick data                                                                                    (</a:t>
            </a:r>
            <a:r>
              <a:rPr lang="en-US" sz="3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https://jfin-swufe.springeropen.com/articles/10.1186/s40854-019-0131-7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61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8559-1DAF-4256-8705-3ACE6CB3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339365"/>
            <a:ext cx="7865725" cy="5695675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Marc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Velay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Fabrice Daniel, “Stock Chart Pattern recognition with Deep Learning”,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Researchgate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June 2018</a:t>
            </a:r>
          </a:p>
          <a:p>
            <a:pPr marL="0" lv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Victor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Skuratov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Konstantin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Kuzmin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Igor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Nelin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Mikhail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Sedankin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“Application of a convolutional neural network to create a detector of technical analysis figures on exchange quotes charts”, (2019), «EUREKA: Physics and Engineering» Number 6 DOI: 10.21303/2461-4262.2019.001055</a:t>
            </a:r>
          </a:p>
          <a:p>
            <a:pPr marL="0" lv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International Journal of Current Trends in Engineering &amp; Technology Volume: 02, Issue: 01 (JAN-FAB, 2016) 18 Stock Market Prediction Using Support Vector Machine Mr.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Sachin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Patil, Prof. Kailash Patidar, Assistant Prof.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Megha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Jain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Genetic Algorithm-Optimized Long Short-Term Memory Network for Stock Market Prediction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Hyejung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Chung and Kyung-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Shin Sustainability 2018, 10, 3765; doi:10.3390/su10103765 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87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91886" y="353463"/>
            <a:ext cx="7753739" cy="62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167" name="Google Shape;167;p26"/>
          <p:cNvSpPr txBox="1">
            <a:spLocks noGrp="1"/>
          </p:cNvSpPr>
          <p:nvPr>
            <p:ph idx="1"/>
          </p:nvPr>
        </p:nvSpPr>
        <p:spPr>
          <a:xfrm>
            <a:off x="152400" y="1229439"/>
            <a:ext cx="8534400" cy="562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represents the residual assets of the company.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Stock market prediction is the act of trying to determine the future value of a company stock or other financial instrument traded on an exchange.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successful prediction of a stock's future price could yield significant profit. </a:t>
            </a:r>
          </a:p>
          <a:p>
            <a:pPr marL="914400" lvl="0" indent="-457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result of the analysis are fed to ARIMA model, which then predicts the percentage change in stock price.</a:t>
            </a:r>
            <a:endParaRPr lang="en-US" sz="9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914400" lvl="0" indent="-457200" algn="l" rtl="0">
              <a:lnSpc>
                <a:spcPct val="115000"/>
              </a:lnSpc>
              <a:spcBef>
                <a:spcPts val="1360"/>
              </a:spcBef>
              <a:spcAft>
                <a:spcPts val="0"/>
              </a:spcAft>
              <a:buSzPct val="90000"/>
              <a:buChar char="•"/>
            </a:pPr>
            <a:r>
              <a:rPr lang="en-US" sz="9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Complex machine learning algorithms such as deep learning methods can analyze and detect complex data patterns</a:t>
            </a:r>
            <a:r>
              <a:rPr lang="en-US" sz="8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lang="en-US" sz="8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ftr" sz="quarter" idx="11"/>
          </p:nvPr>
        </p:nvSpPr>
        <p:spPr>
          <a:xfrm>
            <a:off x="457200" y="6321974"/>
            <a:ext cx="50046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PES's MCOE, BE - Information Technology 2021-22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sz="quarter" idx="12"/>
          </p:nvPr>
        </p:nvSpPr>
        <p:spPr>
          <a:xfrm>
            <a:off x="8113639" y="6321973"/>
            <a:ext cx="5731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ftr" sz="quarter" idx="11"/>
          </p:nvPr>
        </p:nvSpPr>
        <p:spPr>
          <a:xfrm>
            <a:off x="457200" y="6324600"/>
            <a:ext cx="373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PES's MCOE, TE - Information Technology 2017-18</a:t>
            </a: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48" name="Google Shape;248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 descr="Image result for thank you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6" descr="C:\Users\DAB\Desktop\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14400"/>
            <a:ext cx="784860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CCD-2D9B-4B42-BFFA-56646B64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307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5D98-ACE3-4CC7-B31B-1165341D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9347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and analyze the stock price of the  company with the help of historical data and present data using</a:t>
            </a:r>
          </a:p>
          <a:p>
            <a:pPr marL="1143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4B58A-2BD8-448F-BBBB-19BDA43E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15F0-6BE7-45EB-ADCD-2410C09F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401712"/>
            <a:ext cx="7773338" cy="981681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46ED2-F8BC-42B7-91E4-02BEEF7B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stock market.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price of the specific company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stocks pattern and prepare pattern chart using ARIMA model.</a:t>
            </a:r>
          </a:p>
          <a:p>
            <a:pPr marL="457200" indent="-457200" eaLnBrk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statistically analyze extracted features from pre-processed pattern of stock.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CE9D3-9860-487D-AF7B-0C4E4C3B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6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0797-6B3D-4086-9133-33AADE41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Scope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21F0-B341-44E5-8A28-DBCA82B0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predictions about bank nifty.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news about IPOs and FPOs.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news about stocks.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LSTM , ARIMA algorithm for stock pattern and prediction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F7FD8-3800-46B1-A27F-8089BFAB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FE07-3041-4839-B19A-4DAC0C9E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60337"/>
            <a:ext cx="7912359" cy="90335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E6C5-6536-4D0E-93E4-FE829F80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5349"/>
            <a:ext cx="8229600" cy="45259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era of big data, deep learning for predicting stock market prices and trends has become even more popular than before.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collecting 6 months of data from API and will propose a comprehensive customization of feature engineering and deep learning-based model for predicting price trend of stock markets.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will include pre-processing of the stock market dataset, utilization of multiple feature engineering techniques, combined with a customized deep learning based system for stock market price trend prediction.</a:t>
            </a:r>
          </a:p>
        </p:txBody>
      </p:sp>
    </p:spTree>
    <p:extLst>
      <p:ext uri="{BB962C8B-B14F-4D97-AF65-F5344CB8AC3E}">
        <p14:creationId xmlns:p14="http://schemas.microsoft.com/office/powerpoint/2010/main" val="20212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AC04-ADF9-4EF3-BD12-BEB736B4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927D-839E-4397-B565-66B171E2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6286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0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989C-BBA7-45B8-B929-FB2C7EE5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54C5-E19E-49FC-85CF-39EE397E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enter the web application, he/she will see the stock related news on the home page.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Everyday top stocks will appear on the home page. Also there will be a search bar, if a user searches for the stock, he/she will see the stock information of the company.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can also see the predictions of that stock.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58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CEEA-A072-42E1-BBC5-D128039C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DA01-095B-4C52-8786-ED2DB368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takes the stock data from Yahoo finance API.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will train the data using ARIMA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set from Yahoo finance API contains information like previous closing, opening, high, low, volume of the stock of that company. 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1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1397</TotalTime>
  <Words>914</Words>
  <Application>Microsoft Office PowerPoint</Application>
  <PresentationFormat>On-screen Show (4:3)</PresentationFormat>
  <Paragraphs>78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Garamond</vt:lpstr>
      <vt:lpstr>Times New Roman</vt:lpstr>
      <vt:lpstr>Wingdings</vt:lpstr>
      <vt:lpstr>Savon</vt:lpstr>
      <vt:lpstr>              PES’s Modern College of Engineering,              Department of Information Technology</vt:lpstr>
      <vt:lpstr>Introduction</vt:lpstr>
      <vt:lpstr>Problem Statement</vt:lpstr>
      <vt:lpstr>Objective</vt:lpstr>
      <vt:lpstr>Scope</vt:lpstr>
      <vt:lpstr>Abstract</vt:lpstr>
      <vt:lpstr>Modules</vt:lpstr>
      <vt:lpstr>1) User </vt:lpstr>
      <vt:lpstr>2) Admin</vt:lpstr>
      <vt:lpstr>3) Prediction</vt:lpstr>
      <vt:lpstr>Literature Review</vt:lpstr>
      <vt:lpstr>Use Case Diagram</vt:lpstr>
      <vt:lpstr>Activity Diagram</vt:lpstr>
      <vt:lpstr>Sequence Diagram</vt:lpstr>
      <vt:lpstr>State Chart Diagram</vt:lpstr>
      <vt:lpstr>Class Diagram</vt:lpstr>
      <vt:lpstr>Data Flow Diagram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PES’s Modern College of Engineering,              Department of Information Technology</dc:title>
  <dc:creator>DELL</dc:creator>
  <cp:lastModifiedBy>Atharva Mulay</cp:lastModifiedBy>
  <cp:revision>45</cp:revision>
  <dcterms:modified xsi:type="dcterms:W3CDTF">2022-02-17T08:42:53Z</dcterms:modified>
</cp:coreProperties>
</file>