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33"/>
  </p:notesMasterIdLst>
  <p:sldIdLst>
    <p:sldId id="256" r:id="rId2"/>
    <p:sldId id="257" r:id="rId3"/>
    <p:sldId id="269" r:id="rId4"/>
    <p:sldId id="270" r:id="rId5"/>
    <p:sldId id="268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4" r:id="rId14"/>
    <p:sldId id="285" r:id="rId15"/>
    <p:sldId id="287" r:id="rId16"/>
    <p:sldId id="286" r:id="rId17"/>
    <p:sldId id="289" r:id="rId18"/>
    <p:sldId id="290" r:id="rId19"/>
    <p:sldId id="292" r:id="rId20"/>
    <p:sldId id="294" r:id="rId21"/>
    <p:sldId id="295" r:id="rId22"/>
    <p:sldId id="291" r:id="rId23"/>
    <p:sldId id="293" r:id="rId24"/>
    <p:sldId id="296" r:id="rId25"/>
    <p:sldId id="297" r:id="rId26"/>
    <p:sldId id="298" r:id="rId27"/>
    <p:sldId id="299" r:id="rId28"/>
    <p:sldId id="300" r:id="rId29"/>
    <p:sldId id="273" r:id="rId30"/>
    <p:sldId id="301" r:id="rId31"/>
    <p:sldId id="26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5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4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1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3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51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81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4026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acebook.com/blog/2017/02/prophet-forecasting-at-scale/" TargetMode="External"/><Relationship Id="rId7" Type="http://schemas.openxmlformats.org/officeDocument/2006/relationships/hyperlink" Target="https://www.irjmets.com/uploadedfiles/paper/volume_3/issue_7_july_2021/15270/final/fin_irjmets1628259873.pdf" TargetMode="External"/><Relationship Id="rId2" Type="http://schemas.openxmlformats.org/officeDocument/2006/relationships/hyperlink" Target="https://in.finance.yahoo.com/quote/%5eNSEI/histo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analytics-vidhya/predicting-stock-prices-using-facebooks-prophet-model-b1716c733ea6" TargetMode="External"/><Relationship Id="rId5" Type="http://schemas.openxmlformats.org/officeDocument/2006/relationships/hyperlink" Target="https://towardsdatascience.com/forecasting-stock-prices-using-prophet-652b31fb564e" TargetMode="External"/><Relationship Id="rId4" Type="http://schemas.openxmlformats.org/officeDocument/2006/relationships/hyperlink" Target="https://arxiv.org/ftp/arxiv/papers/2005/2005.07575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datadriveninvestor.com/stock-price-prediction-with-the-help-of-python-and-fbprophet-prophet-library-part-1-3-f55ebff0b624" TargetMode="External"/><Relationship Id="rId2" Type="http://schemas.openxmlformats.org/officeDocument/2006/relationships/hyperlink" Target="https://arrow.tudublin.ie/cgi/viewcontent.cgi?article=1248&amp;context=scschcomdi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i.plainenglish.io/predicting-stock-prices-using-facebooks-prophet-model-b527ea8e445" TargetMode="External"/><Relationship Id="rId5" Type="http://schemas.openxmlformats.org/officeDocument/2006/relationships/hyperlink" Target="https://www.analyticsvidhya.com/blog/2021/05/working-with-stock-market-time-series-data-using-facebook-prophet/" TargetMode="External"/><Relationship Id="rId4" Type="http://schemas.openxmlformats.org/officeDocument/2006/relationships/hyperlink" Target="https://neptune.ai/blog/arima-vs-prophet-vs-lst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31520" y="149772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dirty="0"/>
              <a:t>              PES’s Modern College of Engineering, </a:t>
            </a:r>
            <a:br>
              <a:rPr lang="en-US" sz="2800" dirty="0"/>
            </a:br>
            <a:r>
              <a:rPr lang="en-US" sz="2800" dirty="0"/>
              <a:t>            Department of Information Technology</a:t>
            </a:r>
            <a:endParaRPr sz="2800" dirty="0"/>
          </a:p>
        </p:txBody>
      </p:sp>
      <p:sp>
        <p:nvSpPr>
          <p:cNvPr id="161" name="Google Shape;161;p25"/>
          <p:cNvSpPr txBox="1">
            <a:spLocks noGrp="1"/>
          </p:cNvSpPr>
          <p:nvPr>
            <p:ph idx="1"/>
          </p:nvPr>
        </p:nvSpPr>
        <p:spPr>
          <a:xfrm>
            <a:off x="691062" y="1828800"/>
            <a:ext cx="768096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 dirty="0"/>
              <a:t>Stock Candle</a:t>
            </a:r>
            <a:endParaRPr b="1" dirty="0"/>
          </a:p>
          <a:p>
            <a:pPr marL="342900" lvl="0" indent="-3429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 ID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06</a:t>
            </a:r>
          </a:p>
          <a:p>
            <a:pPr marL="342900" lvl="0" indent="-3429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Prof. Yogita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Fatangare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sz="2800"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              </a:t>
            </a:r>
            <a:r>
              <a:rPr lang="en-IN" sz="2000" b="1" dirty="0"/>
              <a:t>                  Group Members</a:t>
            </a:r>
            <a:endParaRPr lang="en-IN"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                                         1. </a:t>
            </a:r>
            <a:r>
              <a:rPr lang="en-US" sz="2000" dirty="0" err="1"/>
              <a:t>Utkarsha</a:t>
            </a:r>
            <a:r>
              <a:rPr lang="en-US" sz="2000" dirty="0"/>
              <a:t> M </a:t>
            </a:r>
            <a:r>
              <a:rPr lang="en-US" sz="2000" dirty="0" err="1"/>
              <a:t>Abhang</a:t>
            </a:r>
            <a:r>
              <a:rPr lang="en-US" sz="2000" dirty="0"/>
              <a:t> (45001)</a:t>
            </a:r>
            <a:endParaRPr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                                      2. Piyush S </a:t>
            </a:r>
            <a:r>
              <a:rPr lang="en-US" sz="2000" dirty="0" err="1"/>
              <a:t>Adhalikar</a:t>
            </a:r>
            <a:r>
              <a:rPr lang="en-US" sz="2000" dirty="0"/>
              <a:t> (45002)</a:t>
            </a:r>
            <a:endParaRPr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                                     3. Atharva M Mulay (45051)</a:t>
            </a:r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	                         4. Anushka M Mulay (45050)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PES's MCOE, BE - Information Technology 2021-22</a:t>
            </a:r>
            <a:endParaRPr dirty="0"/>
          </a:p>
        </p:txBody>
      </p:sp>
      <p:sp>
        <p:nvSpPr>
          <p:cNvPr id="158" name="Google Shape;158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60" name="Google Shape;160;p25" descr="MCOE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457200"/>
            <a:ext cx="1295400" cy="75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C0F9-C597-4681-843D-3F208C81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A1182-20A6-4231-9C20-D781C716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06" y="1697767"/>
            <a:ext cx="7680960" cy="3931920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various best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to improve the accuracy of stock prediction we proposes a stock price method based on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fbprophet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the stock closing price of the next days.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We’ve have used </a:t>
            </a:r>
            <a:r>
              <a:rPr lang="en-US" sz="280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plotly.graph_objs</a:t>
            </a:r>
            <a:r>
              <a:rPr lang="en-US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 to make up the plots.</a:t>
            </a:r>
          </a:p>
          <a:p>
            <a:r>
              <a:rPr lang="en-US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Prophet algorithm detects the trends from the data first, then combine them together to get the forecasted values.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1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05C6-C3D5-4BC2-9F8F-25560C08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84" y="401229"/>
            <a:ext cx="7666031" cy="421096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1E445A-AD31-D257-B62D-9A2EDCF6D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73" y="1010091"/>
            <a:ext cx="7334053" cy="5616362"/>
          </a:xfrm>
        </p:spPr>
      </p:pic>
    </p:spTree>
    <p:extLst>
      <p:ext uri="{BB962C8B-B14F-4D97-AF65-F5344CB8AC3E}">
        <p14:creationId xmlns:p14="http://schemas.microsoft.com/office/powerpoint/2010/main" val="355010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0A6B-23DE-4E6A-AA98-D597CBAE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14" y="316023"/>
            <a:ext cx="7563394" cy="645030"/>
          </a:xfrm>
        </p:spPr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B4347A-FA4A-4DDC-9FAA-68E54F3E7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45" y="960715"/>
            <a:ext cx="4427020" cy="567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5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E52C-A3FD-42D3-BB85-1B8BC75A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881406"/>
          </a:xfrm>
        </p:spPr>
        <p:txBody>
          <a:bodyPr/>
          <a:lstStyle/>
          <a:p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111AA-002D-4812-80AF-BB68C482E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80" y="1667543"/>
            <a:ext cx="7429500" cy="5006835"/>
          </a:xfrm>
        </p:spPr>
      </p:pic>
    </p:spTree>
    <p:extLst>
      <p:ext uri="{BB962C8B-B14F-4D97-AF65-F5344CB8AC3E}">
        <p14:creationId xmlns:p14="http://schemas.microsoft.com/office/powerpoint/2010/main" val="181136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E96A-D053-4C5F-A0E3-C926E4F8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" y="354951"/>
            <a:ext cx="7680960" cy="934746"/>
          </a:xfrm>
        </p:spPr>
        <p:txBody>
          <a:bodyPr/>
          <a:lstStyle/>
          <a:p>
            <a:r>
              <a:rPr lang="en-US" dirty="0"/>
              <a:t>State Chart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9A53D3-F39B-EFDC-577B-CA6677153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57" y="2707497"/>
            <a:ext cx="8610165" cy="3075058"/>
          </a:xfrm>
        </p:spPr>
      </p:pic>
    </p:spTree>
    <p:extLst>
      <p:ext uri="{BB962C8B-B14F-4D97-AF65-F5344CB8AC3E}">
        <p14:creationId xmlns:p14="http://schemas.microsoft.com/office/powerpoint/2010/main" val="178412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32-0BB5-464A-AB67-231002E5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38540"/>
            <a:ext cx="7442096" cy="561055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D349D5-C79A-F166-50FE-6D87DF8E8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008" y="1084082"/>
            <a:ext cx="7442096" cy="5429839"/>
          </a:xfrm>
        </p:spPr>
      </p:pic>
    </p:spTree>
    <p:extLst>
      <p:ext uri="{BB962C8B-B14F-4D97-AF65-F5344CB8AC3E}">
        <p14:creationId xmlns:p14="http://schemas.microsoft.com/office/powerpoint/2010/main" val="259825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E9DC-E6CF-486B-88E4-676BBBBF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675666"/>
          </a:xfrm>
        </p:spPr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80D3B-5C44-4E45-8D84-1EFCEAD83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8" y="1752600"/>
            <a:ext cx="7680325" cy="4572000"/>
          </a:xfrm>
        </p:spPr>
      </p:pic>
    </p:spTree>
    <p:extLst>
      <p:ext uri="{BB962C8B-B14F-4D97-AF65-F5344CB8AC3E}">
        <p14:creationId xmlns:p14="http://schemas.microsoft.com/office/powerpoint/2010/main" val="3021317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573A-FC20-CB83-AE24-88FFE7A6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0326-0FFF-0A68-E49B-35113E45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Time series forecasting with the help of Facebook’s prophet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graphical format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tabular format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65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EE49-D8E6-5202-43AF-489D3FDD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FB64-6680-DD7E-D005-0030FD75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consisting of stock related information and prediction based on year.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</a:t>
            </a:r>
            <a:r>
              <a:rPr lang="en-US" sz="28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</a:t>
            </a: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stock data, analyzed daily, weekly and monthly.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stock values from past values thorough yahoo </a:t>
            </a:r>
            <a:r>
              <a:rPr lang="en-US" sz="280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fianance</a:t>
            </a: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en-US" sz="28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hence to plan for future investment.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140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DA79-1A95-43F1-D5D5-2EA6E045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Login/registration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E4C5-9FD6-1B51-E218-C88C370E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 and Registration is the entry point of an application.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3200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user details will be asked to user if user is not registered.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3200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registration, user needs to log in using his credentials.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3200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logged in, user lands on the home page of the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6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91886" y="353463"/>
            <a:ext cx="7753739" cy="62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b="1" dirty="0"/>
              <a:t>Introduction</a:t>
            </a:r>
            <a:endParaRPr b="1" dirty="0"/>
          </a:p>
        </p:txBody>
      </p:sp>
      <p:sp>
        <p:nvSpPr>
          <p:cNvPr id="167" name="Google Shape;167;p26"/>
          <p:cNvSpPr txBox="1">
            <a:spLocks noGrp="1"/>
          </p:cNvSpPr>
          <p:nvPr>
            <p:ph idx="1"/>
          </p:nvPr>
        </p:nvSpPr>
        <p:spPr>
          <a:xfrm>
            <a:off x="152400" y="1229439"/>
            <a:ext cx="8534400" cy="5628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represents the residual assets of the company. 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Stock market prediction is the act of trying to determine the future value of a company stock or other financial instrument traded on an exchange. 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successful prediction of a stock's future price could yield significant profit. 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result of the analysis is predicted with the help of </a:t>
            </a:r>
            <a:r>
              <a:rPr lang="en-US" sz="9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fbprophet</a:t>
            </a: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Complex machine learning algorithms such as deep learning methods can analyze and detect complex data patterns</a:t>
            </a:r>
            <a:r>
              <a:rPr lang="en-US" sz="8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endParaRPr lang="en-US" sz="8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ftr" sz="quarter" idx="11"/>
          </p:nvPr>
        </p:nvSpPr>
        <p:spPr>
          <a:xfrm>
            <a:off x="457200" y="6321974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PES's MCOE, BE - Information Technology 2021-22</a:t>
            </a:r>
            <a:endParaRPr dirty="0"/>
          </a:p>
        </p:txBody>
      </p:sp>
      <p:sp>
        <p:nvSpPr>
          <p:cNvPr id="169" name="Google Shape;169;p26"/>
          <p:cNvSpPr txBox="1">
            <a:spLocks noGrp="1"/>
          </p:cNvSpPr>
          <p:nvPr>
            <p:ph type="sldNum" sz="quarter" idx="12"/>
          </p:nvPr>
        </p:nvSpPr>
        <p:spPr>
          <a:xfrm>
            <a:off x="8113639" y="6321973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0F860A-DCA8-EA98-C277-3D3FBD73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5" y="107000"/>
            <a:ext cx="3256732" cy="675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0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F5C48F-4C6A-199E-3463-774CC908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5" y="0"/>
            <a:ext cx="3308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71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64F2-5700-3460-8DAA-16111363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79" y="576606"/>
            <a:ext cx="7601775" cy="9316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database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 mail ids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26F53B-5650-38DE-F5C2-1CDCD30CA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66461"/>
            <a:ext cx="9092580" cy="2908855"/>
          </a:xfrm>
        </p:spPr>
      </p:pic>
    </p:spTree>
    <p:extLst>
      <p:ext uri="{BB962C8B-B14F-4D97-AF65-F5344CB8AC3E}">
        <p14:creationId xmlns:p14="http://schemas.microsoft.com/office/powerpoint/2010/main" val="710654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9856-DFB9-C9C5-73D0-3ECADE81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database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id , handle name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9D2079-1DF4-691A-A332-8054895C5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52" y="2103438"/>
            <a:ext cx="6796724" cy="4401057"/>
          </a:xfrm>
        </p:spPr>
      </p:pic>
    </p:spTree>
    <p:extLst>
      <p:ext uri="{BB962C8B-B14F-4D97-AF65-F5344CB8AC3E}">
        <p14:creationId xmlns:p14="http://schemas.microsoft.com/office/powerpoint/2010/main" val="420672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6A88-5A3F-FAFE-66B1-5BFE9A0E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772B-E3E7-50B7-AE49-06CA1F4C2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We’ve used </a:t>
            </a:r>
            <a:r>
              <a:rPr lang="en-US" sz="320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backend development.</a:t>
            </a:r>
          </a:p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is done by using </a:t>
            </a:r>
            <a:r>
              <a:rPr lang="en-US" sz="320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graph_objs</a:t>
            </a:r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python.</a:t>
            </a:r>
          </a:p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Forecasting of stock values is done using </a:t>
            </a:r>
            <a:r>
              <a:rPr lang="en-US" sz="320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We’ve used </a:t>
            </a:r>
            <a:r>
              <a:rPr lang="en-US" sz="320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Pyrebase</a:t>
            </a: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access the data stored in firebase. </a:t>
            </a:r>
            <a:r>
              <a:rPr lang="en-US" sz="320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Pyrebase</a:t>
            </a: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interface which allows you to use python to manipulate your Firebase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671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A2A3-07F1-AB1E-9B0D-42F52DEB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37160"/>
            <a:ext cx="7680960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F1D5-4393-4924-C568-02C58F65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79" y="1463040"/>
            <a:ext cx="7680960" cy="48152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: Import the necessary python packages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Using ticker symbol, past 7 years of stock values are downloaded in a variable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 certain figures such as figures with subplots of different types, dual-axis plots, or faceted plots with multiple different types of traces are created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Plotly.graph_objects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</a:t>
            </a:r>
            <a:r>
              <a:rPr lang="en-US" sz="240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24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is applied on the data loaded.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: Using predict function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necessary values are forecasted and graph 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ploted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B2BD2C-FDAB-0BF0-E9A5-32F3C301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A2F92B-4ADF-AA79-A03A-F4B24F2F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21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91D7-B362-2671-06BC-9BC57C20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36689"/>
            <a:ext cx="7680960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with closing price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A500F6C-F51B-5726-112B-90DD201F90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3826" y="1809946"/>
            <a:ext cx="7296347" cy="4581427"/>
          </a:xfrm>
        </p:spPr>
      </p:pic>
    </p:spTree>
    <p:extLst>
      <p:ext uri="{BB962C8B-B14F-4D97-AF65-F5344CB8AC3E}">
        <p14:creationId xmlns:p14="http://schemas.microsoft.com/office/powerpoint/2010/main" val="2646324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B319-B9EB-F51C-F844-DC087664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9316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with opening price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AA9B5-5E2C-8A1F-D886-5034EFBBF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1733791"/>
            <a:ext cx="7765684" cy="4481615"/>
          </a:xfrm>
        </p:spPr>
      </p:pic>
    </p:spTree>
    <p:extLst>
      <p:ext uri="{BB962C8B-B14F-4D97-AF65-F5344CB8AC3E}">
        <p14:creationId xmlns:p14="http://schemas.microsoft.com/office/powerpoint/2010/main" val="2040832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443D-B18D-388B-D5E4-686C3311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7" y="218388"/>
            <a:ext cx="7680960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using Prophet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DC40B-9B6C-CEDC-78E9-A59B558EA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889" y="1660763"/>
            <a:ext cx="7874854" cy="4768317"/>
          </a:xfrm>
        </p:spPr>
      </p:pic>
    </p:spTree>
    <p:extLst>
      <p:ext uri="{BB962C8B-B14F-4D97-AF65-F5344CB8AC3E}">
        <p14:creationId xmlns:p14="http://schemas.microsoft.com/office/powerpoint/2010/main" val="371616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567B-3C57-4E68-AE9D-2F8BB039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37160"/>
            <a:ext cx="7680960" cy="8526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E320-0D07-4752-8975-26168D810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98" y="895544"/>
            <a:ext cx="8512403" cy="5514681"/>
          </a:xfrm>
        </p:spPr>
        <p:txBody>
          <a:bodyPr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863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Nifty 50 Yahoo Finance (</a:t>
            </a:r>
            <a:r>
              <a:rPr lang="en-US" sz="20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https://in.finance.yahoo.com/quote/^NSEI/history/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spcBef>
                <a:spcPts val="360"/>
              </a:spcBef>
              <a:buSzPct val="64863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Prophet: forecasting at scal</a:t>
            </a:r>
            <a:r>
              <a:rPr lang="en-IN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https://research.facebook.com/blog/2017/02/prophet-forecasting-at-scale/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360"/>
              </a:spcBef>
              <a:buSzPct val="64863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Emir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Žunić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Kemal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Korjenić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Kerim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Hodžić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Dženana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Đonko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of FB’s prophet algorithm for successful sales forecasting based on real-world data,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https://arxiv.org/ftp/arxiv/papers/2005/2005.07575.pdf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863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Yibin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Ng. 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Forecasting Stock Prices using Prophet,   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https://towardsdatascience.com/forecasting-stock-prices-using-prophet-652b31fb564e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360"/>
              </a:spcBef>
              <a:buSzPct val="64863"/>
              <a:buNone/>
            </a:pP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Rohan Kumar. Predicting Stock Prices Using Facebook’s Prophet Model, 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https://medium.com/analytics-vidhya/predicting-stock-prices-using-facebooks-prophet-model-b1716c733ea6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360"/>
              </a:spcBef>
              <a:buSzPct val="64863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Ankit Chahal, Nishi Gupta. Stock closing price prediction, 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https://www.irjmets.com/uploadedfiles/paper/volume_3/issue_7_july_2021/15270/final/fin_irjmets1628259873.pdf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863"/>
              <a:buAutoNum type="arabicParenR"/>
            </a:pPr>
            <a:endParaRPr lang="en-US" sz="1400" i="0" dirty="0">
              <a:solidFill>
                <a:srgbClr val="292929"/>
              </a:solidFill>
              <a:effectLst/>
              <a:latin typeface="sohne"/>
            </a:endParaRPr>
          </a:p>
          <a:p>
            <a:br>
              <a:rPr lang="en-US" sz="1400" dirty="0">
                <a:effectLst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1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6CCD-2D9B-4B42-BFFA-56646B64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5307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5D98-ACE3-4CC7-B31B-1165341D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9347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and analyze the stock price of the  company with the help of historical data and present data using</a:t>
            </a:r>
          </a:p>
          <a:p>
            <a:pPr marL="11430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4B58A-2BD8-448F-BBBB-19BDA43E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6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01BA-4BF7-320A-FB85-C44D94FF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469800" cy="5682792"/>
          </a:xfrm>
        </p:spPr>
        <p:txBody>
          <a:bodyPr>
            <a:noAutofit/>
          </a:bodyPr>
          <a:lstStyle/>
          <a:p>
            <a:pPr marL="0" indent="0">
              <a:spcBef>
                <a:spcPts val="36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Pavan Nagesh. Combination of Facebook Prophet and Attention-Based LSTM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MultiSource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for Indian Stock Market Prediction,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https://arrow.tudublin.ie/cgi/viewcontent.cgi?article=1248&amp;context=scschcomdis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Rakshit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Ratan. Stock Price Prediction with the help of python and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(prophet) library, (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https://medium.datadriveninvestor.com/stock-price-prediction-with-the-help-of-python-and-fbprophet-prophet-library-part-1-3-f55ebff0b624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(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https://neptune.ai/blog/arima-vs-prophet-vs-lstm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(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https://www.analyticsvidhya.com/blog/2021/05/working-with-stock-market-time-series-data-using-facebook-prophet/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Searafeim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Loukas. 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Forecasting: Predicting Stock Prices Using Facebook’s Prophet Model (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https://ai.plainenglish.io/predicting-stock-prices-using-facebooks-prophet-model-b527ea8e445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6838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ftr" sz="quarter" idx="11"/>
          </p:nvPr>
        </p:nvSpPr>
        <p:spPr>
          <a:xfrm>
            <a:off x="457200" y="6324600"/>
            <a:ext cx="373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PES's MCOE, TE - Information Technology 2017-18</a:t>
            </a:r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48" name="Google Shape;248;p36" descr="Image result for thank you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6" descr="Image result for thank you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6" descr="C:\Users\DAB\Desktop\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914400"/>
            <a:ext cx="7848600" cy="4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15F0-6BE7-45EB-ADCD-2410C09F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401712"/>
            <a:ext cx="7773338" cy="981681"/>
          </a:xfrm>
        </p:spPr>
        <p:txBody>
          <a:bodyPr/>
          <a:lstStyle/>
          <a:p>
            <a:pPr algn="ctr"/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46ED2-F8BC-42B7-91E4-02BEEF7B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stock market.</a:t>
            </a:r>
          </a:p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price of the specific company</a:t>
            </a:r>
          </a:p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stocks pattern and prepare pattern chart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statistically analyze extracted features from pre-processed pattern of stock.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CE9D3-9860-487D-AF7B-0C4E4C3B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6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0797-6B3D-4086-9133-33AADE41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Scope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621F0-B341-44E5-8A28-DBCA82B06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see predictions about bank nifty.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news about IPOs and FPOs.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stock pattern and forecasting.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F7FD8-3800-46B1-A27F-8089BFAB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FE07-3041-4839-B19A-4DAC0C9E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160337"/>
            <a:ext cx="7912359" cy="90335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E6C5-6536-4D0E-93E4-FE829F80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5349"/>
            <a:ext cx="8229600" cy="45259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era of big data, deep learning for predicting stock market prices and trends has become even more popular than before.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collected 7 years of (from 2015) stock data from Yahoo API and have proposed forecast data for predicting price trend of stock markets.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includes pre-processing of the stock market dataset, utilization of multiple feature engineering techniques, combined with a customized deep learning based system for stock market price trend prediction.</a:t>
            </a:r>
          </a:p>
        </p:txBody>
      </p:sp>
    </p:spTree>
    <p:extLst>
      <p:ext uri="{BB962C8B-B14F-4D97-AF65-F5344CB8AC3E}">
        <p14:creationId xmlns:p14="http://schemas.microsoft.com/office/powerpoint/2010/main" val="202126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AC04-ADF9-4EF3-BD12-BEB736B4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927D-839E-4397-B565-66B171E2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0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989C-BBA7-45B8-B929-FB2C7EE5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54C5-E19E-49FC-85CF-39EE397E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enter the web application, he/she will get to see the stock related videos on the home page.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 there will be a se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 box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if a user searches for the stock, he/she will see the raw and forecast stock data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can also see the monthly, weekly, yearly predictions of that stock.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58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CEEA-A072-42E1-BBC5-D128039C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DA01-095B-4C52-8786-ED2DB368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takes the stock data from Yahoo finance API.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will train the data and forecast it with the help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set from Yahoo finance API contains information like previous closing, opening, high, low, volume of the stock of that company. 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14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1921</TotalTime>
  <Words>1194</Words>
  <Application>Microsoft Office PowerPoint</Application>
  <PresentationFormat>On-screen Show (4:3)</PresentationFormat>
  <Paragraphs>108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Century Gothic</vt:lpstr>
      <vt:lpstr>Garamond</vt:lpstr>
      <vt:lpstr>sohne</vt:lpstr>
      <vt:lpstr>Times New Roman</vt:lpstr>
      <vt:lpstr>Wingdings</vt:lpstr>
      <vt:lpstr>Savon</vt:lpstr>
      <vt:lpstr>              PES’s Modern College of Engineering,              Department of Information Technology</vt:lpstr>
      <vt:lpstr>Introduction</vt:lpstr>
      <vt:lpstr>Problem Statement</vt:lpstr>
      <vt:lpstr>Objective</vt:lpstr>
      <vt:lpstr>Scope</vt:lpstr>
      <vt:lpstr>Abstract</vt:lpstr>
      <vt:lpstr>Modules</vt:lpstr>
      <vt:lpstr>1) User </vt:lpstr>
      <vt:lpstr>2) Admin</vt:lpstr>
      <vt:lpstr>3) Prediction</vt:lpstr>
      <vt:lpstr>Use Case Diagram</vt:lpstr>
      <vt:lpstr>Activity Diagram</vt:lpstr>
      <vt:lpstr>Sequence Diagram</vt:lpstr>
      <vt:lpstr>State Chart Diagram</vt:lpstr>
      <vt:lpstr>Class Diagram</vt:lpstr>
      <vt:lpstr>Data Flow Diagram</vt:lpstr>
      <vt:lpstr>Technologies</vt:lpstr>
      <vt:lpstr>Functionalities</vt:lpstr>
      <vt:lpstr>Login/registration</vt:lpstr>
      <vt:lpstr>PowerPoint Presentation</vt:lpstr>
      <vt:lpstr>PowerPoint Presentation</vt:lpstr>
      <vt:lpstr>Firebase database Registered mail ids</vt:lpstr>
      <vt:lpstr>Firebase database Local id , handle name</vt:lpstr>
      <vt:lpstr>Visualization</vt:lpstr>
      <vt:lpstr>Algorithm</vt:lpstr>
      <vt:lpstr>Prediction raw data with closing price</vt:lpstr>
      <vt:lpstr>Raw data with opening price</vt:lpstr>
      <vt:lpstr>Prediction using Prophet</vt:lpstr>
      <vt:lpstr>References</vt:lpstr>
      <vt:lpstr>[7] Pavan Nagesh. Combination of Facebook Prophet and Attention-Based LSTM with MultiSource data for Indian Stock Market Prediction, (https://arrow.tudublin.ie/cgi/viewcontent.cgi?article=1248&amp;context=scschcomdis ) [8] Rakshit Ratan. Stock Price Prediction with the help of python and fbprophet(prophet) library, (https://medium.datadriveninvestor.com/stock-price-prediction-with-the-help-of-python-and-fbprophet-prophet-library-part-1-3-f55ebff0b624 ) [9] (https://neptune.ai/blog/arima-vs-prophet-vs-lstm ) [10] ( https://www.analyticsvidhya.com/blog/2021/05/working-with-stock-market-time-series-data-using-facebook-prophet/ ) [11] Searafeim Loukas. Time-Series Forecasting: Predicting Stock Prices Using Facebook’s Prophet Model (https://ai.plainenglish.io/predicting-stock-prices-using-facebooks-prophet-model-b527ea8e445 )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PES’s Modern College of Engineering,              Department of Information Technology</dc:title>
  <dc:creator>DELL</dc:creator>
  <cp:lastModifiedBy>Atharva Mulay</cp:lastModifiedBy>
  <cp:revision>58</cp:revision>
  <dcterms:modified xsi:type="dcterms:W3CDTF">2022-04-29T08:02:29Z</dcterms:modified>
</cp:coreProperties>
</file>