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2"/>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7" name="Google Shape;8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99" name="Google Shape;9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5" name="Google Shape;105;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6" name="Google Shape;10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2" name="Google Shape;112;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3" name="Google Shape;113;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0" name="Google Shape;130;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1" name="Google Shape;13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60"/>
              </a:spcBef>
              <a:spcAft>
                <a:spcPts val="0"/>
              </a:spcAft>
              <a:buClr>
                <a:srgbClr val="888888"/>
              </a:buClr>
              <a:buSzPts val="2800"/>
              <a:buNone/>
              <a:defRPr sz="2800">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ftr" idx="11"/>
          </p:nvPr>
        </p:nvSpPr>
        <p:spPr>
          <a:xfrm>
            <a:off x="381000" y="6324600"/>
            <a:ext cx="35814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2"/>
          <p:cNvSpPr>
            <a:spLocks noGrp="1"/>
          </p:cNvSpPr>
          <p:nvPr>
            <p:ph type="pic" idx="2"/>
          </p:nvPr>
        </p:nvSpPr>
        <p:spPr>
          <a:xfrm>
            <a:off x="1792288" y="612775"/>
            <a:ext cx="5486400" cy="4114800"/>
          </a:xfrm>
          <a:prstGeom prst="rect">
            <a:avLst/>
          </a:prstGeom>
          <a:noFill/>
          <a:ln>
            <a:noFill/>
          </a:ln>
        </p:spPr>
      </p:sp>
      <p:sp>
        <p:nvSpPr>
          <p:cNvPr id="137" name="Google Shape;137;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8" name="Google Shape;13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Times New Roman"/>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ftr" idx="11"/>
          </p:nvPr>
        </p:nvSpPr>
        <p:spPr>
          <a:xfrm>
            <a:off x="381000" y="6324600"/>
            <a:ext cx="35814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ftr" idx="11"/>
          </p:nvPr>
        </p:nvSpPr>
        <p:spPr>
          <a:xfrm>
            <a:off x="457200" y="6324600"/>
            <a:ext cx="3505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ftr" idx="11"/>
          </p:nvPr>
        </p:nvSpPr>
        <p:spPr>
          <a:xfrm>
            <a:off x="457200" y="6324600"/>
            <a:ext cx="35814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5" name="Google Shape;55;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6" name="Google Shape;5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a:spLocks noGrp="1"/>
          </p:cNvSpPr>
          <p:nvPr>
            <p:ph type="pic" idx="2"/>
          </p:nvPr>
        </p:nvSpPr>
        <p:spPr>
          <a:xfrm>
            <a:off x="1792288" y="612775"/>
            <a:ext cx="5486400" cy="4114800"/>
          </a:xfrm>
          <a:prstGeom prst="rect">
            <a:avLst/>
          </a:prstGeom>
          <a:noFill/>
          <a:ln>
            <a:noFill/>
          </a:ln>
        </p:spPr>
      </p:sp>
      <p:sp>
        <p:nvSpPr>
          <p:cNvPr id="62" name="Google Shape;62;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Times New Roman"/>
              <a:buNone/>
              <a:defRPr sz="4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finance.yahoo.com/quote/%5eNSEI/histor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jfin-swufe.springeropen.com/articles/10.1186/s40854-019-0131-7" TargetMode="External"/><Relationship Id="rId4" Type="http://schemas.openxmlformats.org/officeDocument/2006/relationships/hyperlink" Target="https://www.kaggle.com/rohanrao/nifty50-stock-market-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158" name="Google Shape;15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59" name="Google Shape;159;p25"/>
          <p:cNvSpPr txBox="1">
            <a:spLocks noGrp="1"/>
          </p:cNvSpPr>
          <p:nvPr>
            <p:ph type="title"/>
          </p:nvPr>
        </p:nvSpPr>
        <p:spPr>
          <a:xfrm>
            <a:off x="457200" y="26530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Times New Roman"/>
              <a:buNone/>
            </a:pPr>
            <a:r>
              <a:rPr lang="en-US" sz="2800"/>
              <a:t>              PES’s Modern College of Engineering, </a:t>
            </a:r>
            <a:br>
              <a:rPr lang="en-US" sz="2800"/>
            </a:br>
            <a:r>
              <a:rPr lang="en-US" sz="2800"/>
              <a:t>            Department of Information Technology</a:t>
            </a:r>
            <a:endParaRPr sz="2800"/>
          </a:p>
        </p:txBody>
      </p:sp>
      <p:pic>
        <p:nvPicPr>
          <p:cNvPr id="160" name="Google Shape;160;p25" descr="MCOELOGO"/>
          <p:cNvPicPr preferRelativeResize="0"/>
          <p:nvPr/>
        </p:nvPicPr>
        <p:blipFill rotWithShape="1">
          <a:blip r:embed="rId3">
            <a:alphaModFix/>
          </a:blip>
          <a:srcRect/>
          <a:stretch/>
        </p:blipFill>
        <p:spPr>
          <a:xfrm>
            <a:off x="609600" y="447869"/>
            <a:ext cx="1295400" cy="756745"/>
          </a:xfrm>
          <a:prstGeom prst="rect">
            <a:avLst/>
          </a:prstGeom>
          <a:noFill/>
          <a:ln>
            <a:noFill/>
          </a:ln>
        </p:spPr>
      </p:pic>
      <p:sp>
        <p:nvSpPr>
          <p:cNvPr id="161" name="Google Shape;16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lnSpc>
                <a:spcPct val="100000"/>
              </a:lnSpc>
              <a:spcBef>
                <a:spcPts val="0"/>
              </a:spcBef>
              <a:spcAft>
                <a:spcPts val="0"/>
              </a:spcAft>
              <a:buClr>
                <a:schemeClr val="dk1"/>
              </a:buClr>
              <a:buSzPts val="3200"/>
              <a:buNone/>
            </a:pPr>
            <a:endParaRPr dirty="0"/>
          </a:p>
          <a:p>
            <a:pPr marL="342900" lvl="0" indent="-342900" algn="ctr" rtl="0">
              <a:lnSpc>
                <a:spcPct val="100000"/>
              </a:lnSpc>
              <a:spcBef>
                <a:spcPts val="720"/>
              </a:spcBef>
              <a:spcAft>
                <a:spcPts val="0"/>
              </a:spcAft>
              <a:buClr>
                <a:schemeClr val="dk1"/>
              </a:buClr>
              <a:buSzPts val="3600"/>
              <a:buNone/>
            </a:pPr>
            <a:r>
              <a:rPr lang="en-US" sz="3600" b="1" dirty="0"/>
              <a:t>Stock Candle</a:t>
            </a:r>
            <a:endParaRPr dirty="0"/>
          </a:p>
          <a:p>
            <a:pPr marL="342900" lvl="0" indent="-342900" algn="ctr" rtl="0">
              <a:lnSpc>
                <a:spcPct val="100000"/>
              </a:lnSpc>
              <a:spcBef>
                <a:spcPts val="560"/>
              </a:spcBef>
              <a:spcAft>
                <a:spcPts val="0"/>
              </a:spcAft>
              <a:buClr>
                <a:schemeClr val="dk1"/>
              </a:buClr>
              <a:buSzPts val="2800"/>
              <a:buNone/>
            </a:pPr>
            <a:r>
              <a:rPr lang="en-US" sz="2800" dirty="0"/>
              <a:t>Project Group ID : 06</a:t>
            </a:r>
            <a:endParaRPr dirty="0"/>
          </a:p>
          <a:p>
            <a:pPr marL="342900" lvl="0" indent="-342900" algn="l" rtl="0">
              <a:lnSpc>
                <a:spcPct val="100000"/>
              </a:lnSpc>
              <a:spcBef>
                <a:spcPts val="560"/>
              </a:spcBef>
              <a:spcAft>
                <a:spcPts val="0"/>
              </a:spcAft>
              <a:buClr>
                <a:schemeClr val="dk1"/>
              </a:buClr>
              <a:buSzPts val="2800"/>
              <a:buNone/>
            </a:pPr>
            <a:endParaRPr sz="2800" dirty="0"/>
          </a:p>
          <a:p>
            <a:pPr marL="342900" lvl="0" indent="-342900" algn="l" rtl="0">
              <a:lnSpc>
                <a:spcPct val="100000"/>
              </a:lnSpc>
              <a:spcBef>
                <a:spcPts val="400"/>
              </a:spcBef>
              <a:spcAft>
                <a:spcPts val="0"/>
              </a:spcAft>
              <a:buClr>
                <a:schemeClr val="dk1"/>
              </a:buClr>
              <a:buSzPts val="2000"/>
              <a:buNone/>
            </a:pPr>
            <a:r>
              <a:rPr lang="en-US" sz="2000" b="1" dirty="0"/>
              <a:t>                                                                                     Group Members</a:t>
            </a:r>
            <a:endParaRPr dirty="0"/>
          </a:p>
          <a:p>
            <a:pPr marL="342900" lvl="0" indent="-342900" algn="l" rtl="0">
              <a:lnSpc>
                <a:spcPct val="100000"/>
              </a:lnSpc>
              <a:spcBef>
                <a:spcPts val="400"/>
              </a:spcBef>
              <a:spcAft>
                <a:spcPts val="0"/>
              </a:spcAft>
              <a:buClr>
                <a:schemeClr val="dk1"/>
              </a:buClr>
              <a:buSzPts val="2000"/>
              <a:buNone/>
            </a:pPr>
            <a:r>
              <a:rPr lang="en-US" sz="2000" dirty="0"/>
              <a:t>                                                                                      1.Utkarsha M </a:t>
            </a:r>
            <a:r>
              <a:rPr lang="en-US" sz="2000" dirty="0" err="1"/>
              <a:t>Abhang</a:t>
            </a:r>
            <a:r>
              <a:rPr lang="en-US" sz="2000" dirty="0"/>
              <a:t> </a:t>
            </a:r>
            <a:endParaRPr dirty="0"/>
          </a:p>
          <a:p>
            <a:pPr marL="342900" lvl="0" indent="-342900" algn="l" rtl="0">
              <a:lnSpc>
                <a:spcPct val="100000"/>
              </a:lnSpc>
              <a:spcBef>
                <a:spcPts val="400"/>
              </a:spcBef>
              <a:spcAft>
                <a:spcPts val="0"/>
              </a:spcAft>
              <a:buClr>
                <a:schemeClr val="dk1"/>
              </a:buClr>
              <a:buSzPts val="2000"/>
              <a:buNone/>
            </a:pPr>
            <a:r>
              <a:rPr lang="en-US" sz="2000" dirty="0"/>
              <a:t>                                                                                      2. Piyush S </a:t>
            </a:r>
            <a:r>
              <a:rPr lang="en-US" sz="2000" dirty="0" err="1"/>
              <a:t>Adhalikar</a:t>
            </a:r>
            <a:endParaRPr dirty="0"/>
          </a:p>
          <a:p>
            <a:pPr marL="342900" lvl="0" indent="-342900" algn="l" rtl="0">
              <a:lnSpc>
                <a:spcPct val="100000"/>
              </a:lnSpc>
              <a:spcBef>
                <a:spcPts val="400"/>
              </a:spcBef>
              <a:spcAft>
                <a:spcPts val="0"/>
              </a:spcAft>
              <a:buClr>
                <a:schemeClr val="dk1"/>
              </a:buClr>
              <a:buSzPts val="2000"/>
              <a:buNone/>
            </a:pPr>
            <a:r>
              <a:rPr lang="en-US" sz="2000" dirty="0"/>
              <a:t>                                                                                      3.Atharva M Mulay</a:t>
            </a:r>
            <a:endParaRPr dirty="0"/>
          </a:p>
          <a:p>
            <a:pPr marL="342900" lvl="0" indent="-342900" algn="l" rtl="0">
              <a:lnSpc>
                <a:spcPct val="100000"/>
              </a:lnSpc>
              <a:spcBef>
                <a:spcPts val="400"/>
              </a:spcBef>
              <a:spcAft>
                <a:spcPts val="0"/>
              </a:spcAft>
              <a:buClr>
                <a:schemeClr val="dk1"/>
              </a:buClr>
              <a:buSzPts val="2000"/>
              <a:buNone/>
            </a:pPr>
            <a:r>
              <a:rPr lang="en-US" sz="2000" dirty="0"/>
              <a:t>													4.Anushka M Mulay</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References</a:t>
            </a:r>
            <a:endParaRPr/>
          </a:p>
        </p:txBody>
      </p:sp>
      <p:sp>
        <p:nvSpPr>
          <p:cNvPr id="231" name="Google Shape;23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360"/>
              </a:spcBef>
              <a:spcAft>
                <a:spcPts val="0"/>
              </a:spcAft>
              <a:buSzPct val="60810"/>
              <a:buNone/>
            </a:pPr>
            <a:endParaRPr sz="3200"/>
          </a:p>
          <a:p>
            <a:pPr marL="514350" lvl="0" indent="-514350" algn="l" rtl="0">
              <a:lnSpc>
                <a:spcPct val="100000"/>
              </a:lnSpc>
              <a:spcBef>
                <a:spcPts val="360"/>
              </a:spcBef>
              <a:spcAft>
                <a:spcPts val="0"/>
              </a:spcAft>
              <a:buSzPct val="64863"/>
              <a:buAutoNum type="arabicParenR"/>
            </a:pPr>
            <a:r>
              <a:rPr lang="en-US" sz="3000"/>
              <a:t>Nifty 50 Yahoo Finance     (</a:t>
            </a:r>
            <a:r>
              <a:rPr lang="en-US" sz="3000" u="sng">
                <a:solidFill>
                  <a:schemeClr val="hlink"/>
                </a:solidFill>
                <a:hlinkClick r:id="rId3"/>
              </a:rPr>
              <a:t>https://in.finance.yahoo.com/quote/^NSEI/history/</a:t>
            </a:r>
            <a:r>
              <a:rPr lang="en-US" sz="3000"/>
              <a:t> )</a:t>
            </a:r>
            <a:endParaRPr/>
          </a:p>
          <a:p>
            <a:pPr marL="514350" lvl="0" indent="-514350" algn="l" rtl="0">
              <a:lnSpc>
                <a:spcPct val="100000"/>
              </a:lnSpc>
              <a:spcBef>
                <a:spcPts val="360"/>
              </a:spcBef>
              <a:spcAft>
                <a:spcPts val="0"/>
              </a:spcAft>
              <a:buSzPct val="64863"/>
              <a:buAutoNum type="arabicParenR"/>
            </a:pPr>
            <a:r>
              <a:rPr lang="en-US" sz="3000"/>
              <a:t>(</a:t>
            </a:r>
            <a:r>
              <a:rPr lang="en-US" sz="3000" u="sng">
                <a:solidFill>
                  <a:schemeClr val="hlink"/>
                </a:solidFill>
                <a:hlinkClick r:id="rId4"/>
              </a:rPr>
              <a:t>https://www.kaggle.com/rohanrao/nifty50-stock-market-data</a:t>
            </a:r>
            <a:r>
              <a:rPr lang="en-US" sz="3000"/>
              <a:t> )</a:t>
            </a:r>
            <a:endParaRPr/>
          </a:p>
          <a:p>
            <a:pPr marL="514350" lvl="0" indent="-514350" algn="l" rtl="0">
              <a:lnSpc>
                <a:spcPct val="100000"/>
              </a:lnSpc>
              <a:spcBef>
                <a:spcPts val="360"/>
              </a:spcBef>
              <a:spcAft>
                <a:spcPts val="0"/>
              </a:spcAft>
              <a:buSzPct val="64863"/>
              <a:buAutoNum type="arabicParenR"/>
            </a:pPr>
            <a:r>
              <a:rPr lang="en-US" sz="3000"/>
              <a:t>Indian stock market prediction using artificial neural networks on tick data                                                                                    (</a:t>
            </a:r>
            <a:r>
              <a:rPr lang="en-US" sz="3000" u="sng">
                <a:solidFill>
                  <a:schemeClr val="hlink"/>
                </a:solidFill>
                <a:hlinkClick r:id="rId5"/>
              </a:rPr>
              <a:t>https://jfin-swufe.springeropen.com/articles/10.1186/s40854-019-0131-7</a:t>
            </a:r>
            <a:r>
              <a:rPr lang="en-US" sz="3000"/>
              <a:t> )</a:t>
            </a:r>
            <a:endParaRPr/>
          </a:p>
          <a:p>
            <a:pPr marL="342900" lvl="0" indent="-139700" algn="l" rtl="0">
              <a:lnSpc>
                <a:spcPct val="100000"/>
              </a:lnSpc>
              <a:spcBef>
                <a:spcPts val="0"/>
              </a:spcBef>
              <a:spcAft>
                <a:spcPts val="0"/>
              </a:spcAft>
              <a:buClr>
                <a:schemeClr val="dk1"/>
              </a:buClr>
              <a:buSzPct val="108107"/>
              <a:buNone/>
            </a:pPr>
            <a:endParaRPr/>
          </a:p>
        </p:txBody>
      </p:sp>
      <p:sp>
        <p:nvSpPr>
          <p:cNvPr id="232" name="Google Shape;232;p34"/>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233" name="Google Shape;23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ftr" idx="11"/>
          </p:nvPr>
        </p:nvSpPr>
        <p:spPr>
          <a:xfrm>
            <a:off x="457200" y="6324600"/>
            <a:ext cx="3733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239" name="Google Shape;23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40" name="Google Shape;240;p35" descr="Image result for thank you"/>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1" name="Google Shape;241;p35" descr="Image result for thank you"/>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42" name="Google Shape;242;p35" descr="C:\Users\DAB\Desktop\download.png"/>
          <p:cNvPicPr preferRelativeResize="0"/>
          <p:nvPr/>
        </p:nvPicPr>
        <p:blipFill rotWithShape="1">
          <a:blip r:embed="rId3">
            <a:alphaModFix/>
          </a:blip>
          <a:srcRect/>
          <a:stretch/>
        </p:blipFill>
        <p:spPr>
          <a:xfrm>
            <a:off x="457200" y="914400"/>
            <a:ext cx="7848600" cy="426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Introduction to Stock Candle</a:t>
            </a:r>
            <a:endParaRPr/>
          </a:p>
        </p:txBody>
      </p:sp>
      <p:sp>
        <p:nvSpPr>
          <p:cNvPr id="167" name="Google Shape;16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Stock market allows businesses to go public, or mise additional capital for expansion. This project is to determine and predict the stock market value for the specific company.</a:t>
            </a:r>
            <a:endParaRPr/>
          </a:p>
          <a:p>
            <a:pPr marL="0" lvl="0" indent="0" algn="l" rtl="0">
              <a:lnSpc>
                <a:spcPct val="100000"/>
              </a:lnSpc>
              <a:spcBef>
                <a:spcPts val="360"/>
              </a:spcBef>
              <a:spcAft>
                <a:spcPts val="0"/>
              </a:spcAft>
              <a:buSzPts val="1800"/>
              <a:buNone/>
            </a:pPr>
            <a:r>
              <a:rPr lang="en-US" sz="2800">
                <a:latin typeface="Times New Roman"/>
                <a:ea typeface="Times New Roman"/>
                <a:cs typeface="Times New Roman"/>
                <a:sym typeface="Times New Roman"/>
              </a:rPr>
              <a:t>	It is one of the most important sources for companies as well as for individuals to make money. A stock market is a platform for trading of a company's stocks and derivatives at an agreed price</a:t>
            </a:r>
            <a:endParaRPr/>
          </a:p>
          <a:p>
            <a:pPr marL="0" lvl="0" indent="0" algn="l" rtl="0">
              <a:lnSpc>
                <a:spcPct val="100000"/>
              </a:lnSpc>
              <a:spcBef>
                <a:spcPts val="0"/>
              </a:spcBef>
              <a:spcAft>
                <a:spcPts val="0"/>
              </a:spcAft>
              <a:buClr>
                <a:schemeClr val="dk1"/>
              </a:buClr>
              <a:buSzPts val="3200"/>
              <a:buNone/>
            </a:pPr>
            <a:endParaRPr/>
          </a:p>
        </p:txBody>
      </p:sp>
      <p:sp>
        <p:nvSpPr>
          <p:cNvPr id="168" name="Google Shape;168;p26"/>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169" name="Google Shape;16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ctrTitle"/>
          </p:nvPr>
        </p:nvSpPr>
        <p:spPr>
          <a:xfrm>
            <a:off x="574963" y="70716"/>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Motivation behind the topic</a:t>
            </a:r>
            <a:endParaRPr/>
          </a:p>
        </p:txBody>
      </p:sp>
      <p:sp>
        <p:nvSpPr>
          <p:cNvPr id="175" name="Google Shape;175;p27"/>
          <p:cNvSpPr txBox="1">
            <a:spLocks noGrp="1"/>
          </p:cNvSpPr>
          <p:nvPr>
            <p:ph type="subTitle" idx="1"/>
          </p:nvPr>
        </p:nvSpPr>
        <p:spPr>
          <a:xfrm>
            <a:off x="1163782" y="1422399"/>
            <a:ext cx="6770254" cy="4405745"/>
          </a:xfrm>
          <a:prstGeom prst="rect">
            <a:avLst/>
          </a:prstGeom>
          <a:noFill/>
          <a:ln>
            <a:noFill/>
          </a:ln>
        </p:spPr>
        <p:txBody>
          <a:bodyPr spcFirstLastPara="1" wrap="square" lIns="91425" tIns="45700" rIns="91425" bIns="45700" anchor="t" anchorCtr="0">
            <a:normAutofit fontScale="85000" lnSpcReduction="10000"/>
          </a:bodyPr>
          <a:lstStyle/>
          <a:p>
            <a:pPr marL="482600" lvl="0" indent="-457200" algn="l" rtl="0">
              <a:lnSpc>
                <a:spcPct val="100000"/>
              </a:lnSpc>
              <a:spcBef>
                <a:spcPts val="560"/>
              </a:spcBef>
              <a:spcAft>
                <a:spcPts val="0"/>
              </a:spcAft>
              <a:buSzPct val="117646"/>
              <a:buFont typeface="Arial"/>
              <a:buChar char="•"/>
            </a:pPr>
            <a:r>
              <a:rPr lang="en-US">
                <a:solidFill>
                  <a:schemeClr val="dk1"/>
                </a:solidFill>
              </a:rPr>
              <a:t>This project will provide a way to investors, stock markets to invest money in order to potentially earn a company's share (knowing that the risk of losses exists too)</a:t>
            </a:r>
            <a:endParaRPr/>
          </a:p>
          <a:p>
            <a:pPr marL="482600" lvl="0" indent="-457200" algn="l" rtl="0">
              <a:lnSpc>
                <a:spcPct val="100000"/>
              </a:lnSpc>
              <a:spcBef>
                <a:spcPts val="560"/>
              </a:spcBef>
              <a:spcAft>
                <a:spcPts val="0"/>
              </a:spcAft>
              <a:buSzPct val="117646"/>
              <a:buFont typeface="Arial"/>
              <a:buChar char="•"/>
            </a:pPr>
            <a:r>
              <a:rPr lang="en-US">
                <a:solidFill>
                  <a:schemeClr val="dk1"/>
                </a:solidFill>
              </a:rPr>
              <a:t>Active investors and traders can easily buy and sell their securities due to the abundant liquidity in most major stock markets.</a:t>
            </a:r>
            <a:endParaRPr/>
          </a:p>
          <a:p>
            <a:pPr marL="482600" lvl="0" indent="-457200" algn="l" rtl="0">
              <a:lnSpc>
                <a:spcPct val="100000"/>
              </a:lnSpc>
              <a:spcBef>
                <a:spcPts val="560"/>
              </a:spcBef>
              <a:spcAft>
                <a:spcPts val="0"/>
              </a:spcAft>
              <a:buSzPct val="117646"/>
              <a:buFont typeface="Arial"/>
              <a:buChar char="•"/>
            </a:pPr>
            <a:r>
              <a:rPr lang="en-US">
                <a:solidFill>
                  <a:schemeClr val="dk1"/>
                </a:solidFill>
              </a:rPr>
              <a:t>Stock markets promote investment. The raising of capital allows companies to grow their businesses, expand operations and create jobs in the economy. This investment is a key driver for economic trade, growth and prosperity</a:t>
            </a:r>
            <a:endParaRPr/>
          </a:p>
          <a:p>
            <a:pPr marL="457200" lvl="0" indent="-431800" algn="l" rtl="0">
              <a:lnSpc>
                <a:spcPct val="100000"/>
              </a:lnSpc>
              <a:spcBef>
                <a:spcPts val="560"/>
              </a:spcBef>
              <a:spcAft>
                <a:spcPts val="0"/>
              </a:spcAft>
              <a:buSzPct val="117646"/>
              <a:buNone/>
            </a:pPr>
            <a:endParaRPr/>
          </a:p>
        </p:txBody>
      </p:sp>
      <p:sp>
        <p:nvSpPr>
          <p:cNvPr id="176" name="Google Shape;17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Seminar Topic 3</a:t>
            </a:r>
            <a:br>
              <a:rPr lang="en-US"/>
            </a:br>
            <a:r>
              <a:rPr lang="en-US" sz="3200"/>
              <a:t>Webscraping for dataset</a:t>
            </a:r>
            <a:endParaRPr sz="3200"/>
          </a:p>
        </p:txBody>
      </p:sp>
      <p:sp>
        <p:nvSpPr>
          <p:cNvPr id="182" name="Google Shape;182;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2800"/>
              <a:buNone/>
            </a:pPr>
            <a:r>
              <a:rPr lang="en-US">
                <a:solidFill>
                  <a:schemeClr val="dk1"/>
                </a:solidFill>
              </a:rPr>
              <a:t>Anushka M Mulay</a:t>
            </a:r>
            <a:endParaRPr>
              <a:solidFill>
                <a:schemeClr val="dk1"/>
              </a:solidFill>
            </a:endParaRPr>
          </a:p>
        </p:txBody>
      </p:sp>
      <p:sp>
        <p:nvSpPr>
          <p:cNvPr id="183" name="Google Shape;183;p28"/>
          <p:cNvSpPr txBox="1">
            <a:spLocks noGrp="1"/>
          </p:cNvSpPr>
          <p:nvPr>
            <p:ph type="ftr" idx="11"/>
          </p:nvPr>
        </p:nvSpPr>
        <p:spPr>
          <a:xfrm>
            <a:off x="381000" y="6324600"/>
            <a:ext cx="3581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184" name="Google Shape;184;p28"/>
          <p:cNvSpPr/>
          <p:nvPr/>
        </p:nvSpPr>
        <p:spPr>
          <a:xfrm>
            <a:off x="4453217" y="324433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Introduction to Seminar</a:t>
            </a:r>
            <a:endParaRPr/>
          </a:p>
        </p:txBody>
      </p:sp>
      <p:sp>
        <p:nvSpPr>
          <p:cNvPr id="190" name="Google Shape;190;p29"/>
          <p:cNvSpPr txBox="1">
            <a:spLocks noGrp="1"/>
          </p:cNvSpPr>
          <p:nvPr>
            <p:ph type="body" idx="1"/>
          </p:nvPr>
        </p:nvSpPr>
        <p:spPr>
          <a:xfrm>
            <a:off x="618836" y="1417638"/>
            <a:ext cx="8067964" cy="4708525"/>
          </a:xfrm>
          <a:prstGeom prst="rect">
            <a:avLst/>
          </a:prstGeom>
          <a:noFill/>
          <a:ln>
            <a:noFill/>
          </a:ln>
        </p:spPr>
        <p:txBody>
          <a:bodyPr spcFirstLastPara="1" wrap="square" lIns="91425" tIns="45700" rIns="91425" bIns="45700" anchor="t" anchorCtr="0">
            <a:normAutofit fontScale="70000" lnSpcReduction="20000"/>
          </a:bodyPr>
          <a:lstStyle/>
          <a:p>
            <a:pPr marL="342900" lvl="0" indent="-139700" algn="l" rtl="0">
              <a:lnSpc>
                <a:spcPct val="100000"/>
              </a:lnSpc>
              <a:spcBef>
                <a:spcPts val="0"/>
              </a:spcBef>
              <a:spcAft>
                <a:spcPts val="0"/>
              </a:spcAft>
              <a:buClr>
                <a:schemeClr val="dk1"/>
              </a:buClr>
              <a:buSzPct val="142857"/>
              <a:buNone/>
            </a:pPr>
            <a:r>
              <a:rPr lang="en-US" sz="3200"/>
              <a:t>			Stock markets follow non-linear time series containing high fluctuating data. Because of its random nature, prediction involves risks compared to other sectors. Characteristics of ANN enabling its success are 1) Even if the data is very complex, ANN is a very good function approximator.  2) ANN's are capable of identifying new sample test data, even though they are not used during ramping up of models/networks.</a:t>
            </a:r>
            <a:endParaRPr/>
          </a:p>
          <a:p>
            <a:pPr marL="342900" lvl="0" indent="-139700" algn="l" rtl="0">
              <a:lnSpc>
                <a:spcPct val="100000"/>
              </a:lnSpc>
              <a:spcBef>
                <a:spcPts val="0"/>
              </a:spcBef>
              <a:spcAft>
                <a:spcPts val="0"/>
              </a:spcAft>
              <a:buClr>
                <a:schemeClr val="dk1"/>
              </a:buClr>
              <a:buSzPct val="142857"/>
              <a:buNone/>
            </a:pPr>
            <a:r>
              <a:rPr lang="en-US" sz="3200"/>
              <a:t>			We will be taking stock dataset from yahoo API. The data set contains information like previous closing, opening, high, low, volume of the stock of that company. Then this dataset is used to train the model. </a:t>
            </a:r>
            <a:endParaRPr/>
          </a:p>
          <a:p>
            <a:pPr marL="342900" lvl="0" indent="-139700" algn="l" rtl="0">
              <a:lnSpc>
                <a:spcPct val="100000"/>
              </a:lnSpc>
              <a:spcBef>
                <a:spcPts val="0"/>
              </a:spcBef>
              <a:spcAft>
                <a:spcPts val="0"/>
              </a:spcAft>
              <a:buClr>
                <a:schemeClr val="dk1"/>
              </a:buClr>
              <a:buSzPct val="142857"/>
              <a:buNone/>
            </a:pPr>
            <a:r>
              <a:rPr lang="en-US" sz="3200"/>
              <a:t>			For data processing, we will scale the data using sklearn preprocessing library. Since it is a time series data and we will be creating sequences out of the data fetched, with the help of LSTM model. We will be taking stock data from yahoo API.</a:t>
            </a:r>
            <a:endParaRPr/>
          </a:p>
          <a:p>
            <a:pPr marL="342900" lvl="0" indent="-139700" algn="l" rtl="0">
              <a:lnSpc>
                <a:spcPct val="100000"/>
              </a:lnSpc>
              <a:spcBef>
                <a:spcPts val="0"/>
              </a:spcBef>
              <a:spcAft>
                <a:spcPts val="0"/>
              </a:spcAft>
              <a:buClr>
                <a:schemeClr val="dk1"/>
              </a:buClr>
              <a:buSzPct val="142857"/>
              <a:buNone/>
            </a:pPr>
            <a:endParaRPr/>
          </a:p>
        </p:txBody>
      </p:sp>
      <p:sp>
        <p:nvSpPr>
          <p:cNvPr id="191" name="Google Shape;191;p29"/>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192" name="Google Shape;19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Literature Review</a:t>
            </a:r>
            <a:endParaRPr/>
          </a:p>
        </p:txBody>
      </p:sp>
      <p:sp>
        <p:nvSpPr>
          <p:cNvPr id="198" name="Google Shape;198;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457200" lvl="1" indent="0" algn="l" rtl="0">
              <a:lnSpc>
                <a:spcPct val="100000"/>
              </a:lnSpc>
              <a:spcBef>
                <a:spcPts val="360"/>
              </a:spcBef>
              <a:spcAft>
                <a:spcPts val="0"/>
              </a:spcAft>
              <a:buSzPct val="80357"/>
              <a:buNone/>
            </a:pPr>
            <a:endParaRPr sz="3200"/>
          </a:p>
          <a:p>
            <a:pPr marL="914400" lvl="1" indent="-342900" algn="l" rtl="0">
              <a:lnSpc>
                <a:spcPct val="100000"/>
              </a:lnSpc>
              <a:spcBef>
                <a:spcPts val="360"/>
              </a:spcBef>
              <a:spcAft>
                <a:spcPts val="0"/>
              </a:spcAft>
              <a:buSzPct val="75630"/>
              <a:buFont typeface="Arial"/>
              <a:buChar char="•"/>
            </a:pPr>
            <a:r>
              <a:rPr lang="en-US" sz="3400">
                <a:latin typeface="Times New Roman"/>
                <a:ea typeface="Times New Roman"/>
                <a:cs typeface="Times New Roman"/>
                <a:sym typeface="Times New Roman"/>
              </a:rPr>
              <a:t>The data set from website [1,2], we will extract past 6 months of data; For data acquisition, firstly, we will perform web-scraping on NIFTY 50 wiki page for data collection. Then we will use API to fetch stock data for past 6 months.</a:t>
            </a:r>
            <a:endParaRPr/>
          </a:p>
          <a:p>
            <a:pPr marL="914400" lvl="1" indent="-342900" algn="l" rtl="0">
              <a:lnSpc>
                <a:spcPct val="100000"/>
              </a:lnSpc>
              <a:spcBef>
                <a:spcPts val="360"/>
              </a:spcBef>
              <a:spcAft>
                <a:spcPts val="0"/>
              </a:spcAft>
              <a:buSzPct val="75630"/>
              <a:buFont typeface="Arial"/>
              <a:buChar char="•"/>
            </a:pPr>
            <a:r>
              <a:rPr lang="en-US" sz="3400">
                <a:latin typeface="Times New Roman"/>
                <a:ea typeface="Times New Roman"/>
                <a:cs typeface="Times New Roman"/>
                <a:sym typeface="Times New Roman"/>
              </a:rPr>
              <a:t>By using machine learning and/or deep learning models like ANN and LSTM [3] to accumulate the price data. The data needs to be analyzed and then fitted to match the model. This is what makes it possible to predict future stock prices over a set timetable.</a:t>
            </a:r>
            <a:endParaRPr/>
          </a:p>
          <a:p>
            <a:pPr marL="914400" lvl="1" indent="-342900" algn="l" rtl="0">
              <a:lnSpc>
                <a:spcPct val="100000"/>
              </a:lnSpc>
              <a:spcBef>
                <a:spcPts val="360"/>
              </a:spcBef>
              <a:spcAft>
                <a:spcPts val="0"/>
              </a:spcAft>
              <a:buSzPct val="75630"/>
              <a:buFont typeface="Arial"/>
              <a:buChar char="•"/>
            </a:pPr>
            <a:r>
              <a:rPr lang="en-US" sz="3400">
                <a:latin typeface="Times New Roman"/>
                <a:ea typeface="Times New Roman"/>
                <a:cs typeface="Times New Roman"/>
                <a:sym typeface="Times New Roman"/>
              </a:rPr>
              <a:t>TensorFlow will be used as a backend for LSTM model, and nsepy will be used to fetch the historical stock data.</a:t>
            </a:r>
            <a:endParaRPr/>
          </a:p>
          <a:p>
            <a:pPr marL="0" lvl="0" indent="0" algn="l" rtl="0">
              <a:lnSpc>
                <a:spcPct val="100000"/>
              </a:lnSpc>
              <a:spcBef>
                <a:spcPts val="0"/>
              </a:spcBef>
              <a:spcAft>
                <a:spcPts val="0"/>
              </a:spcAft>
              <a:buClr>
                <a:schemeClr val="dk1"/>
              </a:buClr>
              <a:buSzPct val="142857"/>
              <a:buNone/>
            </a:pPr>
            <a:endParaRPr/>
          </a:p>
        </p:txBody>
      </p:sp>
      <p:sp>
        <p:nvSpPr>
          <p:cNvPr id="199" name="Google Shape;199;p30"/>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200" name="Google Shape;20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Block Diagram</a:t>
            </a:r>
            <a:endParaRPr/>
          </a:p>
        </p:txBody>
      </p:sp>
      <p:sp>
        <p:nvSpPr>
          <p:cNvPr id="206" name="Google Shape;206;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endParaRPr/>
          </a:p>
          <a:p>
            <a:pPr marL="0" lvl="0" indent="0" algn="l" rtl="0">
              <a:lnSpc>
                <a:spcPct val="100000"/>
              </a:lnSpc>
              <a:spcBef>
                <a:spcPts val="0"/>
              </a:spcBef>
              <a:spcAft>
                <a:spcPts val="0"/>
              </a:spcAft>
              <a:buClr>
                <a:schemeClr val="dk1"/>
              </a:buClr>
              <a:buSzPts val="3200"/>
              <a:buNone/>
            </a:pPr>
            <a:endParaRPr/>
          </a:p>
        </p:txBody>
      </p:sp>
      <p:sp>
        <p:nvSpPr>
          <p:cNvPr id="207" name="Google Shape;20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08" name="Google Shape;208;p31"/>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pic>
        <p:nvPicPr>
          <p:cNvPr id="209" name="Google Shape;209;p31"/>
          <p:cNvPicPr preferRelativeResize="0"/>
          <p:nvPr/>
        </p:nvPicPr>
        <p:blipFill rotWithShape="1">
          <a:blip r:embed="rId3">
            <a:alphaModFix/>
          </a:blip>
          <a:srcRect/>
          <a:stretch/>
        </p:blipFill>
        <p:spPr>
          <a:xfrm>
            <a:off x="0" y="2010103"/>
            <a:ext cx="9144000" cy="28377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Comparative study of existing system</a:t>
            </a:r>
            <a:endParaRPr/>
          </a:p>
        </p:txBody>
      </p:sp>
      <p:sp>
        <p:nvSpPr>
          <p:cNvPr id="215" name="Google Shape;215;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l" rtl="0">
              <a:lnSpc>
                <a:spcPct val="100000"/>
              </a:lnSpc>
              <a:spcBef>
                <a:spcPts val="360"/>
              </a:spcBef>
              <a:spcAft>
                <a:spcPts val="0"/>
              </a:spcAft>
              <a:buClr>
                <a:schemeClr val="dk1"/>
              </a:buClr>
              <a:buSzPct val="72580"/>
              <a:buChar char="•"/>
            </a:pPr>
            <a:r>
              <a:rPr lang="en-US" sz="3200">
                <a:latin typeface="Times New Roman"/>
                <a:ea typeface="Times New Roman"/>
                <a:cs typeface="Times New Roman"/>
                <a:sym typeface="Times New Roman"/>
              </a:rPr>
              <a:t>Existing system has used algorithm like data  mining and  artificial intelligence  techniques  like  decision  trees, artificial neural networks for dataset extraction. </a:t>
            </a:r>
            <a:endParaRPr/>
          </a:p>
          <a:p>
            <a:pPr marL="457200" lvl="0" indent="-342900" algn="l" rtl="0">
              <a:lnSpc>
                <a:spcPct val="100000"/>
              </a:lnSpc>
              <a:spcBef>
                <a:spcPts val="360"/>
              </a:spcBef>
              <a:spcAft>
                <a:spcPts val="0"/>
              </a:spcAft>
              <a:buClr>
                <a:schemeClr val="dk1"/>
              </a:buClr>
              <a:buSzPct val="72580"/>
              <a:buChar char="•"/>
            </a:pPr>
            <a:r>
              <a:rPr lang="en-US" sz="3200">
                <a:latin typeface="Times New Roman"/>
                <a:ea typeface="Times New Roman"/>
                <a:cs typeface="Times New Roman"/>
                <a:sym typeface="Times New Roman"/>
              </a:rPr>
              <a:t>Data  mining  refers  to  extracting  or mining knowledge from large data stores or sets. Some of its  functionalities  are  the  discovery  of  concept  or  class descriptions, associations and correlations,  classification, prediction, clustering, trend analysis, outlier and deviation analysis,  and  similarity  analysis.  </a:t>
            </a:r>
            <a:endParaRPr/>
          </a:p>
          <a:p>
            <a:pPr marL="457200" lvl="0" indent="-342900" algn="l" rtl="0">
              <a:lnSpc>
                <a:spcPct val="100000"/>
              </a:lnSpc>
              <a:spcBef>
                <a:spcPts val="360"/>
              </a:spcBef>
              <a:spcAft>
                <a:spcPts val="0"/>
              </a:spcAft>
              <a:buClr>
                <a:schemeClr val="dk1"/>
              </a:buClr>
              <a:buSzPct val="72580"/>
              <a:buChar char="•"/>
            </a:pPr>
            <a:r>
              <a:rPr lang="en-US" sz="3200">
                <a:latin typeface="Times New Roman"/>
                <a:ea typeface="Times New Roman"/>
                <a:cs typeface="Times New Roman"/>
                <a:sym typeface="Times New Roman"/>
              </a:rPr>
              <a:t>Data  classification  can be done in many different methods; one of those methods is  the  classification  by  using  Decision  Tree.  It  is  a graphical representation of all possible outcomes  and the paths by which they may be reached</a:t>
            </a:r>
            <a:endParaRPr sz="3200">
              <a:latin typeface="Times New Roman"/>
              <a:ea typeface="Times New Roman"/>
              <a:cs typeface="Times New Roman"/>
              <a:sym typeface="Times New Roman"/>
            </a:endParaRPr>
          </a:p>
          <a:p>
            <a:pPr marL="342900" lvl="0" indent="-139700" algn="l" rtl="0">
              <a:lnSpc>
                <a:spcPct val="100000"/>
              </a:lnSpc>
              <a:spcBef>
                <a:spcPts val="0"/>
              </a:spcBef>
              <a:spcAft>
                <a:spcPts val="0"/>
              </a:spcAft>
              <a:buClr>
                <a:schemeClr val="dk1"/>
              </a:buClr>
              <a:buSzPct val="129032"/>
              <a:buNone/>
            </a:pPr>
            <a:endParaRPr/>
          </a:p>
        </p:txBody>
      </p:sp>
      <p:sp>
        <p:nvSpPr>
          <p:cNvPr id="216" name="Google Shape;216;p32"/>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217" name="Google Shape;21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a:t>Conclusion</a:t>
            </a:r>
            <a:endParaRPr/>
          </a:p>
        </p:txBody>
      </p:sp>
      <p:sp>
        <p:nvSpPr>
          <p:cNvPr id="223" name="Google Shape;223;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SzPts val="3200"/>
              <a:buNone/>
            </a:pPr>
            <a:r>
              <a:rPr lang="en-US" sz="2800">
                <a:latin typeface="Times New Roman"/>
                <a:ea typeface="Times New Roman"/>
                <a:cs typeface="Times New Roman"/>
                <a:sym typeface="Times New Roman"/>
              </a:rPr>
              <a:t>Thus, in this report general work of admin and admin aspect of stock prediction i.e role of admin is explained.</a:t>
            </a:r>
            <a:endParaRPr sz="2800">
              <a:latin typeface="Calibri"/>
              <a:ea typeface="Calibri"/>
              <a:cs typeface="Calibri"/>
              <a:sym typeface="Calibri"/>
            </a:endParaRPr>
          </a:p>
          <a:p>
            <a:pPr marL="342900" lvl="0" indent="-139700" algn="l" rtl="0">
              <a:lnSpc>
                <a:spcPct val="100000"/>
              </a:lnSpc>
              <a:spcBef>
                <a:spcPts val="0"/>
              </a:spcBef>
              <a:spcAft>
                <a:spcPts val="0"/>
              </a:spcAft>
              <a:buClr>
                <a:schemeClr val="dk1"/>
              </a:buClr>
              <a:buSzPts val="3200"/>
              <a:buNone/>
            </a:pPr>
            <a:endParaRPr/>
          </a:p>
        </p:txBody>
      </p:sp>
      <p:sp>
        <p:nvSpPr>
          <p:cNvPr id="224" name="Google Shape;224;p33"/>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PES's MCOE, TE - Information Technology 2020-21</a:t>
            </a:r>
            <a:endParaRPr/>
          </a:p>
        </p:txBody>
      </p:sp>
      <p:sp>
        <p:nvSpPr>
          <p:cNvPr id="225" name="Google Shape;225;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(4:3)</PresentationFormat>
  <Paragraphs>61</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Times New Roman</vt:lpstr>
      <vt:lpstr>Office Theme</vt:lpstr>
      <vt:lpstr>Custom Design</vt:lpstr>
      <vt:lpstr>              PES’s Modern College of Engineering,              Department of Information Technology</vt:lpstr>
      <vt:lpstr>Introduction to Stock Candle</vt:lpstr>
      <vt:lpstr>Motivation behind the topic</vt:lpstr>
      <vt:lpstr>Seminar Topic 3 Webscraping for dataset</vt:lpstr>
      <vt:lpstr>Introduction to Seminar</vt:lpstr>
      <vt:lpstr>Literature Review</vt:lpstr>
      <vt:lpstr>Block Diagram</vt:lpstr>
      <vt:lpstr>Comparative study of existing system</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PES’s Modern College of Engineering,              Department of Information Technology</dc:title>
  <cp:lastModifiedBy>Atharva Mulay</cp:lastModifiedBy>
  <cp:revision>1</cp:revision>
  <dcterms:modified xsi:type="dcterms:W3CDTF">2021-08-27T05:49:48Z</dcterms:modified>
</cp:coreProperties>
</file>