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 name="Google Shape;17;p2"/>
          <p:cNvSpPr txBox="1"/>
          <p:nvPr>
            <p:ph idx="11" type="ftr"/>
          </p:nvPr>
        </p:nvSpPr>
        <p:spPr>
          <a:xfrm>
            <a:off x="304800" y="6324600"/>
            <a:ext cx="342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9" name="Google Shape;69;p11"/>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0" name="Google Shape;70;p11"/>
          <p:cNvSpPr txBox="1"/>
          <p:nvPr>
            <p:ph idx="11" type="ftr"/>
          </p:nvPr>
        </p:nvSpPr>
        <p:spPr>
          <a:xfrm>
            <a:off x="457200" y="6324600"/>
            <a:ext cx="3352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6" name="Google Shape;76;p12"/>
          <p:cNvSpPr txBox="1"/>
          <p:nvPr>
            <p:ph idx="11" type="ftr"/>
          </p:nvPr>
        </p:nvSpPr>
        <p:spPr>
          <a:xfrm>
            <a:off x="457200" y="6324600"/>
            <a:ext cx="3352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sp>
        <p:nvSpPr>
          <p:cNvPr id="85" name="Google Shape;85;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87" name="Google Shape;8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3" name="Google Shape;9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99" name="Google Shape;99;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2" name="Shape 102"/>
        <p:cNvGrpSpPr/>
        <p:nvPr/>
      </p:nvGrpSpPr>
      <p:grpSpPr>
        <a:xfrm>
          <a:off x="0" y="0"/>
          <a:ext cx="0" cy="0"/>
          <a:chOff x="0" y="0"/>
          <a:chExt cx="0" cy="0"/>
        </a:xfrm>
      </p:grpSpPr>
      <p:sp>
        <p:nvSpPr>
          <p:cNvPr id="103" name="Google Shape;10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05" name="Google Shape;105;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06" name="Google Shape;10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9" name="Shape 109"/>
        <p:cNvGrpSpPr/>
        <p:nvPr/>
      </p:nvGrpSpPr>
      <p:grpSpPr>
        <a:xfrm>
          <a:off x="0" y="0"/>
          <a:ext cx="0" cy="0"/>
          <a:chOff x="0" y="0"/>
          <a:chExt cx="0" cy="0"/>
        </a:xfrm>
      </p:grpSpPr>
      <p:sp>
        <p:nvSpPr>
          <p:cNvPr id="110" name="Google Shape;11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12" name="Google Shape;112;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13" name="Google Shape;113;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14" name="Google Shape;114;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15" name="Google Shape;11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7" name="Shape 127"/>
        <p:cNvGrpSpPr/>
        <p:nvPr/>
      </p:nvGrpSpPr>
      <p:grpSpPr>
        <a:xfrm>
          <a:off x="0" y="0"/>
          <a:ext cx="0" cy="0"/>
          <a:chOff x="0" y="0"/>
          <a:chExt cx="0" cy="0"/>
        </a:xfrm>
      </p:grpSpPr>
      <p:sp>
        <p:nvSpPr>
          <p:cNvPr id="128" name="Google Shape;128;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30" name="Google Shape;130;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31" name="Google Shape;13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60"/>
              </a:spcBef>
              <a:spcAft>
                <a:spcPts val="0"/>
              </a:spcAft>
              <a:buClr>
                <a:srgbClr val="888888"/>
              </a:buClr>
              <a:buSzPts val="2800"/>
              <a:buNone/>
              <a:defRPr sz="2800">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1" type="ftr"/>
          </p:nvPr>
        </p:nvSpPr>
        <p:spPr>
          <a:xfrm>
            <a:off x="381000" y="6324600"/>
            <a:ext cx="35814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4" name="Shape 134"/>
        <p:cNvGrpSpPr/>
        <p:nvPr/>
      </p:nvGrpSpPr>
      <p:grpSpPr>
        <a:xfrm>
          <a:off x="0" y="0"/>
          <a:ext cx="0" cy="0"/>
          <a:chOff x="0" y="0"/>
          <a:chExt cx="0" cy="0"/>
        </a:xfrm>
      </p:grpSpPr>
      <p:sp>
        <p:nvSpPr>
          <p:cNvPr id="135" name="Google Shape;135;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2"/>
          <p:cNvSpPr/>
          <p:nvPr>
            <p:ph idx="2" type="pic"/>
          </p:nvPr>
        </p:nvSpPr>
        <p:spPr>
          <a:xfrm>
            <a:off x="1792288" y="612775"/>
            <a:ext cx="5486400" cy="4114800"/>
          </a:xfrm>
          <a:prstGeom prst="rect">
            <a:avLst/>
          </a:prstGeom>
          <a:noFill/>
          <a:ln>
            <a:noFill/>
          </a:ln>
        </p:spPr>
      </p:sp>
      <p:sp>
        <p:nvSpPr>
          <p:cNvPr id="137" name="Google Shape;137;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38" name="Google Shape;13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sp>
        <p:nvSpPr>
          <p:cNvPr id="142" name="Google Shape;14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2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4" name="Google Shape;14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7" name="Shape 147"/>
        <p:cNvGrpSpPr/>
        <p:nvPr/>
      </p:nvGrpSpPr>
      <p:grpSpPr>
        <a:xfrm>
          <a:off x="0" y="0"/>
          <a:ext cx="0" cy="0"/>
          <a:chOff x="0" y="0"/>
          <a:chExt cx="0" cy="0"/>
        </a:xfrm>
      </p:grpSpPr>
      <p:sp>
        <p:nvSpPr>
          <p:cNvPr id="148" name="Google Shape;148;p2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0" name="Google Shape;15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4"/>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1" type="ftr"/>
          </p:nvPr>
        </p:nvSpPr>
        <p:spPr>
          <a:xfrm>
            <a:off x="457200" y="6324600"/>
            <a:ext cx="3352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Times New Roman"/>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1" name="Google Shape;31;p5"/>
          <p:cNvSpPr txBox="1"/>
          <p:nvPr>
            <p:ph idx="11" type="ftr"/>
          </p:nvPr>
        </p:nvSpPr>
        <p:spPr>
          <a:xfrm>
            <a:off x="381000" y="6324600"/>
            <a:ext cx="35814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6"/>
          <p:cNvSpPr txBox="1"/>
          <p:nvPr>
            <p:ph idx="11" type="ftr"/>
          </p:nvPr>
        </p:nvSpPr>
        <p:spPr>
          <a:xfrm>
            <a:off x="457200" y="6324600"/>
            <a:ext cx="35052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2" name="Google Shape;42;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3" name="Google Shape;43;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4" name="Google Shape;44;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5" name="Google Shape;45;p7"/>
          <p:cNvSpPr txBox="1"/>
          <p:nvPr>
            <p:ph idx="11" type="ftr"/>
          </p:nvPr>
        </p:nvSpPr>
        <p:spPr>
          <a:xfrm>
            <a:off x="457200" y="6324600"/>
            <a:ext cx="35814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0" name="Google Shape;50;p8"/>
          <p:cNvSpPr txBox="1"/>
          <p:nvPr>
            <p:ph idx="11" type="ftr"/>
          </p:nvPr>
        </p:nvSpPr>
        <p:spPr>
          <a:xfrm>
            <a:off x="457200" y="6324600"/>
            <a:ext cx="3352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Times New Roman"/>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5" name="Google Shape;55;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6" name="Google Shape;56;p9"/>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7" name="Google Shape;57;p9"/>
          <p:cNvSpPr txBox="1"/>
          <p:nvPr>
            <p:ph idx="11" type="ftr"/>
          </p:nvPr>
        </p:nvSpPr>
        <p:spPr>
          <a:xfrm>
            <a:off x="457200" y="6324600"/>
            <a:ext cx="3352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Times New Roman"/>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0"/>
          <p:cNvSpPr/>
          <p:nvPr>
            <p:ph idx="2" type="pic"/>
          </p:nvPr>
        </p:nvSpPr>
        <p:spPr>
          <a:xfrm>
            <a:off x="1792288" y="612775"/>
            <a:ext cx="5486400" cy="4114800"/>
          </a:xfrm>
          <a:prstGeom prst="rect">
            <a:avLst/>
          </a:prstGeom>
          <a:noFill/>
          <a:ln>
            <a:noFill/>
          </a:ln>
        </p:spPr>
      </p:sp>
      <p:sp>
        <p:nvSpPr>
          <p:cNvPr id="62" name="Google Shape;62;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3" name="Google Shape;63;p1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4" name="Google Shape;64;p10"/>
          <p:cNvSpPr txBox="1"/>
          <p:nvPr>
            <p:ph idx="11" type="ftr"/>
          </p:nvPr>
        </p:nvSpPr>
        <p:spPr>
          <a:xfrm>
            <a:off x="457200" y="6324600"/>
            <a:ext cx="3352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1" type="ftr"/>
          </p:nvPr>
        </p:nvSpPr>
        <p:spPr>
          <a:xfrm>
            <a:off x="457200" y="6324600"/>
            <a:ext cx="3352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Google Shape;8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3" name="Google Shape;8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analyticsvidhya.com/blog/2018/10/predicting-stock-price-machine-learningnd-deep-learning-techniques-python/" TargetMode="External"/><Relationship Id="rId4" Type="http://schemas.openxmlformats.org/officeDocument/2006/relationships/hyperlink" Target="https://towardsdatascience.com/getting-rich-quick-with-machine-learning-and-stock-market-predictions-696802da94fe" TargetMode="External"/><Relationship Id="rId5" Type="http://schemas.openxmlformats.org/officeDocument/2006/relationships/hyperlink" Target="https://www.sciencedirect.com/science/article/pii/S1877050920307924" TargetMode="External"/><Relationship Id="rId6" Type="http://schemas.openxmlformats.org/officeDocument/2006/relationships/hyperlink" Target="https://www.academia.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idx="11" type="ftr"/>
          </p:nvPr>
        </p:nvSpPr>
        <p:spPr>
          <a:xfrm>
            <a:off x="304800" y="6324600"/>
            <a:ext cx="34290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PES's MCOE, TE - Information Technology 2020-21</a:t>
            </a:r>
            <a:endParaRPr/>
          </a:p>
        </p:txBody>
      </p:sp>
      <p:sp>
        <p:nvSpPr>
          <p:cNvPr id="158" name="Google Shape;15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9" name="Google Shape;159;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Times New Roman"/>
              <a:buNone/>
            </a:pPr>
            <a:r>
              <a:rPr lang="en-US" sz="2800"/>
              <a:t>              PES’s Modern College of Engineering, </a:t>
            </a:r>
            <a:br>
              <a:rPr lang="en-US" sz="2800"/>
            </a:br>
            <a:r>
              <a:rPr lang="en-US" sz="2800"/>
              <a:t>            Department of Information Technology</a:t>
            </a:r>
            <a:endParaRPr sz="2800"/>
          </a:p>
        </p:txBody>
      </p:sp>
      <p:pic>
        <p:nvPicPr>
          <p:cNvPr descr="MCOELOGO" id="160" name="Google Shape;160;p25"/>
          <p:cNvPicPr preferRelativeResize="0"/>
          <p:nvPr/>
        </p:nvPicPr>
        <p:blipFill rotWithShape="1">
          <a:blip r:embed="rId3">
            <a:alphaModFix/>
          </a:blip>
          <a:srcRect b="0" l="0" r="0" t="0"/>
          <a:stretch/>
        </p:blipFill>
        <p:spPr>
          <a:xfrm>
            <a:off x="609600" y="457200"/>
            <a:ext cx="1295400" cy="756745"/>
          </a:xfrm>
          <a:prstGeom prst="rect">
            <a:avLst/>
          </a:prstGeom>
          <a:noFill/>
          <a:ln>
            <a:noFill/>
          </a:ln>
        </p:spPr>
      </p:pic>
      <p:sp>
        <p:nvSpPr>
          <p:cNvPr id="161" name="Google Shape;161;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ctr">
              <a:lnSpc>
                <a:spcPct val="100000"/>
              </a:lnSpc>
              <a:spcBef>
                <a:spcPts val="0"/>
              </a:spcBef>
              <a:spcAft>
                <a:spcPts val="0"/>
              </a:spcAft>
              <a:buClr>
                <a:schemeClr val="dk1"/>
              </a:buClr>
              <a:buSzPts val="3200"/>
              <a:buNone/>
            </a:pPr>
            <a:r>
              <a:t/>
            </a:r>
            <a:endParaRPr/>
          </a:p>
          <a:p>
            <a:pPr indent="-342900" lvl="0" marL="342900" rtl="0" algn="ctr">
              <a:lnSpc>
                <a:spcPct val="100000"/>
              </a:lnSpc>
              <a:spcBef>
                <a:spcPts val="720"/>
              </a:spcBef>
              <a:spcAft>
                <a:spcPts val="0"/>
              </a:spcAft>
              <a:buClr>
                <a:schemeClr val="dk1"/>
              </a:buClr>
              <a:buSzPts val="3600"/>
              <a:buNone/>
            </a:pPr>
            <a:r>
              <a:rPr b="1" lang="en-US" sz="3600"/>
              <a:t>Stock Candle</a:t>
            </a:r>
            <a:endParaRPr/>
          </a:p>
          <a:p>
            <a:pPr indent="-342900" lvl="0" marL="342900" rtl="0" algn="ctr">
              <a:lnSpc>
                <a:spcPct val="100000"/>
              </a:lnSpc>
              <a:spcBef>
                <a:spcPts val="560"/>
              </a:spcBef>
              <a:spcAft>
                <a:spcPts val="0"/>
              </a:spcAft>
              <a:buClr>
                <a:schemeClr val="dk1"/>
              </a:buClr>
              <a:buSzPts val="2800"/>
              <a:buNone/>
            </a:pPr>
            <a:r>
              <a:rPr lang="en-US" sz="2800"/>
              <a:t>Project Group ID : 06</a:t>
            </a:r>
            <a:endParaRPr/>
          </a:p>
          <a:p>
            <a:pPr indent="-342900" lvl="0" marL="342900" rtl="0" algn="l">
              <a:lnSpc>
                <a:spcPct val="100000"/>
              </a:lnSpc>
              <a:spcBef>
                <a:spcPts val="560"/>
              </a:spcBef>
              <a:spcAft>
                <a:spcPts val="0"/>
              </a:spcAft>
              <a:buClr>
                <a:schemeClr val="dk1"/>
              </a:buClr>
              <a:buSzPts val="2800"/>
              <a:buNone/>
            </a:pPr>
            <a:r>
              <a:t/>
            </a:r>
            <a:endParaRPr sz="2800"/>
          </a:p>
          <a:p>
            <a:pPr indent="-342900" lvl="0" marL="342900" rtl="0" algn="l">
              <a:lnSpc>
                <a:spcPct val="100000"/>
              </a:lnSpc>
              <a:spcBef>
                <a:spcPts val="400"/>
              </a:spcBef>
              <a:spcAft>
                <a:spcPts val="0"/>
              </a:spcAft>
              <a:buClr>
                <a:schemeClr val="dk1"/>
              </a:buClr>
              <a:buSzPts val="2000"/>
              <a:buNone/>
            </a:pPr>
            <a:r>
              <a:rPr b="1" lang="en-US" sz="2000"/>
              <a:t>                                                                                     Group Members</a:t>
            </a:r>
            <a:endParaRPr/>
          </a:p>
          <a:p>
            <a:pPr indent="-342900" lvl="0" marL="342900" rtl="0" algn="l">
              <a:lnSpc>
                <a:spcPct val="100000"/>
              </a:lnSpc>
              <a:spcBef>
                <a:spcPts val="400"/>
              </a:spcBef>
              <a:spcAft>
                <a:spcPts val="0"/>
              </a:spcAft>
              <a:buClr>
                <a:schemeClr val="dk1"/>
              </a:buClr>
              <a:buSzPts val="2000"/>
              <a:buNone/>
            </a:pPr>
            <a:r>
              <a:rPr lang="en-US" sz="2000"/>
              <a:t>                                                                                      1. Utkarsha M Abhang</a:t>
            </a:r>
            <a:endParaRPr/>
          </a:p>
          <a:p>
            <a:pPr indent="-342900" lvl="0" marL="342900" rtl="0" algn="l">
              <a:lnSpc>
                <a:spcPct val="100000"/>
              </a:lnSpc>
              <a:spcBef>
                <a:spcPts val="400"/>
              </a:spcBef>
              <a:spcAft>
                <a:spcPts val="0"/>
              </a:spcAft>
              <a:buClr>
                <a:schemeClr val="dk1"/>
              </a:buClr>
              <a:buSzPts val="2000"/>
              <a:buNone/>
            </a:pPr>
            <a:r>
              <a:rPr lang="en-US" sz="2000"/>
              <a:t>                                                                                      2. Piyush S Adhalikar</a:t>
            </a:r>
            <a:endParaRPr/>
          </a:p>
          <a:p>
            <a:pPr indent="-342900" lvl="0" marL="342900" rtl="0" algn="l">
              <a:lnSpc>
                <a:spcPct val="100000"/>
              </a:lnSpc>
              <a:spcBef>
                <a:spcPts val="400"/>
              </a:spcBef>
              <a:spcAft>
                <a:spcPts val="0"/>
              </a:spcAft>
              <a:buClr>
                <a:schemeClr val="dk1"/>
              </a:buClr>
              <a:buSzPts val="2000"/>
              <a:buNone/>
            </a:pPr>
            <a:r>
              <a:rPr lang="en-US" sz="2000"/>
              <a:t>                                                                                      3.Atharva M Mulay</a:t>
            </a:r>
            <a:endParaRPr/>
          </a:p>
          <a:p>
            <a:pPr indent="-342900" lvl="0" marL="342900" rtl="0" algn="l">
              <a:lnSpc>
                <a:spcPct val="100000"/>
              </a:lnSpc>
              <a:spcBef>
                <a:spcPts val="400"/>
              </a:spcBef>
              <a:spcAft>
                <a:spcPts val="0"/>
              </a:spcAft>
              <a:buClr>
                <a:schemeClr val="dk1"/>
              </a:buClr>
              <a:buSzPts val="2000"/>
              <a:buNone/>
            </a:pPr>
            <a:r>
              <a:rPr lang="en-US" sz="2000"/>
              <a:t>													4.Anushka M Mulay</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lang="en-US"/>
              <a:t>References</a:t>
            </a:r>
            <a:endParaRPr/>
          </a:p>
        </p:txBody>
      </p:sp>
      <p:sp>
        <p:nvSpPr>
          <p:cNvPr id="231" name="Google Shape;231;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47500" lnSpcReduction="20000"/>
          </a:bodyPr>
          <a:lstStyle/>
          <a:p>
            <a:pPr indent="-514373" lvl="0" marL="514350" rtl="0" algn="l">
              <a:lnSpc>
                <a:spcPct val="100000"/>
              </a:lnSpc>
              <a:spcBef>
                <a:spcPts val="360"/>
              </a:spcBef>
              <a:spcAft>
                <a:spcPts val="0"/>
              </a:spcAft>
              <a:buSzPct val="74303"/>
              <a:buAutoNum type="arabicPeriod"/>
            </a:pPr>
            <a:r>
              <a:rPr lang="en-US" sz="5100"/>
              <a:t>( </a:t>
            </a:r>
            <a:r>
              <a:rPr lang="en-US" sz="5100" u="sng">
                <a:solidFill>
                  <a:schemeClr val="hlink"/>
                </a:solidFill>
                <a:hlinkClick r:id="rId3"/>
              </a:rPr>
              <a:t>https://www.analyticsvidhya.com/blog/2018/10/predicting-stock-price-machine-learningnd-deep-learning-techniques-python/</a:t>
            </a:r>
            <a:r>
              <a:rPr lang="en-US" sz="5100"/>
              <a:t> )</a:t>
            </a:r>
            <a:endParaRPr/>
          </a:p>
          <a:p>
            <a:pPr indent="-514373" lvl="0" marL="514350" rtl="0" algn="l">
              <a:lnSpc>
                <a:spcPct val="100000"/>
              </a:lnSpc>
              <a:spcBef>
                <a:spcPts val="360"/>
              </a:spcBef>
              <a:spcAft>
                <a:spcPts val="0"/>
              </a:spcAft>
              <a:buSzPct val="74303"/>
              <a:buAutoNum type="arabicPeriod"/>
            </a:pPr>
            <a:r>
              <a:rPr lang="en-US" sz="5100"/>
              <a:t>Predicting stock price using deep learning (</a:t>
            </a:r>
            <a:r>
              <a:rPr lang="en-US" sz="5100" u="sng">
                <a:solidFill>
                  <a:schemeClr val="hlink"/>
                </a:solidFill>
                <a:hlinkClick r:id="rId4"/>
              </a:rPr>
              <a:t>https://towardsdatascience.com/getting-rich-quick-with-machine-learning-and-stock-market-predictions-696802da94fe</a:t>
            </a:r>
            <a:r>
              <a:rPr lang="en-US" sz="5100"/>
              <a:t> )</a:t>
            </a:r>
            <a:endParaRPr/>
          </a:p>
          <a:p>
            <a:pPr indent="-514373" lvl="0" marL="514350" rtl="0" algn="l">
              <a:lnSpc>
                <a:spcPct val="100000"/>
              </a:lnSpc>
              <a:spcBef>
                <a:spcPts val="360"/>
              </a:spcBef>
              <a:spcAft>
                <a:spcPts val="0"/>
              </a:spcAft>
              <a:buSzPct val="74303"/>
              <a:buAutoNum type="arabicPeriod"/>
            </a:pPr>
            <a:r>
              <a:rPr lang="en-US" sz="5100"/>
              <a:t>Stock closing price prediction using Machine Learning Techniques( </a:t>
            </a:r>
            <a:r>
              <a:rPr lang="en-US" sz="5100" u="sng">
                <a:solidFill>
                  <a:schemeClr val="hlink"/>
                </a:solidFill>
                <a:hlinkClick r:id="rId5"/>
              </a:rPr>
              <a:t>https://www.sciencedirect.com/science/article/pii/S1877050920307924</a:t>
            </a:r>
            <a:r>
              <a:rPr lang="en-US" sz="5100"/>
              <a:t>)</a:t>
            </a:r>
            <a:endParaRPr/>
          </a:p>
          <a:p>
            <a:pPr indent="-514373" lvl="0" marL="514350" rtl="0" algn="l">
              <a:lnSpc>
                <a:spcPct val="100000"/>
              </a:lnSpc>
              <a:spcBef>
                <a:spcPts val="360"/>
              </a:spcBef>
              <a:spcAft>
                <a:spcPts val="0"/>
              </a:spcAft>
              <a:buSzPct val="74303"/>
              <a:buAutoNum type="arabicPeriod"/>
            </a:pPr>
            <a:r>
              <a:rPr lang="en-US" sz="5100"/>
              <a:t>Stock analysis (</a:t>
            </a:r>
            <a:r>
              <a:rPr lang="en-US" sz="5100" u="sng">
                <a:solidFill>
                  <a:schemeClr val="hlink"/>
                </a:solidFill>
                <a:hlinkClick r:id="rId6"/>
              </a:rPr>
              <a:t>https://www.academia.edu/</a:t>
            </a:r>
            <a:r>
              <a:rPr lang="en-US" sz="5100"/>
              <a:t> )</a:t>
            </a:r>
            <a:endParaRPr/>
          </a:p>
          <a:p>
            <a:pPr indent="0" lvl="0" marL="0" rtl="0" algn="l">
              <a:lnSpc>
                <a:spcPct val="100000"/>
              </a:lnSpc>
              <a:spcBef>
                <a:spcPts val="360"/>
              </a:spcBef>
              <a:spcAft>
                <a:spcPts val="0"/>
              </a:spcAft>
              <a:buSzPct val="118420"/>
              <a:buNone/>
            </a:pPr>
            <a:r>
              <a:rPr lang="en-US"/>
              <a:t>       </a:t>
            </a:r>
            <a:endParaRPr/>
          </a:p>
          <a:p>
            <a:pPr indent="-139700" lvl="0" marL="342900" rtl="0" algn="l">
              <a:lnSpc>
                <a:spcPct val="100000"/>
              </a:lnSpc>
              <a:spcBef>
                <a:spcPts val="0"/>
              </a:spcBef>
              <a:spcAft>
                <a:spcPts val="0"/>
              </a:spcAft>
              <a:buClr>
                <a:schemeClr val="dk1"/>
              </a:buClr>
              <a:buSzPct val="210525"/>
              <a:buNone/>
            </a:pPr>
            <a:r>
              <a:t/>
            </a:r>
            <a:endParaRPr/>
          </a:p>
        </p:txBody>
      </p:sp>
      <p:sp>
        <p:nvSpPr>
          <p:cNvPr id="232" name="Google Shape;232;p34"/>
          <p:cNvSpPr txBox="1"/>
          <p:nvPr>
            <p:ph idx="11" type="ftr"/>
          </p:nvPr>
        </p:nvSpPr>
        <p:spPr>
          <a:xfrm>
            <a:off x="304800" y="6324600"/>
            <a:ext cx="34290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PES's MCOE, TE - Information Technology 2020-21</a:t>
            </a:r>
            <a:endParaRPr/>
          </a:p>
        </p:txBody>
      </p:sp>
      <p:sp>
        <p:nvSpPr>
          <p:cNvPr id="233" name="Google Shape;23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idx="11" type="ftr"/>
          </p:nvPr>
        </p:nvSpPr>
        <p:spPr>
          <a:xfrm>
            <a:off x="457200" y="6324600"/>
            <a:ext cx="3733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PES's MCOE, TE - Information Technology 2017-18</a:t>
            </a:r>
            <a:endParaRPr/>
          </a:p>
        </p:txBody>
      </p:sp>
      <p:sp>
        <p:nvSpPr>
          <p:cNvPr id="239" name="Google Shape;23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descr="Image result for thank you" id="240" name="Google Shape;240;p3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Image result for thank you" id="241" name="Google Shape;241;p3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C:\Users\DAB\Desktop\download.png" id="242" name="Google Shape;242;p35"/>
          <p:cNvPicPr preferRelativeResize="0"/>
          <p:nvPr/>
        </p:nvPicPr>
        <p:blipFill rotWithShape="1">
          <a:blip r:embed="rId3">
            <a:alphaModFix/>
          </a:blip>
          <a:srcRect b="0" l="0" r="0" t="0"/>
          <a:stretch/>
        </p:blipFill>
        <p:spPr>
          <a:xfrm>
            <a:off x="457200" y="914400"/>
            <a:ext cx="7848600" cy="4267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lang="en-US"/>
              <a:t>Introduction to Stock Candle</a:t>
            </a:r>
            <a:endParaRPr/>
          </a:p>
        </p:txBody>
      </p:sp>
      <p:sp>
        <p:nvSpPr>
          <p:cNvPr id="167" name="Google Shape;16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sz="2800">
                <a:latin typeface="Times New Roman"/>
                <a:ea typeface="Times New Roman"/>
                <a:cs typeface="Times New Roman"/>
                <a:sym typeface="Times New Roman"/>
              </a:rPr>
              <a:t>Stock market allows businesses to go public, or mise additional capital for expansion. This project is to determine and predict the stock market value for the specific company.</a:t>
            </a:r>
            <a:endParaRPr/>
          </a:p>
          <a:p>
            <a:pPr indent="0" lvl="0" marL="0" rtl="0" algn="l">
              <a:lnSpc>
                <a:spcPct val="100000"/>
              </a:lnSpc>
              <a:spcBef>
                <a:spcPts val="360"/>
              </a:spcBef>
              <a:spcAft>
                <a:spcPts val="0"/>
              </a:spcAft>
              <a:buSzPts val="1800"/>
              <a:buNone/>
            </a:pPr>
            <a:r>
              <a:rPr lang="en-US" sz="2800">
                <a:latin typeface="Times New Roman"/>
                <a:ea typeface="Times New Roman"/>
                <a:cs typeface="Times New Roman"/>
                <a:sym typeface="Times New Roman"/>
              </a:rPr>
              <a:t>	It is one of the most important sources for companies as well as for individuals to make money. A stock market is a platform for trading of a company's stocks and derivatives at an agreed price</a:t>
            </a:r>
            <a:endParaRPr/>
          </a:p>
          <a:p>
            <a:pPr indent="0" lvl="0" marL="0" rtl="0" algn="l">
              <a:lnSpc>
                <a:spcPct val="100000"/>
              </a:lnSpc>
              <a:spcBef>
                <a:spcPts val="0"/>
              </a:spcBef>
              <a:spcAft>
                <a:spcPts val="0"/>
              </a:spcAft>
              <a:buClr>
                <a:schemeClr val="dk1"/>
              </a:buClr>
              <a:buSzPts val="3200"/>
              <a:buNone/>
            </a:pPr>
            <a:r>
              <a:t/>
            </a:r>
            <a:endParaRPr/>
          </a:p>
        </p:txBody>
      </p:sp>
      <p:sp>
        <p:nvSpPr>
          <p:cNvPr id="168" name="Google Shape;168;p26"/>
          <p:cNvSpPr txBox="1"/>
          <p:nvPr>
            <p:ph idx="11" type="ftr"/>
          </p:nvPr>
        </p:nvSpPr>
        <p:spPr>
          <a:xfrm>
            <a:off x="304800" y="6324600"/>
            <a:ext cx="34290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PES's MCOE, TE - Information Technology 2020-21</a:t>
            </a:r>
            <a:endParaRPr/>
          </a:p>
        </p:txBody>
      </p:sp>
      <p:sp>
        <p:nvSpPr>
          <p:cNvPr id="169" name="Google Shape;16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ctrTitle"/>
          </p:nvPr>
        </p:nvSpPr>
        <p:spPr>
          <a:xfrm>
            <a:off x="565727" y="0"/>
            <a:ext cx="7349837" cy="1089891"/>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Motivation behind the topic</a:t>
            </a:r>
            <a:endParaRPr/>
          </a:p>
        </p:txBody>
      </p:sp>
      <p:sp>
        <p:nvSpPr>
          <p:cNvPr id="175" name="Google Shape;175;p27"/>
          <p:cNvSpPr txBox="1"/>
          <p:nvPr>
            <p:ph idx="1" type="subTitle"/>
          </p:nvPr>
        </p:nvSpPr>
        <p:spPr>
          <a:xfrm>
            <a:off x="1274618" y="1357745"/>
            <a:ext cx="6640946" cy="4608946"/>
          </a:xfrm>
          <a:prstGeom prst="rect">
            <a:avLst/>
          </a:prstGeom>
          <a:noFill/>
          <a:ln>
            <a:noFill/>
          </a:ln>
        </p:spPr>
        <p:txBody>
          <a:bodyPr anchorCtr="0" anchor="t" bIns="45700" lIns="91425" spcFirstLastPara="1" rIns="91425" wrap="square" tIns="45700">
            <a:normAutofit fontScale="92500" lnSpcReduction="20000"/>
          </a:bodyPr>
          <a:lstStyle/>
          <a:p>
            <a:pPr indent="-457200" lvl="0" marL="482600" rtl="0" algn="l">
              <a:lnSpc>
                <a:spcPct val="100000"/>
              </a:lnSpc>
              <a:spcBef>
                <a:spcPts val="560"/>
              </a:spcBef>
              <a:spcAft>
                <a:spcPts val="0"/>
              </a:spcAft>
              <a:buSzPct val="108108"/>
              <a:buFont typeface="Arial"/>
              <a:buChar char="•"/>
            </a:pPr>
            <a:r>
              <a:rPr lang="en-US">
                <a:solidFill>
                  <a:schemeClr val="dk1"/>
                </a:solidFill>
              </a:rPr>
              <a:t>This project will provide a way to investors, stock markets to invest money in order to potentially earn a company's share (knowing that the risk of losses exists too)</a:t>
            </a:r>
            <a:endParaRPr/>
          </a:p>
          <a:p>
            <a:pPr indent="-457200" lvl="0" marL="482600" rtl="0" algn="l">
              <a:lnSpc>
                <a:spcPct val="100000"/>
              </a:lnSpc>
              <a:spcBef>
                <a:spcPts val="560"/>
              </a:spcBef>
              <a:spcAft>
                <a:spcPts val="0"/>
              </a:spcAft>
              <a:buSzPct val="108108"/>
              <a:buFont typeface="Arial"/>
              <a:buChar char="•"/>
            </a:pPr>
            <a:r>
              <a:rPr lang="en-US">
                <a:solidFill>
                  <a:schemeClr val="dk1"/>
                </a:solidFill>
              </a:rPr>
              <a:t>Active investors and traders can easily buy and sell their securities due to the abundant liquidity in most major stock markets.</a:t>
            </a:r>
            <a:endParaRPr/>
          </a:p>
          <a:p>
            <a:pPr indent="-457200" lvl="0" marL="482600" rtl="0" algn="l">
              <a:lnSpc>
                <a:spcPct val="100000"/>
              </a:lnSpc>
              <a:spcBef>
                <a:spcPts val="560"/>
              </a:spcBef>
              <a:spcAft>
                <a:spcPts val="0"/>
              </a:spcAft>
              <a:buSzPct val="108108"/>
              <a:buFont typeface="Arial"/>
              <a:buChar char="•"/>
            </a:pPr>
            <a:r>
              <a:rPr lang="en-US">
                <a:solidFill>
                  <a:schemeClr val="dk1"/>
                </a:solidFill>
              </a:rPr>
              <a:t>Stock markets promote investment. The raising of capital allows companies to grow their businesses, expand operations and create jobs in the economy. This investment is a key driver for economic trade, growth and prosperity</a:t>
            </a:r>
            <a:endParaRPr/>
          </a:p>
          <a:p>
            <a:pPr indent="-431800" lvl="0" marL="457200" rtl="0" algn="l">
              <a:lnSpc>
                <a:spcPct val="100000"/>
              </a:lnSpc>
              <a:spcBef>
                <a:spcPts val="560"/>
              </a:spcBef>
              <a:spcAft>
                <a:spcPts val="0"/>
              </a:spcAft>
              <a:buSzPct val="108108"/>
              <a:buNone/>
            </a:pPr>
            <a:r>
              <a:t/>
            </a:r>
            <a:endParaRPr/>
          </a:p>
        </p:txBody>
      </p:sp>
      <p:sp>
        <p:nvSpPr>
          <p:cNvPr id="176" name="Google Shape;17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37173"/>
              <a:buFont typeface="Times New Roman"/>
              <a:buNone/>
            </a:pPr>
            <a:r>
              <a:rPr lang="en-US"/>
              <a:t>Seminar Topic 1</a:t>
            </a:r>
            <a:br>
              <a:rPr lang="en-US"/>
            </a:br>
            <a:r>
              <a:rPr lang="en-US" sz="3600"/>
              <a:t>A neural network approach to predict stock performance</a:t>
            </a:r>
            <a:endParaRPr sz="3600"/>
          </a:p>
        </p:txBody>
      </p:sp>
      <p:sp>
        <p:nvSpPr>
          <p:cNvPr id="182" name="Google Shape;182;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2800"/>
              <a:buNone/>
            </a:pPr>
            <a:r>
              <a:rPr lang="en-US">
                <a:solidFill>
                  <a:schemeClr val="dk1"/>
                </a:solidFill>
                <a:latin typeface="Times New Roman"/>
                <a:ea typeface="Times New Roman"/>
                <a:cs typeface="Times New Roman"/>
                <a:sym typeface="Times New Roman"/>
              </a:rPr>
              <a:t>Atharva M Mulay</a:t>
            </a:r>
            <a:endParaRPr>
              <a:solidFill>
                <a:schemeClr val="dk1"/>
              </a:solidFill>
              <a:latin typeface="Times New Roman"/>
              <a:ea typeface="Times New Roman"/>
              <a:cs typeface="Times New Roman"/>
              <a:sym typeface="Times New Roman"/>
            </a:endParaRPr>
          </a:p>
        </p:txBody>
      </p:sp>
      <p:sp>
        <p:nvSpPr>
          <p:cNvPr id="183" name="Google Shape;183;p28"/>
          <p:cNvSpPr txBox="1"/>
          <p:nvPr>
            <p:ph idx="11" type="ftr"/>
          </p:nvPr>
        </p:nvSpPr>
        <p:spPr>
          <a:xfrm>
            <a:off x="381000" y="6324600"/>
            <a:ext cx="35814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PES's MCOE, TE - Information Technology 2020-21</a:t>
            </a:r>
            <a:endParaRPr/>
          </a:p>
        </p:txBody>
      </p:sp>
      <p:sp>
        <p:nvSpPr>
          <p:cNvPr id="184" name="Google Shape;184;p28"/>
          <p:cNvSpPr/>
          <p:nvPr/>
        </p:nvSpPr>
        <p:spPr>
          <a:xfrm>
            <a:off x="4453217" y="3244334"/>
            <a:ext cx="2375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lang="en-US"/>
              <a:t>Introduction to Seminar</a:t>
            </a:r>
            <a:endParaRPr/>
          </a:p>
        </p:txBody>
      </p:sp>
      <p:sp>
        <p:nvSpPr>
          <p:cNvPr id="190" name="Google Shape;190;p29"/>
          <p:cNvSpPr txBox="1"/>
          <p:nvPr>
            <p:ph idx="1" type="body"/>
          </p:nvPr>
        </p:nvSpPr>
        <p:spPr>
          <a:xfrm>
            <a:off x="457200" y="1145310"/>
            <a:ext cx="8229600" cy="4980854"/>
          </a:xfrm>
          <a:prstGeom prst="rect">
            <a:avLst/>
          </a:prstGeom>
          <a:noFill/>
          <a:ln>
            <a:noFill/>
          </a:ln>
        </p:spPr>
        <p:txBody>
          <a:bodyPr anchorCtr="0" anchor="t" bIns="45700" lIns="91425" spcFirstLastPara="1" rIns="91425" wrap="square" tIns="45700">
            <a:normAutofit fontScale="62500" lnSpcReduction="20000"/>
          </a:bodyPr>
          <a:lstStyle/>
          <a:p>
            <a:pPr indent="-457200" lvl="0" marL="914400" rtl="0" algn="l">
              <a:lnSpc>
                <a:spcPct val="115000"/>
              </a:lnSpc>
              <a:spcBef>
                <a:spcPts val="360"/>
              </a:spcBef>
              <a:spcAft>
                <a:spcPts val="0"/>
              </a:spcAft>
              <a:buSzPct val="90000"/>
              <a:buChar char="•"/>
            </a:pPr>
            <a:r>
              <a:rPr lang="en-US" sz="3200">
                <a:latin typeface="Times New Roman"/>
                <a:ea typeface="Times New Roman"/>
                <a:cs typeface="Times New Roman"/>
                <a:sym typeface="Times New Roman"/>
              </a:rPr>
              <a:t>The stock (also capital stock) of a corporation constitutes the equity stake of its owners. It represents the residual assets of the company that would be due to stockholders after discharge of all senior claims such as secured and unsecured debt.</a:t>
            </a:r>
            <a:endParaRPr sz="3200">
              <a:latin typeface="Calibri"/>
              <a:ea typeface="Calibri"/>
              <a:cs typeface="Calibri"/>
              <a:sym typeface="Calibri"/>
            </a:endParaRPr>
          </a:p>
          <a:p>
            <a:pPr indent="-457200" lvl="0" marL="914400" rtl="0" algn="l">
              <a:lnSpc>
                <a:spcPct val="115000"/>
              </a:lnSpc>
              <a:spcBef>
                <a:spcPts val="1360"/>
              </a:spcBef>
              <a:spcAft>
                <a:spcPts val="0"/>
              </a:spcAft>
              <a:buSzPct val="90000"/>
              <a:buChar char="•"/>
            </a:pPr>
            <a:r>
              <a:rPr lang="en-US" sz="3200">
                <a:latin typeface="Times New Roman"/>
                <a:ea typeface="Times New Roman"/>
                <a:cs typeface="Times New Roman"/>
                <a:sym typeface="Times New Roman"/>
              </a:rPr>
              <a:t>Stock market prediction is the act of trying to determine the future value of a company stock or other financial instrument traded on an exchange. The successful prediction of a stock's future price could yield significant profit. The result of the analysis are fed to Neural Network, which then predicts the percentage change in stock price.</a:t>
            </a:r>
            <a:endParaRPr sz="3200">
              <a:latin typeface="Calibri"/>
              <a:ea typeface="Calibri"/>
              <a:cs typeface="Calibri"/>
              <a:sym typeface="Calibri"/>
            </a:endParaRPr>
          </a:p>
          <a:p>
            <a:pPr indent="-457200" lvl="0" marL="914400" rtl="0" algn="l">
              <a:lnSpc>
                <a:spcPct val="115000"/>
              </a:lnSpc>
              <a:spcBef>
                <a:spcPts val="1360"/>
              </a:spcBef>
              <a:spcAft>
                <a:spcPts val="0"/>
              </a:spcAft>
              <a:buSzPct val="90000"/>
              <a:buChar char="•"/>
            </a:pPr>
            <a:r>
              <a:rPr lang="en-US" sz="3200">
                <a:latin typeface="Times New Roman"/>
                <a:ea typeface="Times New Roman"/>
                <a:cs typeface="Times New Roman"/>
                <a:sym typeface="Times New Roman"/>
              </a:rPr>
              <a:t>Complex machine learning algorithms such as deep learning methods can analyze and detect complex data patterns. Our prediction model consists of Convolutional Neural Network (CNN) and Long Short-term Memory (LSTM) architectures. </a:t>
            </a:r>
            <a:endParaRPr sz="3200">
              <a:latin typeface="Calibri"/>
              <a:ea typeface="Calibri"/>
              <a:cs typeface="Calibri"/>
              <a:sym typeface="Calibri"/>
            </a:endParaRPr>
          </a:p>
          <a:p>
            <a:pPr indent="-457200" lvl="0" marL="914400" rtl="0" algn="l">
              <a:lnSpc>
                <a:spcPct val="115000"/>
              </a:lnSpc>
              <a:spcBef>
                <a:spcPts val="1360"/>
              </a:spcBef>
              <a:spcAft>
                <a:spcPts val="0"/>
              </a:spcAft>
              <a:buSzPct val="90000"/>
              <a:buChar char="•"/>
            </a:pPr>
            <a:r>
              <a:rPr lang="en-US" sz="3200">
                <a:latin typeface="Times New Roman"/>
                <a:ea typeface="Times New Roman"/>
                <a:cs typeface="Times New Roman"/>
                <a:sym typeface="Times New Roman"/>
              </a:rPr>
              <a:t>There are 3 modules : Admin, User, Prediction</a:t>
            </a:r>
            <a:endParaRPr sz="3200">
              <a:latin typeface="Calibri"/>
              <a:ea typeface="Calibri"/>
              <a:cs typeface="Calibri"/>
              <a:sym typeface="Calibri"/>
            </a:endParaRPr>
          </a:p>
          <a:p>
            <a:pPr indent="-139700" lvl="0" marL="342900" rtl="0" algn="l">
              <a:lnSpc>
                <a:spcPct val="100000"/>
              </a:lnSpc>
              <a:spcBef>
                <a:spcPts val="1000"/>
              </a:spcBef>
              <a:spcAft>
                <a:spcPts val="0"/>
              </a:spcAft>
              <a:buClr>
                <a:schemeClr val="dk1"/>
              </a:buClr>
              <a:buSzPct val="160000"/>
              <a:buNone/>
            </a:pPr>
            <a:r>
              <a:t/>
            </a:r>
            <a:endParaRPr/>
          </a:p>
        </p:txBody>
      </p:sp>
      <p:sp>
        <p:nvSpPr>
          <p:cNvPr id="191" name="Google Shape;191;p29"/>
          <p:cNvSpPr txBox="1"/>
          <p:nvPr>
            <p:ph idx="11" type="ftr"/>
          </p:nvPr>
        </p:nvSpPr>
        <p:spPr>
          <a:xfrm>
            <a:off x="304800" y="6324600"/>
            <a:ext cx="34290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PES's MCOE, TE - Information Technology 2017-18</a:t>
            </a:r>
            <a:endParaRPr/>
          </a:p>
        </p:txBody>
      </p:sp>
      <p:sp>
        <p:nvSpPr>
          <p:cNvPr id="192" name="Google Shape;192;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457200" y="2284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lang="en-US"/>
              <a:t>Literature Review</a:t>
            </a:r>
            <a:endParaRPr/>
          </a:p>
        </p:txBody>
      </p:sp>
      <p:sp>
        <p:nvSpPr>
          <p:cNvPr id="198" name="Google Shape;198;p30"/>
          <p:cNvSpPr txBox="1"/>
          <p:nvPr>
            <p:ph idx="1" type="body"/>
          </p:nvPr>
        </p:nvSpPr>
        <p:spPr>
          <a:xfrm>
            <a:off x="457200" y="1256146"/>
            <a:ext cx="8229600" cy="4870018"/>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Clr>
                <a:schemeClr val="dk1"/>
              </a:buClr>
              <a:buSzPts val="1800"/>
              <a:buChar char="•"/>
            </a:pPr>
            <a:r>
              <a:rPr lang="en-US" sz="2800">
                <a:latin typeface="Times New Roman"/>
                <a:ea typeface="Times New Roman"/>
                <a:cs typeface="Times New Roman"/>
                <a:sym typeface="Times New Roman"/>
              </a:rPr>
              <a:t>Problem in existing system </a:t>
            </a:r>
            <a:endParaRPr/>
          </a:p>
          <a:p>
            <a:pPr indent="-342900" lvl="1" marL="914400" rtl="0" algn="l">
              <a:lnSpc>
                <a:spcPct val="100000"/>
              </a:lnSpc>
              <a:spcBef>
                <a:spcPts val="360"/>
              </a:spcBef>
              <a:spcAft>
                <a:spcPts val="0"/>
              </a:spcAft>
              <a:buSzPts val="1800"/>
              <a:buFont typeface="Noto Sans Symbols"/>
              <a:buChar char="▪"/>
            </a:pPr>
            <a:r>
              <a:rPr lang="en-US" sz="1800">
                <a:latin typeface="Times New Roman"/>
                <a:ea typeface="Times New Roman"/>
                <a:cs typeface="Times New Roman"/>
                <a:sym typeface="Times New Roman"/>
              </a:rPr>
              <a:t>For prediction of stocks, existing systems are required to pay.</a:t>
            </a:r>
            <a:endParaRPr/>
          </a:p>
          <a:p>
            <a:pPr indent="-342900" lvl="1" marL="914400" rtl="0" algn="l">
              <a:lnSpc>
                <a:spcPct val="100000"/>
              </a:lnSpc>
              <a:spcBef>
                <a:spcPts val="360"/>
              </a:spcBef>
              <a:spcAft>
                <a:spcPts val="0"/>
              </a:spcAft>
              <a:buSzPts val="1800"/>
              <a:buFont typeface="Noto Sans Symbols"/>
              <a:buChar char="▪"/>
            </a:pPr>
            <a:r>
              <a:rPr lang="en-US" sz="1800">
                <a:latin typeface="Times New Roman"/>
                <a:ea typeface="Times New Roman"/>
                <a:cs typeface="Times New Roman"/>
                <a:sym typeface="Times New Roman"/>
              </a:rPr>
              <a:t>Systems exist for specific types like intraday, swingtrading.</a:t>
            </a:r>
            <a:endParaRPr/>
          </a:p>
          <a:p>
            <a:pPr indent="0" lvl="1" marL="45720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342900" lvl="0" marL="457200" rtl="0" algn="l">
              <a:lnSpc>
                <a:spcPct val="100000"/>
              </a:lnSpc>
              <a:spcBef>
                <a:spcPts val="360"/>
              </a:spcBef>
              <a:spcAft>
                <a:spcPts val="0"/>
              </a:spcAft>
              <a:buClr>
                <a:schemeClr val="dk1"/>
              </a:buClr>
              <a:buSzPts val="1800"/>
              <a:buChar char="•"/>
            </a:pPr>
            <a:r>
              <a:rPr lang="en-US" sz="2800">
                <a:latin typeface="Times New Roman"/>
                <a:ea typeface="Times New Roman"/>
                <a:cs typeface="Times New Roman"/>
                <a:sym typeface="Times New Roman"/>
              </a:rPr>
              <a:t>Need to provide solution</a:t>
            </a:r>
            <a:endParaRPr/>
          </a:p>
          <a:p>
            <a:pPr indent="-342900" lvl="1" marL="914400" rtl="0" algn="l">
              <a:lnSpc>
                <a:spcPct val="100000"/>
              </a:lnSpc>
              <a:spcBef>
                <a:spcPts val="360"/>
              </a:spcBef>
              <a:spcAft>
                <a:spcPts val="0"/>
              </a:spcAft>
              <a:buSzPts val="1800"/>
              <a:buFont typeface="Noto Sans Symbols"/>
              <a:buChar char="▪"/>
            </a:pPr>
            <a:r>
              <a:rPr lang="en-US" sz="1800">
                <a:latin typeface="Times New Roman"/>
                <a:ea typeface="Times New Roman"/>
                <a:cs typeface="Times New Roman"/>
                <a:sym typeface="Times New Roman"/>
              </a:rPr>
              <a:t>We will be predicting the stock prices for future and options.</a:t>
            </a:r>
            <a:endParaRPr/>
          </a:p>
          <a:p>
            <a:pPr indent="-228600" lvl="1" marL="914400" rtl="0" algn="l">
              <a:lnSpc>
                <a:spcPct val="100000"/>
              </a:lnSpc>
              <a:spcBef>
                <a:spcPts val="360"/>
              </a:spcBef>
              <a:spcAft>
                <a:spcPts val="0"/>
              </a:spcAft>
              <a:buSzPts val="1800"/>
              <a:buFont typeface="Noto Sans Symbols"/>
              <a:buNone/>
            </a:pPr>
            <a:r>
              <a:t/>
            </a:r>
            <a:endParaRPr sz="1800">
              <a:latin typeface="Times New Roman"/>
              <a:ea typeface="Times New Roman"/>
              <a:cs typeface="Times New Roman"/>
              <a:sym typeface="Times New Roman"/>
            </a:endParaRPr>
          </a:p>
          <a:p>
            <a:pPr indent="-342900" lvl="0" marL="457200" rtl="0" algn="l">
              <a:lnSpc>
                <a:spcPct val="100000"/>
              </a:lnSpc>
              <a:spcBef>
                <a:spcPts val="360"/>
              </a:spcBef>
              <a:spcAft>
                <a:spcPts val="0"/>
              </a:spcAft>
              <a:buClr>
                <a:schemeClr val="dk1"/>
              </a:buClr>
              <a:buSzPts val="1800"/>
              <a:buChar char="•"/>
            </a:pPr>
            <a:r>
              <a:rPr lang="en-US" sz="2800">
                <a:latin typeface="Times New Roman"/>
                <a:ea typeface="Times New Roman"/>
                <a:cs typeface="Times New Roman"/>
                <a:sym typeface="Times New Roman"/>
              </a:rPr>
              <a:t>How selected problem statement will provide solution </a:t>
            </a:r>
            <a:endParaRPr/>
          </a:p>
          <a:p>
            <a:pPr indent="-342900" lvl="1" marL="914400" rtl="0" algn="l">
              <a:lnSpc>
                <a:spcPct val="100000"/>
              </a:lnSpc>
              <a:spcBef>
                <a:spcPts val="360"/>
              </a:spcBef>
              <a:spcAft>
                <a:spcPts val="0"/>
              </a:spcAft>
              <a:buSzPts val="1800"/>
              <a:buFont typeface="Noto Sans Symbols"/>
              <a:buChar char="▪"/>
            </a:pPr>
            <a:r>
              <a:rPr lang="en-US" sz="1800">
                <a:latin typeface="Times New Roman"/>
                <a:ea typeface="Times New Roman"/>
                <a:cs typeface="Times New Roman"/>
                <a:sym typeface="Times New Roman"/>
              </a:rPr>
              <a:t>It will help investors in the direction of movement of the share prices. </a:t>
            </a:r>
            <a:endParaRPr/>
          </a:p>
          <a:p>
            <a:pPr indent="-342900" lvl="1" marL="914400" rtl="0" algn="l">
              <a:lnSpc>
                <a:spcPct val="100000"/>
              </a:lnSpc>
              <a:spcBef>
                <a:spcPts val="360"/>
              </a:spcBef>
              <a:spcAft>
                <a:spcPts val="0"/>
              </a:spcAft>
              <a:buSzPts val="1800"/>
              <a:buFont typeface="Noto Sans Symbols"/>
              <a:buChar char="▪"/>
            </a:pPr>
            <a:r>
              <a:rPr lang="en-US" sz="1800">
                <a:latin typeface="Times New Roman"/>
                <a:ea typeface="Times New Roman"/>
                <a:cs typeface="Times New Roman"/>
                <a:sym typeface="Times New Roman"/>
              </a:rPr>
              <a:t>It will save investors from suffering a big loss in future.</a:t>
            </a:r>
            <a:endParaRPr/>
          </a:p>
          <a:p>
            <a:pPr indent="-342900" lvl="1" marL="914400" rtl="0" algn="l">
              <a:lnSpc>
                <a:spcPct val="100000"/>
              </a:lnSpc>
              <a:spcBef>
                <a:spcPts val="360"/>
              </a:spcBef>
              <a:spcAft>
                <a:spcPts val="0"/>
              </a:spcAft>
              <a:buSzPts val="1800"/>
              <a:buFont typeface="Noto Sans Symbols"/>
              <a:buChar char="▪"/>
            </a:pPr>
            <a:r>
              <a:rPr lang="en-US" sz="1800">
                <a:latin typeface="Times New Roman"/>
                <a:ea typeface="Times New Roman"/>
                <a:cs typeface="Times New Roman"/>
                <a:sym typeface="Times New Roman"/>
              </a:rPr>
              <a:t>It will determine the future value of a company stock or other financial instrument traded on an exchange.</a:t>
            </a:r>
            <a:endParaRPr/>
          </a:p>
          <a:p>
            <a:pPr indent="-139700" lvl="0" marL="342900" rtl="0" algn="l">
              <a:lnSpc>
                <a:spcPct val="100000"/>
              </a:lnSpc>
              <a:spcBef>
                <a:spcPts val="0"/>
              </a:spcBef>
              <a:spcAft>
                <a:spcPts val="0"/>
              </a:spcAft>
              <a:buClr>
                <a:schemeClr val="dk1"/>
              </a:buClr>
              <a:buSzPts val="3200"/>
              <a:buNone/>
            </a:pPr>
            <a:r>
              <a:t/>
            </a:r>
            <a:endParaRPr/>
          </a:p>
        </p:txBody>
      </p:sp>
      <p:sp>
        <p:nvSpPr>
          <p:cNvPr id="199" name="Google Shape;199;p30"/>
          <p:cNvSpPr txBox="1"/>
          <p:nvPr>
            <p:ph idx="11" type="ftr"/>
          </p:nvPr>
        </p:nvSpPr>
        <p:spPr>
          <a:xfrm>
            <a:off x="304800" y="6324600"/>
            <a:ext cx="34290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PES's MCOE, TE - Information Technology 2020-21</a:t>
            </a:r>
            <a:endParaRPr/>
          </a:p>
        </p:txBody>
      </p:sp>
      <p:sp>
        <p:nvSpPr>
          <p:cNvPr id="200" name="Google Shape;20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lang="en-US"/>
              <a:t>Block Diagram</a:t>
            </a:r>
            <a:endParaRPr/>
          </a:p>
        </p:txBody>
      </p:sp>
      <p:sp>
        <p:nvSpPr>
          <p:cNvPr id="206" name="Google Shape;20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7" name="Google Shape;207;p31"/>
          <p:cNvSpPr txBox="1"/>
          <p:nvPr>
            <p:ph idx="11" type="ftr"/>
          </p:nvPr>
        </p:nvSpPr>
        <p:spPr>
          <a:xfrm>
            <a:off x="304800" y="6324600"/>
            <a:ext cx="34290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PES's MCOE, TE - Information Technology 2020-21</a:t>
            </a:r>
            <a:endParaRPr/>
          </a:p>
        </p:txBody>
      </p:sp>
      <p:sp>
        <p:nvSpPr>
          <p:cNvPr id="208" name="Google Shape;208;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t/>
            </a:r>
            <a:endParaRPr/>
          </a:p>
          <a:p>
            <a:pPr indent="0" lvl="0" marL="0" rtl="0" algn="l">
              <a:lnSpc>
                <a:spcPct val="100000"/>
              </a:lnSpc>
              <a:spcBef>
                <a:spcPts val="0"/>
              </a:spcBef>
              <a:spcAft>
                <a:spcPts val="0"/>
              </a:spcAft>
              <a:buClr>
                <a:schemeClr val="dk1"/>
              </a:buClr>
              <a:buSzPts val="3200"/>
              <a:buNone/>
            </a:pPr>
            <a:r>
              <a:t/>
            </a:r>
            <a:endParaRPr/>
          </a:p>
        </p:txBody>
      </p:sp>
      <p:pic>
        <p:nvPicPr>
          <p:cNvPr id="209" name="Google Shape;209;p31"/>
          <p:cNvPicPr preferRelativeResize="0"/>
          <p:nvPr/>
        </p:nvPicPr>
        <p:blipFill rotWithShape="1">
          <a:blip r:embed="rId3">
            <a:alphaModFix/>
          </a:blip>
          <a:srcRect b="0" l="0" r="0" t="0"/>
          <a:stretch/>
        </p:blipFill>
        <p:spPr>
          <a:xfrm>
            <a:off x="-147782" y="2006353"/>
            <a:ext cx="9476510" cy="2984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Comparative study of existing system</a:t>
            </a:r>
            <a:endParaRPr/>
          </a:p>
        </p:txBody>
      </p:sp>
      <p:sp>
        <p:nvSpPr>
          <p:cNvPr id="215" name="Google Shape;215;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457200" rtl="0" algn="l">
              <a:lnSpc>
                <a:spcPct val="100000"/>
              </a:lnSpc>
              <a:spcBef>
                <a:spcPts val="360"/>
              </a:spcBef>
              <a:spcAft>
                <a:spcPts val="0"/>
              </a:spcAft>
              <a:buClr>
                <a:schemeClr val="dk1"/>
              </a:buClr>
              <a:buSzPct val="66176"/>
              <a:buChar char="•"/>
            </a:pPr>
            <a:r>
              <a:rPr lang="en-US" sz="3200">
                <a:latin typeface="Times New Roman"/>
                <a:ea typeface="Times New Roman"/>
                <a:cs typeface="Times New Roman"/>
                <a:sym typeface="Times New Roman"/>
              </a:rPr>
              <a:t>In the existing system, due to SVM and backpropagation algorithm unwanted data have been processed which leads to wastage of time and memory space. </a:t>
            </a:r>
            <a:endParaRPr/>
          </a:p>
          <a:p>
            <a:pPr indent="-342900" lvl="0" marL="457200" rtl="0" algn="l">
              <a:lnSpc>
                <a:spcPct val="100000"/>
              </a:lnSpc>
              <a:spcBef>
                <a:spcPts val="360"/>
              </a:spcBef>
              <a:spcAft>
                <a:spcPts val="0"/>
              </a:spcAft>
              <a:buClr>
                <a:schemeClr val="dk1"/>
              </a:buClr>
              <a:buSzPct val="66176"/>
              <a:buChar char="•"/>
            </a:pPr>
            <a:r>
              <a:rPr lang="en-US" sz="3200">
                <a:latin typeface="Times New Roman"/>
                <a:ea typeface="Times New Roman"/>
                <a:cs typeface="Times New Roman"/>
                <a:sym typeface="Times New Roman"/>
              </a:rPr>
              <a:t>The prediction of future stock price by SVM and Backpropagation Algorithm is less efficient because of processing unwanted data. The Backpropagation Algorithm which is used in the existing system is not that effective in handling non-linear data. </a:t>
            </a:r>
            <a:endParaRPr/>
          </a:p>
          <a:p>
            <a:pPr indent="-342900" lvl="0" marL="457200" rtl="0" algn="l">
              <a:lnSpc>
                <a:spcPct val="100000"/>
              </a:lnSpc>
              <a:spcBef>
                <a:spcPts val="360"/>
              </a:spcBef>
              <a:spcAft>
                <a:spcPts val="0"/>
              </a:spcAft>
              <a:buClr>
                <a:schemeClr val="dk1"/>
              </a:buClr>
              <a:buSzPct val="66176"/>
              <a:buChar char="•"/>
            </a:pPr>
            <a:r>
              <a:rPr lang="en-US" sz="3200">
                <a:latin typeface="Times New Roman"/>
                <a:ea typeface="Times New Roman"/>
                <a:cs typeface="Times New Roman"/>
                <a:sym typeface="Times New Roman"/>
              </a:rPr>
              <a:t>So, in our proposed future stock price prediction is done using LSTM (Long Short Term Memory) which is a higher accurate value for the next day than SVM and Backpropagation Algorithm.</a:t>
            </a:r>
            <a:endParaRPr sz="3200">
              <a:latin typeface="Times New Roman"/>
              <a:ea typeface="Times New Roman"/>
              <a:cs typeface="Times New Roman"/>
              <a:sym typeface="Times New Roman"/>
            </a:endParaRPr>
          </a:p>
          <a:p>
            <a:pPr indent="-139700" lvl="0" marL="342900" rtl="0" algn="l">
              <a:lnSpc>
                <a:spcPct val="100000"/>
              </a:lnSpc>
              <a:spcBef>
                <a:spcPts val="0"/>
              </a:spcBef>
              <a:spcAft>
                <a:spcPts val="0"/>
              </a:spcAft>
              <a:buClr>
                <a:schemeClr val="dk1"/>
              </a:buClr>
              <a:buSzPct val="117647"/>
              <a:buNone/>
            </a:pPr>
            <a:r>
              <a:t/>
            </a:r>
            <a:endParaRPr/>
          </a:p>
        </p:txBody>
      </p:sp>
      <p:sp>
        <p:nvSpPr>
          <p:cNvPr id="216" name="Google Shape;216;p32"/>
          <p:cNvSpPr txBox="1"/>
          <p:nvPr>
            <p:ph idx="11" type="ftr"/>
          </p:nvPr>
        </p:nvSpPr>
        <p:spPr>
          <a:xfrm>
            <a:off x="304800" y="6324600"/>
            <a:ext cx="34290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PES's MCOE, TE - Information Technology 2020-21</a:t>
            </a:r>
            <a:endParaRPr/>
          </a:p>
        </p:txBody>
      </p:sp>
      <p:sp>
        <p:nvSpPr>
          <p:cNvPr id="217" name="Google Shape;21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lang="en-US"/>
              <a:t>Conclusion</a:t>
            </a:r>
            <a:endParaRPr/>
          </a:p>
        </p:txBody>
      </p:sp>
      <p:sp>
        <p:nvSpPr>
          <p:cNvPr id="223" name="Google Shape;223;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SzPts val="3200"/>
              <a:buNone/>
            </a:pPr>
            <a:r>
              <a:rPr lang="en-US" sz="2800">
                <a:latin typeface="Times New Roman"/>
                <a:ea typeface="Times New Roman"/>
                <a:cs typeface="Times New Roman"/>
                <a:sym typeface="Times New Roman"/>
              </a:rPr>
              <a:t>Thus, introduction, architechture, existing algorithms and techniques about stock predictions is explained.</a:t>
            </a:r>
            <a:endParaRPr sz="2800"/>
          </a:p>
          <a:p>
            <a:pPr indent="-139700" lvl="0" marL="342900" rtl="0" algn="l">
              <a:lnSpc>
                <a:spcPct val="100000"/>
              </a:lnSpc>
              <a:spcBef>
                <a:spcPts val="0"/>
              </a:spcBef>
              <a:spcAft>
                <a:spcPts val="0"/>
              </a:spcAft>
              <a:buClr>
                <a:schemeClr val="dk1"/>
              </a:buClr>
              <a:buSzPts val="3200"/>
              <a:buNone/>
            </a:pPr>
            <a:r>
              <a:t/>
            </a:r>
            <a:endParaRPr/>
          </a:p>
        </p:txBody>
      </p:sp>
      <p:sp>
        <p:nvSpPr>
          <p:cNvPr id="224" name="Google Shape;224;p33"/>
          <p:cNvSpPr txBox="1"/>
          <p:nvPr>
            <p:ph idx="11" type="ftr"/>
          </p:nvPr>
        </p:nvSpPr>
        <p:spPr>
          <a:xfrm>
            <a:off x="304800" y="6324600"/>
            <a:ext cx="34290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PES's MCOE, TE - Information Technology 2020-21</a:t>
            </a:r>
            <a:endParaRPr/>
          </a:p>
        </p:txBody>
      </p:sp>
      <p:sp>
        <p:nvSpPr>
          <p:cNvPr id="225" name="Google Shape;225;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