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2"/>
  </p:notesMasterIdLst>
  <p:sldIdLst>
    <p:sldId id="256" r:id="rId3"/>
    <p:sldId id="269" r:id="rId4"/>
    <p:sldId id="268" r:id="rId5"/>
    <p:sldId id="270" r:id="rId6"/>
    <p:sldId id="257" r:id="rId7"/>
    <p:sldId id="271" r:id="rId8"/>
    <p:sldId id="272" r:id="rId9"/>
    <p:sldId id="273" r:id="rId10"/>
    <p:sldId id="267"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2"/>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7" name="Google Shape;8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99" name="Google Shape;9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5" name="Google Shape;105;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6" name="Google Shape;10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2" name="Google Shape;112;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3" name="Google Shape;113;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4" name="Google Shape;114;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5" name="Google Shape;11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0" name="Google Shape;130;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1" name="Google Shape;13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2"/>
          <p:cNvSpPr>
            <a:spLocks noGrp="1"/>
          </p:cNvSpPr>
          <p:nvPr>
            <p:ph type="pic" idx="2"/>
          </p:nvPr>
        </p:nvSpPr>
        <p:spPr>
          <a:xfrm>
            <a:off x="1792288" y="612775"/>
            <a:ext cx="5486400" cy="4114800"/>
          </a:xfrm>
          <a:prstGeom prst="rect">
            <a:avLst/>
          </a:prstGeom>
          <a:noFill/>
          <a:ln>
            <a:noFill/>
          </a:ln>
        </p:spPr>
      </p:sp>
      <p:sp>
        <p:nvSpPr>
          <p:cNvPr id="137" name="Google Shape;137;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8" name="Google Shape;13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Times New Roman"/>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5"/>
          <p:cNvSpPr txBox="1">
            <a:spLocks noGrp="1"/>
          </p:cNvSpPr>
          <p:nvPr>
            <p:ph type="ftr" idx="11"/>
          </p:nvPr>
        </p:nvSpPr>
        <p:spPr>
          <a:xfrm>
            <a:off x="381000" y="6324600"/>
            <a:ext cx="3581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ftr" idx="11"/>
          </p:nvPr>
        </p:nvSpPr>
        <p:spPr>
          <a:xfrm>
            <a:off x="457200" y="6324600"/>
            <a:ext cx="3505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Times New Roma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2" name="Google Shape;42;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3" name="Google Shape;43;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7"/>
          <p:cNvSpPr txBox="1">
            <a:spLocks noGrp="1"/>
          </p:cNvSpPr>
          <p:nvPr>
            <p:ph type="ftr" idx="11"/>
          </p:nvPr>
        </p:nvSpPr>
        <p:spPr>
          <a:xfrm>
            <a:off x="457200" y="6324600"/>
            <a:ext cx="3581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Times New Roman"/>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5" name="Google Shape;55;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6" name="Google Shape;56;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Times New Roman"/>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a:spLocks noGrp="1"/>
          </p:cNvSpPr>
          <p:nvPr>
            <p:ph type="pic" idx="2"/>
          </p:nvPr>
        </p:nvSpPr>
        <p:spPr>
          <a:xfrm>
            <a:off x="1792288" y="612775"/>
            <a:ext cx="5486400" cy="4114800"/>
          </a:xfrm>
          <a:prstGeom prst="rect">
            <a:avLst/>
          </a:prstGeom>
          <a:noFill/>
          <a:ln>
            <a:noFill/>
          </a:ln>
        </p:spPr>
      </p:sp>
      <p:sp>
        <p:nvSpPr>
          <p:cNvPr id="62" name="Google Shape;62;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2"/>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Times New Roman"/>
              <a:buNone/>
              <a:defRPr sz="40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57200" y="6324600"/>
            <a:ext cx="3352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rohanrao/nifty50-stock-market-data" TargetMode="External"/><Relationship Id="rId2" Type="http://schemas.openxmlformats.org/officeDocument/2006/relationships/hyperlink" Target="https://in.finance.yahoo.com/quote/%5eNSEI/history/" TargetMode="External"/><Relationship Id="rId1" Type="http://schemas.openxmlformats.org/officeDocument/2006/relationships/slideLayout" Target="../slideLayouts/slideLayout11.xml"/><Relationship Id="rId4" Type="http://schemas.openxmlformats.org/officeDocument/2006/relationships/hyperlink" Target="https://jfin-swufe.springeropen.com/articles/10.1186/s40854-019-0131-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PES's MCOE, BE - Information Technology 2021-22</a:t>
            </a:r>
            <a:endParaRPr dirty="0"/>
          </a:p>
        </p:txBody>
      </p:sp>
      <p:sp>
        <p:nvSpPr>
          <p:cNvPr id="158" name="Google Shape;15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Times New Roman"/>
              <a:buNone/>
            </a:pPr>
            <a:r>
              <a:rPr lang="en-US" sz="2800"/>
              <a:t>              PES’s Modern College of Engineering, </a:t>
            </a:r>
            <a:br>
              <a:rPr lang="en-US" sz="2800"/>
            </a:br>
            <a:r>
              <a:rPr lang="en-US" sz="2800"/>
              <a:t>            Department of Information Technology</a:t>
            </a:r>
            <a:endParaRPr sz="2800"/>
          </a:p>
        </p:txBody>
      </p:sp>
      <p:pic>
        <p:nvPicPr>
          <p:cNvPr id="160" name="Google Shape;160;p25" descr="MCOELOGO"/>
          <p:cNvPicPr preferRelativeResize="0"/>
          <p:nvPr/>
        </p:nvPicPr>
        <p:blipFill rotWithShape="1">
          <a:blip r:embed="rId3">
            <a:alphaModFix/>
          </a:blip>
          <a:srcRect/>
          <a:stretch/>
        </p:blipFill>
        <p:spPr>
          <a:xfrm>
            <a:off x="609600" y="457200"/>
            <a:ext cx="1295400" cy="756745"/>
          </a:xfrm>
          <a:prstGeom prst="rect">
            <a:avLst/>
          </a:prstGeom>
          <a:noFill/>
          <a:ln>
            <a:noFill/>
          </a:ln>
        </p:spPr>
      </p:pic>
      <p:sp>
        <p:nvSpPr>
          <p:cNvPr id="161" name="Google Shape;161;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3200"/>
              <a:buNone/>
            </a:pPr>
            <a:endParaRPr dirty="0"/>
          </a:p>
          <a:p>
            <a:pPr marL="342900" lvl="0" indent="-342900" algn="ctr" rtl="0">
              <a:spcBef>
                <a:spcPts val="720"/>
              </a:spcBef>
              <a:spcAft>
                <a:spcPts val="0"/>
              </a:spcAft>
              <a:buClr>
                <a:schemeClr val="dk1"/>
              </a:buClr>
              <a:buSzPts val="3600"/>
              <a:buNone/>
            </a:pPr>
            <a:r>
              <a:rPr lang="en-US" sz="3600" b="1" dirty="0"/>
              <a:t>Stock Candle</a:t>
            </a:r>
            <a:endParaRPr dirty="0"/>
          </a:p>
          <a:p>
            <a:pPr marL="342900" lvl="0" indent="-342900" algn="ctr" rtl="0">
              <a:spcBef>
                <a:spcPts val="560"/>
              </a:spcBef>
              <a:spcAft>
                <a:spcPts val="0"/>
              </a:spcAft>
              <a:buClr>
                <a:schemeClr val="dk1"/>
              </a:buClr>
              <a:buSzPts val="2800"/>
              <a:buNone/>
            </a:pPr>
            <a:r>
              <a:rPr lang="en-US" sz="2800" dirty="0"/>
              <a:t>Project Group ID</a:t>
            </a:r>
            <a:endParaRPr dirty="0"/>
          </a:p>
          <a:p>
            <a:pPr marL="342900" lvl="0" indent="-342900" algn="l" rtl="0">
              <a:spcBef>
                <a:spcPts val="560"/>
              </a:spcBef>
              <a:spcAft>
                <a:spcPts val="0"/>
              </a:spcAft>
              <a:buClr>
                <a:schemeClr val="dk1"/>
              </a:buClr>
              <a:buSzPts val="2800"/>
              <a:buNone/>
            </a:pPr>
            <a:endParaRPr sz="2800" dirty="0"/>
          </a:p>
          <a:p>
            <a:pPr marL="342900" lvl="0" indent="-342900" algn="l" rtl="0">
              <a:spcBef>
                <a:spcPts val="400"/>
              </a:spcBef>
              <a:spcAft>
                <a:spcPts val="0"/>
              </a:spcAft>
              <a:buClr>
                <a:schemeClr val="dk1"/>
              </a:buClr>
              <a:buSzPts val="2000"/>
              <a:buNone/>
            </a:pPr>
            <a:r>
              <a:rPr lang="en-US" sz="2000" b="1" dirty="0"/>
              <a:t>                                                                                     Group Members</a:t>
            </a:r>
            <a:endParaRPr dirty="0"/>
          </a:p>
          <a:p>
            <a:pPr marL="342900" lvl="0" indent="-342900" algn="l" rtl="0">
              <a:spcBef>
                <a:spcPts val="400"/>
              </a:spcBef>
              <a:spcAft>
                <a:spcPts val="0"/>
              </a:spcAft>
              <a:buClr>
                <a:schemeClr val="dk1"/>
              </a:buClr>
              <a:buSzPts val="2000"/>
              <a:buNone/>
            </a:pPr>
            <a:r>
              <a:rPr lang="en-US" sz="2000" dirty="0"/>
              <a:t>                                                                                      1. </a:t>
            </a:r>
            <a:endParaRPr dirty="0"/>
          </a:p>
          <a:p>
            <a:pPr marL="342900" lvl="0" indent="-342900" algn="l" rtl="0">
              <a:spcBef>
                <a:spcPts val="400"/>
              </a:spcBef>
              <a:spcAft>
                <a:spcPts val="0"/>
              </a:spcAft>
              <a:buClr>
                <a:schemeClr val="dk1"/>
              </a:buClr>
              <a:buSzPts val="2000"/>
              <a:buNone/>
            </a:pPr>
            <a:r>
              <a:rPr lang="en-US" sz="2000" dirty="0"/>
              <a:t>                                                                                      2. </a:t>
            </a:r>
            <a:endParaRPr dirty="0"/>
          </a:p>
          <a:p>
            <a:pPr marL="342900" lvl="0" indent="-342900" algn="l" rtl="0">
              <a:spcBef>
                <a:spcPts val="400"/>
              </a:spcBef>
              <a:spcAft>
                <a:spcPts val="0"/>
              </a:spcAft>
              <a:buClr>
                <a:schemeClr val="dk1"/>
              </a:buClr>
              <a:buSzPts val="2000"/>
              <a:buNone/>
            </a:pPr>
            <a:r>
              <a:rPr lang="en-US" sz="2000" dirty="0"/>
              <a:t>                                                                                      3.</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6CCD-2D9B-4B42-BFFA-56646B648243}"/>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07985D98-ACE3-4CC7-B31B-1165341D75CE}"/>
              </a:ext>
            </a:extLst>
          </p:cNvPr>
          <p:cNvSpPr>
            <a:spLocks noGrp="1"/>
          </p:cNvSpPr>
          <p:nvPr>
            <p:ph type="body" idx="1"/>
          </p:nvPr>
        </p:nvSpPr>
        <p:spPr/>
        <p:txBody>
          <a:bodyPr/>
          <a:lstStyle/>
          <a:p>
            <a:pPr>
              <a:buFont typeface="Wingdings" panose="05000000000000000000" pitchFamily="2" charset="2"/>
              <a:buChar char="ü"/>
            </a:pPr>
            <a:r>
              <a:rPr lang="en-US" dirty="0">
                <a:solidFill>
                  <a:srgbClr val="4C4C4C"/>
                </a:solidFill>
                <a:latin typeface="Helvetica Neue"/>
              </a:rPr>
              <a:t>To predict and analyze the stock price of the  company with the help of historical data and present data using CNN and ARIMA.</a:t>
            </a:r>
          </a:p>
          <a:p>
            <a:pPr>
              <a:buFont typeface="Wingdings" panose="05000000000000000000" pitchFamily="2" charset="2"/>
              <a:buChar char="ü"/>
            </a:pPr>
            <a:r>
              <a:rPr lang="en-US" dirty="0">
                <a:solidFill>
                  <a:srgbClr val="4C4C4C"/>
                </a:solidFill>
                <a:latin typeface="Helvetica Neue"/>
              </a:rPr>
              <a:t>A</a:t>
            </a:r>
            <a:r>
              <a:rPr lang="en-US" b="0" i="0" dirty="0">
                <a:solidFill>
                  <a:srgbClr val="4C4C4C"/>
                </a:solidFill>
                <a:effectLst/>
                <a:latin typeface="Helvetica Neue"/>
              </a:rPr>
              <a:t>im of this stock market prediction project is to create software that analyzes previous stock data of certain companies.</a:t>
            </a:r>
          </a:p>
          <a:p>
            <a:endParaRPr lang="en-IN" dirty="0"/>
          </a:p>
        </p:txBody>
      </p:sp>
      <p:sp>
        <p:nvSpPr>
          <p:cNvPr id="4" name="Slide Number Placeholder 3">
            <a:extLst>
              <a:ext uri="{FF2B5EF4-FFF2-40B4-BE49-F238E27FC236}">
                <a16:creationId xmlns:a16="http://schemas.microsoft.com/office/drawing/2014/main" id="{B384B58A-2BD8-448F-BBBB-19BDA43E96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88418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0797-6B3D-4086-9133-33AADE412F73}"/>
              </a:ext>
            </a:extLst>
          </p:cNvPr>
          <p:cNvSpPr>
            <a:spLocks noGrp="1"/>
          </p:cNvSpPr>
          <p:nvPr>
            <p:ph type="title"/>
          </p:nvPr>
        </p:nvSpPr>
        <p:spPr/>
        <p:txBody>
          <a:bodyPr/>
          <a:lstStyle/>
          <a:p>
            <a:r>
              <a:rPr lang="en-US" dirty="0"/>
              <a:t>Scope</a:t>
            </a:r>
            <a:endParaRPr lang="en-IN" dirty="0"/>
          </a:p>
        </p:txBody>
      </p:sp>
      <p:sp>
        <p:nvSpPr>
          <p:cNvPr id="3" name="Text Placeholder 2">
            <a:extLst>
              <a:ext uri="{FF2B5EF4-FFF2-40B4-BE49-F238E27FC236}">
                <a16:creationId xmlns:a16="http://schemas.microsoft.com/office/drawing/2014/main" id="{1CB621F0-B341-44E5-8A28-DBCA82B06D84}"/>
              </a:ext>
            </a:extLst>
          </p:cNvPr>
          <p:cNvSpPr>
            <a:spLocks noGrp="1"/>
          </p:cNvSpPr>
          <p:nvPr>
            <p:ph type="body" idx="1"/>
          </p:nvPr>
        </p:nvSpPr>
        <p:spPr/>
        <p:txBody>
          <a:bodyPr>
            <a:normAutofit fontScale="92500" lnSpcReduction="20000"/>
          </a:bodyPr>
          <a:lstStyle/>
          <a:p>
            <a:pPr>
              <a:buFont typeface="Wingdings" pitchFamily="2" charset="2"/>
              <a:buChar char="Ø"/>
            </a:pPr>
            <a:r>
              <a:rPr lang="en-US" dirty="0"/>
              <a:t>This stock market </a:t>
            </a:r>
            <a:r>
              <a:rPr lang="en-US" dirty="0" err="1"/>
              <a:t>phelp</a:t>
            </a:r>
            <a:r>
              <a:rPr lang="en-US" dirty="0"/>
              <a:t> to the study of past stock prices to predict the trend of prices in future. </a:t>
            </a:r>
          </a:p>
          <a:p>
            <a:pPr>
              <a:buFont typeface="Wingdings" pitchFamily="2" charset="2"/>
              <a:buChar char="Ø"/>
            </a:pPr>
            <a:r>
              <a:rPr lang="en-US" dirty="0"/>
              <a:t>It will help you in the direction of movement of the share prices. It will save investors from suffering a big loss in future.</a:t>
            </a:r>
          </a:p>
          <a:p>
            <a:pPr>
              <a:buFont typeface="Wingdings" pitchFamily="2" charset="2"/>
              <a:buChar char="Ø"/>
            </a:pPr>
            <a:r>
              <a:rPr lang="en-US" dirty="0"/>
              <a:t> It is used for comparison with the company's market value and finding out whether the company is undervalued on the stock market or not. When calculating it, the investor looks at both the qualitative and quantitative aspects of the business.</a:t>
            </a:r>
          </a:p>
          <a:p>
            <a:endParaRPr lang="en-IN" dirty="0"/>
          </a:p>
        </p:txBody>
      </p:sp>
      <p:sp>
        <p:nvSpPr>
          <p:cNvPr id="4" name="Slide Number Placeholder 3">
            <a:extLst>
              <a:ext uri="{FF2B5EF4-FFF2-40B4-BE49-F238E27FC236}">
                <a16:creationId xmlns:a16="http://schemas.microsoft.com/office/drawing/2014/main" id="{BBDF7FD8-3800-46B1-A27F-8089BFAB4F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30988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15F0-6BE7-45EB-ADCD-2410C09F8FA5}"/>
              </a:ext>
            </a:extLst>
          </p:cNvPr>
          <p:cNvSpPr>
            <a:spLocks noGrp="1"/>
          </p:cNvSpPr>
          <p:nvPr>
            <p:ph type="title"/>
          </p:nvPr>
        </p:nvSpPr>
        <p:spPr/>
        <p:txBody>
          <a:bodyPr/>
          <a:lstStyle/>
          <a:p>
            <a:r>
              <a:rPr lang="en-US" dirty="0"/>
              <a:t>Objective</a:t>
            </a:r>
            <a:endParaRPr lang="en-IN" dirty="0"/>
          </a:p>
        </p:txBody>
      </p:sp>
      <p:sp>
        <p:nvSpPr>
          <p:cNvPr id="3" name="Text Placeholder 2">
            <a:extLst>
              <a:ext uri="{FF2B5EF4-FFF2-40B4-BE49-F238E27FC236}">
                <a16:creationId xmlns:a16="http://schemas.microsoft.com/office/drawing/2014/main" id="{25546ED2-F8BC-42B7-91E4-02BEEF7BEB8C}"/>
              </a:ext>
            </a:extLst>
          </p:cNvPr>
          <p:cNvSpPr>
            <a:spLocks noGrp="1"/>
          </p:cNvSpPr>
          <p:nvPr>
            <p:ph type="body" idx="1"/>
          </p:nvPr>
        </p:nvSpPr>
        <p:spPr/>
        <p:txBody>
          <a:bodyPr>
            <a:normAutofit fontScale="92500" lnSpcReduction="20000"/>
          </a:bodyPr>
          <a:lstStyle/>
          <a:p>
            <a:pPr marL="457200" indent="-457200" eaLnBrk="1">
              <a:buFont typeface="Wingdings" panose="05000000000000000000" pitchFamily="2" charset="2"/>
              <a:buChar char="Ø"/>
            </a:pPr>
            <a:r>
              <a:rPr lang="en-US" altLang="en-US" dirty="0"/>
              <a:t>The objective of this project is to analyze the stock market.</a:t>
            </a:r>
          </a:p>
          <a:p>
            <a:pPr marL="457200" indent="-457200" eaLnBrk="1">
              <a:buFont typeface="Wingdings" panose="05000000000000000000" pitchFamily="2" charset="2"/>
              <a:buChar char="Ø"/>
            </a:pPr>
            <a:r>
              <a:rPr lang="en-US" altLang="en-US" dirty="0"/>
              <a:t>Another objective is to predict the price of the specific company</a:t>
            </a:r>
          </a:p>
          <a:p>
            <a:pPr marL="457200" indent="-457200" eaLnBrk="1">
              <a:buFont typeface="Wingdings" panose="05000000000000000000" pitchFamily="2" charset="2"/>
              <a:buChar char="Ø"/>
            </a:pPr>
            <a:r>
              <a:rPr lang="en-IN" sz="3200" dirty="0">
                <a:ea typeface="+mn-ea"/>
              </a:rPr>
              <a:t>To automate the detection of these patterns and to evaluate how a Deep Learning based recognizer behaves compared to hard-coded one</a:t>
            </a:r>
          </a:p>
          <a:p>
            <a:pPr marL="457200" indent="-457200" eaLnBrk="1">
              <a:buFont typeface="Wingdings" panose="05000000000000000000" pitchFamily="2" charset="2"/>
              <a:buChar char="Ø"/>
            </a:pPr>
            <a:r>
              <a:rPr lang="en-US" sz="3200" dirty="0">
                <a:ea typeface="+mn-ea"/>
              </a:rPr>
              <a:t>To predicts stocks pattern and prepare pattern chart using ARIMA and CNN algorithm.</a:t>
            </a:r>
          </a:p>
          <a:p>
            <a:pPr marL="457200" indent="-457200" eaLnBrk="1">
              <a:buFont typeface="Wingdings" panose="05000000000000000000" pitchFamily="2" charset="2"/>
              <a:buChar char="Ø"/>
            </a:pPr>
            <a:r>
              <a:rPr lang="en-US" sz="3200" dirty="0">
                <a:ea typeface="+mn-ea"/>
              </a:rPr>
              <a:t>To statistically analyze extracted features from pre-processed pattern of stock. </a:t>
            </a:r>
            <a:endParaRPr lang="en-IN" sz="3200" dirty="0">
              <a:ea typeface="+mn-ea"/>
            </a:endParaRPr>
          </a:p>
          <a:p>
            <a:pPr marL="457200" indent="-457200" eaLnBrk="1">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99FCE9D3-9860-487D-AF7B-0C4E4C3B97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85346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457200" y="274638"/>
            <a:ext cx="8005665" cy="91281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dirty="0"/>
              <a:t>Introduction</a:t>
            </a:r>
            <a:endParaRPr dirty="0"/>
          </a:p>
        </p:txBody>
      </p:sp>
      <p:sp>
        <p:nvSpPr>
          <p:cNvPr id="167" name="Google Shape;167;p26"/>
          <p:cNvSpPr txBox="1">
            <a:spLocks noGrp="1"/>
          </p:cNvSpPr>
          <p:nvPr>
            <p:ph type="body" idx="1"/>
          </p:nvPr>
        </p:nvSpPr>
        <p:spPr>
          <a:xfrm>
            <a:off x="0" y="1306286"/>
            <a:ext cx="8686800" cy="4819877"/>
          </a:xfrm>
          <a:prstGeom prst="rect">
            <a:avLst/>
          </a:prstGeom>
          <a:noFill/>
          <a:ln>
            <a:noFill/>
          </a:ln>
        </p:spPr>
        <p:txBody>
          <a:bodyPr spcFirstLastPara="1" wrap="square" lIns="91425" tIns="45700" rIns="91425" bIns="45700" anchor="t" anchorCtr="0">
            <a:normAutofit fontScale="70000" lnSpcReduction="20000"/>
          </a:bodyPr>
          <a:lstStyle/>
          <a:p>
            <a:pPr marL="914400" lvl="0" indent="-457200" algn="l" rtl="0">
              <a:lnSpc>
                <a:spcPct val="115000"/>
              </a:lnSpc>
              <a:spcBef>
                <a:spcPts val="360"/>
              </a:spcBef>
              <a:spcAft>
                <a:spcPts val="0"/>
              </a:spcAft>
              <a:buSzPct val="90000"/>
              <a:buChar char="•"/>
            </a:pPr>
            <a:r>
              <a:rPr lang="en-US" sz="3200" dirty="0">
                <a:latin typeface="Times New Roman"/>
                <a:ea typeface="Times New Roman"/>
                <a:cs typeface="Times New Roman"/>
                <a:sym typeface="Times New Roman"/>
              </a:rPr>
              <a:t>The stock (also capital stock) of a corporation constitutes the equity stake of its owners. It represents the residual assets of the company that would be due to stockholders after discharge of all senior claims such as secured and unsecured debt.</a:t>
            </a:r>
            <a:endParaRPr lang="en-US" sz="3200" dirty="0">
              <a:latin typeface="Calibri"/>
              <a:ea typeface="Calibri"/>
              <a:cs typeface="Calibri"/>
              <a:sym typeface="Calibri"/>
            </a:endParaRPr>
          </a:p>
          <a:p>
            <a:pPr marL="914400" lvl="0" indent="-457200" algn="l" rtl="0">
              <a:lnSpc>
                <a:spcPct val="115000"/>
              </a:lnSpc>
              <a:spcBef>
                <a:spcPts val="1360"/>
              </a:spcBef>
              <a:spcAft>
                <a:spcPts val="0"/>
              </a:spcAft>
              <a:buSzPct val="90000"/>
              <a:buChar char="•"/>
            </a:pPr>
            <a:r>
              <a:rPr lang="en-US" sz="3200" dirty="0">
                <a:latin typeface="Times New Roman"/>
                <a:ea typeface="Times New Roman"/>
                <a:cs typeface="Times New Roman"/>
                <a:sym typeface="Times New Roman"/>
              </a:rPr>
              <a:t>Stock market prediction is the act of trying to determine the future value of a company stock or other financial instrument traded on an exchange. The successful prediction of a stock's future price could yield significant profit. The result of the analysis are fed to Neural Network, which then predicts the percentage change in stock price.</a:t>
            </a:r>
            <a:endParaRPr lang="en-US" sz="3200" dirty="0">
              <a:latin typeface="Calibri"/>
              <a:ea typeface="Calibri"/>
              <a:cs typeface="Calibri"/>
              <a:sym typeface="Calibri"/>
            </a:endParaRPr>
          </a:p>
          <a:p>
            <a:pPr marL="914400" lvl="0" indent="-457200" algn="l" rtl="0">
              <a:lnSpc>
                <a:spcPct val="115000"/>
              </a:lnSpc>
              <a:spcBef>
                <a:spcPts val="1360"/>
              </a:spcBef>
              <a:spcAft>
                <a:spcPts val="0"/>
              </a:spcAft>
              <a:buSzPct val="90000"/>
              <a:buChar char="•"/>
            </a:pPr>
            <a:r>
              <a:rPr lang="en-US" sz="3200" dirty="0">
                <a:latin typeface="Times New Roman"/>
                <a:ea typeface="Times New Roman"/>
                <a:cs typeface="Times New Roman"/>
                <a:sym typeface="Times New Roman"/>
              </a:rPr>
              <a:t>Complex machine learning algorithms such as deep learning methods can analyze and detect complex data patterns. Our prediction model consists of Convolutional Neural Network (CNN) and Long Short-term Memory (LSTM) architectures. </a:t>
            </a:r>
            <a:endParaRPr lang="en-US" sz="3200" dirty="0">
              <a:latin typeface="Calibri"/>
              <a:ea typeface="Calibri"/>
              <a:cs typeface="Calibri"/>
              <a:sym typeface="Calibri"/>
            </a:endParaRPr>
          </a:p>
          <a:p>
            <a:pPr marL="0" lvl="0" indent="0" algn="l" rtl="0">
              <a:spcBef>
                <a:spcPts val="0"/>
              </a:spcBef>
              <a:spcAft>
                <a:spcPts val="0"/>
              </a:spcAft>
              <a:buClr>
                <a:schemeClr val="dk1"/>
              </a:buClr>
              <a:buSzPts val="3200"/>
              <a:buNone/>
            </a:pPr>
            <a:endParaRPr dirty="0"/>
          </a:p>
        </p:txBody>
      </p:sp>
      <p:sp>
        <p:nvSpPr>
          <p:cNvPr id="168" name="Google Shape;168;p26"/>
          <p:cNvSpPr txBox="1">
            <a:spLocks noGrp="1"/>
          </p:cNvSpPr>
          <p:nvPr>
            <p:ph type="ftr" idx="11"/>
          </p:nvPr>
        </p:nvSpPr>
        <p:spPr>
          <a:xfrm>
            <a:off x="304800" y="6324600"/>
            <a:ext cx="3429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PES's MCOE, TE - Information Technology 2020-21</a:t>
            </a:r>
            <a:endParaRPr/>
          </a:p>
        </p:txBody>
      </p:sp>
      <p:sp>
        <p:nvSpPr>
          <p:cNvPr id="169" name="Google Shape;16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8AAF-7689-4594-9A19-7FA848E1361C}"/>
              </a:ext>
            </a:extLst>
          </p:cNvPr>
          <p:cNvSpPr>
            <a:spLocks noGrp="1"/>
          </p:cNvSpPr>
          <p:nvPr>
            <p:ph type="title"/>
          </p:nvPr>
        </p:nvSpPr>
        <p:spPr/>
        <p:txBody>
          <a:bodyPr/>
          <a:lstStyle/>
          <a:p>
            <a:r>
              <a:rPr lang="en-US" dirty="0"/>
              <a:t>Block Diagram</a:t>
            </a:r>
            <a:endParaRPr lang="en-IN" dirty="0"/>
          </a:p>
        </p:txBody>
      </p:sp>
      <p:pic>
        <p:nvPicPr>
          <p:cNvPr id="4" name="Google Shape;209;p31">
            <a:extLst>
              <a:ext uri="{FF2B5EF4-FFF2-40B4-BE49-F238E27FC236}">
                <a16:creationId xmlns:a16="http://schemas.microsoft.com/office/drawing/2014/main" id="{7ADD1F58-0802-44B1-A47D-6018E21DCB16}"/>
              </a:ext>
            </a:extLst>
          </p:cNvPr>
          <p:cNvPicPr preferRelativeResize="0"/>
          <p:nvPr/>
        </p:nvPicPr>
        <p:blipFill rotWithShape="1">
          <a:blip r:embed="rId2">
            <a:alphaModFix/>
          </a:blip>
          <a:srcRect/>
          <a:stretch/>
        </p:blipFill>
        <p:spPr>
          <a:xfrm>
            <a:off x="-16965" y="2001914"/>
            <a:ext cx="9160965" cy="2984801"/>
          </a:xfrm>
          <a:prstGeom prst="rect">
            <a:avLst/>
          </a:prstGeom>
          <a:noFill/>
          <a:ln>
            <a:noFill/>
          </a:ln>
        </p:spPr>
      </p:pic>
    </p:spTree>
    <p:extLst>
      <p:ext uri="{BB962C8B-B14F-4D97-AF65-F5344CB8AC3E}">
        <p14:creationId xmlns:p14="http://schemas.microsoft.com/office/powerpoint/2010/main" val="207586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5F97-04F5-42CA-9121-7E618E3BED63}"/>
              </a:ext>
            </a:extLst>
          </p:cNvPr>
          <p:cNvSpPr>
            <a:spLocks noGrp="1"/>
          </p:cNvSpPr>
          <p:nvPr>
            <p:ph type="title"/>
          </p:nvPr>
        </p:nvSpPr>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C3A471C3-1AC0-4D33-AB00-14786B4D6198}"/>
              </a:ext>
            </a:extLst>
          </p:cNvPr>
          <p:cNvSpPr>
            <a:spLocks noGrp="1"/>
          </p:cNvSpPr>
          <p:nvPr>
            <p:ph type="body" idx="1"/>
          </p:nvPr>
        </p:nvSpPr>
        <p:spPr/>
        <p:txBody>
          <a:bodyPr>
            <a:normAutofit fontScale="77500" lnSpcReduction="20000"/>
          </a:bodyPr>
          <a:lstStyle/>
          <a:p>
            <a:pPr marL="914400" lvl="1" indent="-342900" algn="l" rtl="0">
              <a:lnSpc>
                <a:spcPct val="100000"/>
              </a:lnSpc>
              <a:spcBef>
                <a:spcPts val="360"/>
              </a:spcBef>
              <a:spcAft>
                <a:spcPts val="0"/>
              </a:spcAft>
              <a:buSzPct val="75630"/>
              <a:buFont typeface="Arial"/>
              <a:buChar char="•"/>
            </a:pPr>
            <a:r>
              <a:rPr lang="en-US" sz="3200" dirty="0">
                <a:latin typeface="Times New Roman"/>
                <a:ea typeface="Times New Roman"/>
                <a:cs typeface="Times New Roman"/>
                <a:sym typeface="Times New Roman"/>
              </a:rPr>
              <a:t>The data set from website [1,2], we will extract past 1 year of data; For data acquisition, firstly, we will perform web-scraping on NIFTY 50 wiki page for data collection. Then we will use API to fetch stock data for past 1 year.</a:t>
            </a:r>
            <a:endParaRPr lang="en-US" dirty="0"/>
          </a:p>
          <a:p>
            <a:pPr marL="914400" lvl="1" indent="-342900" algn="l" rtl="0">
              <a:lnSpc>
                <a:spcPct val="100000"/>
              </a:lnSpc>
              <a:spcBef>
                <a:spcPts val="360"/>
              </a:spcBef>
              <a:spcAft>
                <a:spcPts val="0"/>
              </a:spcAft>
              <a:buSzPct val="75630"/>
              <a:buFont typeface="Arial"/>
              <a:buChar char="•"/>
            </a:pPr>
            <a:r>
              <a:rPr lang="en-US" sz="3200" dirty="0">
                <a:latin typeface="Times New Roman"/>
                <a:ea typeface="Times New Roman"/>
                <a:cs typeface="Times New Roman"/>
                <a:sym typeface="Times New Roman"/>
              </a:rPr>
              <a:t>By using machine learning and/or deep learning models like ANN and ARIMA [3] to accumulate the price data. The data needs to be analyzed and then fitted to match the model. This is what makes it possible to predict future stock prices over a set timetable.</a:t>
            </a:r>
            <a:endParaRPr lang="en-US" dirty="0"/>
          </a:p>
          <a:p>
            <a:pPr marL="914400" lvl="1" indent="-342900" algn="l" rtl="0">
              <a:lnSpc>
                <a:spcPct val="100000"/>
              </a:lnSpc>
              <a:spcBef>
                <a:spcPts val="360"/>
              </a:spcBef>
              <a:spcAft>
                <a:spcPts val="0"/>
              </a:spcAft>
              <a:buSzPct val="75630"/>
              <a:buFont typeface="Arial"/>
              <a:buChar char="•"/>
            </a:pPr>
            <a:r>
              <a:rPr lang="en-US" sz="3200" dirty="0">
                <a:latin typeface="Times New Roman"/>
                <a:ea typeface="Times New Roman"/>
                <a:cs typeface="Times New Roman"/>
                <a:sym typeface="Times New Roman"/>
              </a:rPr>
              <a:t>TensorFlow will be used as a backend for LSTM model, and </a:t>
            </a:r>
            <a:r>
              <a:rPr lang="en-US" sz="3200" dirty="0" err="1">
                <a:latin typeface="Times New Roman"/>
                <a:ea typeface="Times New Roman"/>
                <a:cs typeface="Times New Roman"/>
                <a:sym typeface="Times New Roman"/>
              </a:rPr>
              <a:t>nsepy</a:t>
            </a:r>
            <a:r>
              <a:rPr lang="en-US" sz="3200" dirty="0">
                <a:latin typeface="Times New Roman"/>
                <a:ea typeface="Times New Roman"/>
                <a:cs typeface="Times New Roman"/>
                <a:sym typeface="Times New Roman"/>
              </a:rPr>
              <a:t> will be used to fetch the historical stock data.</a:t>
            </a:r>
            <a:endParaRPr lang="en-US" dirty="0"/>
          </a:p>
          <a:p>
            <a:pPr marL="114300" indent="0">
              <a:buNone/>
            </a:pPr>
            <a:endParaRPr lang="en-IN" dirty="0"/>
          </a:p>
        </p:txBody>
      </p:sp>
    </p:spTree>
    <p:extLst>
      <p:ext uri="{BB962C8B-B14F-4D97-AF65-F5344CB8AC3E}">
        <p14:creationId xmlns:p14="http://schemas.microsoft.com/office/powerpoint/2010/main" val="302343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567B-3C57-4E68-AE9D-2F8BB0391EC1}"/>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08DDE320-0D07-4752-8975-26168D81062A}"/>
              </a:ext>
            </a:extLst>
          </p:cNvPr>
          <p:cNvSpPr>
            <a:spLocks noGrp="1"/>
          </p:cNvSpPr>
          <p:nvPr>
            <p:ph type="body" idx="1"/>
          </p:nvPr>
        </p:nvSpPr>
        <p:spPr/>
        <p:txBody>
          <a:bodyPr>
            <a:normAutofit fontScale="92500" lnSpcReduction="10000"/>
          </a:bodyPr>
          <a:lstStyle/>
          <a:p>
            <a:pPr marL="514350" lvl="0" indent="-514350" algn="l" rtl="0">
              <a:lnSpc>
                <a:spcPct val="100000"/>
              </a:lnSpc>
              <a:spcBef>
                <a:spcPts val="360"/>
              </a:spcBef>
              <a:spcAft>
                <a:spcPts val="0"/>
              </a:spcAft>
              <a:buSzPct val="64863"/>
              <a:buAutoNum type="arabicParenR"/>
            </a:pPr>
            <a:r>
              <a:rPr lang="en-US" sz="3200" dirty="0"/>
              <a:t>Nifty 50 Yahoo Finance     (</a:t>
            </a:r>
            <a:r>
              <a:rPr lang="en-US" sz="3200" u="sng" dirty="0">
                <a:solidFill>
                  <a:schemeClr val="hlink"/>
                </a:solidFill>
                <a:hlinkClick r:id="rId2"/>
              </a:rPr>
              <a:t>https://in.finance.yahoo.com/quote/^NSEI/history/</a:t>
            </a:r>
            <a:r>
              <a:rPr lang="en-US" sz="3200" dirty="0"/>
              <a:t> )</a:t>
            </a:r>
            <a:endParaRPr lang="en-US" dirty="0"/>
          </a:p>
          <a:p>
            <a:pPr marL="514350" lvl="0" indent="-514350" algn="l" rtl="0">
              <a:lnSpc>
                <a:spcPct val="100000"/>
              </a:lnSpc>
              <a:spcBef>
                <a:spcPts val="360"/>
              </a:spcBef>
              <a:spcAft>
                <a:spcPts val="0"/>
              </a:spcAft>
              <a:buSzPct val="64863"/>
              <a:buAutoNum type="arabicParenR"/>
            </a:pPr>
            <a:r>
              <a:rPr lang="en-US" sz="3200" dirty="0"/>
              <a:t>(</a:t>
            </a:r>
            <a:r>
              <a:rPr lang="en-US" sz="3200" u="sng" dirty="0">
                <a:solidFill>
                  <a:schemeClr val="hlink"/>
                </a:solidFill>
                <a:hlinkClick r:id="rId3"/>
              </a:rPr>
              <a:t>https://www.kaggle.com/rohanrao/nifty50-stock-market-data</a:t>
            </a:r>
            <a:r>
              <a:rPr lang="en-US" sz="3200" dirty="0"/>
              <a:t> )</a:t>
            </a:r>
            <a:endParaRPr lang="en-US" dirty="0"/>
          </a:p>
          <a:p>
            <a:pPr marL="514350" lvl="0" indent="-514350" algn="l" rtl="0">
              <a:lnSpc>
                <a:spcPct val="100000"/>
              </a:lnSpc>
              <a:spcBef>
                <a:spcPts val="360"/>
              </a:spcBef>
              <a:spcAft>
                <a:spcPts val="0"/>
              </a:spcAft>
              <a:buSzPct val="64863"/>
              <a:buAutoNum type="arabicParenR"/>
            </a:pPr>
            <a:r>
              <a:rPr lang="en-US" sz="3200" dirty="0"/>
              <a:t>Indian stock market prediction using artificial neural networks on tick data                                                                                    (</a:t>
            </a:r>
            <a:r>
              <a:rPr lang="en-US" sz="3200" u="sng" dirty="0">
                <a:solidFill>
                  <a:schemeClr val="hlink"/>
                </a:solidFill>
                <a:hlinkClick r:id="rId4"/>
              </a:rPr>
              <a:t>https://jfin-swufe.springeropen.com/articles/10.1186/s40854-019-0131-7</a:t>
            </a:r>
            <a:r>
              <a:rPr lang="en-US" sz="3200" dirty="0"/>
              <a:t> )</a:t>
            </a:r>
            <a:endParaRPr lang="en-US" dirty="0"/>
          </a:p>
          <a:p>
            <a:pPr marL="114300" indent="0">
              <a:buNone/>
            </a:pPr>
            <a:endParaRPr lang="en-IN" dirty="0"/>
          </a:p>
        </p:txBody>
      </p:sp>
    </p:spTree>
    <p:extLst>
      <p:ext uri="{BB962C8B-B14F-4D97-AF65-F5344CB8AC3E}">
        <p14:creationId xmlns:p14="http://schemas.microsoft.com/office/powerpoint/2010/main" val="415761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ftr" idx="11"/>
          </p:nvPr>
        </p:nvSpPr>
        <p:spPr>
          <a:xfrm>
            <a:off x="457200" y="6324600"/>
            <a:ext cx="3733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PES's MCOE, TE - Information Technology 2017-18</a:t>
            </a:r>
            <a:endParaRPr/>
          </a:p>
        </p:txBody>
      </p:sp>
      <p:sp>
        <p:nvSpPr>
          <p:cNvPr id="247" name="Google Shape;247;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48" name="Google Shape;248;p36" descr="Image result for thank you"/>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36" descr="Image result for thank you"/>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0" name="Google Shape;250;p36" descr="C:\Users\DAB\Desktop\download.png"/>
          <p:cNvPicPr preferRelativeResize="0"/>
          <p:nvPr/>
        </p:nvPicPr>
        <p:blipFill rotWithShape="1">
          <a:blip r:embed="rId3">
            <a:alphaModFix/>
          </a:blip>
          <a:srcRect/>
          <a:stretch/>
        </p:blipFill>
        <p:spPr>
          <a:xfrm>
            <a:off x="457200" y="914400"/>
            <a:ext cx="7848600" cy="42671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602</Words>
  <Application>Microsoft Office PowerPoint</Application>
  <PresentationFormat>On-screen Show (4:3)</PresentationFormat>
  <Paragraphs>44</Paragraphs>
  <Slides>9</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Helvetica Neue</vt:lpstr>
      <vt:lpstr>Times New Roman</vt:lpstr>
      <vt:lpstr>Wingdings</vt:lpstr>
      <vt:lpstr>Office Theme</vt:lpstr>
      <vt:lpstr>Custom Design</vt:lpstr>
      <vt:lpstr>              PES’s Modern College of Engineering,              Department of Information Technology</vt:lpstr>
      <vt:lpstr>Problem Statement</vt:lpstr>
      <vt:lpstr>Scope</vt:lpstr>
      <vt:lpstr>Objective</vt:lpstr>
      <vt:lpstr>Introduction</vt:lpstr>
      <vt:lpstr>Block Diagram</vt:lpstr>
      <vt:lpstr>Literature Review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PES’s Modern College of Engineering,              Department of Information Technology</dc:title>
  <dc:creator>DELL</dc:creator>
  <cp:lastModifiedBy>Atharva Mulay</cp:lastModifiedBy>
  <cp:revision>5</cp:revision>
  <dcterms:modified xsi:type="dcterms:W3CDTF">2021-08-27T05:01:37Z</dcterms:modified>
</cp:coreProperties>
</file>