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8"/>
  </p:notesMasterIdLst>
  <p:sldIdLst>
    <p:sldId id="256" r:id="rId2"/>
    <p:sldId id="258" r:id="rId3"/>
    <p:sldId id="257" r:id="rId4"/>
    <p:sldId id="285" r:id="rId5"/>
    <p:sldId id="287" r:id="rId6"/>
    <p:sldId id="288" r:id="rId7"/>
    <p:sldId id="289" r:id="rId8"/>
    <p:sldId id="295" r:id="rId9"/>
    <p:sldId id="296" r:id="rId10"/>
    <p:sldId id="262" r:id="rId11"/>
    <p:sldId id="290" r:id="rId12"/>
    <p:sldId id="291" r:id="rId13"/>
    <p:sldId id="263" r:id="rId14"/>
    <p:sldId id="292" r:id="rId15"/>
    <p:sldId id="294" r:id="rId16"/>
    <p:sldId id="280" r:id="rId17"/>
  </p:sldIdLst>
  <p:sldSz cx="9144000" cy="6858000" type="screen4x3"/>
  <p:notesSz cx="6858000" cy="9144000"/>
  <p:embeddedFontLst>
    <p:embeddedFont>
      <p:font typeface="Source Sans Pro" panose="020B0604020202020204" charset="0"/>
      <p:regular r:id="rId19"/>
      <p:bold r:id="rId20"/>
      <p:italic r:id="rId21"/>
      <p:boldItalic r:id="rId22"/>
    </p:embeddedFont>
    <p:embeddedFont>
      <p:font typeface="Roboto Slab" panose="020B0604020202020204" charset="0"/>
      <p:regular r:id="rId23"/>
      <p:bold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99"/>
    <a:srgbClr val="EEAA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6C8371E-1B0D-4461-9EF6-92E0E7D54F51}">
  <a:tblStyle styleId="{06C8371E-1B0D-4461-9EF6-92E0E7D54F5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257" autoAdjust="0"/>
    <p:restoredTop sz="94660"/>
  </p:normalViewPr>
  <p:slideViewPr>
    <p:cSldViewPr snapToGrid="0">
      <p:cViewPr varScale="1">
        <p:scale>
          <a:sx n="87" d="100"/>
          <a:sy n="87" d="100"/>
        </p:scale>
        <p:origin x="83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4895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7238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Shape 3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227036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6247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68401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Shape 2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16732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1700185" y="1360350"/>
            <a:ext cx="5807400" cy="1546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9pPr>
          </a:lstStyle>
          <a:p>
            <a:endParaRPr/>
          </a:p>
        </p:txBody>
      </p:sp>
      <p:sp>
        <p:nvSpPr>
          <p:cNvPr id="11" name="Shape 11"/>
          <p:cNvSpPr/>
          <p:nvPr/>
        </p:nvSpPr>
        <p:spPr>
          <a:xfrm>
            <a:off x="6897625" y="619995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Shape 12"/>
          <p:cNvSpPr/>
          <p:nvPr/>
        </p:nvSpPr>
        <p:spPr>
          <a:xfrm>
            <a:off x="7454375" y="563880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Shape 13"/>
          <p:cNvSpPr/>
          <p:nvPr/>
        </p:nvSpPr>
        <p:spPr>
          <a:xfrm>
            <a:off x="8827727" y="4597554"/>
            <a:ext cx="759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Shape 14"/>
          <p:cNvSpPr/>
          <p:nvPr/>
        </p:nvSpPr>
        <p:spPr>
          <a:xfrm>
            <a:off x="8677050" y="6577875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Shape 15"/>
          <p:cNvSpPr/>
          <p:nvPr/>
        </p:nvSpPr>
        <p:spPr>
          <a:xfrm>
            <a:off x="2972225" y="63340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Shape 16"/>
          <p:cNvSpPr/>
          <p:nvPr/>
        </p:nvSpPr>
        <p:spPr>
          <a:xfrm>
            <a:off x="579635" y="3373479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Shape 17"/>
          <p:cNvSpPr/>
          <p:nvPr/>
        </p:nvSpPr>
        <p:spPr>
          <a:xfrm>
            <a:off x="311843" y="791518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Shape 18"/>
          <p:cNvSpPr/>
          <p:nvPr/>
        </p:nvSpPr>
        <p:spPr>
          <a:xfrm>
            <a:off x="626322" y="1339872"/>
            <a:ext cx="253800" cy="2538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Shape 19"/>
          <p:cNvSpPr/>
          <p:nvPr/>
        </p:nvSpPr>
        <p:spPr>
          <a:xfrm>
            <a:off x="8104500" y="4963100"/>
            <a:ext cx="190200" cy="1905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8803950" y="5654657"/>
            <a:ext cx="190200" cy="1905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Shape 21"/>
          <p:cNvSpPr/>
          <p:nvPr/>
        </p:nvSpPr>
        <p:spPr>
          <a:xfrm>
            <a:off x="196310" y="1990890"/>
            <a:ext cx="759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Shape 22"/>
          <p:cNvSpPr/>
          <p:nvPr/>
        </p:nvSpPr>
        <p:spPr>
          <a:xfrm>
            <a:off x="1738050" y="271322"/>
            <a:ext cx="253800" cy="2538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Shape 23"/>
          <p:cNvSpPr/>
          <p:nvPr/>
        </p:nvSpPr>
        <p:spPr>
          <a:xfrm>
            <a:off x="771659" y="2504485"/>
            <a:ext cx="759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Shape 24"/>
          <p:cNvSpPr/>
          <p:nvPr/>
        </p:nvSpPr>
        <p:spPr>
          <a:xfrm>
            <a:off x="4271584" y="474825"/>
            <a:ext cx="759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Shape 25"/>
          <p:cNvSpPr/>
          <p:nvPr/>
        </p:nvSpPr>
        <p:spPr>
          <a:xfrm>
            <a:off x="7729213" y="6127438"/>
            <a:ext cx="253800" cy="2541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Char char="◎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786137" y="1600200"/>
            <a:ext cx="36753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SzPts val="2600"/>
              <a:buChar char="◎"/>
              <a:defRPr sz="2600"/>
            </a:lvl1pPr>
            <a:lvl2pPr marL="914400" lvl="1" indent="-3937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2pPr>
            <a:lvl3pPr marL="1371600" lvl="2" indent="-393700">
              <a:spcBef>
                <a:spcPts val="0"/>
              </a:spcBef>
              <a:spcAft>
                <a:spcPts val="0"/>
              </a:spcAft>
              <a:buSzPts val="2600"/>
              <a:buChar char="◉"/>
              <a:defRPr sz="2600"/>
            </a:lvl3pPr>
            <a:lvl4pPr marL="1828800" lvl="3" indent="-3937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4pPr>
            <a:lvl5pPr marL="2286000" lvl="4" indent="-3937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5pPr>
            <a:lvl6pPr marL="2743200" lvl="5" indent="-3937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6pPr>
            <a:lvl7pPr marL="3200400" lvl="6" indent="-3937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7pPr>
            <a:lvl8pPr marL="3657600" lvl="7" indent="-3937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8pPr>
            <a:lvl9pPr marL="4114800" lvl="8" indent="-3937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2"/>
          </p:nvPr>
        </p:nvSpPr>
        <p:spPr>
          <a:xfrm>
            <a:off x="4682659" y="1600200"/>
            <a:ext cx="36753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SzPts val="2600"/>
              <a:buChar char="◎"/>
              <a:defRPr sz="2600"/>
            </a:lvl1pPr>
            <a:lvl2pPr marL="914400" lvl="1" indent="-3937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2pPr>
            <a:lvl3pPr marL="1371600" lvl="2" indent="-393700">
              <a:spcBef>
                <a:spcPts val="0"/>
              </a:spcBef>
              <a:spcAft>
                <a:spcPts val="0"/>
              </a:spcAft>
              <a:buSzPts val="2600"/>
              <a:buChar char="◉"/>
              <a:defRPr sz="2600"/>
            </a:lvl3pPr>
            <a:lvl4pPr marL="1828800" lvl="3" indent="-3937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4pPr>
            <a:lvl5pPr marL="2286000" lvl="4" indent="-3937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5pPr>
            <a:lvl6pPr marL="2743200" lvl="5" indent="-3937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6pPr>
            <a:lvl7pPr marL="3200400" lvl="6" indent="-3937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7pPr>
            <a:lvl8pPr marL="3657600" lvl="7" indent="-3937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8pPr>
            <a:lvl9pPr marL="4114800" lvl="8" indent="-3937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786150" y="1600200"/>
            <a:ext cx="24198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2"/>
          </p:nvPr>
        </p:nvSpPr>
        <p:spPr>
          <a:xfrm>
            <a:off x="3329992" y="1600200"/>
            <a:ext cx="24198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3"/>
          </p:nvPr>
        </p:nvSpPr>
        <p:spPr>
          <a:xfrm>
            <a:off x="5873834" y="1600200"/>
            <a:ext cx="24198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8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rgbClr val="CFD8DC"/>
              </a:buClr>
              <a:buSzPts val="3000"/>
              <a:buFont typeface="Source Sans Pro"/>
              <a:buChar char="◎"/>
              <a:defRPr sz="30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400"/>
              <a:buFont typeface="Source Sans Pro"/>
              <a:buChar char="○"/>
              <a:defRPr sz="2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400"/>
              <a:buFont typeface="Source Sans Pro"/>
              <a:buChar char="◉"/>
              <a:defRPr sz="2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●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○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■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●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○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■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4" r:id="rId5"/>
    <p:sldLayoutId id="2147483656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jpg"/><Relationship Id="rId5" Type="http://schemas.openxmlformats.org/officeDocument/2006/relationships/hyperlink" Target="https://creativecommons.org/licenses/by-sa/4.0/" TargetMode="External"/><Relationship Id="rId4" Type="http://schemas.openxmlformats.org/officeDocument/2006/relationships/hyperlink" Target="http://juku.it/articles/il-mio-pc-e-su-amazon-workspaces-daas-vdi-etc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hyperlink" Target="https://creativecommons.org/licenses/by-sa/3.0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stackoverflow.com/questions/30828131/scoring-scale-object" TargetMode="Externa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ctrTitle"/>
          </p:nvPr>
        </p:nvSpPr>
        <p:spPr>
          <a:xfrm>
            <a:off x="1153427" y="1158128"/>
            <a:ext cx="6837146" cy="18840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sz="3600" dirty="0"/>
              <a:t>Trust network based prediction for user ratings in Trip advisor</a:t>
            </a:r>
            <a:endParaRPr sz="3600" dirty="0"/>
          </a:p>
        </p:txBody>
      </p:sp>
      <p:sp>
        <p:nvSpPr>
          <p:cNvPr id="6" name="Shape 76">
            <a:extLst>
              <a:ext uri="{FF2B5EF4-FFF2-40B4-BE49-F238E27FC236}">
                <a16:creationId xmlns:a16="http://schemas.microsoft.com/office/drawing/2014/main" id="{9D0FEC9B-F8F6-458A-94DD-5AEFFE310768}"/>
              </a:ext>
            </a:extLst>
          </p:cNvPr>
          <p:cNvSpPr txBox="1"/>
          <p:nvPr/>
        </p:nvSpPr>
        <p:spPr>
          <a:xfrm>
            <a:off x="1993275" y="3188674"/>
            <a:ext cx="4823342" cy="1884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Presented by,</a:t>
            </a:r>
            <a:endParaRPr sz="1600" dirty="0">
              <a:solidFill>
                <a:srgbClr val="0091E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algn="ctr"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n-US" sz="1600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Anushka H Patil , </a:t>
            </a:r>
            <a:r>
              <a:rPr lang="en-US" sz="1600" dirty="0" err="1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Snehal</a:t>
            </a:r>
            <a:r>
              <a:rPr lang="en-US" sz="1600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S </a:t>
            </a:r>
            <a:r>
              <a:rPr lang="en-US" sz="1600" dirty="0" err="1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Vyawahare</a:t>
            </a:r>
            <a:endParaRPr lang="en-US" sz="1600" dirty="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algn="ctr">
              <a:spcBef>
                <a:spcPts val="600"/>
              </a:spcBef>
              <a:buClr>
                <a:schemeClr val="dk1"/>
              </a:buClr>
              <a:buSzPts val="1100"/>
            </a:pPr>
            <a:endParaRPr lang="en-US" sz="1600" dirty="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algn="ctr">
              <a:spcBef>
                <a:spcPts val="600"/>
              </a:spcBef>
            </a:pPr>
            <a:r>
              <a:rPr lang="en-US" sz="1600" b="1" dirty="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Guided by,</a:t>
            </a:r>
            <a:endParaRPr lang="en-US" sz="1600" dirty="0">
              <a:solidFill>
                <a:srgbClr val="0091E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algn="ctr"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n-US" sz="1600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Prof. Arjan </a:t>
            </a:r>
            <a:r>
              <a:rPr lang="en-US" sz="1600" dirty="0" err="1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Durresi</a:t>
            </a:r>
            <a:endParaRPr lang="en-US" sz="1600" dirty="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>
              <a:spcBef>
                <a:spcPts val="600"/>
              </a:spcBef>
              <a:buClr>
                <a:schemeClr val="dk1"/>
              </a:buClr>
              <a:buSzPts val="1100"/>
            </a:pPr>
            <a:endParaRPr dirty="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dirty="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" name="Shape 76">
            <a:extLst>
              <a:ext uri="{FF2B5EF4-FFF2-40B4-BE49-F238E27FC236}">
                <a16:creationId xmlns:a16="http://schemas.microsoft.com/office/drawing/2014/main" id="{C2D134CC-A009-4705-ACDF-74577B795041}"/>
              </a:ext>
            </a:extLst>
          </p:cNvPr>
          <p:cNvSpPr txBox="1"/>
          <p:nvPr/>
        </p:nvSpPr>
        <p:spPr>
          <a:xfrm>
            <a:off x="2072406" y="5219220"/>
            <a:ext cx="4823342" cy="737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n-US" sz="1600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CSCI 59000 Advanced Mobility and Cloud Computing </a:t>
            </a:r>
          </a:p>
          <a:p>
            <a:pPr lvl="0" algn="ctr"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n-US" sz="1600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Spring 2018 - IUPUI </a:t>
            </a:r>
            <a:endParaRPr sz="1600" dirty="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/>
        </p:nvSpPr>
        <p:spPr>
          <a:xfrm>
            <a:off x="4860600" y="1212825"/>
            <a:ext cx="2470200" cy="24702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ctrTitle" idx="4294967295"/>
          </p:nvPr>
        </p:nvSpPr>
        <p:spPr>
          <a:xfrm>
            <a:off x="709625" y="1751075"/>
            <a:ext cx="40158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 dirty="0"/>
              <a:t>Result Analysis</a:t>
            </a:r>
            <a:endParaRPr sz="6000" b="1" dirty="0"/>
          </a:p>
        </p:txBody>
      </p:sp>
      <p:sp>
        <p:nvSpPr>
          <p:cNvPr id="119" name="Shape 119"/>
          <p:cNvSpPr txBox="1">
            <a:spLocks noGrp="1"/>
          </p:cNvSpPr>
          <p:nvPr>
            <p:ph type="subTitle" idx="4294967295"/>
          </p:nvPr>
        </p:nvSpPr>
        <p:spPr>
          <a:xfrm>
            <a:off x="844800" y="3560426"/>
            <a:ext cx="40158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457200">
              <a:buFont typeface="Arial" panose="020B0604020202020204" pitchFamily="34" charset="0"/>
              <a:buChar char="•"/>
            </a:pPr>
            <a:r>
              <a:rPr lang="en-US" sz="2000" dirty="0"/>
              <a:t>Random dataset</a:t>
            </a:r>
          </a:p>
          <a:p>
            <a:pPr indent="-457200">
              <a:buFont typeface="Arial" panose="020B0604020202020204" pitchFamily="34" charset="0"/>
              <a:buChar char="•"/>
            </a:pPr>
            <a:r>
              <a:rPr lang="en-US" sz="2000" dirty="0"/>
              <a:t>Classified dataset</a:t>
            </a:r>
            <a:endParaRPr sz="2000" dirty="0"/>
          </a:p>
        </p:txBody>
      </p:sp>
      <p:cxnSp>
        <p:nvCxnSpPr>
          <p:cNvPr id="120" name="Shape 120"/>
          <p:cNvCxnSpPr/>
          <p:nvPr/>
        </p:nvCxnSpPr>
        <p:spPr>
          <a:xfrm rot="10800000" flipH="1">
            <a:off x="6282450" y="705375"/>
            <a:ext cx="121500" cy="5187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1" name="Shape 121"/>
          <p:cNvCxnSpPr/>
          <p:nvPr/>
        </p:nvCxnSpPr>
        <p:spPr>
          <a:xfrm flipH="1">
            <a:off x="7133575" y="1483475"/>
            <a:ext cx="332400" cy="2676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" name="Shape 122"/>
          <p:cNvCxnSpPr>
            <a:endCxn id="117" idx="6"/>
          </p:cNvCxnSpPr>
          <p:nvPr/>
        </p:nvCxnSpPr>
        <p:spPr>
          <a:xfrm flipH="1">
            <a:off x="7330800" y="2440126"/>
            <a:ext cx="1124100" cy="78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3" name="Shape 123"/>
          <p:cNvSpPr/>
          <p:nvPr/>
        </p:nvSpPr>
        <p:spPr>
          <a:xfrm>
            <a:off x="5057825" y="1410050"/>
            <a:ext cx="2075700" cy="2075700"/>
          </a:xfrm>
          <a:prstGeom prst="ellipse">
            <a:avLst/>
          </a:prstGeom>
          <a:noFill/>
          <a:ln w="19050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4" name="Shape 124"/>
          <p:cNvGrpSpPr/>
          <p:nvPr/>
        </p:nvGrpSpPr>
        <p:grpSpPr>
          <a:xfrm>
            <a:off x="5517338" y="1899907"/>
            <a:ext cx="1156666" cy="1088243"/>
            <a:chOff x="5972700" y="2330200"/>
            <a:chExt cx="411625" cy="387275"/>
          </a:xfrm>
        </p:grpSpPr>
        <p:sp>
          <p:nvSpPr>
            <p:cNvPr id="125" name="Shape 125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9050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126" name="Shape 126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9050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</p:grpSp>
      <p:sp>
        <p:nvSpPr>
          <p:cNvPr id="127" name="Shape 12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7321F-2835-4DD6-8FF5-EB262460B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Random dataset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32D104-F0E9-4E66-8CC2-FB2867CA021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pic>
        <p:nvPicPr>
          <p:cNvPr id="3074" name="Picture 1">
            <a:extLst>
              <a:ext uri="{FF2B5EF4-FFF2-40B4-BE49-F238E27FC236}">
                <a16:creationId xmlns:a16="http://schemas.microsoft.com/office/drawing/2014/main" id="{F56A7056-21E2-4433-BF9D-A8C8815134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7360" y="2075390"/>
            <a:ext cx="3903785" cy="2707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 descr="img3">
            <a:extLst>
              <a:ext uri="{FF2B5EF4-FFF2-40B4-BE49-F238E27FC236}">
                <a16:creationId xmlns:a16="http://schemas.microsoft.com/office/drawing/2014/main" id="{38AB4A32-F671-41DF-88E3-2980AABA00C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57" r="10861" b="6688"/>
          <a:stretch/>
        </p:blipFill>
        <p:spPr bwMode="auto">
          <a:xfrm>
            <a:off x="548297" y="2154318"/>
            <a:ext cx="3763201" cy="2408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806DD3C-272C-4D8A-8436-D3E28B80E9C0}"/>
              </a:ext>
            </a:extLst>
          </p:cNvPr>
          <p:cNvSpPr txBox="1"/>
          <p:nvPr/>
        </p:nvSpPr>
        <p:spPr>
          <a:xfrm>
            <a:off x="786150" y="4912604"/>
            <a:ext cx="30284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>
                <a:latin typeface="Source Sans Pro" panose="020B0604020202020204" charset="0"/>
              </a:rPr>
              <a:t>Fig. 2a. Comparison between old and new ratings</a:t>
            </a:r>
            <a:endParaRPr lang="en-US" sz="1100" dirty="0">
              <a:latin typeface="Source Sans Pro" panose="020B060402020202020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D91A6A-6D6F-4997-9F67-83269EA52D8D}"/>
              </a:ext>
            </a:extLst>
          </p:cNvPr>
          <p:cNvSpPr txBox="1"/>
          <p:nvPr/>
        </p:nvSpPr>
        <p:spPr>
          <a:xfrm>
            <a:off x="4572000" y="4912604"/>
            <a:ext cx="36510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>
                <a:latin typeface="Source Sans Pro" panose="020B0604020202020204" charset="0"/>
              </a:rPr>
              <a:t>Fig. 2b. Comparison graph plotted for random datasets</a:t>
            </a:r>
            <a:endParaRPr lang="en-US" sz="1100" dirty="0">
              <a:latin typeface="Source Sans Pr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5980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7321F-2835-4DD6-8FF5-EB262460B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Classified dataset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32D104-F0E9-4E66-8CC2-FB2867CA021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pic>
        <p:nvPicPr>
          <p:cNvPr id="4098" name="Picture 2" descr="hotel classified">
            <a:extLst>
              <a:ext uri="{FF2B5EF4-FFF2-40B4-BE49-F238E27FC236}">
                <a16:creationId xmlns:a16="http://schemas.microsoft.com/office/drawing/2014/main" id="{62CFC26F-7A06-4049-A1F9-563E1BD281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044" y="2044277"/>
            <a:ext cx="3819425" cy="2677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1">
            <a:extLst>
              <a:ext uri="{FF2B5EF4-FFF2-40B4-BE49-F238E27FC236}">
                <a16:creationId xmlns:a16="http://schemas.microsoft.com/office/drawing/2014/main" id="{4C1774CB-2628-443E-A594-3F6362548C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8232" y="2090199"/>
            <a:ext cx="4369776" cy="2631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7116684-991B-4990-A739-1AC0F14349BF}"/>
              </a:ext>
            </a:extLst>
          </p:cNvPr>
          <p:cNvSpPr txBox="1"/>
          <p:nvPr/>
        </p:nvSpPr>
        <p:spPr>
          <a:xfrm>
            <a:off x="786150" y="4912604"/>
            <a:ext cx="30284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>
                <a:latin typeface="Source Sans Pro" panose="020B0604020202020204" charset="0"/>
              </a:rPr>
              <a:t>Fig. 3a. Comparison between old and new ratings</a:t>
            </a:r>
            <a:endParaRPr lang="en-US" sz="1100" dirty="0">
              <a:latin typeface="Source Sans Pro" panose="020B060402020202020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1348F9-5EF6-4BFF-B686-4F999A4A207B}"/>
              </a:ext>
            </a:extLst>
          </p:cNvPr>
          <p:cNvSpPr txBox="1"/>
          <p:nvPr/>
        </p:nvSpPr>
        <p:spPr>
          <a:xfrm>
            <a:off x="4572000" y="4912604"/>
            <a:ext cx="36510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>
                <a:latin typeface="Source Sans Pro" panose="020B0604020202020204" charset="0"/>
              </a:rPr>
              <a:t>Fig. 3b. Comparison graph plotted for classified datasets</a:t>
            </a:r>
            <a:endParaRPr lang="en-US" sz="1100" dirty="0">
              <a:latin typeface="Source Sans Pr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71141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Conclusion</a:t>
            </a:r>
            <a:endParaRPr sz="360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012320A-8602-41B0-B558-30F7A9EE8D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682267"/>
            <a:ext cx="7571700" cy="3065579"/>
          </a:xfrm>
        </p:spPr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1800" dirty="0"/>
              <a:t>Based on the author-author interaction and confidence we were able to compute the new ratings using our trust-based system. 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From result analysis: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1800" dirty="0"/>
              <a:t>The new ratings are more prominent and trustworthy</a:t>
            </a:r>
          </a:p>
          <a:p>
            <a:pPr lvl="1" algn="just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It verifies that we have an improved, précised and reliable system</a:t>
            </a:r>
            <a:endParaRPr lang="en-US" sz="1200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800" dirty="0"/>
              <a:t>Thus, we have successfully provided a mechanism to verify the quality of reviews in terms of the reviewer’s trustworthiness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135" name="Shape 13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Future Work</a:t>
            </a:r>
            <a:endParaRPr sz="360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012320A-8602-41B0-B558-30F7A9EE8D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726228"/>
            <a:ext cx="6854365" cy="3065579"/>
          </a:xfrm>
        </p:spPr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1800" dirty="0"/>
              <a:t>To work on larger datasets which might advance the reliability of the system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800" dirty="0"/>
              <a:t>To add more parameters to enhance the trust prediction in our system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800" dirty="0"/>
              <a:t>To integrate this methodology over other ecommerce sites which rely on the user opinions and reviews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135" name="Shape 13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535271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References</a:t>
            </a:r>
            <a:endParaRPr sz="360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012320A-8602-41B0-B558-30F7A9EE8D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3058" y="1672006"/>
            <a:ext cx="7373111" cy="4262802"/>
          </a:xfrm>
        </p:spPr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1800" dirty="0" err="1"/>
              <a:t>Yefeng</a:t>
            </a:r>
            <a:r>
              <a:rPr lang="en-US" sz="1800" dirty="0"/>
              <a:t> </a:t>
            </a:r>
            <a:r>
              <a:rPr lang="en-US" sz="1800" dirty="0" err="1"/>
              <a:t>Ruan</a:t>
            </a:r>
            <a:r>
              <a:rPr lang="en-US" sz="1800" dirty="0"/>
              <a:t>, Arjan </a:t>
            </a:r>
            <a:r>
              <a:rPr lang="en-US" sz="1800" dirty="0" err="1"/>
              <a:t>Durresi</a:t>
            </a:r>
            <a:r>
              <a:rPr lang="en-US" sz="1800" dirty="0"/>
              <a:t>, Suleyman </a:t>
            </a:r>
            <a:r>
              <a:rPr lang="en-US" sz="1800" dirty="0" err="1"/>
              <a:t>Uslu</a:t>
            </a:r>
            <a:r>
              <a:rPr lang="en-US" sz="1800" dirty="0"/>
              <a:t>, “</a:t>
            </a:r>
            <a:r>
              <a:rPr lang="en-US" sz="1800" i="1" dirty="0"/>
              <a:t>Trust Assessment for Internet of Things in Multi-access Edge Computing</a:t>
            </a:r>
            <a:r>
              <a:rPr lang="en-US" sz="1800" dirty="0"/>
              <a:t>”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800" dirty="0" err="1"/>
              <a:t>Yefeng</a:t>
            </a:r>
            <a:r>
              <a:rPr lang="en-US" sz="1800" dirty="0"/>
              <a:t> </a:t>
            </a:r>
            <a:r>
              <a:rPr lang="en-US" sz="1800" dirty="0" err="1"/>
              <a:t>Ruan</a:t>
            </a:r>
            <a:r>
              <a:rPr lang="en-US" sz="1800" dirty="0"/>
              <a:t>, Ping Zhang, Lina </a:t>
            </a:r>
            <a:r>
              <a:rPr lang="en-US" sz="1800" dirty="0" err="1"/>
              <a:t>Alfantoukh</a:t>
            </a:r>
            <a:r>
              <a:rPr lang="en-US" sz="1800" dirty="0"/>
              <a:t>, and Arjan </a:t>
            </a:r>
            <a:r>
              <a:rPr lang="en-US" sz="1800" dirty="0" err="1"/>
              <a:t>Durresi</a:t>
            </a:r>
            <a:r>
              <a:rPr lang="en-US" sz="1800" dirty="0"/>
              <a:t>, “</a:t>
            </a:r>
            <a:r>
              <a:rPr lang="en-US" sz="1800" i="1" dirty="0"/>
              <a:t>Measurement Theory-Based Trust Management Framework for Online Social Communities</a:t>
            </a:r>
            <a:r>
              <a:rPr lang="en-US" sz="1800" dirty="0"/>
              <a:t>”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800" dirty="0" err="1"/>
              <a:t>Yefeng</a:t>
            </a:r>
            <a:r>
              <a:rPr lang="en-US" sz="1800" dirty="0"/>
              <a:t> </a:t>
            </a:r>
            <a:r>
              <a:rPr lang="en-US" sz="1800" dirty="0" err="1"/>
              <a:t>Ruan</a:t>
            </a:r>
            <a:r>
              <a:rPr lang="en-US" sz="1800" dirty="0"/>
              <a:t>, Arjan </a:t>
            </a:r>
            <a:r>
              <a:rPr lang="en-US" sz="1800" dirty="0" err="1"/>
              <a:t>Durresi</a:t>
            </a:r>
            <a:r>
              <a:rPr lang="en-US" sz="1800" dirty="0"/>
              <a:t>, Lina </a:t>
            </a:r>
            <a:r>
              <a:rPr lang="en-US" sz="1800" dirty="0" err="1"/>
              <a:t>Alfantoukh</a:t>
            </a:r>
            <a:r>
              <a:rPr lang="en-US" sz="1800" dirty="0"/>
              <a:t>, “</a:t>
            </a:r>
            <a:r>
              <a:rPr lang="en-US" sz="1800" i="1" dirty="0"/>
              <a:t>Using Twitter trust network for stock market analysis</a:t>
            </a:r>
            <a:r>
              <a:rPr lang="en-US" sz="1800" dirty="0"/>
              <a:t>”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800" dirty="0" err="1"/>
              <a:t>Yefeng</a:t>
            </a:r>
            <a:r>
              <a:rPr lang="en-US" sz="1800" dirty="0"/>
              <a:t> </a:t>
            </a:r>
            <a:r>
              <a:rPr lang="en-US" sz="1800" dirty="0" err="1"/>
              <a:t>Ruan</a:t>
            </a:r>
            <a:r>
              <a:rPr lang="en-US" sz="1800" dirty="0"/>
              <a:t>, Arjan </a:t>
            </a:r>
            <a:r>
              <a:rPr lang="en-US" sz="1800" dirty="0" err="1"/>
              <a:t>Durresi</a:t>
            </a:r>
            <a:r>
              <a:rPr lang="en-US" sz="1800" dirty="0"/>
              <a:t>, Lina </a:t>
            </a:r>
            <a:r>
              <a:rPr lang="en-US" sz="1800" dirty="0" err="1"/>
              <a:t>Alfantoukh</a:t>
            </a:r>
            <a:r>
              <a:rPr lang="en-US" sz="1800" dirty="0"/>
              <a:t> “</a:t>
            </a:r>
            <a:r>
              <a:rPr lang="en-US" sz="1800" i="1" dirty="0"/>
              <a:t>A General Trust Management Framework for Internet of Things</a:t>
            </a:r>
            <a:r>
              <a:rPr lang="en-US" sz="1800" dirty="0"/>
              <a:t>”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800" dirty="0" err="1"/>
              <a:t>Kushagra</a:t>
            </a:r>
            <a:r>
              <a:rPr lang="en-US" sz="1800" dirty="0"/>
              <a:t> Bhargava, Tanvi </a:t>
            </a:r>
            <a:r>
              <a:rPr lang="en-US" sz="1800" dirty="0" err="1"/>
              <a:t>Gujral</a:t>
            </a:r>
            <a:r>
              <a:rPr lang="en-US" sz="1800" dirty="0"/>
              <a:t>, Mihir Chawla , Tanya </a:t>
            </a:r>
            <a:r>
              <a:rPr lang="en-US" sz="1800" dirty="0" err="1"/>
              <a:t>Gujral</a:t>
            </a:r>
            <a:r>
              <a:rPr lang="en-US" sz="1800" dirty="0"/>
              <a:t>, "</a:t>
            </a:r>
            <a:r>
              <a:rPr lang="en-US" sz="1800" i="1" dirty="0"/>
              <a:t>Comment Based Seller Trust Model for E-Commerce</a:t>
            </a:r>
            <a:r>
              <a:rPr lang="en-US" sz="1800" dirty="0"/>
              <a:t>”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800" dirty="0"/>
              <a:t>Wikipedia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135" name="Shape 13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525922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 txBox="1">
            <a:spLocks noGrp="1"/>
          </p:cNvSpPr>
          <p:nvPr>
            <p:ph type="ctrTitle" idx="4294967295"/>
          </p:nvPr>
        </p:nvSpPr>
        <p:spPr>
          <a:xfrm>
            <a:off x="685800" y="587123"/>
            <a:ext cx="77724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 dirty="0"/>
              <a:t>Thank </a:t>
            </a:r>
            <a:r>
              <a:rPr lang="en-US" sz="6000" b="1" dirty="0"/>
              <a:t>you!</a:t>
            </a:r>
            <a:endParaRPr sz="6000" b="1" dirty="0"/>
          </a:p>
        </p:txBody>
      </p:sp>
      <p:sp>
        <p:nvSpPr>
          <p:cNvPr id="376" name="Shape 376"/>
          <p:cNvSpPr txBox="1">
            <a:spLocks noGrp="1"/>
          </p:cNvSpPr>
          <p:nvPr>
            <p:ph type="subTitle" idx="4294967295"/>
          </p:nvPr>
        </p:nvSpPr>
        <p:spPr>
          <a:xfrm>
            <a:off x="905608" y="2382600"/>
            <a:ext cx="65937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/>
              <a:t>Any questions?</a:t>
            </a:r>
            <a:endParaRPr sz="3600" b="1" dirty="0"/>
          </a:p>
        </p:txBody>
      </p:sp>
      <p:sp>
        <p:nvSpPr>
          <p:cNvPr id="378" name="Shape 378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/>
        </p:nvSpPr>
        <p:spPr>
          <a:xfrm>
            <a:off x="5865747" y="3416025"/>
            <a:ext cx="1820700" cy="18207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ctrTitle" idx="4294967295"/>
          </p:nvPr>
        </p:nvSpPr>
        <p:spPr>
          <a:xfrm>
            <a:off x="1848051" y="522488"/>
            <a:ext cx="56421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/>
              <a:t>Overview</a:t>
            </a:r>
            <a:endParaRPr sz="3600" b="1" dirty="0"/>
          </a:p>
        </p:txBody>
      </p:sp>
      <p:sp>
        <p:nvSpPr>
          <p:cNvPr id="87" name="Shape 87"/>
          <p:cNvSpPr txBox="1">
            <a:spLocks noGrp="1"/>
          </p:cNvSpPr>
          <p:nvPr>
            <p:ph type="body" idx="4294967295"/>
          </p:nvPr>
        </p:nvSpPr>
        <p:spPr>
          <a:xfrm>
            <a:off x="1434688" y="2172727"/>
            <a:ext cx="3453300" cy="38939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457200">
              <a:buFont typeface="Arial" panose="020B0604020202020204" pitchFamily="34" charset="0"/>
              <a:buChar char="•"/>
            </a:pPr>
            <a:r>
              <a:rPr lang="en-US" sz="1800" dirty="0"/>
              <a:t>Abstract</a:t>
            </a:r>
          </a:p>
          <a:p>
            <a:pPr indent="-45720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800" dirty="0"/>
              <a:t>Literature Survey</a:t>
            </a:r>
          </a:p>
          <a:p>
            <a:pPr indent="-457200">
              <a:buFont typeface="Arial" panose="020B0604020202020204" pitchFamily="34" charset="0"/>
              <a:buChar char="•"/>
            </a:pPr>
            <a:r>
              <a:rPr lang="en-US" sz="1800" dirty="0"/>
              <a:t>Design Model</a:t>
            </a:r>
          </a:p>
          <a:p>
            <a:pPr indent="-457200">
              <a:buFont typeface="Arial" panose="020B0604020202020204" pitchFamily="34" charset="0"/>
              <a:buChar char="•"/>
            </a:pPr>
            <a:r>
              <a:rPr lang="en-US" sz="1800" dirty="0"/>
              <a:t>Methodology</a:t>
            </a:r>
          </a:p>
          <a:p>
            <a:pPr indent="-457200">
              <a:buFont typeface="Arial" panose="020B0604020202020204" pitchFamily="34" charset="0"/>
              <a:buChar char="•"/>
            </a:pPr>
            <a:r>
              <a:rPr lang="en-US" sz="1800" dirty="0"/>
              <a:t>Implementation</a:t>
            </a:r>
          </a:p>
          <a:p>
            <a:pPr indent="-457200">
              <a:buFont typeface="Arial" panose="020B0604020202020204" pitchFamily="34" charset="0"/>
              <a:buChar char="•"/>
            </a:pPr>
            <a:r>
              <a:rPr lang="en-US" sz="1800" dirty="0"/>
              <a:t>Result Analysis</a:t>
            </a:r>
          </a:p>
          <a:p>
            <a:pPr indent="-457200">
              <a:buFont typeface="Arial" panose="020B0604020202020204" pitchFamily="34" charset="0"/>
              <a:buChar char="•"/>
            </a:pPr>
            <a:r>
              <a:rPr lang="en-US" sz="1800" dirty="0"/>
              <a:t>Conclusion</a:t>
            </a:r>
          </a:p>
          <a:p>
            <a:pPr indent="-457200">
              <a:buFont typeface="Arial" panose="020B0604020202020204" pitchFamily="34" charset="0"/>
              <a:buChar char="•"/>
            </a:pPr>
            <a:r>
              <a:rPr lang="en-US" sz="1800" dirty="0"/>
              <a:t>Future work</a:t>
            </a:r>
          </a:p>
          <a:p>
            <a:pPr indent="-457200">
              <a:buFont typeface="Arial" panose="020B0604020202020204" pitchFamily="34" charset="0"/>
              <a:buChar char="•"/>
            </a:pPr>
            <a:r>
              <a:rPr lang="en-US" sz="1800" dirty="0"/>
              <a:t>References</a:t>
            </a:r>
            <a:endParaRPr sz="1800" dirty="0"/>
          </a:p>
        </p:txBody>
      </p:sp>
      <p:cxnSp>
        <p:nvCxnSpPr>
          <p:cNvPr id="89" name="Shape 89"/>
          <p:cNvCxnSpPr/>
          <p:nvPr/>
        </p:nvCxnSpPr>
        <p:spPr>
          <a:xfrm>
            <a:off x="6939075" y="5244825"/>
            <a:ext cx="145800" cy="5676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0" name="Shape 90"/>
          <p:cNvCxnSpPr/>
          <p:nvPr/>
        </p:nvCxnSpPr>
        <p:spPr>
          <a:xfrm>
            <a:off x="7419812" y="4970090"/>
            <a:ext cx="289500" cy="3963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" name="Shape 91"/>
          <p:cNvCxnSpPr/>
          <p:nvPr/>
        </p:nvCxnSpPr>
        <p:spPr>
          <a:xfrm>
            <a:off x="7636225" y="4669275"/>
            <a:ext cx="802500" cy="2595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894A3F-C664-4128-A6CC-E83E5534C69F}"/>
              </a:ext>
            </a:extLst>
          </p:cNvPr>
          <p:cNvSpPr txBox="1"/>
          <p:nvPr/>
        </p:nvSpPr>
        <p:spPr>
          <a:xfrm>
            <a:off x="862861" y="6966312"/>
            <a:ext cx="370913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4" tooltip="http://juku.it/articles/il-mio-pc-e-su-amazon-workspaces-daas-vdi-etc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5" tooltip="https://creativecommons.org/licenses/by-sa/4.0/"/>
              </a:rPr>
              <a:t>CC BY-SA</a:t>
            </a:r>
            <a:endParaRPr lang="en-US" sz="90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C157A5-1234-43C5-925F-F57FCD7FA01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10506" y="3318374"/>
            <a:ext cx="2931181" cy="2016002"/>
          </a:xfrm>
          <a:prstGeom prst="ellipse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Abstract</a:t>
            </a:r>
            <a:endParaRPr sz="3600" dirty="0"/>
          </a:p>
        </p:txBody>
      </p:sp>
      <p:sp>
        <p:nvSpPr>
          <p:cNvPr id="76" name="Shape 76"/>
          <p:cNvSpPr txBox="1"/>
          <p:nvPr/>
        </p:nvSpPr>
        <p:spPr>
          <a:xfrm>
            <a:off x="645474" y="1638904"/>
            <a:ext cx="6898327" cy="4418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just"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Now-a-days, recommender systems aim to provide a trusted review about different businesses.</a:t>
            </a:r>
          </a:p>
          <a:p>
            <a:pPr marL="285750" lvl="0" indent="-285750" algn="just"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 this project, we aim to implement the trust system on one such recommender system “</a:t>
            </a:r>
            <a:r>
              <a:rPr lang="en-US" sz="1800" i="1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Trip Advisor</a:t>
            </a:r>
            <a:r>
              <a:rPr lang="en-US" sz="1800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”</a:t>
            </a:r>
          </a:p>
          <a:p>
            <a:pPr marL="285750" lvl="0" indent="-285750" algn="just"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algn="just">
              <a:spcBef>
                <a:spcPts val="600"/>
              </a:spcBef>
              <a:buClr>
                <a:schemeClr val="tx2"/>
              </a:buClr>
            </a:pPr>
            <a:r>
              <a:rPr lang="en-US" sz="1800" b="1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Objective:</a:t>
            </a:r>
          </a:p>
          <a:p>
            <a:pPr marL="285750" lvl="0" indent="-285750" algn="just"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To develop a trust-based recommender system</a:t>
            </a:r>
          </a:p>
          <a:p>
            <a:pPr marL="285750" lvl="0" indent="-285750" algn="just"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To provide a mechanism to verify the quality of reviews in terms of the reviewer’s trustworthiness.</a:t>
            </a:r>
          </a:p>
          <a:p>
            <a:pPr marL="285750" lvl="0" indent="-285750" algn="just"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To implement an improved, précised and reliable system</a:t>
            </a:r>
          </a:p>
          <a:p>
            <a:pPr marL="285750" lvl="0" indent="-285750" algn="just"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285750" lvl="0" indent="-285750"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285750" lvl="0" indent="-285750"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285750" lvl="0" indent="-285750"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285750" lvl="0" indent="-285750"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285750" lvl="0" indent="-285750"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285750" lvl="0" indent="-285750"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endParaRPr dirty="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Literature Survey</a:t>
            </a:r>
            <a:endParaRPr sz="3600" dirty="0"/>
          </a:p>
        </p:txBody>
      </p:sp>
      <p:sp>
        <p:nvSpPr>
          <p:cNvPr id="76" name="Shape 76"/>
          <p:cNvSpPr txBox="1"/>
          <p:nvPr/>
        </p:nvSpPr>
        <p:spPr>
          <a:xfrm>
            <a:off x="539966" y="1410305"/>
            <a:ext cx="7571700" cy="5192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just">
              <a:spcBef>
                <a:spcPts val="600"/>
              </a:spcBef>
              <a:buClr>
                <a:schemeClr val="tx2"/>
              </a:buClr>
            </a:pPr>
            <a:r>
              <a:rPr lang="en-US" sz="1800" b="1" i="1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“A General Trust Management Framework for Internet of Things”</a:t>
            </a:r>
            <a:endParaRPr lang="en-US" sz="1800" b="1" dirty="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285750" lvl="0" indent="-285750" algn="just"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 this paper, we analyzed it is difficult to manage trust and relationship amongst different agents and their partners</a:t>
            </a:r>
          </a:p>
          <a:p>
            <a:pPr marL="285750" lvl="0" indent="-285750" algn="just"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It talks about the general trust framework irrespective of the environments and factors in a specific application</a:t>
            </a:r>
          </a:p>
          <a:p>
            <a:pPr marL="285750" lvl="0" indent="-285750" algn="just"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It provides us a different perspective of trustworthiness and confidence.</a:t>
            </a:r>
          </a:p>
          <a:p>
            <a:pPr lvl="0" algn="just">
              <a:spcBef>
                <a:spcPts val="600"/>
              </a:spcBef>
              <a:buClr>
                <a:schemeClr val="tx2"/>
              </a:buClr>
            </a:pPr>
            <a:br>
              <a:rPr lang="en-US" sz="1800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n-US" sz="1800" b="1" i="1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“Trust Assessment for Internet of Things in Multi-access Edge Computing”</a:t>
            </a:r>
          </a:p>
          <a:p>
            <a:pPr marL="285750" lvl="0" indent="-285750" algn="just"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MEC aims to improve the delivery of content and applications to users</a:t>
            </a:r>
          </a:p>
          <a:p>
            <a:pPr marL="285750" lvl="0" indent="-285750" algn="just"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It provides end users with a network which is congestion free and improve application performance. </a:t>
            </a:r>
          </a:p>
          <a:p>
            <a:pPr marL="285750" lvl="0" indent="-285750" algn="just"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Trustworthiness and confidence</a:t>
            </a:r>
            <a:endParaRPr lang="en-US" sz="1800" i="1" dirty="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algn="just">
              <a:spcBef>
                <a:spcPts val="600"/>
              </a:spcBef>
              <a:buClr>
                <a:schemeClr val="tx2"/>
              </a:buClr>
            </a:pPr>
            <a:endParaRPr lang="en-US" sz="1800" dirty="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285750" lvl="0" indent="-285750" algn="just"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285750" lvl="0" indent="-285750" algn="just"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285750" lvl="0" indent="-285750" algn="just"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285750" lvl="0" indent="-285750" algn="just"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CB22FC-2CAA-422F-B430-BC38DAB19D8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404" t="70428" r="38288" b="7778"/>
          <a:stretch/>
        </p:blipFill>
        <p:spPr>
          <a:xfrm>
            <a:off x="3943419" y="5479763"/>
            <a:ext cx="2387043" cy="66045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4EE337C-3E60-489C-B4C8-3960E07C041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404" t="51197" r="60191" b="29700"/>
          <a:stretch/>
        </p:blipFill>
        <p:spPr>
          <a:xfrm>
            <a:off x="2503280" y="5561307"/>
            <a:ext cx="1207073" cy="578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818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786150" y="384449"/>
            <a:ext cx="5799288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Design Model</a:t>
            </a:r>
            <a:endParaRPr sz="3600" dirty="0"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2050" name="Picture 2" descr="design cc">
            <a:extLst>
              <a:ext uri="{FF2B5EF4-FFF2-40B4-BE49-F238E27FC236}">
                <a16:creationId xmlns:a16="http://schemas.microsoft.com/office/drawing/2014/main" id="{111A44FD-598E-4C45-95FE-A9CABA19EE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3755" y="1572124"/>
            <a:ext cx="5173907" cy="3736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5DC8D5F-44FD-4107-9E31-6ED38449D39A}"/>
              </a:ext>
            </a:extLst>
          </p:cNvPr>
          <p:cNvSpPr txBox="1"/>
          <p:nvPr/>
        </p:nvSpPr>
        <p:spPr>
          <a:xfrm>
            <a:off x="2765690" y="5559609"/>
            <a:ext cx="25891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latin typeface="Source Sans Pro" panose="020B0604020202020204" charset="0"/>
              </a:rPr>
              <a:t>Fig. 1. Trust-based Trip Advisor System</a:t>
            </a:r>
            <a:endParaRPr lang="en-US" sz="1200" dirty="0">
              <a:latin typeface="Source Sans Pr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7371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Methodology</a:t>
            </a:r>
            <a:endParaRPr sz="36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4E6127-B3A4-4585-B70A-828A7B4485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1600" indent="0">
              <a:buNone/>
            </a:pPr>
            <a:r>
              <a:rPr lang="en-US" b="1" dirty="0"/>
              <a:t>Datasets:</a:t>
            </a:r>
          </a:p>
          <a:p>
            <a:pPr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800" dirty="0"/>
              <a:t>Random</a:t>
            </a:r>
          </a:p>
          <a:p>
            <a:pPr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800" dirty="0"/>
              <a:t>Classified</a:t>
            </a:r>
          </a:p>
          <a:p>
            <a:pPr marL="101600" indent="0">
              <a:buNone/>
            </a:pPr>
            <a:endParaRPr lang="en-US" sz="1800" dirty="0"/>
          </a:p>
          <a:p>
            <a:pPr marL="101600" indent="0">
              <a:buNone/>
            </a:pPr>
            <a:r>
              <a:rPr lang="en-US" sz="1800" dirty="0"/>
              <a:t>Data (JSON Files):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 err="1"/>
              <a:t>Authors_Info</a:t>
            </a:r>
            <a:endParaRPr lang="en-US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 err="1"/>
              <a:t>Hotel_Info</a:t>
            </a:r>
            <a:endParaRPr lang="en-US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Reviews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634422-F081-4E44-9C57-01D08AFE6FF9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3158269" y="1600200"/>
            <a:ext cx="2604815" cy="4967700"/>
          </a:xfrm>
        </p:spPr>
        <p:txBody>
          <a:bodyPr/>
          <a:lstStyle/>
          <a:p>
            <a:pPr marL="101600" indent="0">
              <a:buNone/>
            </a:pPr>
            <a:r>
              <a:rPr lang="en-US" b="1" dirty="0"/>
              <a:t>Global Metrics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Trustworthiness:</a:t>
            </a:r>
          </a:p>
          <a:p>
            <a:pPr marL="101600" indent="0">
              <a:buNone/>
            </a:pPr>
            <a:endParaRPr lang="en-US" sz="1800" dirty="0"/>
          </a:p>
          <a:p>
            <a:pPr marL="101600" indent="0">
              <a:buNone/>
            </a:pPr>
            <a:endParaRPr lang="en-US" sz="1800" dirty="0"/>
          </a:p>
          <a:p>
            <a:pPr marL="101600" indent="0">
              <a:buNone/>
            </a:pPr>
            <a:endParaRPr lang="en-US" sz="1800" dirty="0"/>
          </a:p>
          <a:p>
            <a:pPr>
              <a:buFont typeface="Arial" panose="020B0604020202020204" pitchFamily="34" charset="0"/>
              <a:buChar char="•"/>
            </a:pPr>
            <a:endParaRPr lang="en-US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Confidence: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E4CEC7C-9C13-46F7-B51B-1F1A1D7BB732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marL="101600" indent="0">
              <a:buNone/>
            </a:pPr>
            <a:r>
              <a:rPr lang="en-US" b="1" dirty="0"/>
              <a:t>New Ratings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43AB8D4-759C-413B-9118-5C1FE441313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3461" t="46410" r="34808" b="38548"/>
          <a:stretch/>
        </p:blipFill>
        <p:spPr>
          <a:xfrm>
            <a:off x="3353972" y="2730035"/>
            <a:ext cx="1987063" cy="77372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0A6FCE9-7F15-4C9D-BABA-37540FB569B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3461" t="61794" r="35603" b="25556"/>
          <a:stretch/>
        </p:blipFill>
        <p:spPr>
          <a:xfrm>
            <a:off x="3353972" y="4385197"/>
            <a:ext cx="1914327" cy="65063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5B50416-05DB-48AD-A8CB-0B985C34073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6680" t="36411" r="43461" b="53382"/>
          <a:stretch/>
        </p:blipFill>
        <p:spPr>
          <a:xfrm>
            <a:off x="5974080" y="2205035"/>
            <a:ext cx="1815905" cy="525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12B5133-C31D-419C-B370-760BF4EB3A2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5763084" y="3033453"/>
            <a:ext cx="2876550" cy="162877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F779899-9B24-4C03-AA02-752F99F6D17F}"/>
              </a:ext>
            </a:extLst>
          </p:cNvPr>
          <p:cNvSpPr txBox="1"/>
          <p:nvPr/>
        </p:nvSpPr>
        <p:spPr>
          <a:xfrm>
            <a:off x="6489295" y="4508340"/>
            <a:ext cx="2876550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>
                <a:hlinkClick r:id="rId6" tooltip="http://stackoverflow.com/questions/30828131/scoring-scale-object"/>
              </a:rPr>
              <a:t>This Photo</a:t>
            </a:r>
            <a:r>
              <a:rPr lang="en-US" sz="400" dirty="0"/>
              <a:t> by Unknown Author is licensed under </a:t>
            </a:r>
            <a:r>
              <a:rPr lang="en-US" sz="400" dirty="0">
                <a:hlinkClick r:id="rId7" tooltip="https://creativecommons.org/licenses/by-sa/3.0/"/>
              </a:rPr>
              <a:t>CC BY-SA</a:t>
            </a:r>
            <a:endParaRPr lang="en-US" sz="400" dirty="0"/>
          </a:p>
        </p:txBody>
      </p:sp>
    </p:spTree>
    <p:extLst>
      <p:ext uri="{BB962C8B-B14F-4D97-AF65-F5344CB8AC3E}">
        <p14:creationId xmlns:p14="http://schemas.microsoft.com/office/powerpoint/2010/main" val="3011916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7321F-2835-4DD6-8FF5-EB262460B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Implementation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ACA4B23-F605-4FD6-A45F-46AB15A2DA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2684" y="2014391"/>
            <a:ext cx="7571700" cy="2362187"/>
          </a:xfrm>
        </p:spPr>
        <p:txBody>
          <a:bodyPr/>
          <a:lstStyle/>
          <a:p>
            <a:pPr algn="just">
              <a:buFont typeface="+mj-lt"/>
              <a:buAutoNum type="arabicPeriod"/>
            </a:pPr>
            <a:r>
              <a:rPr lang="en-US" sz="1800" dirty="0"/>
              <a:t>Created dummy datasets</a:t>
            </a:r>
          </a:p>
          <a:p>
            <a:pPr algn="just">
              <a:buFont typeface="+mj-lt"/>
              <a:buAutoNum type="arabicPeriod"/>
            </a:pPr>
            <a:r>
              <a:rPr lang="en-US" sz="1800" dirty="0"/>
              <a:t>Computed global metrics : ‘mg’ and ‘cg’</a:t>
            </a:r>
          </a:p>
          <a:p>
            <a:pPr algn="just">
              <a:buFont typeface="+mj-lt"/>
              <a:buAutoNum type="arabicPeriod"/>
            </a:pPr>
            <a:r>
              <a:rPr lang="en-US" sz="1800" dirty="0"/>
              <a:t>Establish Trust, by building Author’s reputation based on the global metrics</a:t>
            </a:r>
          </a:p>
          <a:p>
            <a:pPr algn="just">
              <a:buFont typeface="+mj-lt"/>
              <a:buAutoNum type="arabicPeriod"/>
            </a:pPr>
            <a:r>
              <a:rPr lang="en-US" sz="1800" dirty="0"/>
              <a:t>Computed new ratings</a:t>
            </a:r>
          </a:p>
          <a:p>
            <a:pPr algn="just">
              <a:buFont typeface="+mj-lt"/>
              <a:buAutoNum type="arabicPeriod"/>
            </a:pPr>
            <a:r>
              <a:rPr lang="en-US" sz="1800" dirty="0"/>
              <a:t>Compared new ratings with the old ratings for analysis</a:t>
            </a:r>
          </a:p>
          <a:p>
            <a:pPr algn="just">
              <a:buFont typeface="+mj-lt"/>
              <a:buAutoNum type="arabicPeriod"/>
            </a:pPr>
            <a:endParaRPr lang="en-US" sz="1800" dirty="0"/>
          </a:p>
          <a:p>
            <a:pPr algn="just">
              <a:buFont typeface="+mj-lt"/>
              <a:buAutoNum type="arabicPeriod"/>
            </a:pPr>
            <a:endParaRPr lang="en-US" sz="1800" dirty="0"/>
          </a:p>
          <a:p>
            <a:pPr algn="just">
              <a:buFont typeface="+mj-lt"/>
              <a:buAutoNum type="arabicPeriod"/>
            </a:pPr>
            <a:endParaRPr lang="en-US" sz="18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32D104-F0E9-4E66-8CC2-FB2867CA021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684921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/>
          <p:nvPr/>
        </p:nvSpPr>
        <p:spPr>
          <a:xfrm>
            <a:off x="839750" y="1924400"/>
            <a:ext cx="2236200" cy="2235900"/>
          </a:xfrm>
          <a:prstGeom prst="ellipse">
            <a:avLst/>
          </a:prstGeom>
          <a:noFill/>
          <a:ln w="9525" cap="flat" cmpd="sng">
            <a:solidFill>
              <a:schemeClr val="accent4">
                <a:lumMod val="50000"/>
              </a:schemeClr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ource Sans Pro" panose="020B0604020202020204" charset="0"/>
            </a:endParaRPr>
          </a:p>
        </p:txBody>
      </p:sp>
      <p:sp>
        <p:nvSpPr>
          <p:cNvPr id="267" name="Shape 267"/>
          <p:cNvSpPr txBox="1">
            <a:spLocks noGrp="1"/>
          </p:cNvSpPr>
          <p:nvPr>
            <p:ph type="title"/>
          </p:nvPr>
        </p:nvSpPr>
        <p:spPr>
          <a:xfrm>
            <a:off x="777732" y="2889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Our process is easy</a:t>
            </a:r>
            <a:endParaRPr dirty="0"/>
          </a:p>
        </p:txBody>
      </p:sp>
      <p:sp>
        <p:nvSpPr>
          <p:cNvPr id="268" name="Shape 268"/>
          <p:cNvSpPr/>
          <p:nvPr/>
        </p:nvSpPr>
        <p:spPr>
          <a:xfrm>
            <a:off x="1036200" y="2120850"/>
            <a:ext cx="1842900" cy="18429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263238"/>
                </a:solidFill>
                <a:latin typeface="Source Sans Pro" panose="020B0604020202020204" charset="0"/>
                <a:ea typeface="Source Sans Pro"/>
                <a:cs typeface="Source Sans Pro"/>
                <a:sym typeface="Source Sans Pro"/>
              </a:rPr>
              <a:t>Author_02</a:t>
            </a:r>
            <a:endParaRPr sz="1800" b="1" dirty="0">
              <a:solidFill>
                <a:srgbClr val="263238"/>
              </a:solidFill>
              <a:latin typeface="Source Sans Pro" panose="020B0604020202020204" charset="0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69" name="Shape 269"/>
          <p:cNvSpPr/>
          <p:nvPr/>
        </p:nvSpPr>
        <p:spPr>
          <a:xfrm>
            <a:off x="3506750" y="3219800"/>
            <a:ext cx="2399700" cy="2399400"/>
          </a:xfrm>
          <a:prstGeom prst="ellipse">
            <a:avLst/>
          </a:prstGeom>
          <a:noFill/>
          <a:ln w="9525" cap="flat" cmpd="sng">
            <a:solidFill>
              <a:schemeClr val="accent4">
                <a:lumMod val="50000"/>
              </a:schemeClr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ource Sans Pro" panose="020B0604020202020204" charset="0"/>
            </a:endParaRPr>
          </a:p>
        </p:txBody>
      </p:sp>
      <p:sp>
        <p:nvSpPr>
          <p:cNvPr id="270" name="Shape 270"/>
          <p:cNvSpPr/>
          <p:nvPr/>
        </p:nvSpPr>
        <p:spPr>
          <a:xfrm>
            <a:off x="3717575" y="3430625"/>
            <a:ext cx="1977900" cy="19779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 cap="flat" cmpd="sng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263238"/>
                </a:solidFill>
                <a:latin typeface="Source Sans Pro" panose="020B0604020202020204" charset="0"/>
                <a:ea typeface="Source Sans Pro"/>
                <a:cs typeface="Source Sans Pro"/>
                <a:sym typeface="Source Sans Pro"/>
              </a:rPr>
              <a:t>Author_05</a:t>
            </a:r>
            <a:endParaRPr sz="1800" b="1" dirty="0">
              <a:solidFill>
                <a:srgbClr val="263238"/>
              </a:solidFill>
              <a:latin typeface="Source Sans Pro" panose="020B0604020202020204" charset="0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71" name="Shape 271"/>
          <p:cNvSpPr/>
          <p:nvPr/>
        </p:nvSpPr>
        <p:spPr>
          <a:xfrm>
            <a:off x="6025256" y="1086202"/>
            <a:ext cx="2649300" cy="2649000"/>
          </a:xfrm>
          <a:prstGeom prst="ellipse">
            <a:avLst/>
          </a:prstGeom>
          <a:noFill/>
          <a:ln w="9525" cap="flat" cmpd="sng">
            <a:solidFill>
              <a:srgbClr val="990099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ource Sans Pro" panose="020B0604020202020204" charset="0"/>
            </a:endParaRPr>
          </a:p>
        </p:txBody>
      </p:sp>
      <p:sp>
        <p:nvSpPr>
          <p:cNvPr id="272" name="Shape 272"/>
          <p:cNvSpPr/>
          <p:nvPr/>
        </p:nvSpPr>
        <p:spPr>
          <a:xfrm>
            <a:off x="6233171" y="1318852"/>
            <a:ext cx="2183700" cy="2183700"/>
          </a:xfrm>
          <a:prstGeom prst="ellipse">
            <a:avLst/>
          </a:prstGeom>
          <a:solidFill>
            <a:srgbClr val="EEAAEE"/>
          </a:solidFill>
          <a:ln w="76200" cap="flat" cmpd="sng">
            <a:solidFill>
              <a:srgbClr val="EEAA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263238"/>
                </a:solidFill>
                <a:latin typeface="Source Sans Pro" panose="020B0604020202020204" charset="0"/>
                <a:ea typeface="Source Sans Pro"/>
                <a:cs typeface="Source Sans Pro"/>
                <a:sym typeface="Source Sans Pro"/>
              </a:rPr>
              <a:t>Hotel_01</a:t>
            </a:r>
            <a:endParaRPr sz="1800" b="1" dirty="0">
              <a:solidFill>
                <a:srgbClr val="263238"/>
              </a:solidFill>
              <a:latin typeface="Source Sans Pro" panose="020B0604020202020204" charset="0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273" name="Shape 273"/>
          <p:cNvCxnSpPr/>
          <p:nvPr/>
        </p:nvCxnSpPr>
        <p:spPr>
          <a:xfrm>
            <a:off x="2804800" y="3437100"/>
            <a:ext cx="981000" cy="6000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4" name="Shape 274"/>
          <p:cNvCxnSpPr/>
          <p:nvPr/>
        </p:nvCxnSpPr>
        <p:spPr>
          <a:xfrm rot="10800000" flipH="1">
            <a:off x="5520450" y="2991325"/>
            <a:ext cx="859200" cy="859200"/>
          </a:xfrm>
          <a:prstGeom prst="straightConnector1">
            <a:avLst/>
          </a:prstGeom>
          <a:noFill/>
          <a:ln w="2857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5" name="Shape 275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Source Sans Pro" panose="020B0604020202020204" charset="0"/>
              </a:rPr>
              <a:t>8</a:t>
            </a:fld>
            <a:endParaRPr>
              <a:latin typeface="Source Sans Pro" panose="020B060402020202020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EF959C-5608-49CC-955E-5C5DF79137A8}"/>
              </a:ext>
            </a:extLst>
          </p:cNvPr>
          <p:cNvSpPr txBox="1"/>
          <p:nvPr/>
        </p:nvSpPr>
        <p:spPr>
          <a:xfrm>
            <a:off x="2780283" y="3852423"/>
            <a:ext cx="851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Source Sans Pro" panose="020B0604020202020204" charset="0"/>
              </a:rPr>
              <a:t>4. Rates 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2B2C18F-FD91-4370-A22F-50DC38C67D06}"/>
              </a:ext>
            </a:extLst>
          </p:cNvPr>
          <p:cNvCxnSpPr>
            <a:cxnSpLocks/>
            <a:stCxn id="268" idx="7"/>
            <a:endCxn id="272" idx="1"/>
          </p:cNvCxnSpPr>
          <p:nvPr/>
        </p:nvCxnSpPr>
        <p:spPr>
          <a:xfrm flipV="1">
            <a:off x="2609214" y="1638647"/>
            <a:ext cx="3943752" cy="752089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5B01377-B77C-48EA-BFB4-E037B390B98D}"/>
              </a:ext>
            </a:extLst>
          </p:cNvPr>
          <p:cNvSpPr txBox="1"/>
          <p:nvPr/>
        </p:nvSpPr>
        <p:spPr>
          <a:xfrm>
            <a:off x="5868230" y="3542748"/>
            <a:ext cx="9492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Source Sans Pro" panose="020B0604020202020204" charset="0"/>
              </a:rPr>
              <a:t>1. Review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6316AB-2384-4772-968C-941D2C03BA6A}"/>
              </a:ext>
            </a:extLst>
          </p:cNvPr>
          <p:cNvSpPr txBox="1"/>
          <p:nvPr/>
        </p:nvSpPr>
        <p:spPr>
          <a:xfrm rot="20955963">
            <a:off x="3061846" y="1701111"/>
            <a:ext cx="28819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Source Sans Pro" panose="020B0604020202020204" charset="0"/>
              </a:rPr>
              <a:t>2. Reads the </a:t>
            </a:r>
            <a:r>
              <a:rPr lang="en-US" b="1" i="1" dirty="0">
                <a:latin typeface="Source Sans Pro" panose="020B0604020202020204" charset="0"/>
              </a:rPr>
              <a:t>Author_05 </a:t>
            </a:r>
            <a:r>
              <a:rPr lang="en-US" b="1" dirty="0">
                <a:latin typeface="Source Sans Pro" panose="020B0604020202020204" charset="0"/>
              </a:rPr>
              <a:t>review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6C78C93-8386-4A43-BF52-A644B2948045}"/>
              </a:ext>
            </a:extLst>
          </p:cNvPr>
          <p:cNvSpPr txBox="1"/>
          <p:nvPr/>
        </p:nvSpPr>
        <p:spPr>
          <a:xfrm rot="20970438">
            <a:off x="3632236" y="2016905"/>
            <a:ext cx="18803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Source Sans Pro" panose="020B0604020202020204" charset="0"/>
              </a:rPr>
              <a:t>3.Visits hotel_01</a:t>
            </a:r>
          </a:p>
        </p:txBody>
      </p:sp>
    </p:spTree>
    <p:extLst>
      <p:ext uri="{BB962C8B-B14F-4D97-AF65-F5344CB8AC3E}">
        <p14:creationId xmlns:p14="http://schemas.microsoft.com/office/powerpoint/2010/main" val="22352342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FCC75D7-3239-49F8-91BF-680AEE7302F7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483515" y="6816711"/>
            <a:ext cx="548700" cy="525000"/>
          </a:xfrm>
        </p:spPr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latin typeface="Source Sans Pro" panose="020B0604020202020204" charset="0"/>
              </a:rPr>
              <a:t>9</a:t>
            </a:fld>
            <a:endParaRPr lang="en">
              <a:latin typeface="Source Sans Pro" panose="020B0604020202020204" charset="0"/>
            </a:endParaRPr>
          </a:p>
        </p:txBody>
      </p:sp>
      <p:sp>
        <p:nvSpPr>
          <p:cNvPr id="4" name="Shape 266">
            <a:extLst>
              <a:ext uri="{FF2B5EF4-FFF2-40B4-BE49-F238E27FC236}">
                <a16:creationId xmlns:a16="http://schemas.microsoft.com/office/drawing/2014/main" id="{56C47CAC-F0A4-46C8-8FF0-1FF9206429BF}"/>
              </a:ext>
            </a:extLst>
          </p:cNvPr>
          <p:cNvSpPr/>
          <p:nvPr/>
        </p:nvSpPr>
        <p:spPr>
          <a:xfrm>
            <a:off x="442731" y="1099040"/>
            <a:ext cx="1280562" cy="1169122"/>
          </a:xfrm>
          <a:prstGeom prst="ellipse">
            <a:avLst/>
          </a:prstGeom>
          <a:noFill/>
          <a:ln w="9525" cap="flat" cmpd="sng">
            <a:solidFill>
              <a:schemeClr val="accent4">
                <a:lumMod val="50000"/>
              </a:schemeClr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ource Sans Pro" panose="020B0604020202020204" charset="0"/>
            </a:endParaRPr>
          </a:p>
        </p:txBody>
      </p:sp>
      <p:sp>
        <p:nvSpPr>
          <p:cNvPr id="5" name="Shape 268">
            <a:extLst>
              <a:ext uri="{FF2B5EF4-FFF2-40B4-BE49-F238E27FC236}">
                <a16:creationId xmlns:a16="http://schemas.microsoft.com/office/drawing/2014/main" id="{7C421023-28A1-48B9-9D0F-E917EA765E95}"/>
              </a:ext>
            </a:extLst>
          </p:cNvPr>
          <p:cNvSpPr/>
          <p:nvPr/>
        </p:nvSpPr>
        <p:spPr>
          <a:xfrm>
            <a:off x="614169" y="1248508"/>
            <a:ext cx="950861" cy="87043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263238"/>
                </a:solidFill>
                <a:latin typeface="Source Sans Pro" panose="020B0604020202020204" charset="0"/>
                <a:ea typeface="Source Sans Pro"/>
                <a:cs typeface="Source Sans Pro"/>
                <a:sym typeface="Source Sans Pro"/>
              </a:rPr>
              <a:t>A_02</a:t>
            </a:r>
            <a:endParaRPr sz="1800" b="1" dirty="0">
              <a:solidFill>
                <a:srgbClr val="263238"/>
              </a:solidFill>
              <a:latin typeface="Source Sans Pro" panose="020B0604020202020204" charset="0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" name="Shape 271">
            <a:extLst>
              <a:ext uri="{FF2B5EF4-FFF2-40B4-BE49-F238E27FC236}">
                <a16:creationId xmlns:a16="http://schemas.microsoft.com/office/drawing/2014/main" id="{CF67404F-990F-4C41-9BF8-10F6AD742174}"/>
              </a:ext>
            </a:extLst>
          </p:cNvPr>
          <p:cNvSpPr/>
          <p:nvPr/>
        </p:nvSpPr>
        <p:spPr>
          <a:xfrm>
            <a:off x="2074985" y="661117"/>
            <a:ext cx="1371600" cy="1364191"/>
          </a:xfrm>
          <a:prstGeom prst="ellipse">
            <a:avLst/>
          </a:prstGeom>
          <a:noFill/>
          <a:ln w="9525" cap="flat" cmpd="sng">
            <a:solidFill>
              <a:srgbClr val="990099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ource Sans Pro" panose="020B0604020202020204" charset="0"/>
            </a:endParaRPr>
          </a:p>
        </p:txBody>
      </p:sp>
      <p:sp>
        <p:nvSpPr>
          <p:cNvPr id="9" name="Shape 272">
            <a:extLst>
              <a:ext uri="{FF2B5EF4-FFF2-40B4-BE49-F238E27FC236}">
                <a16:creationId xmlns:a16="http://schemas.microsoft.com/office/drawing/2014/main" id="{D3D00493-E9E6-4D2D-85F7-E43890E03124}"/>
              </a:ext>
            </a:extLst>
          </p:cNvPr>
          <p:cNvSpPr/>
          <p:nvPr/>
        </p:nvSpPr>
        <p:spPr>
          <a:xfrm>
            <a:off x="2228100" y="844062"/>
            <a:ext cx="1038067" cy="996744"/>
          </a:xfrm>
          <a:prstGeom prst="ellipse">
            <a:avLst/>
          </a:prstGeom>
          <a:solidFill>
            <a:srgbClr val="EEAAEE"/>
          </a:solidFill>
          <a:ln w="76200" cap="flat" cmpd="sng">
            <a:solidFill>
              <a:srgbClr val="EEAA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263238"/>
                </a:solidFill>
                <a:latin typeface="Source Sans Pro" panose="020B0604020202020204" charset="0"/>
                <a:ea typeface="Source Sans Pro"/>
                <a:cs typeface="Source Sans Pro"/>
                <a:sym typeface="Source Sans Pro"/>
              </a:rPr>
              <a:t>H_03</a:t>
            </a:r>
            <a:endParaRPr sz="1800" b="1" dirty="0">
              <a:solidFill>
                <a:srgbClr val="263238"/>
              </a:solidFill>
              <a:latin typeface="Source Sans Pro" panose="020B0604020202020204" charset="0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11" name="Shape 274">
            <a:extLst>
              <a:ext uri="{FF2B5EF4-FFF2-40B4-BE49-F238E27FC236}">
                <a16:creationId xmlns:a16="http://schemas.microsoft.com/office/drawing/2014/main" id="{5DE509DE-C186-4F25-A151-4020BABA2EEE}"/>
              </a:ext>
            </a:extLst>
          </p:cNvPr>
          <p:cNvCxnSpPr>
            <a:cxnSpLocks/>
            <a:stCxn id="23" idx="7"/>
            <a:endCxn id="9" idx="4"/>
          </p:cNvCxnSpPr>
          <p:nvPr/>
        </p:nvCxnSpPr>
        <p:spPr>
          <a:xfrm flipV="1">
            <a:off x="2534904" y="1840806"/>
            <a:ext cx="212230" cy="824566"/>
          </a:xfrm>
          <a:prstGeom prst="straightConnector1">
            <a:avLst/>
          </a:prstGeom>
          <a:noFill/>
          <a:ln w="2857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Shape 275">
            <a:extLst>
              <a:ext uri="{FF2B5EF4-FFF2-40B4-BE49-F238E27FC236}">
                <a16:creationId xmlns:a16="http://schemas.microsoft.com/office/drawing/2014/main" id="{15EC4D43-C9EF-4077-9A6A-B790CC6EF2CF}"/>
              </a:ext>
            </a:extLst>
          </p:cNvPr>
          <p:cNvSpPr txBox="1">
            <a:spLocks/>
          </p:cNvSpPr>
          <p:nvPr/>
        </p:nvSpPr>
        <p:spPr>
          <a:xfrm>
            <a:off x="8483515" y="6816711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fld id="{00000000-1234-1234-1234-123412341234}" type="slidenum">
              <a:rPr lang="en" smtClean="0">
                <a:latin typeface="Source Sans Pro" panose="020B0604020202020204" charset="0"/>
              </a:rPr>
              <a:pPr/>
              <a:t>9</a:t>
            </a:fld>
            <a:endParaRPr lang="en">
              <a:latin typeface="Source Sans Pro" panose="020B0604020202020204" charset="0"/>
            </a:endParaRPr>
          </a:p>
        </p:txBody>
      </p:sp>
      <p:sp>
        <p:nvSpPr>
          <p:cNvPr id="22" name="Shape 266">
            <a:extLst>
              <a:ext uri="{FF2B5EF4-FFF2-40B4-BE49-F238E27FC236}">
                <a16:creationId xmlns:a16="http://schemas.microsoft.com/office/drawing/2014/main" id="{0E7718B2-7C47-411A-BCE3-E014DBC41F9B}"/>
              </a:ext>
            </a:extLst>
          </p:cNvPr>
          <p:cNvSpPr/>
          <p:nvPr/>
        </p:nvSpPr>
        <p:spPr>
          <a:xfrm>
            <a:off x="1551855" y="2388431"/>
            <a:ext cx="1280562" cy="1169122"/>
          </a:xfrm>
          <a:prstGeom prst="ellipse">
            <a:avLst/>
          </a:prstGeom>
          <a:noFill/>
          <a:ln w="9525" cap="flat" cmpd="sng">
            <a:solidFill>
              <a:schemeClr val="accent4">
                <a:lumMod val="50000"/>
              </a:schemeClr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ource Sans Pro" panose="020B0604020202020204" charset="0"/>
            </a:endParaRPr>
          </a:p>
        </p:txBody>
      </p:sp>
      <p:sp>
        <p:nvSpPr>
          <p:cNvPr id="23" name="Shape 268">
            <a:extLst>
              <a:ext uri="{FF2B5EF4-FFF2-40B4-BE49-F238E27FC236}">
                <a16:creationId xmlns:a16="http://schemas.microsoft.com/office/drawing/2014/main" id="{35506D7A-6123-4D3C-800B-412AFDA1A7B5}"/>
              </a:ext>
            </a:extLst>
          </p:cNvPr>
          <p:cNvSpPr/>
          <p:nvPr/>
        </p:nvSpPr>
        <p:spPr>
          <a:xfrm>
            <a:off x="1723293" y="2537899"/>
            <a:ext cx="950861" cy="87043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263238"/>
                </a:solidFill>
                <a:latin typeface="Source Sans Pro" panose="020B0604020202020204" charset="0"/>
                <a:ea typeface="Source Sans Pro"/>
                <a:cs typeface="Source Sans Pro"/>
                <a:sym typeface="Source Sans Pro"/>
              </a:rPr>
              <a:t>A_05</a:t>
            </a:r>
            <a:endParaRPr sz="1800" b="1" dirty="0">
              <a:solidFill>
                <a:srgbClr val="263238"/>
              </a:solidFill>
              <a:latin typeface="Source Sans Pro" panose="020B0604020202020204" charset="0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26" name="Shape 273">
            <a:extLst>
              <a:ext uri="{FF2B5EF4-FFF2-40B4-BE49-F238E27FC236}">
                <a16:creationId xmlns:a16="http://schemas.microsoft.com/office/drawing/2014/main" id="{19666656-6BA4-4F20-85CC-6A6AE9D50390}"/>
              </a:ext>
            </a:extLst>
          </p:cNvPr>
          <p:cNvCxnSpPr>
            <a:cxnSpLocks/>
            <a:stCxn id="5" idx="4"/>
            <a:endCxn id="23" idx="1"/>
          </p:cNvCxnSpPr>
          <p:nvPr/>
        </p:nvCxnSpPr>
        <p:spPr>
          <a:xfrm>
            <a:off x="1089600" y="2118946"/>
            <a:ext cx="772943" cy="546426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" name="Shape 273">
            <a:extLst>
              <a:ext uri="{FF2B5EF4-FFF2-40B4-BE49-F238E27FC236}">
                <a16:creationId xmlns:a16="http://schemas.microsoft.com/office/drawing/2014/main" id="{FED1F574-6797-44F8-9D7E-2CB3D1A1DE0B}"/>
              </a:ext>
            </a:extLst>
          </p:cNvPr>
          <p:cNvCxnSpPr>
            <a:cxnSpLocks/>
            <a:stCxn id="5" idx="7"/>
            <a:endCxn id="9" idx="1"/>
          </p:cNvCxnSpPr>
          <p:nvPr/>
        </p:nvCxnSpPr>
        <p:spPr>
          <a:xfrm flipV="1">
            <a:off x="1425780" y="990032"/>
            <a:ext cx="954341" cy="385949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CF9F82C9-0F5D-4E72-B6FA-3342EBAC4BAC}"/>
              </a:ext>
            </a:extLst>
          </p:cNvPr>
          <p:cNvSpPr txBox="1"/>
          <p:nvPr/>
        </p:nvSpPr>
        <p:spPr>
          <a:xfrm>
            <a:off x="2747134" y="226816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Sans Pro" panose="020B0604020202020204" charset="0"/>
              </a:rPr>
              <a:t>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0D0CCBF-B3E4-41EE-A088-84AA44FB02A3}"/>
              </a:ext>
            </a:extLst>
          </p:cNvPr>
          <p:cNvSpPr txBox="1"/>
          <p:nvPr/>
        </p:nvSpPr>
        <p:spPr>
          <a:xfrm>
            <a:off x="1615172" y="87522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Sans Pro" panose="020B0604020202020204" charset="0"/>
              </a:rPr>
              <a:t>2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592B2D5-9DD4-4CC1-AB9F-5D0F4C9E97E4}"/>
              </a:ext>
            </a:extLst>
          </p:cNvPr>
          <p:cNvSpPr txBox="1"/>
          <p:nvPr/>
        </p:nvSpPr>
        <p:spPr>
          <a:xfrm>
            <a:off x="1754903" y="118854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Sans Pro" panose="020B0604020202020204" charset="0"/>
              </a:rPr>
              <a:t>3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2E2B995-0191-4AE2-A31E-6BE41C3A3493}"/>
              </a:ext>
            </a:extLst>
          </p:cNvPr>
          <p:cNvSpPr txBox="1"/>
          <p:nvPr/>
        </p:nvSpPr>
        <p:spPr>
          <a:xfrm>
            <a:off x="1231313" y="235933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Sans Pro" panose="020B0604020202020204" charset="0"/>
              </a:rPr>
              <a:t>4</a:t>
            </a:r>
          </a:p>
        </p:txBody>
      </p:sp>
      <p:sp>
        <p:nvSpPr>
          <p:cNvPr id="59" name="Shape 266">
            <a:extLst>
              <a:ext uri="{FF2B5EF4-FFF2-40B4-BE49-F238E27FC236}">
                <a16:creationId xmlns:a16="http://schemas.microsoft.com/office/drawing/2014/main" id="{A6B9EE5D-2C52-48B1-9640-E2C0D31A64EF}"/>
              </a:ext>
            </a:extLst>
          </p:cNvPr>
          <p:cNvSpPr/>
          <p:nvPr/>
        </p:nvSpPr>
        <p:spPr>
          <a:xfrm>
            <a:off x="5389226" y="1132587"/>
            <a:ext cx="1280562" cy="1169122"/>
          </a:xfrm>
          <a:prstGeom prst="ellipse">
            <a:avLst/>
          </a:prstGeom>
          <a:noFill/>
          <a:ln w="9525" cap="flat" cmpd="sng">
            <a:solidFill>
              <a:schemeClr val="accent4">
                <a:lumMod val="50000"/>
              </a:schemeClr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ource Sans Pro" panose="020B0604020202020204" charset="0"/>
            </a:endParaRPr>
          </a:p>
        </p:txBody>
      </p:sp>
      <p:sp>
        <p:nvSpPr>
          <p:cNvPr id="60" name="Shape 268">
            <a:extLst>
              <a:ext uri="{FF2B5EF4-FFF2-40B4-BE49-F238E27FC236}">
                <a16:creationId xmlns:a16="http://schemas.microsoft.com/office/drawing/2014/main" id="{1BDA4D68-20AB-43F7-B2EE-348D2BAD560E}"/>
              </a:ext>
            </a:extLst>
          </p:cNvPr>
          <p:cNvSpPr/>
          <p:nvPr/>
        </p:nvSpPr>
        <p:spPr>
          <a:xfrm>
            <a:off x="5560664" y="1282055"/>
            <a:ext cx="950861" cy="87043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263238"/>
                </a:solidFill>
                <a:latin typeface="Source Sans Pro" panose="020B0604020202020204" charset="0"/>
                <a:ea typeface="Source Sans Pro"/>
                <a:cs typeface="Source Sans Pro"/>
                <a:sym typeface="Source Sans Pro"/>
              </a:rPr>
              <a:t>A_02</a:t>
            </a:r>
            <a:endParaRPr sz="1800" b="1" dirty="0">
              <a:solidFill>
                <a:srgbClr val="263238"/>
              </a:solidFill>
              <a:latin typeface="Source Sans Pro" panose="020B0604020202020204" charset="0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1" name="Shape 271">
            <a:extLst>
              <a:ext uri="{FF2B5EF4-FFF2-40B4-BE49-F238E27FC236}">
                <a16:creationId xmlns:a16="http://schemas.microsoft.com/office/drawing/2014/main" id="{C43C89FF-BBCE-4C97-B007-200C48923C75}"/>
              </a:ext>
            </a:extLst>
          </p:cNvPr>
          <p:cNvSpPr/>
          <p:nvPr/>
        </p:nvSpPr>
        <p:spPr>
          <a:xfrm>
            <a:off x="7021480" y="694664"/>
            <a:ext cx="1371600" cy="1364191"/>
          </a:xfrm>
          <a:prstGeom prst="ellipse">
            <a:avLst/>
          </a:prstGeom>
          <a:noFill/>
          <a:ln w="9525" cap="flat" cmpd="sng">
            <a:solidFill>
              <a:srgbClr val="990099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ource Sans Pro" panose="020B0604020202020204" charset="0"/>
            </a:endParaRPr>
          </a:p>
        </p:txBody>
      </p:sp>
      <p:sp>
        <p:nvSpPr>
          <p:cNvPr id="62" name="Shape 272">
            <a:extLst>
              <a:ext uri="{FF2B5EF4-FFF2-40B4-BE49-F238E27FC236}">
                <a16:creationId xmlns:a16="http://schemas.microsoft.com/office/drawing/2014/main" id="{76C8E61D-65C5-4FDB-A899-0E20EE780A34}"/>
              </a:ext>
            </a:extLst>
          </p:cNvPr>
          <p:cNvSpPr/>
          <p:nvPr/>
        </p:nvSpPr>
        <p:spPr>
          <a:xfrm>
            <a:off x="7174595" y="877609"/>
            <a:ext cx="1038067" cy="996744"/>
          </a:xfrm>
          <a:prstGeom prst="ellipse">
            <a:avLst/>
          </a:prstGeom>
          <a:solidFill>
            <a:srgbClr val="EEAAEE"/>
          </a:solidFill>
          <a:ln w="76200" cap="flat" cmpd="sng">
            <a:solidFill>
              <a:srgbClr val="EEAA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263238"/>
                </a:solidFill>
                <a:latin typeface="Source Sans Pro" panose="020B0604020202020204" charset="0"/>
                <a:ea typeface="Source Sans Pro"/>
                <a:cs typeface="Source Sans Pro"/>
                <a:sym typeface="Source Sans Pro"/>
              </a:rPr>
              <a:t>H_07</a:t>
            </a:r>
            <a:endParaRPr sz="1800" b="1" dirty="0">
              <a:solidFill>
                <a:srgbClr val="263238"/>
              </a:solidFill>
              <a:latin typeface="Source Sans Pro" panose="020B0604020202020204" charset="0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63" name="Shape 274">
            <a:extLst>
              <a:ext uri="{FF2B5EF4-FFF2-40B4-BE49-F238E27FC236}">
                <a16:creationId xmlns:a16="http://schemas.microsoft.com/office/drawing/2014/main" id="{2723548B-A06F-4B9C-8B1A-637A668093DD}"/>
              </a:ext>
            </a:extLst>
          </p:cNvPr>
          <p:cNvCxnSpPr>
            <a:cxnSpLocks/>
            <a:stCxn id="65" idx="7"/>
            <a:endCxn id="62" idx="4"/>
          </p:cNvCxnSpPr>
          <p:nvPr/>
        </p:nvCxnSpPr>
        <p:spPr>
          <a:xfrm flipV="1">
            <a:off x="7481399" y="1874353"/>
            <a:ext cx="212230" cy="824566"/>
          </a:xfrm>
          <a:prstGeom prst="straightConnector1">
            <a:avLst/>
          </a:prstGeom>
          <a:noFill/>
          <a:ln w="2857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4" name="Shape 266">
            <a:extLst>
              <a:ext uri="{FF2B5EF4-FFF2-40B4-BE49-F238E27FC236}">
                <a16:creationId xmlns:a16="http://schemas.microsoft.com/office/drawing/2014/main" id="{715127B2-1CCA-4653-9756-EB61E75B03C5}"/>
              </a:ext>
            </a:extLst>
          </p:cNvPr>
          <p:cNvSpPr/>
          <p:nvPr/>
        </p:nvSpPr>
        <p:spPr>
          <a:xfrm>
            <a:off x="6498350" y="2421978"/>
            <a:ext cx="1280562" cy="1169122"/>
          </a:xfrm>
          <a:prstGeom prst="ellipse">
            <a:avLst/>
          </a:prstGeom>
          <a:noFill/>
          <a:ln w="9525" cap="flat" cmpd="sng">
            <a:solidFill>
              <a:schemeClr val="accent4">
                <a:lumMod val="50000"/>
              </a:schemeClr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ource Sans Pro" panose="020B0604020202020204" charset="0"/>
            </a:endParaRPr>
          </a:p>
        </p:txBody>
      </p:sp>
      <p:sp>
        <p:nvSpPr>
          <p:cNvPr id="65" name="Shape 268">
            <a:extLst>
              <a:ext uri="{FF2B5EF4-FFF2-40B4-BE49-F238E27FC236}">
                <a16:creationId xmlns:a16="http://schemas.microsoft.com/office/drawing/2014/main" id="{42BE2E9C-7939-465C-A12D-821BD37225D3}"/>
              </a:ext>
            </a:extLst>
          </p:cNvPr>
          <p:cNvSpPr/>
          <p:nvPr/>
        </p:nvSpPr>
        <p:spPr>
          <a:xfrm>
            <a:off x="6669788" y="2571446"/>
            <a:ext cx="950861" cy="87043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263238"/>
                </a:solidFill>
                <a:latin typeface="Source Sans Pro" panose="020B0604020202020204" charset="0"/>
                <a:ea typeface="Source Sans Pro"/>
                <a:cs typeface="Source Sans Pro"/>
                <a:sym typeface="Source Sans Pro"/>
              </a:rPr>
              <a:t>A_05</a:t>
            </a:r>
            <a:endParaRPr sz="1800" b="1" dirty="0">
              <a:solidFill>
                <a:srgbClr val="263238"/>
              </a:solidFill>
              <a:latin typeface="Source Sans Pro" panose="020B0604020202020204" charset="0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66" name="Shape 273">
            <a:extLst>
              <a:ext uri="{FF2B5EF4-FFF2-40B4-BE49-F238E27FC236}">
                <a16:creationId xmlns:a16="http://schemas.microsoft.com/office/drawing/2014/main" id="{15CB9535-7389-4D96-BA4E-1992196DF856}"/>
              </a:ext>
            </a:extLst>
          </p:cNvPr>
          <p:cNvCxnSpPr>
            <a:cxnSpLocks/>
            <a:stCxn id="60" idx="4"/>
            <a:endCxn id="65" idx="1"/>
          </p:cNvCxnSpPr>
          <p:nvPr/>
        </p:nvCxnSpPr>
        <p:spPr>
          <a:xfrm>
            <a:off x="6036095" y="2152493"/>
            <a:ext cx="772943" cy="546426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" name="Shape 273">
            <a:extLst>
              <a:ext uri="{FF2B5EF4-FFF2-40B4-BE49-F238E27FC236}">
                <a16:creationId xmlns:a16="http://schemas.microsoft.com/office/drawing/2014/main" id="{0B936DF3-5BE6-42BE-968E-FCCD3B3E9924}"/>
              </a:ext>
            </a:extLst>
          </p:cNvPr>
          <p:cNvCxnSpPr>
            <a:cxnSpLocks/>
            <a:stCxn id="60" idx="7"/>
            <a:endCxn id="62" idx="1"/>
          </p:cNvCxnSpPr>
          <p:nvPr/>
        </p:nvCxnSpPr>
        <p:spPr>
          <a:xfrm flipV="1">
            <a:off x="6372275" y="1023579"/>
            <a:ext cx="954341" cy="385949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EAA2A6DE-310E-49B1-8920-4FC134BF784C}"/>
              </a:ext>
            </a:extLst>
          </p:cNvPr>
          <p:cNvSpPr txBox="1"/>
          <p:nvPr/>
        </p:nvSpPr>
        <p:spPr>
          <a:xfrm>
            <a:off x="7693629" y="230170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Sans Pro" panose="020B0604020202020204" charset="0"/>
              </a:rPr>
              <a:t>1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76D4895-20C8-4CC1-9F30-23346DF13256}"/>
              </a:ext>
            </a:extLst>
          </p:cNvPr>
          <p:cNvSpPr txBox="1"/>
          <p:nvPr/>
        </p:nvSpPr>
        <p:spPr>
          <a:xfrm>
            <a:off x="6561667" y="90877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Sans Pro" panose="020B0604020202020204" charset="0"/>
              </a:rPr>
              <a:t>2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B9C6F63-ADA0-4EC9-AAF6-D6B242DE0448}"/>
              </a:ext>
            </a:extLst>
          </p:cNvPr>
          <p:cNvSpPr txBox="1"/>
          <p:nvPr/>
        </p:nvSpPr>
        <p:spPr>
          <a:xfrm>
            <a:off x="6701398" y="122209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Sans Pro" panose="020B0604020202020204" charset="0"/>
              </a:rPr>
              <a:t>3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8008D1F-4F0D-4CD5-8F95-BB4959DF19E6}"/>
              </a:ext>
            </a:extLst>
          </p:cNvPr>
          <p:cNvSpPr txBox="1"/>
          <p:nvPr/>
        </p:nvSpPr>
        <p:spPr>
          <a:xfrm>
            <a:off x="6177808" y="239287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Sans Pro" panose="020B0604020202020204" charset="0"/>
              </a:rPr>
              <a:t>4</a:t>
            </a:r>
          </a:p>
        </p:txBody>
      </p:sp>
      <p:sp>
        <p:nvSpPr>
          <p:cNvPr id="72" name="Shape 266">
            <a:extLst>
              <a:ext uri="{FF2B5EF4-FFF2-40B4-BE49-F238E27FC236}">
                <a16:creationId xmlns:a16="http://schemas.microsoft.com/office/drawing/2014/main" id="{CC06BBA3-1C4C-4519-82A2-30D488886AA9}"/>
              </a:ext>
            </a:extLst>
          </p:cNvPr>
          <p:cNvSpPr/>
          <p:nvPr/>
        </p:nvSpPr>
        <p:spPr>
          <a:xfrm>
            <a:off x="2990311" y="3444462"/>
            <a:ext cx="1280562" cy="1169122"/>
          </a:xfrm>
          <a:prstGeom prst="ellipse">
            <a:avLst/>
          </a:prstGeom>
          <a:noFill/>
          <a:ln w="9525" cap="flat" cmpd="sng">
            <a:solidFill>
              <a:schemeClr val="accent4">
                <a:lumMod val="50000"/>
              </a:schemeClr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ource Sans Pro" panose="020B0604020202020204" charset="0"/>
            </a:endParaRPr>
          </a:p>
        </p:txBody>
      </p:sp>
      <p:sp>
        <p:nvSpPr>
          <p:cNvPr id="73" name="Shape 268">
            <a:extLst>
              <a:ext uri="{FF2B5EF4-FFF2-40B4-BE49-F238E27FC236}">
                <a16:creationId xmlns:a16="http://schemas.microsoft.com/office/drawing/2014/main" id="{F862E491-AA4F-4E87-9D40-651C9C517A0E}"/>
              </a:ext>
            </a:extLst>
          </p:cNvPr>
          <p:cNvSpPr/>
          <p:nvPr/>
        </p:nvSpPr>
        <p:spPr>
          <a:xfrm>
            <a:off x="3161749" y="3593930"/>
            <a:ext cx="950861" cy="87043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263238"/>
                </a:solidFill>
                <a:latin typeface="Source Sans Pro" panose="020B0604020202020204" charset="0"/>
                <a:ea typeface="Source Sans Pro"/>
                <a:cs typeface="Source Sans Pro"/>
                <a:sym typeface="Source Sans Pro"/>
              </a:rPr>
              <a:t>A_02</a:t>
            </a:r>
            <a:endParaRPr sz="1800" b="1" dirty="0">
              <a:solidFill>
                <a:srgbClr val="263238"/>
              </a:solidFill>
              <a:latin typeface="Source Sans Pro" panose="020B0604020202020204" charset="0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4" name="Shape 271">
            <a:extLst>
              <a:ext uri="{FF2B5EF4-FFF2-40B4-BE49-F238E27FC236}">
                <a16:creationId xmlns:a16="http://schemas.microsoft.com/office/drawing/2014/main" id="{CC32DB2F-0B24-4082-958E-DFE6BEB7D779}"/>
              </a:ext>
            </a:extLst>
          </p:cNvPr>
          <p:cNvSpPr/>
          <p:nvPr/>
        </p:nvSpPr>
        <p:spPr>
          <a:xfrm>
            <a:off x="4622565" y="3006539"/>
            <a:ext cx="1371600" cy="1364191"/>
          </a:xfrm>
          <a:prstGeom prst="ellipse">
            <a:avLst/>
          </a:prstGeom>
          <a:noFill/>
          <a:ln w="9525" cap="flat" cmpd="sng">
            <a:solidFill>
              <a:srgbClr val="990099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ource Sans Pro" panose="020B0604020202020204" charset="0"/>
            </a:endParaRPr>
          </a:p>
        </p:txBody>
      </p:sp>
      <p:sp>
        <p:nvSpPr>
          <p:cNvPr id="75" name="Shape 272">
            <a:extLst>
              <a:ext uri="{FF2B5EF4-FFF2-40B4-BE49-F238E27FC236}">
                <a16:creationId xmlns:a16="http://schemas.microsoft.com/office/drawing/2014/main" id="{DF2426A1-7080-45CD-AAB4-AA93512CEF90}"/>
              </a:ext>
            </a:extLst>
          </p:cNvPr>
          <p:cNvSpPr/>
          <p:nvPr/>
        </p:nvSpPr>
        <p:spPr>
          <a:xfrm>
            <a:off x="4775680" y="3189484"/>
            <a:ext cx="1038067" cy="996744"/>
          </a:xfrm>
          <a:prstGeom prst="ellipse">
            <a:avLst/>
          </a:prstGeom>
          <a:solidFill>
            <a:srgbClr val="EEAAEE"/>
          </a:solidFill>
          <a:ln w="76200" cap="flat" cmpd="sng">
            <a:solidFill>
              <a:srgbClr val="EEAA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263238"/>
                </a:solidFill>
                <a:latin typeface="Source Sans Pro" panose="020B0604020202020204" charset="0"/>
                <a:ea typeface="Source Sans Pro"/>
                <a:cs typeface="Source Sans Pro"/>
                <a:sym typeface="Source Sans Pro"/>
              </a:rPr>
              <a:t>H_10</a:t>
            </a:r>
            <a:endParaRPr sz="1800" b="1" dirty="0">
              <a:solidFill>
                <a:srgbClr val="263238"/>
              </a:solidFill>
              <a:latin typeface="Source Sans Pro" panose="020B0604020202020204" charset="0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76" name="Shape 274">
            <a:extLst>
              <a:ext uri="{FF2B5EF4-FFF2-40B4-BE49-F238E27FC236}">
                <a16:creationId xmlns:a16="http://schemas.microsoft.com/office/drawing/2014/main" id="{6699A9AA-8A7B-4189-8608-747AAF43C7AC}"/>
              </a:ext>
            </a:extLst>
          </p:cNvPr>
          <p:cNvCxnSpPr>
            <a:cxnSpLocks/>
            <a:stCxn id="78" idx="7"/>
            <a:endCxn id="75" idx="4"/>
          </p:cNvCxnSpPr>
          <p:nvPr/>
        </p:nvCxnSpPr>
        <p:spPr>
          <a:xfrm flipV="1">
            <a:off x="5082484" y="4186228"/>
            <a:ext cx="212230" cy="824566"/>
          </a:xfrm>
          <a:prstGeom prst="straightConnector1">
            <a:avLst/>
          </a:prstGeom>
          <a:noFill/>
          <a:ln w="2857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7" name="Shape 266">
            <a:extLst>
              <a:ext uri="{FF2B5EF4-FFF2-40B4-BE49-F238E27FC236}">
                <a16:creationId xmlns:a16="http://schemas.microsoft.com/office/drawing/2014/main" id="{226A3B6F-B081-4CB1-9287-2ECD47ED01B3}"/>
              </a:ext>
            </a:extLst>
          </p:cNvPr>
          <p:cNvSpPr/>
          <p:nvPr/>
        </p:nvSpPr>
        <p:spPr>
          <a:xfrm>
            <a:off x="4099435" y="4733853"/>
            <a:ext cx="1280562" cy="1169122"/>
          </a:xfrm>
          <a:prstGeom prst="ellipse">
            <a:avLst/>
          </a:prstGeom>
          <a:noFill/>
          <a:ln w="9525" cap="flat" cmpd="sng">
            <a:solidFill>
              <a:schemeClr val="accent4">
                <a:lumMod val="50000"/>
              </a:schemeClr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ource Sans Pro" panose="020B0604020202020204" charset="0"/>
            </a:endParaRPr>
          </a:p>
        </p:txBody>
      </p:sp>
      <p:sp>
        <p:nvSpPr>
          <p:cNvPr id="78" name="Shape 268">
            <a:extLst>
              <a:ext uri="{FF2B5EF4-FFF2-40B4-BE49-F238E27FC236}">
                <a16:creationId xmlns:a16="http://schemas.microsoft.com/office/drawing/2014/main" id="{F8C00E88-48BF-4808-9578-08D0C52FE244}"/>
              </a:ext>
            </a:extLst>
          </p:cNvPr>
          <p:cNvSpPr/>
          <p:nvPr/>
        </p:nvSpPr>
        <p:spPr>
          <a:xfrm>
            <a:off x="4270873" y="4883321"/>
            <a:ext cx="950861" cy="87043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263238"/>
                </a:solidFill>
                <a:latin typeface="Source Sans Pro" panose="020B0604020202020204" charset="0"/>
                <a:ea typeface="Source Sans Pro"/>
                <a:cs typeface="Source Sans Pro"/>
                <a:sym typeface="Source Sans Pro"/>
              </a:rPr>
              <a:t>A_05</a:t>
            </a:r>
            <a:endParaRPr sz="1800" b="1" dirty="0">
              <a:solidFill>
                <a:srgbClr val="263238"/>
              </a:solidFill>
              <a:latin typeface="Source Sans Pro" panose="020B0604020202020204" charset="0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79" name="Shape 273">
            <a:extLst>
              <a:ext uri="{FF2B5EF4-FFF2-40B4-BE49-F238E27FC236}">
                <a16:creationId xmlns:a16="http://schemas.microsoft.com/office/drawing/2014/main" id="{EB279CF5-0D63-42FB-9E4E-89188E58055E}"/>
              </a:ext>
            </a:extLst>
          </p:cNvPr>
          <p:cNvCxnSpPr>
            <a:cxnSpLocks/>
            <a:stCxn id="73" idx="4"/>
            <a:endCxn id="78" idx="1"/>
          </p:cNvCxnSpPr>
          <p:nvPr/>
        </p:nvCxnSpPr>
        <p:spPr>
          <a:xfrm>
            <a:off x="3637180" y="4464368"/>
            <a:ext cx="772943" cy="546426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0" name="Shape 273">
            <a:extLst>
              <a:ext uri="{FF2B5EF4-FFF2-40B4-BE49-F238E27FC236}">
                <a16:creationId xmlns:a16="http://schemas.microsoft.com/office/drawing/2014/main" id="{3E8338E8-1B13-4A95-8368-B4E795E1C3EC}"/>
              </a:ext>
            </a:extLst>
          </p:cNvPr>
          <p:cNvCxnSpPr>
            <a:cxnSpLocks/>
            <a:stCxn id="73" idx="7"/>
            <a:endCxn id="75" idx="1"/>
          </p:cNvCxnSpPr>
          <p:nvPr/>
        </p:nvCxnSpPr>
        <p:spPr>
          <a:xfrm flipV="1">
            <a:off x="3973360" y="3335454"/>
            <a:ext cx="954341" cy="385949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960A3FF0-6282-4B50-9EB6-7CF24AD53382}"/>
              </a:ext>
            </a:extLst>
          </p:cNvPr>
          <p:cNvSpPr txBox="1"/>
          <p:nvPr/>
        </p:nvSpPr>
        <p:spPr>
          <a:xfrm>
            <a:off x="5294714" y="461358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Sans Pro" panose="020B0604020202020204" charset="0"/>
              </a:rPr>
              <a:t>1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4E66263-8928-44C8-BBBD-18882389274B}"/>
              </a:ext>
            </a:extLst>
          </p:cNvPr>
          <p:cNvSpPr txBox="1"/>
          <p:nvPr/>
        </p:nvSpPr>
        <p:spPr>
          <a:xfrm>
            <a:off x="4162752" y="322065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Sans Pro" panose="020B0604020202020204" charset="0"/>
              </a:rPr>
              <a:t>2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5BD9FC0-67F7-4464-B08D-1D2E8810E6A3}"/>
              </a:ext>
            </a:extLst>
          </p:cNvPr>
          <p:cNvSpPr txBox="1"/>
          <p:nvPr/>
        </p:nvSpPr>
        <p:spPr>
          <a:xfrm>
            <a:off x="4302483" y="353396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Sans Pro" panose="020B0604020202020204" charset="0"/>
              </a:rPr>
              <a:t>3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FC07F92D-DC37-4414-8069-53BB2875C365}"/>
              </a:ext>
            </a:extLst>
          </p:cNvPr>
          <p:cNvSpPr txBox="1"/>
          <p:nvPr/>
        </p:nvSpPr>
        <p:spPr>
          <a:xfrm>
            <a:off x="3778893" y="470475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Sans Pro" panose="020B0604020202020204" charset="0"/>
              </a:rPr>
              <a:t>4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A79836B-7F4A-43F4-B0E9-4544005CBA63}"/>
              </a:ext>
            </a:extLst>
          </p:cNvPr>
          <p:cNvSpPr txBox="1"/>
          <p:nvPr/>
        </p:nvSpPr>
        <p:spPr>
          <a:xfrm>
            <a:off x="6345857" y="4193605"/>
            <a:ext cx="208582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Source Sans Pro" panose="020B0604020202020204" charset="0"/>
              </a:rPr>
              <a:t>Author_02 </a:t>
            </a:r>
            <a:r>
              <a:rPr lang="en-US" b="1" dirty="0">
                <a:latin typeface="Source Sans Pro" panose="020B0604020202020204" charset="0"/>
                <a:sym typeface="Wingdings" panose="05000000000000000000" pitchFamily="2" charset="2"/>
              </a:rPr>
              <a:t> Author_05</a:t>
            </a:r>
          </a:p>
          <a:p>
            <a:endParaRPr lang="en-US" b="1" dirty="0">
              <a:latin typeface="Source Sans Pro" panose="020B0604020202020204" charset="0"/>
              <a:sym typeface="Wingdings" panose="05000000000000000000" pitchFamily="2" charset="2"/>
            </a:endParaRPr>
          </a:p>
          <a:p>
            <a:r>
              <a:rPr lang="en-US" dirty="0">
                <a:latin typeface="Source Sans Pro" panose="020B0604020202020204" charset="0"/>
                <a:sym typeface="Wingdings" panose="05000000000000000000" pitchFamily="2" charset="2"/>
              </a:rPr>
              <a:t>- “4” Interactions</a:t>
            </a:r>
          </a:p>
          <a:p>
            <a:endParaRPr lang="en-US" b="1" dirty="0">
              <a:latin typeface="Source Sans Pr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8887316"/>
      </p:ext>
    </p:extLst>
  </p:cSld>
  <p:clrMapOvr>
    <a:masterClrMapping/>
  </p:clrMapOvr>
</p:sld>
</file>

<file path=ppt/theme/theme1.xml><?xml version="1.0" encoding="utf-8"?>
<a:theme xmlns:a="http://schemas.openxmlformats.org/drawingml/2006/main" name="Cordel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646</Words>
  <Application>Microsoft Office PowerPoint</Application>
  <PresentationFormat>On-screen Show (4:3)</PresentationFormat>
  <Paragraphs>147</Paragraphs>
  <Slides>16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Wingdings</vt:lpstr>
      <vt:lpstr>Source Sans Pro</vt:lpstr>
      <vt:lpstr>Roboto Slab</vt:lpstr>
      <vt:lpstr>Cordelia template</vt:lpstr>
      <vt:lpstr>Trust network based prediction for user ratings in Trip advisor</vt:lpstr>
      <vt:lpstr>Overview</vt:lpstr>
      <vt:lpstr>Abstract</vt:lpstr>
      <vt:lpstr>Literature Survey</vt:lpstr>
      <vt:lpstr>Design Model</vt:lpstr>
      <vt:lpstr>Methodology</vt:lpstr>
      <vt:lpstr>Implementation</vt:lpstr>
      <vt:lpstr>Our process is easy</vt:lpstr>
      <vt:lpstr>PowerPoint Presentation</vt:lpstr>
      <vt:lpstr>Result Analysis</vt:lpstr>
      <vt:lpstr>Random dataset</vt:lpstr>
      <vt:lpstr>Classified dataset</vt:lpstr>
      <vt:lpstr>Conclusion</vt:lpstr>
      <vt:lpstr>Future Work</vt:lpstr>
      <vt:lpstr>References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Anushka Patil</dc:creator>
  <cp:lastModifiedBy>Anushka Patil</cp:lastModifiedBy>
  <cp:revision>24</cp:revision>
  <dcterms:modified xsi:type="dcterms:W3CDTF">2018-04-27T15:19:29Z</dcterms:modified>
</cp:coreProperties>
</file>