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</p:embeddedFont>
    <p:embeddedFont>
      <p:font typeface="EB Garamond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EBGaramond-regular.fntdata"/><Relationship Id="rId21" Type="http://schemas.openxmlformats.org/officeDocument/2006/relationships/font" Target="fonts/SourceCodePro-bold.fntdata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reeSerif-regular.fntdata"/><Relationship Id="rId25" Type="http://schemas.openxmlformats.org/officeDocument/2006/relationships/font" Target="fonts/EBGaramond-bold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975d4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975d4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2TgfTm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n.mathworks.com/help/images/pixel-values-and-image-statistics.html" TargetMode="External"/><Relationship Id="rId4" Type="http://schemas.openxmlformats.org/officeDocument/2006/relationships/hyperlink" Target="https://in.mathworks.com/discovery/image-enhancement.html" TargetMode="External"/><Relationship Id="rId5" Type="http://schemas.openxmlformats.org/officeDocument/2006/relationships/hyperlink" Target="https://in.mathworks.com/discovery/image-segmentation.html" TargetMode="External"/><Relationship Id="rId6" Type="http://schemas.openxmlformats.org/officeDocument/2006/relationships/hyperlink" Target="https://in.mathworks.com/help/images/morphological-filtering.html" TargetMode="External"/><Relationship Id="rId7" Type="http://schemas.openxmlformats.org/officeDocument/2006/relationships/hyperlink" Target="https://in.mathworks.com/help/images/pixel-values-and-image-statistic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nushkab/ElectroholicsTinkerEve1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https://bit.ly/2TgfTmy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Intro to Image Analysis and Computer Vision</a:t>
            </a:r>
            <a:endParaRPr b="0" sz="3600" u="sng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9666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TinkerEve[17]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C11 05:30 Friday Jan 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Anushka Bhandari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Image are Arrays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74747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Image = (266 *484* 3)</a:t>
            </a:r>
            <a:endParaRPr sz="1200">
              <a:solidFill>
                <a:srgbClr val="474747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74747"/>
              </a:buClr>
              <a:buSzPts val="1200"/>
              <a:buFont typeface="Bree Serif"/>
              <a:buAutoNum type="arabicPeriod"/>
            </a:pPr>
            <a:r>
              <a:rPr lang="en" sz="1200">
                <a:solidFill>
                  <a:srgbClr val="474747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Finding shapes</a:t>
            </a:r>
            <a:endParaRPr sz="1200">
              <a:solidFill>
                <a:srgbClr val="474747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200"/>
              <a:buFont typeface="Bree Serif"/>
              <a:buAutoNum type="arabicPeriod"/>
            </a:pPr>
            <a:r>
              <a:rPr lang="en" sz="1200">
                <a:solidFill>
                  <a:srgbClr val="474747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Detecting edges</a:t>
            </a:r>
            <a:endParaRPr sz="1200">
              <a:solidFill>
                <a:srgbClr val="474747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200"/>
              <a:buFont typeface="Bree Serif"/>
              <a:buAutoNum type="arabicPeriod"/>
            </a:pPr>
            <a:r>
              <a:rPr lang="en" sz="1200">
                <a:solidFill>
                  <a:srgbClr val="474747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Removing noise</a:t>
            </a:r>
            <a:endParaRPr sz="1200">
              <a:solidFill>
                <a:srgbClr val="474747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200"/>
              <a:buFont typeface="Bree Serif"/>
              <a:buAutoNum type="arabicPeriod"/>
            </a:pPr>
            <a:r>
              <a:rPr lang="en" sz="1200">
                <a:solidFill>
                  <a:srgbClr val="474747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Counting objects</a:t>
            </a:r>
            <a:endParaRPr sz="1200">
              <a:solidFill>
                <a:srgbClr val="474747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200"/>
              <a:buFont typeface="Bree Serif"/>
              <a:buAutoNum type="arabicPeriod"/>
            </a:pPr>
            <a:r>
              <a:rPr lang="en" sz="1200" u="sng">
                <a:solidFill>
                  <a:srgbClr val="004B87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  <a:hlinkClick r:id="rId3"/>
              </a:rPr>
              <a:t>measuring region and image properties</a:t>
            </a:r>
            <a:r>
              <a:rPr lang="en" sz="1200">
                <a:solidFill>
                  <a:srgbClr val="474747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 of an object.</a:t>
            </a:r>
            <a:endParaRPr sz="1200">
              <a:solidFill>
                <a:srgbClr val="474747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74747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74747"/>
              </a:buClr>
              <a:buSzPts val="1200"/>
              <a:buFont typeface="Bree Serif"/>
              <a:buAutoNum type="arabicPeriod"/>
            </a:pPr>
            <a:r>
              <a:rPr b="1" lang="en" sz="1150" u="sng">
                <a:solidFill>
                  <a:srgbClr val="004B87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Image enhancement</a:t>
            </a:r>
            <a:r>
              <a:rPr lang="en" sz="115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to remove noise</a:t>
            </a:r>
            <a:endParaRPr sz="115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150"/>
              <a:buFont typeface="Arial"/>
              <a:buAutoNum type="arabicPeriod"/>
            </a:pPr>
            <a:r>
              <a:rPr b="1" lang="en" sz="1150" u="sng">
                <a:solidFill>
                  <a:srgbClr val="004B87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Image segmentation</a:t>
            </a:r>
            <a:r>
              <a:rPr lang="en" sz="115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to isolate regions and objects of interest</a:t>
            </a:r>
            <a:endParaRPr sz="115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150"/>
              <a:buFont typeface="Arial"/>
              <a:buAutoNum type="arabicPeriod"/>
            </a:pPr>
            <a:r>
              <a:rPr b="1" lang="en" sz="1150" u="sng">
                <a:solidFill>
                  <a:srgbClr val="004B87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Morphological filtering</a:t>
            </a:r>
            <a:r>
              <a:rPr lang="en" sz="115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to remove more noise</a:t>
            </a:r>
            <a:endParaRPr sz="115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150"/>
              <a:buFont typeface="Arial"/>
              <a:buAutoNum type="arabicPeriod"/>
            </a:pPr>
            <a:r>
              <a:rPr b="1" lang="en" sz="1150" u="sng">
                <a:solidFill>
                  <a:srgbClr val="004B87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Region analysis</a:t>
            </a:r>
            <a:r>
              <a:rPr lang="en" sz="115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to extract statistical data</a:t>
            </a:r>
            <a:endParaRPr sz="115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74747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Loading...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https://github.com/anushkab/ElectroholicsTinkerEve17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Clone the above </a:t>
            </a:r>
            <a:r>
              <a:rPr lang="en"/>
              <a:t>repository</a:t>
            </a:r>
            <a:r>
              <a:rPr lang="en"/>
              <a:t>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“jupyter notebook” on the terminal.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“00_images_are_arrays.ipynb”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Afterwards “1_image_filters.ipynb”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short cv2 demonstration of inbuilt functions and </a:t>
            </a:r>
            <a:r>
              <a:rPr lang="en"/>
              <a:t>applications {Under the “opencv-tutorial” folder}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”ARE YOU WATCHING CLOSELY ?..”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500" y="2968625"/>
            <a:ext cx="1219000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Detecting and Storing Data Hidden In A Image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Storing account info, passwords etc </a:t>
            </a:r>
            <a:endParaRPr sz="1500">
              <a:solidFill>
                <a:srgbClr val="55555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5555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{Demonstration}</a:t>
            </a:r>
            <a:endParaRPr sz="1500">
              <a:solidFill>
                <a:srgbClr val="55555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175" y="152400"/>
            <a:ext cx="4165425" cy="45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RUBIK'S Cube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{Demonstration}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Edge Detection </a:t>
            </a:r>
            <a:br>
              <a:rPr lang="en" sz="14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Color Detection</a:t>
            </a:r>
            <a:br>
              <a:rPr lang="en" sz="14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Computer Vision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Algorithms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525" y="1135813"/>
            <a:ext cx="2730249" cy="287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0" y="4104375"/>
            <a:ext cx="4522800" cy="1096200"/>
          </a:xfrm>
          <a:prstGeom prst="rect">
            <a:avLst/>
          </a:prstGeom>
          <a:solidFill>
            <a:srgbClr val="3D85C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Detecting Lung Cancer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B Garamond"/>
                <a:ea typeface="EB Garamond"/>
                <a:cs typeface="EB Garamond"/>
                <a:sym typeface="EB Garamond"/>
              </a:rPr>
              <a:t>{Demonstration}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694300" y="2133775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._.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Hope you Enjoyed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YOU..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