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60" r:id="rId2"/>
    <p:sldId id="256" r:id="rId3"/>
    <p:sldId id="288" r:id="rId4"/>
    <p:sldId id="258" r:id="rId5"/>
    <p:sldId id="266" r:id="rId6"/>
    <p:sldId id="269" r:id="rId7"/>
    <p:sldId id="281" r:id="rId8"/>
    <p:sldId id="264" r:id="rId9"/>
    <p:sldId id="270" r:id="rId10"/>
    <p:sldId id="271" r:id="rId11"/>
    <p:sldId id="272" r:id="rId12"/>
    <p:sldId id="273" r:id="rId13"/>
    <p:sldId id="282" r:id="rId14"/>
    <p:sldId id="283" r:id="rId15"/>
    <p:sldId id="286" r:id="rId16"/>
    <p:sldId id="284" r:id="rId17"/>
    <p:sldId id="285" r:id="rId18"/>
    <p:sldId id="280" r:id="rId19"/>
    <p:sldId id="287" r:id="rId2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sh\OneDrive\Desktop\New%20folder%20(2)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sh\OneDrive\Desktop\charts\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sh\OneDrive\Desktop\New%20folder%20(2)\6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arts\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sh\OneDrive\Desktop\percent_chng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sh\OneDrive\Desktop\percent_chng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average_score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'1'!$A$2:$A$7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'1'!$B$2:$B$7</c:f>
              <c:numCache>
                <c:formatCode>General</c:formatCode>
                <c:ptCount val="6"/>
                <c:pt idx="0">
                  <c:v>66.400000000000006</c:v>
                </c:pt>
                <c:pt idx="1">
                  <c:v>66.816699999999997</c:v>
                </c:pt>
                <c:pt idx="2">
                  <c:v>67.0167</c:v>
                </c:pt>
                <c:pt idx="3">
                  <c:v>67.333299999999994</c:v>
                </c:pt>
                <c:pt idx="4">
                  <c:v>67.444400000000002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DE-4614-80F4-A08CA3000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514095"/>
        <c:axId val="2125515055"/>
      </c:lineChart>
      <c:catAx>
        <c:axId val="2125514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15055"/>
        <c:crosses val="autoZero"/>
        <c:auto val="1"/>
        <c:lblAlgn val="ctr"/>
        <c:lblOffset val="100"/>
        <c:noMultiLvlLbl val="0"/>
      </c:catAx>
      <c:valAx>
        <c:axId val="2125515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1409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average_score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'2'!$A$2:$A$18</c:f>
              <c:strCache>
                <c:ptCount val="17"/>
                <c:pt idx="0">
                  <c:v>Goal 1</c:v>
                </c:pt>
                <c:pt idx="1">
                  <c:v>Goal 2</c:v>
                </c:pt>
                <c:pt idx="2">
                  <c:v>Goal 3</c:v>
                </c:pt>
                <c:pt idx="3">
                  <c:v>Goal 4</c:v>
                </c:pt>
                <c:pt idx="4">
                  <c:v>Goal 5</c:v>
                </c:pt>
                <c:pt idx="5">
                  <c:v>Goal 6</c:v>
                </c:pt>
                <c:pt idx="6">
                  <c:v>Goal 7</c:v>
                </c:pt>
                <c:pt idx="7">
                  <c:v>Goal 8</c:v>
                </c:pt>
                <c:pt idx="8">
                  <c:v>Goal 9</c:v>
                </c:pt>
                <c:pt idx="9">
                  <c:v>Goal 10</c:v>
                </c:pt>
                <c:pt idx="10">
                  <c:v>Goal 11</c:v>
                </c:pt>
                <c:pt idx="11">
                  <c:v>Goal 12</c:v>
                </c:pt>
                <c:pt idx="12">
                  <c:v>Goal 13</c:v>
                </c:pt>
                <c:pt idx="13">
                  <c:v>Goal 14</c:v>
                </c:pt>
                <c:pt idx="14">
                  <c:v>Goal 15</c:v>
                </c:pt>
                <c:pt idx="15">
                  <c:v>Goal 16</c:v>
                </c:pt>
                <c:pt idx="16">
                  <c:v>Goal 17</c:v>
                </c:pt>
              </c:strCache>
            </c:strRef>
          </c:cat>
          <c:val>
            <c:numRef>
              <c:f>'2'!$B$2:$B$18</c:f>
              <c:numCache>
                <c:formatCode>General</c:formatCode>
                <c:ptCount val="17"/>
                <c:pt idx="0">
                  <c:v>67.888900000000007</c:v>
                </c:pt>
                <c:pt idx="1">
                  <c:v>59.641100000000002</c:v>
                </c:pt>
                <c:pt idx="2">
                  <c:v>69.427800000000005</c:v>
                </c:pt>
                <c:pt idx="3">
                  <c:v>76.353300000000004</c:v>
                </c:pt>
                <c:pt idx="4">
                  <c:v>62.268900000000002</c:v>
                </c:pt>
                <c:pt idx="5">
                  <c:v>66.087800000000001</c:v>
                </c:pt>
                <c:pt idx="6">
                  <c:v>61.088900000000002</c:v>
                </c:pt>
                <c:pt idx="7">
                  <c:v>71.56</c:v>
                </c:pt>
                <c:pt idx="8">
                  <c:v>49.994399999999999</c:v>
                </c:pt>
                <c:pt idx="9">
                  <c:v>55.868899999999996</c:v>
                </c:pt>
                <c:pt idx="10">
                  <c:v>72.128900000000002</c:v>
                </c:pt>
                <c:pt idx="11">
                  <c:v>79.927800000000005</c:v>
                </c:pt>
                <c:pt idx="12">
                  <c:v>82.48</c:v>
                </c:pt>
                <c:pt idx="13">
                  <c:v>50.31</c:v>
                </c:pt>
                <c:pt idx="14">
                  <c:v>65.8767</c:v>
                </c:pt>
                <c:pt idx="15">
                  <c:v>62.45</c:v>
                </c:pt>
                <c:pt idx="16">
                  <c:v>58.88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E-4542-B088-CD8690C12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0385663"/>
        <c:axId val="1170386143"/>
      </c:barChart>
      <c:catAx>
        <c:axId val="117038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386143"/>
        <c:crosses val="autoZero"/>
        <c:auto val="1"/>
        <c:lblAlgn val="ctr"/>
        <c:lblOffset val="100"/>
        <c:noMultiLvlLbl val="0"/>
      </c:catAx>
      <c:valAx>
        <c:axId val="117038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38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'6'!$C$1</c:f>
              <c:strCache>
                <c:ptCount val="1"/>
                <c:pt idx="0">
                  <c:v>average_score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'6'!$B$2:$B$3</c:f>
              <c:strCache>
                <c:ptCount val="2"/>
                <c:pt idx="0">
                  <c:v>Pre-COVID</c:v>
                </c:pt>
                <c:pt idx="1">
                  <c:v>Post-COVID</c:v>
                </c:pt>
              </c:strCache>
            </c:strRef>
          </c:cat>
          <c:val>
            <c:numRef>
              <c:f>'6'!$C$2:$C$3</c:f>
              <c:numCache>
                <c:formatCode>General</c:formatCode>
                <c:ptCount val="2"/>
                <c:pt idx="0">
                  <c:v>66.6083</c:v>
                </c:pt>
                <c:pt idx="1">
                  <c:v>67.264799999999994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BD-4818-913C-1907F07588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13137712"/>
        <c:axId val="1413136272"/>
      </c:barChart>
      <c:catAx>
        <c:axId val="1413137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3136272"/>
        <c:crosses val="autoZero"/>
        <c:auto val="1"/>
        <c:lblAlgn val="ctr"/>
        <c:lblOffset val="100"/>
        <c:noMultiLvlLbl val="0"/>
      </c:catAx>
      <c:valAx>
        <c:axId val="1413136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313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'9'!$G$1</c:f>
              <c:strCache>
                <c:ptCount val="1"/>
                <c:pt idx="0">
                  <c:v>score_decrease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'9'!$F$2:$F$29</c:f>
              <c:strCache>
                <c:ptCount val="28"/>
                <c:pt idx="0">
                  <c:v>Myanmar</c:v>
                </c:pt>
                <c:pt idx="1">
                  <c:v>Afghanistan</c:v>
                </c:pt>
                <c:pt idx="2">
                  <c:v>Venezuela, RB</c:v>
                </c:pt>
                <c:pt idx="3">
                  <c:v>Colombia</c:v>
                </c:pt>
                <c:pt idx="4">
                  <c:v>Eastern Europe and Central Asia</c:v>
                </c:pt>
                <c:pt idx="5">
                  <c:v>Haiti</c:v>
                </c:pt>
                <c:pt idx="6">
                  <c:v>Yemen, Rep.</c:v>
                </c:pt>
                <c:pt idx="7">
                  <c:v>Ecuador</c:v>
                </c:pt>
                <c:pt idx="8">
                  <c:v>Morocco</c:v>
                </c:pt>
                <c:pt idx="9">
                  <c:v>Sri Lanka</c:v>
                </c:pt>
                <c:pt idx="10">
                  <c:v>Chile</c:v>
                </c:pt>
                <c:pt idx="11">
                  <c:v>Sudan</c:v>
                </c:pt>
                <c:pt idx="12">
                  <c:v>Central African Republic</c:v>
                </c:pt>
                <c:pt idx="13">
                  <c:v>Costa Rica</c:v>
                </c:pt>
                <c:pt idx="14">
                  <c:v>Ghana</c:v>
                </c:pt>
                <c:pt idx="15">
                  <c:v>Oceania</c:v>
                </c:pt>
                <c:pt idx="16">
                  <c:v>Small Island Developing States</c:v>
                </c:pt>
                <c:pt idx="17">
                  <c:v>Angola</c:v>
                </c:pt>
                <c:pt idx="18">
                  <c:v>Belize</c:v>
                </c:pt>
                <c:pt idx="19">
                  <c:v>Bolivia</c:v>
                </c:pt>
                <c:pt idx="20">
                  <c:v>Chad</c:v>
                </c:pt>
                <c:pt idx="21">
                  <c:v>Fiji</c:v>
                </c:pt>
                <c:pt idx="22">
                  <c:v>Gabon</c:v>
                </c:pt>
                <c:pt idx="23">
                  <c:v>Jamaica</c:v>
                </c:pt>
                <c:pt idx="24">
                  <c:v>Malawi</c:v>
                </c:pt>
                <c:pt idx="25">
                  <c:v>Mexico</c:v>
                </c:pt>
                <c:pt idx="26">
                  <c:v>Namibia</c:v>
                </c:pt>
                <c:pt idx="27">
                  <c:v>Somalia</c:v>
                </c:pt>
              </c:strCache>
            </c:strRef>
          </c:cat>
          <c:val>
            <c:numRef>
              <c:f>'9'!$G$2:$G$29</c:f>
              <c:numCache>
                <c:formatCode>General</c:formatCode>
                <c:ptCount val="28"/>
                <c:pt idx="0">
                  <c:v>19</c:v>
                </c:pt>
                <c:pt idx="1">
                  <c:v>17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DA-4E66-9373-FBEF09526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8267168"/>
        <c:axId val="1068269568"/>
      </c:barChart>
      <c:catAx>
        <c:axId val="10682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068269568"/>
        <c:crosses val="autoZero"/>
        <c:auto val="1"/>
        <c:lblAlgn val="ctr"/>
        <c:lblOffset val="100"/>
        <c:noMultiLvlLbl val="0"/>
      </c:catAx>
      <c:valAx>
        <c:axId val="106826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26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percent_chng!$E$1</c:f>
              <c:strCache>
                <c:ptCount val="1"/>
                <c:pt idx="0">
                  <c:v>percentage_change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percent_chng!$D$2:$D$9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percent_chng!$E$2:$E$9</c:f>
              <c:numCache>
                <c:formatCode>General</c:formatCode>
                <c:ptCount val="4"/>
                <c:pt idx="0">
                  <c:v>0.61</c:v>
                </c:pt>
                <c:pt idx="1">
                  <c:v>0.3</c:v>
                </c:pt>
                <c:pt idx="2">
                  <c:v>0.5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2-43D7-8335-B964729168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2099152"/>
        <c:axId val="1492113072"/>
      </c:barChart>
      <c:catAx>
        <c:axId val="149209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113072"/>
        <c:crosses val="autoZero"/>
        <c:auto val="1"/>
        <c:lblAlgn val="ctr"/>
        <c:lblOffset val="100"/>
        <c:noMultiLvlLbl val="0"/>
      </c:catAx>
      <c:valAx>
        <c:axId val="14921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09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percent_chng!$E$1</c:f>
              <c:strCache>
                <c:ptCount val="1"/>
                <c:pt idx="0">
                  <c:v>percentage_change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percent_chng!$D$2:$D$9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percent_chng!$E$2:$E$9</c:f>
              <c:numCache>
                <c:formatCode>General</c:formatCode>
                <c:ptCount val="4"/>
                <c:pt idx="0">
                  <c:v>0.61</c:v>
                </c:pt>
                <c:pt idx="1">
                  <c:v>0.3</c:v>
                </c:pt>
                <c:pt idx="2">
                  <c:v>0.5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2-4AAF-B537-18690ECC7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7704575"/>
        <c:axId val="1567703135"/>
      </c:barChart>
      <c:catAx>
        <c:axId val="156770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703135"/>
        <c:crosses val="autoZero"/>
        <c:auto val="1"/>
        <c:lblAlgn val="ctr"/>
        <c:lblOffset val="100"/>
        <c:noMultiLvlLbl val="0"/>
      </c:catAx>
      <c:valAx>
        <c:axId val="156770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70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133007"/>
            <a:ext cx="10352313" cy="97969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F644-0FB6-486F-A346-37AB5EF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A279A-BA47-4B72-AFC6-0D6EFA5EF87D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7F547E-DD49-43DA-90EE-4542478B9270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002D2-DF6B-449F-8DF0-BFF01D1D11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76BAEC-8087-4DDC-8A80-C91810336FE9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290220"/>
            <a:ext cx="10515600" cy="79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F0C3F-68CF-45A4-B412-C7F14FD38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99861-A387-42FA-AB14-62EECBE2EC6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3" y="136525"/>
            <a:ext cx="10515600" cy="9761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092B4B-34F6-4177-AB16-F51A63CD6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75EB9-2AF1-42D8-BB2E-A33CD3B5E2F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22571"/>
            <a:ext cx="10515600" cy="9191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F7A21-CA3D-4D38-B0D0-5E4C4004F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FBF62F-BD98-48CB-8A9E-8D192E3155F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AB36-2C50-42A6-AE73-6984995A9941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8FEC8-8213-4F86-A00F-86EFCB9D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C39F4-4335-498C-873F-99422A731C1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297C1-C26B-4FDB-8FCB-5A6CC9635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A61E2-EF14-420C-B160-0387DCA14A45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9680A-CDA6-42C7-B2DB-854FF974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F9D6B-6325-4DE9-BC99-4C32D1817448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038418-E17F-4BDC-A7AA-2F27AAF512C2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 holding a ball&#10;&#10;Description automatically generated">
            <a:extLst>
              <a:ext uri="{FF2B5EF4-FFF2-40B4-BE49-F238E27FC236}">
                <a16:creationId xmlns:a16="http://schemas.microsoft.com/office/drawing/2014/main" id="{CCA8D7BE-5397-D51E-D6F6-AA5F77A7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2"/>
          <a:stretch/>
        </p:blipFill>
        <p:spPr>
          <a:xfrm>
            <a:off x="1" y="877075"/>
            <a:ext cx="12192000" cy="5367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318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A49F4-6DC1-8658-526B-FAEC75560615}"/>
              </a:ext>
            </a:extLst>
          </p:cNvPr>
          <p:cNvSpPr/>
          <p:nvPr/>
        </p:nvSpPr>
        <p:spPr>
          <a:xfrm>
            <a:off x="327829" y="1119874"/>
            <a:ext cx="52409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SUSTAINABLE </a:t>
            </a:r>
          </a:p>
          <a:p>
            <a:r>
              <a:rPr lang="en-US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</a:t>
            </a:r>
          </a:p>
          <a:p>
            <a:r>
              <a:rPr lang="en-US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B540A-2048-1698-89B1-30685C4AB82B}"/>
              </a:ext>
            </a:extLst>
          </p:cNvPr>
          <p:cNvSpPr/>
          <p:nvPr/>
        </p:nvSpPr>
        <p:spPr>
          <a:xfrm>
            <a:off x="327829" y="3560728"/>
            <a:ext cx="482407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400" b="1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IN" sz="1400" b="1" i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SQL Research Project Presented By Anushka Banerjee</a:t>
            </a:r>
          </a:p>
        </p:txBody>
      </p:sp>
    </p:spTree>
    <p:extLst>
      <p:ext uri="{BB962C8B-B14F-4D97-AF65-F5344CB8AC3E}">
        <p14:creationId xmlns:p14="http://schemas.microsoft.com/office/powerpoint/2010/main" val="304798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22" y="5294865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A9C33-4A80-5870-552C-709960037931}"/>
              </a:ext>
            </a:extLst>
          </p:cNvPr>
          <p:cNvSpPr txBox="1"/>
          <p:nvPr/>
        </p:nvSpPr>
        <p:spPr>
          <a:xfrm>
            <a:off x="335541" y="847365"/>
            <a:ext cx="1144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Country that consistently performed the best and worst across all SDG goals from 2018 to 2022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BBDA4-6606-2EDF-7B41-B0FCA6C7AAFE}"/>
              </a:ext>
            </a:extLst>
          </p:cNvPr>
          <p:cNvSpPr txBox="1"/>
          <p:nvPr/>
        </p:nvSpPr>
        <p:spPr>
          <a:xfrm>
            <a:off x="2324141" y="5735345"/>
            <a:ext cx="175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Finland</a:t>
            </a:r>
            <a:r>
              <a:rPr lang="en-IN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8BDE9-1A65-3A83-9F61-0C05CC89849D}"/>
              </a:ext>
            </a:extLst>
          </p:cNvPr>
          <p:cNvSpPr txBox="1"/>
          <p:nvPr/>
        </p:nvSpPr>
        <p:spPr>
          <a:xfrm>
            <a:off x="8070688" y="5735345"/>
            <a:ext cx="179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South Sudan</a:t>
            </a:r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62895C-8642-D30C-4940-465270DB8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44733"/>
              </p:ext>
            </p:extLst>
          </p:nvPr>
        </p:nvGraphicFramePr>
        <p:xfrm>
          <a:off x="335540" y="1333840"/>
          <a:ext cx="5585462" cy="4392810"/>
        </p:xfrm>
        <a:graphic>
          <a:graphicData uri="http://schemas.openxmlformats.org/drawingml/2006/table">
            <a:tbl>
              <a:tblPr/>
              <a:tblGrid>
                <a:gridCol w="1158594">
                  <a:extLst>
                    <a:ext uri="{9D8B030D-6E8A-4147-A177-3AD203B41FA5}">
                      <a16:colId xmlns:a16="http://schemas.microsoft.com/office/drawing/2014/main" val="2466677252"/>
                    </a:ext>
                  </a:extLst>
                </a:gridCol>
                <a:gridCol w="830038">
                  <a:extLst>
                    <a:ext uri="{9D8B030D-6E8A-4147-A177-3AD203B41FA5}">
                      <a16:colId xmlns:a16="http://schemas.microsoft.com/office/drawing/2014/main" val="1942936772"/>
                    </a:ext>
                  </a:extLst>
                </a:gridCol>
                <a:gridCol w="1106716">
                  <a:extLst>
                    <a:ext uri="{9D8B030D-6E8A-4147-A177-3AD203B41FA5}">
                      <a16:colId xmlns:a16="http://schemas.microsoft.com/office/drawing/2014/main" val="3971099250"/>
                    </a:ext>
                  </a:extLst>
                </a:gridCol>
                <a:gridCol w="830038">
                  <a:extLst>
                    <a:ext uri="{9D8B030D-6E8A-4147-A177-3AD203B41FA5}">
                      <a16:colId xmlns:a16="http://schemas.microsoft.com/office/drawing/2014/main" val="2428158812"/>
                    </a:ext>
                  </a:extLst>
                </a:gridCol>
                <a:gridCol w="830038">
                  <a:extLst>
                    <a:ext uri="{9D8B030D-6E8A-4147-A177-3AD203B41FA5}">
                      <a16:colId xmlns:a16="http://schemas.microsoft.com/office/drawing/2014/main" val="1482355358"/>
                    </a:ext>
                  </a:extLst>
                </a:gridCol>
                <a:gridCol w="830038">
                  <a:extLst>
                    <a:ext uri="{9D8B030D-6E8A-4147-A177-3AD203B41FA5}">
                      <a16:colId xmlns:a16="http://schemas.microsoft.com/office/drawing/2014/main" val="218560903"/>
                    </a:ext>
                  </a:extLst>
                </a:gridCol>
              </a:tblGrid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87216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65012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01927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53942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00758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55098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9642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13024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74830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6343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67784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26141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02083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88497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42697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288765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18755"/>
                  </a:ext>
                </a:extLst>
              </a:tr>
              <a:tr h="24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49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5F6A7B-822C-BAFC-6160-CFC79859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66130"/>
              </p:ext>
            </p:extLst>
          </p:nvPr>
        </p:nvGraphicFramePr>
        <p:xfrm>
          <a:off x="6270999" y="1344244"/>
          <a:ext cx="5374472" cy="4352858"/>
        </p:xfrm>
        <a:graphic>
          <a:graphicData uri="http://schemas.openxmlformats.org/drawingml/2006/table">
            <a:tbl>
              <a:tblPr/>
              <a:tblGrid>
                <a:gridCol w="1172932">
                  <a:extLst>
                    <a:ext uri="{9D8B030D-6E8A-4147-A177-3AD203B41FA5}">
                      <a16:colId xmlns:a16="http://schemas.microsoft.com/office/drawing/2014/main" val="2375231868"/>
                    </a:ext>
                  </a:extLst>
                </a:gridCol>
                <a:gridCol w="840308">
                  <a:extLst>
                    <a:ext uri="{9D8B030D-6E8A-4147-A177-3AD203B41FA5}">
                      <a16:colId xmlns:a16="http://schemas.microsoft.com/office/drawing/2014/main" val="250291980"/>
                    </a:ext>
                  </a:extLst>
                </a:gridCol>
                <a:gridCol w="840308">
                  <a:extLst>
                    <a:ext uri="{9D8B030D-6E8A-4147-A177-3AD203B41FA5}">
                      <a16:colId xmlns:a16="http://schemas.microsoft.com/office/drawing/2014/main" val="1773302203"/>
                    </a:ext>
                  </a:extLst>
                </a:gridCol>
                <a:gridCol w="840308">
                  <a:extLst>
                    <a:ext uri="{9D8B030D-6E8A-4147-A177-3AD203B41FA5}">
                      <a16:colId xmlns:a16="http://schemas.microsoft.com/office/drawing/2014/main" val="4243723558"/>
                    </a:ext>
                  </a:extLst>
                </a:gridCol>
                <a:gridCol w="840308">
                  <a:extLst>
                    <a:ext uri="{9D8B030D-6E8A-4147-A177-3AD203B41FA5}">
                      <a16:colId xmlns:a16="http://schemas.microsoft.com/office/drawing/2014/main" val="1264792105"/>
                    </a:ext>
                  </a:extLst>
                </a:gridCol>
                <a:gridCol w="840308">
                  <a:extLst>
                    <a:ext uri="{9D8B030D-6E8A-4147-A177-3AD203B41FA5}">
                      <a16:colId xmlns:a16="http://schemas.microsoft.com/office/drawing/2014/main" val="3935012327"/>
                    </a:ext>
                  </a:extLst>
                </a:gridCol>
              </a:tblGrid>
              <a:tr h="21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72251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7781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41508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13225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32398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33202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66520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370269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975432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4105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69261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502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096056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40561"/>
                  </a:ext>
                </a:extLst>
              </a:tr>
              <a:tr h="132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16857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905112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Goal 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73660"/>
                  </a:ext>
                </a:extLst>
              </a:tr>
              <a:tr h="245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9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6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0" y="5181410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A9C33-4A80-5870-552C-709960037931}"/>
              </a:ext>
            </a:extLst>
          </p:cNvPr>
          <p:cNvSpPr txBox="1"/>
          <p:nvPr/>
        </p:nvSpPr>
        <p:spPr>
          <a:xfrm>
            <a:off x="3166757" y="412499"/>
            <a:ext cx="65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Assessment of COVID-19 Impacts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C9539-F75A-9AFE-1ABA-35A85C2021CE}"/>
              </a:ext>
            </a:extLst>
          </p:cNvPr>
          <p:cNvSpPr txBox="1"/>
          <p:nvPr/>
        </p:nvSpPr>
        <p:spPr>
          <a:xfrm>
            <a:off x="854319" y="3026283"/>
            <a:ext cx="462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Modest Improvement of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0.6565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in overall SDG score following the onset of Pandemic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3F7258-A78C-CB5A-6CF4-E0341D174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744842"/>
              </p:ext>
            </p:extLst>
          </p:nvPr>
        </p:nvGraphicFramePr>
        <p:xfrm>
          <a:off x="5661057" y="1872032"/>
          <a:ext cx="6188043" cy="372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E4FE36-1A43-25E0-8A4E-C3E66AD8382F}"/>
              </a:ext>
            </a:extLst>
          </p:cNvPr>
          <p:cNvSpPr txBox="1"/>
          <p:nvPr/>
        </p:nvSpPr>
        <p:spPr>
          <a:xfrm>
            <a:off x="559838" y="1080710"/>
            <a:ext cx="942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SDG index score change from pre-COVID (2018-2019) to post-COVID (2020-2022) across all countries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7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649" y="5178744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1EB06A-F92A-96E7-31F1-2B040EFDD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34082"/>
              </p:ext>
            </p:extLst>
          </p:nvPr>
        </p:nvGraphicFramePr>
        <p:xfrm>
          <a:off x="5916384" y="1044300"/>
          <a:ext cx="5257803" cy="45813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47468">
                  <a:extLst>
                    <a:ext uri="{9D8B030D-6E8A-4147-A177-3AD203B41FA5}">
                      <a16:colId xmlns:a16="http://schemas.microsoft.com/office/drawing/2014/main" val="3574279245"/>
                    </a:ext>
                  </a:extLst>
                </a:gridCol>
                <a:gridCol w="822067">
                  <a:extLst>
                    <a:ext uri="{9D8B030D-6E8A-4147-A177-3AD203B41FA5}">
                      <a16:colId xmlns:a16="http://schemas.microsoft.com/office/drawing/2014/main" val="805216431"/>
                    </a:ext>
                  </a:extLst>
                </a:gridCol>
                <a:gridCol w="822067">
                  <a:extLst>
                    <a:ext uri="{9D8B030D-6E8A-4147-A177-3AD203B41FA5}">
                      <a16:colId xmlns:a16="http://schemas.microsoft.com/office/drawing/2014/main" val="319197338"/>
                    </a:ext>
                  </a:extLst>
                </a:gridCol>
                <a:gridCol w="822067">
                  <a:extLst>
                    <a:ext uri="{9D8B030D-6E8A-4147-A177-3AD203B41FA5}">
                      <a16:colId xmlns:a16="http://schemas.microsoft.com/office/drawing/2014/main" val="3357550808"/>
                    </a:ext>
                  </a:extLst>
                </a:gridCol>
                <a:gridCol w="822067">
                  <a:extLst>
                    <a:ext uri="{9D8B030D-6E8A-4147-A177-3AD203B41FA5}">
                      <a16:colId xmlns:a16="http://schemas.microsoft.com/office/drawing/2014/main" val="2908612412"/>
                    </a:ext>
                  </a:extLst>
                </a:gridCol>
                <a:gridCol w="822067">
                  <a:extLst>
                    <a:ext uri="{9D8B030D-6E8A-4147-A177-3AD203B41FA5}">
                      <a16:colId xmlns:a16="http://schemas.microsoft.com/office/drawing/2014/main" val="4010254532"/>
                    </a:ext>
                  </a:extLst>
                </a:gridCol>
              </a:tblGrid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17471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49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7639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13512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74313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10381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29506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35298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30050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23756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9529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26832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84305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48641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314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2380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12488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Goal 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71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CA765F-6EC9-2F25-20A7-DDB6623642DD}"/>
              </a:ext>
            </a:extLst>
          </p:cNvPr>
          <p:cNvSpPr txBox="1"/>
          <p:nvPr/>
        </p:nvSpPr>
        <p:spPr>
          <a:xfrm>
            <a:off x="702904" y="481843"/>
            <a:ext cx="79814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Country experienced the most significant decrease in SDG index score from pre-COVID to post-COVID?</a:t>
            </a:r>
          </a:p>
          <a:p>
            <a:endParaRPr lang="en-IN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54022D-B756-298D-C607-9D1BB43EF39E}"/>
              </a:ext>
            </a:extLst>
          </p:cNvPr>
          <p:cNvSpPr/>
          <p:nvPr/>
        </p:nvSpPr>
        <p:spPr>
          <a:xfrm rot="16200000">
            <a:off x="9818319" y="91303"/>
            <a:ext cx="224149" cy="1523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878A0-713D-4DA2-F04E-DE1EAA559A50}"/>
              </a:ext>
            </a:extLst>
          </p:cNvPr>
          <p:cNvSpPr txBox="1"/>
          <p:nvPr/>
        </p:nvSpPr>
        <p:spPr>
          <a:xfrm>
            <a:off x="9028090" y="466191"/>
            <a:ext cx="179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latin typeface="Cambria" panose="02040503050406030204" pitchFamily="18" charset="0"/>
                <a:ea typeface="Cambria" panose="02040503050406030204" pitchFamily="18" charset="0"/>
              </a:rPr>
              <a:t>POST COVID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0A59F-73C5-27D5-733F-3FC2560AB06A}"/>
              </a:ext>
            </a:extLst>
          </p:cNvPr>
          <p:cNvSpPr txBox="1"/>
          <p:nvPr/>
        </p:nvSpPr>
        <p:spPr>
          <a:xfrm>
            <a:off x="338237" y="1943567"/>
            <a:ext cx="5142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query output indicates that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Myanmar experienced the largest decrease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the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SDG index score between the 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pre-COVID and</a:t>
            </a:r>
            <a:r>
              <a:rPr lang="en-US" sz="20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post-COVID periods, with a decrease of 3.0000. </a:t>
            </a:r>
          </a:p>
          <a:p>
            <a:endParaRPr lang="en-US" sz="2000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suggests a significant negative impact on sustainability efforts in Myanmar following the onset of the COVID-19 pandemic.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98B3A-D226-21F1-67B4-32E68EE8B6BC}"/>
              </a:ext>
            </a:extLst>
          </p:cNvPr>
          <p:cNvSpPr txBox="1"/>
          <p:nvPr/>
        </p:nvSpPr>
        <p:spPr>
          <a:xfrm>
            <a:off x="5894659" y="5625624"/>
            <a:ext cx="4029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>
                <a:latin typeface="Cambria" panose="02040503050406030204" pitchFamily="18" charset="0"/>
                <a:ea typeface="Cambria" panose="02040503050406030204" pitchFamily="18" charset="0"/>
              </a:rPr>
              <a:t>Year-wise table of Myanmar</a:t>
            </a:r>
          </a:p>
        </p:txBody>
      </p:sp>
    </p:spTree>
    <p:extLst>
      <p:ext uri="{BB962C8B-B14F-4D97-AF65-F5344CB8AC3E}">
        <p14:creationId xmlns:p14="http://schemas.microsoft.com/office/powerpoint/2010/main" val="288268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641" y="5256504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A9C33-4A80-5870-552C-709960037931}"/>
              </a:ext>
            </a:extLst>
          </p:cNvPr>
          <p:cNvSpPr txBox="1"/>
          <p:nvPr/>
        </p:nvSpPr>
        <p:spPr>
          <a:xfrm>
            <a:off x="511963" y="410195"/>
            <a:ext cx="823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 in their Goal 1 (No Poverty) score from 2019 to 2022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7B6C3-4274-BD00-8A88-02C35EB5B143}"/>
              </a:ext>
            </a:extLst>
          </p:cNvPr>
          <p:cNvSpPr txBox="1"/>
          <p:nvPr/>
        </p:nvSpPr>
        <p:spPr>
          <a:xfrm>
            <a:off x="511963" y="3696898"/>
            <a:ext cx="11398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Myanmar</a:t>
            </a: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experienced the largest decrease in Goal 1 score, with a decline of 19 points.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Afghanistan</a:t>
            </a: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followed </a:t>
            </a:r>
            <a:r>
              <a:rPr lang="en-US" sz="16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 a decrease of 17 points.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everal countries, including </a:t>
            </a:r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Venezuela, Colombia, Haiti, Yemen, Ecuador, Morocco, Sri Lanka, Chile, Sudan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others, had moderate decreases ranging from 3 to 8 points.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 countries, such as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Angola, Belize, Bolivia, Chad, Fiji, Gabon, Jamaica, Mexico, Namibia, Somalia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others, had smaller decreases of 1 or 2 points.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few countries, like Central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African Republic, Costa Rica, Ghana, Oceania, Small Island Developing States,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showed either stable scores or minor improvements.</a:t>
            </a:r>
          </a:p>
          <a:p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B951FF-39B8-5CA1-6311-8AE2544C2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523246"/>
              </p:ext>
            </p:extLst>
          </p:nvPr>
        </p:nvGraphicFramePr>
        <p:xfrm>
          <a:off x="884853" y="953698"/>
          <a:ext cx="104222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39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293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8226-117B-F9BE-1C1A-A14B6233A00A}"/>
              </a:ext>
            </a:extLst>
          </p:cNvPr>
          <p:cNvSpPr txBox="1"/>
          <p:nvPr/>
        </p:nvSpPr>
        <p:spPr>
          <a:xfrm>
            <a:off x="983164" y="810018"/>
            <a:ext cx="823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Overall score of goal 2(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Zero Hunger)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2020 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44FF0-8C08-9350-BA17-2D1706915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4" b="77867"/>
          <a:stretch/>
        </p:blipFill>
        <p:spPr>
          <a:xfrm>
            <a:off x="2931085" y="1517904"/>
            <a:ext cx="6329829" cy="1231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B33B1-07E9-8C4C-E2F9-41BFF3F07753}"/>
              </a:ext>
            </a:extLst>
          </p:cNvPr>
          <p:cNvSpPr txBox="1"/>
          <p:nvPr/>
        </p:nvSpPr>
        <p:spPr>
          <a:xfrm>
            <a:off x="1143169" y="3063426"/>
            <a:ext cx="99056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Afghanistan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46, indicating moderate progress towards achieving zero hunger.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China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83, showcasing significant advancement in ensuring food security and adequate nutrition.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Democratic Republic of the Congo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52, suggesting ongoing efforts are needed to combat hunger and malnutrition.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Haiti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51, indicating persistent challenges in achieving food security and reducing hunger.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54, reflecting the need for sustained efforts to address food insecurity and improve nutrition.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United States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Scored 69, indicating relatively strong progress towards achieving zero hunger.</a:t>
            </a:r>
          </a:p>
        </p:txBody>
      </p:sp>
    </p:spTree>
    <p:extLst>
      <p:ext uri="{BB962C8B-B14F-4D97-AF65-F5344CB8AC3E}">
        <p14:creationId xmlns:p14="http://schemas.microsoft.com/office/powerpoint/2010/main" val="79132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963" y="512006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8226-117B-F9BE-1C1A-A14B6233A00A}"/>
              </a:ext>
            </a:extLst>
          </p:cNvPr>
          <p:cNvSpPr txBox="1"/>
          <p:nvPr/>
        </p:nvSpPr>
        <p:spPr>
          <a:xfrm>
            <a:off x="992495" y="810018"/>
            <a:ext cx="823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Overall score of goal 3(Good Health and Well-being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in 2020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FDC8F-56F0-2521-D890-B416B5B0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0" y="1610821"/>
            <a:ext cx="6092891" cy="3693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8BE6C-EDC7-5A19-A157-D52ECA4C6870}"/>
              </a:ext>
            </a:extLst>
          </p:cNvPr>
          <p:cNvSpPr txBox="1"/>
          <p:nvPr/>
        </p:nvSpPr>
        <p:spPr>
          <a:xfrm>
            <a:off x="463419" y="1737938"/>
            <a:ext cx="48837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Bhutan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demonstrated the most significant improvement in Goal 3 (Good Health and Well-being) from 2018 to 2022, with a score increase of 5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Switzerland, Sweden, Norway, Luxembourg, and Iceland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achieved the highest score of 97 for Goal 3 (Good Health and Well-being) in 2020. This remarkable accomplishment reflects the robust healthcare systems and comprehensive well-being initiatives implemented in these countries.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339" y="5142937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FD8D0-0039-8BCF-7A94-5AAA93FC32EC}"/>
              </a:ext>
            </a:extLst>
          </p:cNvPr>
          <p:cNvSpPr txBox="1"/>
          <p:nvPr/>
        </p:nvSpPr>
        <p:spPr>
          <a:xfrm>
            <a:off x="837421" y="1074528"/>
            <a:ext cx="84372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Overall score for Goal 13 (Climate Action) across all countries in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8D7ED-1696-E264-BF6A-E39131FA6EA3}"/>
              </a:ext>
            </a:extLst>
          </p:cNvPr>
          <p:cNvSpPr txBox="1"/>
          <p:nvPr/>
        </p:nvSpPr>
        <p:spPr>
          <a:xfrm>
            <a:off x="837421" y="1828543"/>
            <a:ext cx="97682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During the pandemic, there were temporary reductions in industrial activities, transportation, and energy consumption in many parts of the world. This led to short-term reductions in greenhouse gas emissions and air pollutants in certain regions.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Countries like </a:t>
            </a: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Burundi, Central African Republic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Somalia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have achieved the highest score of 100, indicating strong efforts or achievements in climate 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 the other hand, some countries like </a:t>
            </a: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Brunei Darussalam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Qatar,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United Arab Emirates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have relatively low scores, suggesting that there might be challenges or less progress in addressing climate-related issues in these countries.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59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972" y="5215811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B133A-B348-9AA5-E0C7-9C80C69A3F55}"/>
              </a:ext>
            </a:extLst>
          </p:cNvPr>
          <p:cNvSpPr txBox="1"/>
          <p:nvPr/>
        </p:nvSpPr>
        <p:spPr>
          <a:xfrm>
            <a:off x="3655266" y="300945"/>
            <a:ext cx="8437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Regional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61E25-167A-E67D-D951-A2223BC72A30}"/>
              </a:ext>
            </a:extLst>
          </p:cNvPr>
          <p:cNvSpPr txBox="1"/>
          <p:nvPr/>
        </p:nvSpPr>
        <p:spPr>
          <a:xfrm>
            <a:off x="711769" y="1242079"/>
            <a:ext cx="10307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Percentage change in the average SDG scores for developing and developed country.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CF1E2A-1969-7CD3-D2C1-EC1716595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540163"/>
              </p:ext>
            </p:extLst>
          </p:nvPr>
        </p:nvGraphicFramePr>
        <p:xfrm>
          <a:off x="798391" y="1866067"/>
          <a:ext cx="4983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1A39C3-5829-3F0B-6CB2-8B24428B5D67}"/>
              </a:ext>
            </a:extLst>
          </p:cNvPr>
          <p:cNvSpPr txBox="1"/>
          <p:nvPr/>
        </p:nvSpPr>
        <p:spPr>
          <a:xfrm>
            <a:off x="798391" y="4945580"/>
            <a:ext cx="1084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eveloping countries generally had slightly higher percentage changes compared to developed countries, suggesting that they may have experienced relatively faster improvement in achieving sustainable development goals during this period.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632568-7F61-F443-035C-6AC2C6172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008578"/>
              </p:ext>
            </p:extLst>
          </p:nvPr>
        </p:nvGraphicFramePr>
        <p:xfrm>
          <a:off x="6410131" y="1874742"/>
          <a:ext cx="49436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248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665" y="5183198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11513-787E-A938-17A5-D4B555CF2090}"/>
              </a:ext>
            </a:extLst>
          </p:cNvPr>
          <p:cNvSpPr txBox="1"/>
          <p:nvPr/>
        </p:nvSpPr>
        <p:spPr>
          <a:xfrm>
            <a:off x="3047223" y="39373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 and Policies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0ABBC-06F6-56EE-3FB8-5F3043AB78D8}"/>
              </a:ext>
            </a:extLst>
          </p:cNvPr>
          <p:cNvSpPr txBox="1"/>
          <p:nvPr/>
        </p:nvSpPr>
        <p:spPr>
          <a:xfrm>
            <a:off x="793102" y="1490007"/>
            <a:ext cx="119307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Here are some possible policies and insights related to the SDGs: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 (SDG 4)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Free education for all, focusing on marginalized.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Gender Equality (SDG 5)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Equal rights for women everywhere.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 Water (SDG 6)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: Safe water for all.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 Energy (SDG 7)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Renewable power promotion.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Sustainable Cities (SDG 11)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: Eco-friendly urban planning.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Climate Action (SDG 13)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Emission cuts, resilient infrastructure.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Partnerships (SDG 17)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Global cooperation for goals.</a:t>
            </a:r>
          </a:p>
        </p:txBody>
      </p:sp>
    </p:spTree>
    <p:extLst>
      <p:ext uri="{BB962C8B-B14F-4D97-AF65-F5344CB8AC3E}">
        <p14:creationId xmlns:p14="http://schemas.microsoft.com/office/powerpoint/2010/main" val="259035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665" y="5183198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3DCEE-CA46-DC3B-68FE-970B6AB632A4}"/>
              </a:ext>
            </a:extLst>
          </p:cNvPr>
          <p:cNvSpPr/>
          <p:nvPr/>
        </p:nvSpPr>
        <p:spPr>
          <a:xfrm>
            <a:off x="1866122" y="2505670"/>
            <a:ext cx="8276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5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 with question marks&#10;&#10;Description automatically generated">
            <a:extLst>
              <a:ext uri="{FF2B5EF4-FFF2-40B4-BE49-F238E27FC236}">
                <a16:creationId xmlns:a16="http://schemas.microsoft.com/office/drawing/2014/main" id="{74270F09-E519-685E-96AF-21BA94A4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6" y="904972"/>
            <a:ext cx="11010507" cy="5358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963" y="5206874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33622-DD56-4F88-C92B-F6ABEE5C66AA}"/>
              </a:ext>
            </a:extLst>
          </p:cNvPr>
          <p:cNvSpPr txBox="1"/>
          <p:nvPr/>
        </p:nvSpPr>
        <p:spPr>
          <a:xfrm>
            <a:off x="7952402" y="2891509"/>
            <a:ext cx="1596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Sustainable Development Goals were adopted by the </a:t>
            </a:r>
            <a:r>
              <a:rPr lang="en-US" sz="1400" b="1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United Nations in 2015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with icons&#10;&#10;Description automatically generated">
            <a:extLst>
              <a:ext uri="{FF2B5EF4-FFF2-40B4-BE49-F238E27FC236}">
                <a16:creationId xmlns:a16="http://schemas.microsoft.com/office/drawing/2014/main" id="{4F094007-944C-B5A1-28EA-EA2D32E52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1"/>
          <a:stretch/>
        </p:blipFill>
        <p:spPr>
          <a:xfrm>
            <a:off x="1081234" y="136525"/>
            <a:ext cx="10029531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963" y="5206874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dders and a target on a blue background&#10;&#10;Description automatically generated">
            <a:extLst>
              <a:ext uri="{FF2B5EF4-FFF2-40B4-BE49-F238E27FC236}">
                <a16:creationId xmlns:a16="http://schemas.microsoft.com/office/drawing/2014/main" id="{D5F9CBF5-7488-A609-58E5-32529C5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47" y="281050"/>
            <a:ext cx="10065888" cy="6075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246" y="5192828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CF9D6-2705-CB62-2105-510DF723DEDB}"/>
              </a:ext>
            </a:extLst>
          </p:cNvPr>
          <p:cNvSpPr txBox="1"/>
          <p:nvPr/>
        </p:nvSpPr>
        <p:spPr>
          <a:xfrm>
            <a:off x="7434173" y="384102"/>
            <a:ext cx="358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of </a:t>
            </a:r>
            <a:r>
              <a:rPr lang="en-US" sz="3600" b="1" u="sng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US" sz="3200" b="1" u="sng" dirty="0">
              <a:ln/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450B2-F3F7-E545-9FE8-6508C0CC3FF4}"/>
              </a:ext>
            </a:extLst>
          </p:cNvPr>
          <p:cNvSpPr txBox="1"/>
          <p:nvPr/>
        </p:nvSpPr>
        <p:spPr>
          <a:xfrm>
            <a:off x="1873246" y="4294656"/>
            <a:ext cx="2060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10000000000000000" pitchFamily="2" charset="0"/>
              </a:rPr>
              <a:t>Dataset Review</a:t>
            </a:r>
          </a:p>
          <a:p>
            <a:endParaRPr lang="en-IN" sz="1800" dirty="0">
              <a:solidFill>
                <a:schemeClr val="accent4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DFD1A-55BD-AF48-AB53-23FC170DF9A0}"/>
              </a:ext>
            </a:extLst>
          </p:cNvPr>
          <p:cNvSpPr txBox="1"/>
          <p:nvPr/>
        </p:nvSpPr>
        <p:spPr>
          <a:xfrm>
            <a:off x="3546109" y="3825396"/>
            <a:ext cx="1317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10000000000000000" pitchFamily="2" charset="0"/>
              </a:rPr>
              <a:t>Objective</a:t>
            </a:r>
          </a:p>
          <a:p>
            <a:endParaRPr lang="en-IN" sz="1800" dirty="0">
              <a:solidFill>
                <a:schemeClr val="accent4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EF2CE-B8B5-A131-9AD9-4AB099A58C07}"/>
              </a:ext>
            </a:extLst>
          </p:cNvPr>
          <p:cNvSpPr txBox="1"/>
          <p:nvPr/>
        </p:nvSpPr>
        <p:spPr>
          <a:xfrm>
            <a:off x="6058291" y="2980145"/>
            <a:ext cx="14765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10000000000000000" pitchFamily="2" charset="0"/>
              </a:rPr>
              <a:t>Discussion</a:t>
            </a:r>
          </a:p>
          <a:p>
            <a:endParaRPr lang="en-IN" sz="1800" dirty="0">
              <a:solidFill>
                <a:schemeClr val="accent4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80B6D-3636-A1F3-0D8E-A6455F016FB8}"/>
              </a:ext>
            </a:extLst>
          </p:cNvPr>
          <p:cNvSpPr txBox="1"/>
          <p:nvPr/>
        </p:nvSpPr>
        <p:spPr>
          <a:xfrm>
            <a:off x="7434173" y="2478110"/>
            <a:ext cx="1313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10000000000000000" pitchFamily="2" charset="0"/>
              </a:rPr>
              <a:t>Insights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ACD08-85DA-2368-4370-843F2891F222}"/>
              </a:ext>
            </a:extLst>
          </p:cNvPr>
          <p:cNvSpPr txBox="1"/>
          <p:nvPr/>
        </p:nvSpPr>
        <p:spPr>
          <a:xfrm>
            <a:off x="4621608" y="3426838"/>
            <a:ext cx="1943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10000000000000000" pitchFamily="2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7404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958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E0D06-3377-D6A0-DE1C-617C290CB7D3}"/>
              </a:ext>
            </a:extLst>
          </p:cNvPr>
          <p:cNvSpPr txBox="1"/>
          <p:nvPr/>
        </p:nvSpPr>
        <p:spPr>
          <a:xfrm>
            <a:off x="2994357" y="76865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Review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318D2-D50C-5A0D-5C58-58F2E9B9EFD4}"/>
              </a:ext>
            </a:extLst>
          </p:cNvPr>
          <p:cNvSpPr/>
          <p:nvPr/>
        </p:nvSpPr>
        <p:spPr>
          <a:xfrm>
            <a:off x="889518" y="1339428"/>
            <a:ext cx="10412963" cy="43615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01580-013A-DA6A-604C-640A43A40C1B}"/>
              </a:ext>
            </a:extLst>
          </p:cNvPr>
          <p:cNvSpPr txBox="1"/>
          <p:nvPr/>
        </p:nvSpPr>
        <p:spPr>
          <a:xfrm>
            <a:off x="1082351" y="1759562"/>
            <a:ext cx="9918441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under review is sourced from Kaggle and focuses on </a:t>
            </a:r>
            <a:r>
              <a:rPr lang="en-IN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valuable insights into global sustainability efforts and countries' progress in achieving sustainable development.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comprising </a:t>
            </a:r>
            <a:r>
              <a:rPr lang="en-IN" sz="2000" b="1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86,961 SDG records </a:t>
            </a:r>
            <a:r>
              <a:rPr lang="en-IN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spanning from 2000 to 2022, a subset of 15,204 entries was meticulously extracted and partitioned into five distinct tables, each representing a specific year from </a:t>
            </a:r>
            <a:r>
              <a:rPr lang="en-IN" sz="2000" b="1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2018 to 2022. 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encompasses a mix of numerical and categorical variables, capturing diverse dimensions of goals. </a:t>
            </a:r>
            <a:endParaRPr lang="en-US" sz="2000" kern="1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appears relatively clean, with no missing values.</a:t>
            </a:r>
            <a:endParaRPr lang="en-IN" sz="2000" kern="1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3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een globe with leaves">
            <a:extLst>
              <a:ext uri="{FF2B5EF4-FFF2-40B4-BE49-F238E27FC236}">
                <a16:creationId xmlns:a16="http://schemas.microsoft.com/office/drawing/2014/main" id="{5F82B5E5-2993-1C7E-5A3D-B19E4DD3D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6723"/>
          <a:stretch/>
        </p:blipFill>
        <p:spPr>
          <a:xfrm>
            <a:off x="362340" y="552748"/>
            <a:ext cx="11066105" cy="5764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50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0DB4C-4264-EEBB-4B3A-34E649E6CB6F}"/>
              </a:ext>
            </a:extLst>
          </p:cNvPr>
          <p:cNvSpPr txBox="1"/>
          <p:nvPr/>
        </p:nvSpPr>
        <p:spPr>
          <a:xfrm>
            <a:off x="884853" y="1125950"/>
            <a:ext cx="10422294" cy="4932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Assessment of Overall SDG Index:</a:t>
            </a:r>
            <a:r>
              <a:rPr lang="en-IN" kern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Evaluate the overall SDG Index score for each country and identify countries performing well and those lagging.</a:t>
            </a:r>
            <a:endParaRPr lang="en-IN" kern="0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kern="0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Assessment of COVID-19 Impacts</a:t>
            </a:r>
            <a:r>
              <a:rPr lang="en-IN" b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Evaluate the direct and indirect impacts of the COVID-19 pandemic on each of the SDGs, considering disruptions to healthcare systems, economic downturns, disruptions in education, setbacks in poverty reduction efforts, and exacerbation of inequalities.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IN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Regional Comparisons:</a:t>
            </a:r>
            <a:r>
              <a:rPr lang="en-IN" kern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Compare the performance of countries within regions (</a:t>
            </a:r>
            <a:r>
              <a:rPr lang="en-IN" kern="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</a:t>
            </a:r>
            <a:r>
              <a:rPr lang="en-IN" kern="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vrs</a:t>
            </a:r>
            <a:r>
              <a:rPr lang="en-IN" kern="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developing) </a:t>
            </a:r>
            <a:r>
              <a:rPr lang="en-IN" kern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understand regional trends and disparities.</a:t>
            </a:r>
            <a:endParaRPr lang="en-IN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b="1" kern="10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Policy Implications: </a:t>
            </a:r>
            <a:r>
              <a:rPr lang="en-IN" kern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 the policy implications of the findings, highlighting successful strategies and areas requiring targeted interventions.</a:t>
            </a:r>
            <a:endParaRPr lang="en-IN" kern="10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72C3D-9A04-C6C8-018A-B3435A575FBF}"/>
              </a:ext>
            </a:extLst>
          </p:cNvPr>
          <p:cNvSpPr txBox="1"/>
          <p:nvPr/>
        </p:nvSpPr>
        <p:spPr>
          <a:xfrm>
            <a:off x="4491135" y="541175"/>
            <a:ext cx="280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9802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077" y="5254367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318D2-D50C-5A0D-5C58-58F2E9B9EFD4}"/>
              </a:ext>
            </a:extLst>
          </p:cNvPr>
          <p:cNvSpPr/>
          <p:nvPr/>
        </p:nvSpPr>
        <p:spPr>
          <a:xfrm>
            <a:off x="469640" y="1147106"/>
            <a:ext cx="11252718" cy="4917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F2BFD-4083-B639-B753-9CACA5F602D9}"/>
              </a:ext>
            </a:extLst>
          </p:cNvPr>
          <p:cNvSpPr txBox="1"/>
          <p:nvPr/>
        </p:nvSpPr>
        <p:spPr>
          <a:xfrm>
            <a:off x="4140069" y="432232"/>
            <a:ext cx="3911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69883-7AA2-6B02-6FDF-E6B3AF43FCFC}"/>
              </a:ext>
            </a:extLst>
          </p:cNvPr>
          <p:cNvSpPr txBox="1"/>
          <p:nvPr/>
        </p:nvSpPr>
        <p:spPr>
          <a:xfrm>
            <a:off x="905066" y="1340927"/>
            <a:ext cx="108172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Utilization of SQL techniques in my project methodology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Retrieval and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Leveraging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INNER 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Organization: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Common Table Expressions (CTEs) were utilized.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View Creation :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 views were created to encapsulate frequently used queries.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Aggregation and Calculation: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Functions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were employed.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Filtering and Sorting: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clause was utilized to filter data based on specific criteria.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Additionally,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were used in conjunction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sort and limit result 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Comprehensive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methodology facilitated in-depth analysis of SDG-related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8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2752CA-DA12-6E4C-FF51-E0843507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306" y="134692"/>
            <a:ext cx="4236097" cy="811523"/>
          </a:xfrm>
        </p:spPr>
        <p:txBody>
          <a:bodyPr>
            <a:normAutofit/>
          </a:bodyPr>
          <a:lstStyle/>
          <a:p>
            <a:pPr algn="ctr" defTabSz="457200"/>
            <a:r>
              <a:rPr lang="en-IN" sz="3200" b="1" dirty="0">
                <a:ln/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790" y="5220520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209886-26DF-AA92-3D39-1097B5BE5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26729"/>
              </p:ext>
            </p:extLst>
          </p:nvPr>
        </p:nvGraphicFramePr>
        <p:xfrm>
          <a:off x="6391469" y="1799270"/>
          <a:ext cx="5542384" cy="363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1A9C33-4A80-5870-552C-709960037931}"/>
              </a:ext>
            </a:extLst>
          </p:cNvPr>
          <p:cNvSpPr txBox="1"/>
          <p:nvPr/>
        </p:nvSpPr>
        <p:spPr>
          <a:xfrm>
            <a:off x="547396" y="1172688"/>
            <a:ext cx="840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SDG index score across all countries for each year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C9539-F75A-9AFE-1ABA-35A85C2021CE}"/>
              </a:ext>
            </a:extLst>
          </p:cNvPr>
          <p:cNvSpPr txBox="1"/>
          <p:nvPr/>
        </p:nvSpPr>
        <p:spPr>
          <a:xfrm>
            <a:off x="547396" y="2613392"/>
            <a:ext cx="5999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average SDG (Sustainable Development Goals) index score, which serves as a reflection of the collective progress made by countries towards achieving the goals, demonstrates a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consistent and upward trajectory over the years.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996" y="5158996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A9C33-4A80-5870-552C-709960037931}"/>
              </a:ext>
            </a:extLst>
          </p:cNvPr>
          <p:cNvSpPr txBox="1"/>
          <p:nvPr/>
        </p:nvSpPr>
        <p:spPr>
          <a:xfrm>
            <a:off x="1091682" y="947600"/>
            <a:ext cx="6540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score for each SDG goal across all years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C9539-F75A-9AFE-1ABA-35A85C2021CE}"/>
              </a:ext>
            </a:extLst>
          </p:cNvPr>
          <p:cNvSpPr txBox="1"/>
          <p:nvPr/>
        </p:nvSpPr>
        <p:spPr>
          <a:xfrm>
            <a:off x="209824" y="2127070"/>
            <a:ext cx="5886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Goals 12 (Responsible Consumption and Production) and 13 (Climate Action)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have the highest average scores, indicating relatively better progress in these areas.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 9 (Industry, Innovation, and Infrastructure)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has the lowest average score, suggesting challenges in this domain.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4D38BE-B583-805B-E8D0-21294F166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936132"/>
              </p:ext>
            </p:extLst>
          </p:nvPr>
        </p:nvGraphicFramePr>
        <p:xfrm>
          <a:off x="5943601" y="2003948"/>
          <a:ext cx="6038574" cy="299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8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5925</TotalTime>
  <Words>1808</Words>
  <Application>Microsoft Office PowerPoint</Application>
  <PresentationFormat>Widescreen</PresentationFormat>
  <Paragraphs>526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ADLaM Display</vt:lpstr>
      <vt:lpstr>Aptos</vt:lpstr>
      <vt:lpstr>Arial</vt:lpstr>
      <vt:lpstr>Calibri</vt:lpstr>
      <vt:lpstr>Calibri Light</vt:lpstr>
      <vt:lpstr>Cambria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ANUSHKA BANERJEE</cp:lastModifiedBy>
  <cp:revision>37</cp:revision>
  <dcterms:created xsi:type="dcterms:W3CDTF">2020-04-21T09:51:02Z</dcterms:created>
  <dcterms:modified xsi:type="dcterms:W3CDTF">2024-05-15T15:43:53Z</dcterms:modified>
</cp:coreProperties>
</file>