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8" d="100"/>
          <a:sy n="88" d="100"/>
        </p:scale>
        <p:origin x="398"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2/19/2025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2/19/2025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2/19/2025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2/19/2025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hyperlink" Target="mailto:anushkabishnoi099@gmail.com" TargetMode="Externa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hegatewaydigital.com/success-story/blockchain-based-land-registry-platform/?utm_source=chatgpt.com" TargetMode="Externa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modex.tech/using-blockchain-to-reshape-land-registry-and-property-rent/?utm_source=chatgpt.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s://www.blockchainappfactory.com/blog/blockchain-based-land-registry-system/?utm_source=chatgpt.com" TargetMode="External"/><Relationship Id="rId5" Type="http://schemas.openxmlformats.org/officeDocument/2006/relationships/hyperlink" Target="https://github.com/bhanuprasadChesetti/Land-Registration-System-with-Blockchain?utm_source=chatgpt.com"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hyperlink" Target="https://remix.ethereum.org/#lang=en&amp;optimize=false&amp;runs=200&amp;evmVersion=null&amp;version=soljson-v0.8.26+commit.8a97fa7a.js" TargetMode="External"/><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181599" y="1558834"/>
            <a:ext cx="5608321" cy="4545874"/>
          </a:xfrm>
        </p:spPr>
        <p:txBody>
          <a:bodyPr>
            <a:normAutofit/>
          </a:bodyPr>
          <a:lstStyle/>
          <a:p>
            <a:r>
              <a:rPr lang="en-IN" b="0" dirty="0" smtClean="0">
                <a:solidFill>
                  <a:schemeClr val="tx1"/>
                </a:solidFill>
              </a:rPr>
              <a:t>NAME- ANUSHKA BISHNOI</a:t>
            </a:r>
          </a:p>
          <a:p>
            <a:r>
              <a:rPr lang="en-IN" b="0" dirty="0" smtClean="0">
                <a:solidFill>
                  <a:schemeClr val="tx1"/>
                </a:solidFill>
              </a:rPr>
              <a:t>COLLEGE – RAJASTHAN COLLEGE OF ENGINEERING FOR WOMEN</a:t>
            </a:r>
          </a:p>
          <a:p>
            <a:r>
              <a:rPr lang="en-IN" b="0" dirty="0" smtClean="0">
                <a:solidFill>
                  <a:schemeClr val="tx1"/>
                </a:solidFill>
              </a:rPr>
              <a:t>YEAR – 3</a:t>
            </a:r>
            <a:r>
              <a:rPr lang="en-IN" b="0" baseline="30000" dirty="0" smtClean="0">
                <a:solidFill>
                  <a:schemeClr val="tx1"/>
                </a:solidFill>
              </a:rPr>
              <a:t>RD</a:t>
            </a:r>
            <a:r>
              <a:rPr lang="en-IN" b="0" dirty="0" smtClean="0">
                <a:solidFill>
                  <a:schemeClr val="tx1"/>
                </a:solidFill>
              </a:rPr>
              <a:t> YEAR ,6</a:t>
            </a:r>
            <a:r>
              <a:rPr lang="en-IN" b="0" baseline="30000" dirty="0" smtClean="0">
                <a:solidFill>
                  <a:schemeClr val="tx1"/>
                </a:solidFill>
              </a:rPr>
              <a:t>TH</a:t>
            </a:r>
            <a:r>
              <a:rPr lang="en-IN" b="0" dirty="0" smtClean="0">
                <a:solidFill>
                  <a:schemeClr val="tx1"/>
                </a:solidFill>
              </a:rPr>
              <a:t> SEMESTER </a:t>
            </a:r>
          </a:p>
          <a:p>
            <a:r>
              <a:rPr lang="en-IN" b="0" dirty="0" smtClean="0">
                <a:solidFill>
                  <a:schemeClr val="tx1"/>
                </a:solidFill>
              </a:rPr>
              <a:t>COURSE - BTECH</a:t>
            </a:r>
          </a:p>
          <a:p>
            <a:r>
              <a:rPr lang="en-IN" b="0" dirty="0" smtClean="0">
                <a:solidFill>
                  <a:schemeClr val="tx1"/>
                </a:solidFill>
              </a:rPr>
              <a:t>BRANCH-COMPUTER SCIENCE AND ENGINEERING</a:t>
            </a:r>
          </a:p>
          <a:p>
            <a:r>
              <a:rPr lang="en-IN" b="0" dirty="0" smtClean="0">
                <a:solidFill>
                  <a:schemeClr val="tx1"/>
                </a:solidFill>
              </a:rPr>
              <a:t>EMAIL- </a:t>
            </a:r>
            <a:r>
              <a:rPr lang="en-IN" b="0" dirty="0" smtClean="0">
                <a:solidFill>
                  <a:schemeClr val="tx1"/>
                </a:solidFill>
                <a:hlinkClick r:id="rId2"/>
              </a:rPr>
              <a:t>anushkabishnoi099@gmail.com</a:t>
            </a:r>
            <a:endParaRPr lang="en-IN" b="0" dirty="0">
              <a:solidFill>
                <a:schemeClr val="tx1"/>
              </a:solidFill>
            </a:endParaRPr>
          </a:p>
          <a:p>
            <a:r>
              <a:rPr lang="en-US" b="0" dirty="0" smtClean="0"/>
              <a:t>AICTE </a:t>
            </a:r>
            <a:r>
              <a:rPr lang="en-US" b="0" dirty="0"/>
              <a:t>Internship Student Registration ID) </a:t>
            </a:r>
            <a:r>
              <a:rPr lang="en-US" b="0" dirty="0" smtClean="0"/>
              <a:t>:</a:t>
            </a:r>
          </a:p>
          <a:p>
            <a:r>
              <a:rPr lang="en-US" b="0" dirty="0" smtClean="0"/>
              <a:t> </a:t>
            </a:r>
            <a:r>
              <a:rPr lang="en-US" b="0" dirty="0" smtClean="0"/>
              <a:t>STU676f774b499a01735358283</a:t>
            </a:r>
            <a:endParaRPr lang="en-IN" b="0" dirty="0" smtClean="0">
              <a:solidFill>
                <a:schemeClr val="tx1"/>
              </a:solidFill>
            </a:endParaRPr>
          </a:p>
          <a:p>
            <a:pPr algn="r"/>
            <a:endParaRPr lang="en-IN" b="0" dirty="0" smtClean="0">
              <a:solidFill>
                <a:schemeClr val="tx1"/>
              </a:solidFill>
            </a:endParaRPr>
          </a:p>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361510" y="391887"/>
            <a:ext cx="5120640" cy="1271450"/>
          </a:xfrm>
        </p:spPr>
        <p:txBody>
          <a:bodyPr>
            <a:normAutofit fontScale="90000"/>
          </a:bodyPr>
          <a:lstStyle/>
          <a:p>
            <a:r>
              <a:rPr lang="en-GB" sz="3200" dirty="0" smtClean="0"/>
              <a:t>Project Title –</a:t>
            </a:r>
            <a:br>
              <a:rPr lang="en-GB" sz="3200" dirty="0" smtClean="0"/>
            </a:br>
            <a:r>
              <a:rPr lang="en-GB" sz="3200" dirty="0" smtClean="0"/>
              <a:t> DAPP for LAND REGISTRY</a:t>
            </a:r>
            <a:br>
              <a:rPr lang="en-GB" sz="3200" dirty="0" smtClean="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2">
                                            <p:txEl>
                                              <p:pRg st="3" end="3"/>
                                            </p:txEl>
                                          </p:spTgt>
                                        </p:tgtEl>
                                        <p:attrNameLst>
                                          <p:attrName>style.visibility</p:attrName>
                                        </p:attrNameLst>
                                      </p:cBhvr>
                                      <p:to>
                                        <p:strVal val="visible"/>
                                      </p:to>
                                    </p:set>
                                    <p:animEffect transition="in" filter="randombar(horizontal)">
                                      <p:cBhvr>
                                        <p:cTn id="47" dur="500"/>
                                        <p:tgtEl>
                                          <p:spTgt spid="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52" dur="500"/>
                                        <p:tgtEl>
                                          <p:spTgt spid="2">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57" dur="500"/>
                                        <p:tgtEl>
                                          <p:spTgt spid="2">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2">
                                            <p:txEl>
                                              <p:pRg st="6" end="6"/>
                                            </p:txEl>
                                          </p:spTgt>
                                        </p:tgtEl>
                                        <p:attrNameLst>
                                          <p:attrName>style.visibility</p:attrName>
                                        </p:attrNameLst>
                                      </p:cBhvr>
                                      <p:to>
                                        <p:strVal val="visible"/>
                                      </p:to>
                                    </p:set>
                                    <p:animEffect transition="in" filter="randombar(horizontal)">
                                      <p:cBhvr>
                                        <p:cTn id="62" dur="500"/>
                                        <p:tgtEl>
                                          <p:spTgt spid="2">
                                            <p:txEl>
                                              <p:pRg st="6" end="6"/>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
                                            <p:txEl>
                                              <p:pRg st="7" end="7"/>
                                            </p:txEl>
                                          </p:spTgt>
                                        </p:tgtEl>
                                        <p:attrNameLst>
                                          <p:attrName>style.visibility</p:attrName>
                                        </p:attrNameLst>
                                      </p:cBhvr>
                                      <p:to>
                                        <p:strVal val="visible"/>
                                      </p:to>
                                    </p:set>
                                    <p:animEffect transition="in" filter="randombar(horizontal)">
                                      <p:cBhvr>
                                        <p:cTn id="6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79" y="1875556"/>
            <a:ext cx="7592423" cy="4319687"/>
          </a:xfrm>
        </p:spPr>
        <p:txBody>
          <a:bodyPr>
            <a:normAutofit fontScale="32500" lnSpcReduction="20000"/>
          </a:bodyPr>
          <a:lstStyle/>
          <a:p>
            <a:pPr marL="0" indent="0">
              <a:buNone/>
            </a:pPr>
            <a:r>
              <a:rPr lang="en-US" sz="2800" b="1" dirty="0"/>
              <a:t>The traditional land registry system is fraught with challenges that compromise its efficiency, security, and transparency. These challenges include</a:t>
            </a:r>
            <a:r>
              <a:rPr lang="en-US" sz="2800" dirty="0"/>
              <a:t>:</a:t>
            </a:r>
          </a:p>
          <a:p>
            <a:r>
              <a:rPr lang="en-US" sz="2800" b="1" dirty="0"/>
              <a:t>Fraud and Manipulation:</a:t>
            </a:r>
            <a:r>
              <a:rPr lang="en-US" sz="2800" dirty="0"/>
              <a:t> Centralized databases are susceptible to unauthorized alterations, leading to fraudulent claims and disputes over land ownership.</a:t>
            </a:r>
          </a:p>
          <a:p>
            <a:r>
              <a:rPr lang="en-US" sz="2800" b="1" dirty="0"/>
              <a:t>Inefficiency:</a:t>
            </a:r>
            <a:r>
              <a:rPr lang="en-US" sz="2800" dirty="0"/>
              <a:t> The current process involves extensive paperwork and bureaucratic procedures, resulting in prolonged processing times for property transactions.</a:t>
            </a:r>
          </a:p>
          <a:p>
            <a:r>
              <a:rPr lang="en-US" sz="2800" b="1" dirty="0"/>
              <a:t>Lack of Transparency:</a:t>
            </a:r>
            <a:r>
              <a:rPr lang="en-US" sz="2800" dirty="0"/>
              <a:t> Limited visibility into ownership records can lead to disputes and challenges in verifying legitimate property titles.</a:t>
            </a:r>
          </a:p>
          <a:p>
            <a:r>
              <a:rPr lang="en-US" sz="2800" b="1" dirty="0"/>
              <a:t>High Transaction Costs:</a:t>
            </a:r>
            <a:r>
              <a:rPr lang="en-US" sz="2800" dirty="0"/>
              <a:t> The involvement of intermediaries and administrative fees increases the cost of property transactions.</a:t>
            </a:r>
          </a:p>
          <a:p>
            <a:r>
              <a:rPr lang="en-US" sz="2800" dirty="0"/>
              <a:t>To address these issues, the proposed project aims to develop a decentralized application (</a:t>
            </a:r>
            <a:r>
              <a:rPr lang="en-US" sz="2800" dirty="0" err="1"/>
              <a:t>DApp</a:t>
            </a:r>
            <a:r>
              <a:rPr lang="en-US" sz="2800" dirty="0"/>
              <a:t>) leveraging </a:t>
            </a:r>
            <a:r>
              <a:rPr lang="en-US" sz="2800" dirty="0" err="1"/>
              <a:t>blockchain</a:t>
            </a:r>
            <a:r>
              <a:rPr lang="en-US" sz="2800" dirty="0"/>
              <a:t> technology to create a more secure, transparent, and efficient land registry system. By utilizing the immutable and decentralized nature of </a:t>
            </a:r>
            <a:r>
              <a:rPr lang="en-US" sz="2800" dirty="0" err="1"/>
              <a:t>blockchain</a:t>
            </a:r>
            <a:r>
              <a:rPr lang="en-US" sz="2800" dirty="0"/>
              <a:t>, the system will:</a:t>
            </a:r>
          </a:p>
          <a:p>
            <a:r>
              <a:rPr lang="en-US" sz="2800" b="1" dirty="0"/>
              <a:t>Ensure Data Integrity:</a:t>
            </a:r>
            <a:r>
              <a:rPr lang="en-US" sz="2800" dirty="0"/>
              <a:t> Property records will be stored on the </a:t>
            </a:r>
            <a:r>
              <a:rPr lang="en-US" sz="2800" dirty="0" err="1"/>
              <a:t>blockchain</a:t>
            </a:r>
            <a:r>
              <a:rPr lang="en-US" sz="2800" dirty="0"/>
              <a:t>, making them tamper-proof and easily verifiable.</a:t>
            </a:r>
          </a:p>
          <a:p>
            <a:r>
              <a:rPr lang="en-US" sz="2800" b="1" dirty="0"/>
              <a:t>Streamline Processes:</a:t>
            </a:r>
            <a:r>
              <a:rPr lang="en-US" sz="2800" dirty="0"/>
              <a:t> Smart contracts will automate property transfers, reducing the need for intermediaries and minimizing processing times.</a:t>
            </a:r>
          </a:p>
          <a:p>
            <a:r>
              <a:rPr lang="en-US" sz="2800" b="1" dirty="0"/>
              <a:t>Enhance Transparency:</a:t>
            </a:r>
            <a:r>
              <a:rPr lang="en-US" sz="2800" dirty="0"/>
              <a:t> All transactions and ownership records will be publicly accessible on the </a:t>
            </a:r>
            <a:r>
              <a:rPr lang="en-US" sz="2800" dirty="0" err="1"/>
              <a:t>blockchain</a:t>
            </a:r>
            <a:r>
              <a:rPr lang="en-US" sz="2800" dirty="0"/>
              <a:t>, providing a clear and auditable trail of property ownership.</a:t>
            </a:r>
          </a:p>
          <a:p>
            <a:r>
              <a:rPr lang="en-US" sz="2800" b="1" dirty="0"/>
              <a:t>Reduce Costs:</a:t>
            </a:r>
            <a:r>
              <a:rPr lang="en-US" sz="2800" dirty="0"/>
              <a:t> By eliminating intermediaries and automating processes, transaction costs will be significantly lowered</a:t>
            </a:r>
            <a:r>
              <a:rPr lang="en-US" sz="2800" dirty="0" smtClean="0"/>
              <a:t>.</a:t>
            </a:r>
          </a:p>
          <a:p>
            <a:pPr marL="0" indent="0">
              <a:buNone/>
            </a:pPr>
            <a:r>
              <a:rPr lang="en-US" sz="2800" b="1" dirty="0"/>
              <a:t>This project seeks to revolutionize the land registration process by implementing a </a:t>
            </a:r>
            <a:r>
              <a:rPr lang="en-US" sz="2800" b="1" dirty="0" err="1"/>
              <a:t>blockchain</a:t>
            </a:r>
            <a:r>
              <a:rPr lang="en-US" sz="2800" b="1" dirty="0"/>
              <a:t>-based </a:t>
            </a:r>
            <a:r>
              <a:rPr lang="en-US" sz="2800" b="1" dirty="0" err="1"/>
              <a:t>DApp</a:t>
            </a:r>
            <a:r>
              <a:rPr lang="en-US" sz="2800" b="1" dirty="0"/>
              <a:t> that addresses the shortcomings of the traditional system, ultimately providing a more secure, transparent, and efficient method for managing property ownership.</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227909" y="200298"/>
            <a:ext cx="5521234" cy="478971"/>
          </a:xfrm>
        </p:spPr>
        <p:txBody>
          <a:bodyPr>
            <a:normAutofit fontScale="90000"/>
          </a:bodyPr>
          <a:lstStyle/>
          <a:p>
            <a:r>
              <a:rPr lang="en-US" dirty="0" smtClean="0"/>
              <a:t>Project Description:</a:t>
            </a:r>
            <a:r>
              <a:rPr lang="en-US" dirty="0"/>
              <a:t/>
            </a:r>
            <a:br>
              <a:rPr lang="en-US" dirty="0"/>
            </a:br>
            <a:r>
              <a:rPr lang="en-US" dirty="0"/>
              <a:t>Project Overview:</a:t>
            </a:r>
            <a:br>
              <a:rPr lang="en-US" dirty="0"/>
            </a:br>
            <a:r>
              <a:rPr lang="en-US" sz="900" b="0" dirty="0"/>
              <a:t>The traditional land registry systems are often plagued by inefficiencies, security vulnerabilities, and a lack of transparency, leading to issues such as fraudulent ownership claims, bureaucratic delays, and high transaction costs. To address these challenges, this project proposes the development of a decentralized application (</a:t>
            </a:r>
            <a:r>
              <a:rPr lang="en-US" sz="900" b="0" dirty="0" err="1"/>
              <a:t>DApp</a:t>
            </a:r>
            <a:r>
              <a:rPr lang="en-US" sz="900" b="0" dirty="0"/>
              <a:t>) utilizing </a:t>
            </a:r>
            <a:r>
              <a:rPr lang="en-US" sz="900" b="0" dirty="0" err="1"/>
              <a:t>blockchain</a:t>
            </a:r>
            <a:r>
              <a:rPr lang="en-US" sz="900" b="0" dirty="0"/>
              <a:t> technology to create a secure, transparent, and efficient land registry system. By leveraging </a:t>
            </a:r>
            <a:r>
              <a:rPr lang="en-US" sz="900" b="0" dirty="0" err="1"/>
              <a:t>blockchain's</a:t>
            </a:r>
            <a:r>
              <a:rPr lang="en-US" sz="900" b="0" dirty="0"/>
              <a:t> immutable ledger and smart contracts, the system aims to ensure tamper-proof property records, streamline ownership transfers, and reduce reliance on intermediaries, thereby enhancing trust and reducing costs in property transactions.</a:t>
            </a:r>
            <a:br>
              <a:rPr lang="en-US" sz="900" b="0" dirty="0"/>
            </a:br>
            <a:r>
              <a:rPr lang="en-US" sz="900" b="0" dirty="0"/>
              <a:t>Objectives:</a:t>
            </a:r>
            <a:br>
              <a:rPr lang="en-US" sz="900" b="0" dirty="0"/>
            </a:br>
            <a:r>
              <a:rPr lang="en-US" sz="900" b="0" dirty="0"/>
              <a:t>Enhance Security and Data Integrity: Implement a tamper-proof system where property records are securely stored on a </a:t>
            </a:r>
            <a:r>
              <a:rPr lang="en-US" sz="900" b="0" dirty="0" err="1"/>
              <a:t>blockchain</a:t>
            </a:r>
            <a:r>
              <a:rPr lang="en-US" sz="900" b="0" dirty="0"/>
              <a:t>, ensuring data integrity and reducing the risk of fraud.</a:t>
            </a:r>
            <a:br>
              <a:rPr lang="en-US" sz="900" b="0" dirty="0"/>
            </a:br>
            <a:r>
              <a:rPr lang="en-US" sz="900" b="0" dirty="0"/>
              <a:t>Increase Transparency: Provide a transparent platform where all stakeholders can access and verify property records, thereby reducing disputes and building trust among parties.</a:t>
            </a:r>
            <a:br>
              <a:rPr lang="en-US" sz="900" b="0" dirty="0"/>
            </a:br>
            <a:r>
              <a:rPr lang="en-US" sz="900" b="0" dirty="0"/>
              <a:t>Streamline Processes: Utilize smart contracts to automate property transactions, reducing the need for intermediaries and minimizing processing times.</a:t>
            </a:r>
            <a:br>
              <a:rPr lang="en-US" sz="900" b="0" dirty="0"/>
            </a:br>
            <a:r>
              <a:rPr lang="en-US" sz="900" b="0" dirty="0"/>
              <a:t>Reduce Costs: By automating processes and reducing reliance on intermediaries, transaction costs associated with property transfers can be significantly lowered.</a:t>
            </a:r>
            <a:br>
              <a:rPr lang="en-US" sz="900" b="0" dirty="0"/>
            </a:br>
            <a:r>
              <a:rPr lang="en-US" sz="900" b="0" dirty="0"/>
              <a:t>Key Features:</a:t>
            </a:r>
            <a:br>
              <a:rPr lang="en-US" sz="900" b="0" dirty="0"/>
            </a:br>
            <a:r>
              <a:rPr lang="en-US" sz="900" b="0" dirty="0"/>
              <a:t>Immutable Record-Keeping: Each property title is represented as a non-fungible token (NFT) on the </a:t>
            </a:r>
            <a:r>
              <a:rPr lang="en-US" sz="900" b="0" dirty="0" err="1"/>
              <a:t>blockchain</a:t>
            </a:r>
            <a:r>
              <a:rPr lang="en-US" sz="900" b="0" dirty="0"/>
              <a:t>, containing essential details such as GPS coordinates, ownership history, and legal documents.</a:t>
            </a:r>
            <a:br>
              <a:rPr lang="en-US" sz="900" b="0" dirty="0"/>
            </a:br>
            <a:r>
              <a:rPr lang="en-US" sz="900" b="0" dirty="0"/>
              <a:t>Smart Contract Automation: Smart contracts facilitate automatic execution of agreements when predefined conditions are met, ensuring swift and error-free property transfers.</a:t>
            </a:r>
            <a:br>
              <a:rPr lang="en-US" sz="900" b="0" dirty="0"/>
            </a:br>
            <a:r>
              <a:rPr lang="en-US" sz="900" b="0" dirty="0"/>
              <a:t>Decentralized Access: Authorized stakeholders, including government agencies, buyers, sellers, and financial institutions, can access and verify records in real-time, ensuring consistency and reducing the potential for disputes.</a:t>
            </a:r>
            <a:br>
              <a:rPr lang="en-US" sz="900" b="0" dirty="0"/>
            </a:br>
            <a:r>
              <a:rPr lang="en-US" sz="900" b="0" dirty="0"/>
              <a:t>Auditability: The system maintains a complete and transparent history of all transactions, enabling easy auditing and verification of property titles.</a:t>
            </a:r>
            <a:br>
              <a:rPr lang="en-US" sz="900" b="0" dirty="0"/>
            </a:br>
            <a:r>
              <a:rPr lang="en-US" sz="900" b="0" dirty="0"/>
              <a:t>Technical Approach:</a:t>
            </a:r>
            <a:br>
              <a:rPr lang="en-US" sz="900" b="0" dirty="0"/>
            </a:br>
            <a:r>
              <a:rPr lang="en-US" sz="900" b="0" dirty="0"/>
              <a:t>The application will be built on a permissioned </a:t>
            </a:r>
            <a:r>
              <a:rPr lang="en-US" sz="900" b="0" dirty="0" err="1"/>
              <a:t>blockchain</a:t>
            </a:r>
            <a:r>
              <a:rPr lang="en-US" sz="900" b="0" dirty="0"/>
              <a:t> platform, such as </a:t>
            </a:r>
            <a:r>
              <a:rPr lang="en-US" sz="900" b="0" dirty="0" err="1"/>
              <a:t>Hyperledger</a:t>
            </a:r>
            <a:r>
              <a:rPr lang="en-US" sz="900" b="0" dirty="0"/>
              <a:t> Fabric, which offers a modular architecture and supports pluggable consensus protocols. This setup ensures that only authorized participants can validate and record transactions, maintaining data privacy while leveraging the benefits of </a:t>
            </a:r>
            <a:r>
              <a:rPr lang="en-US" sz="900" b="0" dirty="0" err="1"/>
              <a:t>blockchain</a:t>
            </a:r>
            <a:r>
              <a:rPr lang="en-US" sz="900" b="0" dirty="0"/>
              <a:t> technology. Smart contracts will be developed to handle various processes, including title transfers, lien management, and verification procedures.</a:t>
            </a:r>
            <a:br>
              <a:rPr lang="en-US" sz="900" b="0" dirty="0"/>
            </a:br>
            <a:r>
              <a:rPr lang="en-US" sz="900" b="0" dirty="0"/>
              <a:t>Implementation Steps:</a:t>
            </a:r>
            <a:br>
              <a:rPr lang="en-US" sz="900" b="0" dirty="0"/>
            </a:br>
            <a:r>
              <a:rPr lang="en-US" sz="900" b="0" dirty="0"/>
              <a:t>Requirement Analysis: Engage with stakeholders to gather detailed requirements and understand existing workflows.</a:t>
            </a:r>
            <a:br>
              <a:rPr lang="en-US" sz="900" b="0" dirty="0"/>
            </a:br>
            <a:r>
              <a:rPr lang="en-US" sz="900" b="0" dirty="0"/>
              <a:t>System Design: Architect the </a:t>
            </a:r>
            <a:r>
              <a:rPr lang="en-US" sz="900" b="0" dirty="0" err="1"/>
              <a:t>blockchain</a:t>
            </a:r>
            <a:r>
              <a:rPr lang="en-US" sz="900" b="0" dirty="0"/>
              <a:t> network, define smart contract logic, and design the user interface for the </a:t>
            </a:r>
            <a:r>
              <a:rPr lang="en-US" sz="900" b="0" dirty="0" err="1"/>
              <a:t>DApp</a:t>
            </a:r>
            <a:r>
              <a:rPr lang="en-US" sz="900" b="0" dirty="0" smtClean="0"/>
              <a:t>.</a:t>
            </a:r>
            <a:r>
              <a:rPr lang="en-US" sz="900" b="0" dirty="0"/>
              <a:t/>
            </a:r>
            <a:br>
              <a:rPr lang="en-US" sz="900" b="0" dirty="0"/>
            </a:br>
            <a:r>
              <a:rPr lang="en-US" sz="900" b="0" dirty="0"/>
              <a:t>Training and Support: Provide training sessions for users and establish a support system for ongoing assistance.</a:t>
            </a:r>
            <a:br>
              <a:rPr lang="en-US" sz="900" b="0" dirty="0"/>
            </a:br>
            <a:r>
              <a:rPr lang="en-US" sz="900" b="0" dirty="0"/>
              <a:t>Potential Challenges:</a:t>
            </a:r>
            <a:br>
              <a:rPr lang="en-US" sz="900" b="0" dirty="0"/>
            </a:br>
            <a:r>
              <a:rPr lang="en-US" sz="900" b="0" dirty="0"/>
              <a:t>Regulatory Compliance: Ensuring the system adheres to local laws and regulations governing property </a:t>
            </a:r>
            <a:r>
              <a:rPr lang="en-US" sz="900" b="0" dirty="0" smtClean="0"/>
              <a:t>transactions</a:t>
            </a:r>
            <a:r>
              <a:rPr lang="en-US" sz="900" b="0" dirty="0"/>
              <a:t>.</a:t>
            </a: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lnSpcReduction="10000"/>
          </a:bodyPr>
          <a:lstStyle/>
          <a:p>
            <a:pPr marL="0" indent="0">
              <a:buNone/>
            </a:pPr>
            <a:r>
              <a:rPr lang="en-US" sz="900" dirty="0"/>
              <a:t>A </a:t>
            </a:r>
            <a:r>
              <a:rPr lang="en-US" sz="900" dirty="0" err="1"/>
              <a:t>blockchain</a:t>
            </a:r>
            <a:r>
              <a:rPr lang="en-US" sz="900" dirty="0"/>
              <a:t>-based land registry system involves various end users, each interacting with the platform to fulfill specific roles and responsibilities:</a:t>
            </a:r>
          </a:p>
          <a:p>
            <a:r>
              <a:rPr lang="en-US" sz="900" b="1" dirty="0"/>
              <a:t>Property Owners and Sellers:</a:t>
            </a:r>
            <a:r>
              <a:rPr lang="en-US" sz="900" dirty="0"/>
              <a:t> Individuals or entities who hold legal titles to properties and wish to sell or transfer ownership. They utilize the platform to upload property details, images, and related documents, ensuring that potential buyers have access to accurate and verified information. </a:t>
            </a:r>
            <a:r>
              <a:rPr lang="en-US" sz="900" dirty="0">
                <a:hlinkClick r:id="rId2"/>
              </a:rPr>
              <a:t>thegatewaydigital.com</a:t>
            </a:r>
            <a:endParaRPr lang="en-US" sz="900" dirty="0"/>
          </a:p>
          <a:p>
            <a:r>
              <a:rPr lang="en-US" sz="900" b="1" dirty="0"/>
              <a:t>Prospective Buyers:</a:t>
            </a:r>
            <a:r>
              <a:rPr lang="en-US" sz="900" dirty="0"/>
              <a:t> Individuals or organizations interested in purchasing property. They access the platform to view available properties, verify ownership details, and engage in transactions. The system provides them with transparent and immutable records of property histories, enhancing trust in the purchasing process.</a:t>
            </a:r>
          </a:p>
          <a:p>
            <a:r>
              <a:rPr lang="en-US" sz="900" b="1" dirty="0"/>
              <a:t>Government Authorities and Land Administrators:</a:t>
            </a:r>
            <a:r>
              <a:rPr lang="en-US" sz="900" dirty="0"/>
              <a:t> Officials responsible for overseeing land transactions and maintaining property records. They use the platform to validate and record property transfers, ensuring compliance with legal and regulatory frameworks. The </a:t>
            </a:r>
            <a:r>
              <a:rPr lang="en-US" sz="900" dirty="0" err="1"/>
              <a:t>blockchain's</a:t>
            </a:r>
            <a:r>
              <a:rPr lang="en-US" sz="900" dirty="0"/>
              <a:t> immutable ledger aids in reducing disputes and streamlining administrative processes.</a:t>
            </a:r>
          </a:p>
          <a:p>
            <a:r>
              <a:rPr lang="en-US" sz="900" b="1" dirty="0"/>
              <a:t>Financial Institutions and Mortgage Providers:</a:t>
            </a:r>
            <a:r>
              <a:rPr lang="en-US" sz="900" dirty="0"/>
              <a:t> Banks and lending institutions that offer financial services related to property transactions. They interact with the platform to assess property titles, verify ownership, and process loans or mortgages. The transparent records facilitate quicker decision-making and reduce the risk of fraud.</a:t>
            </a:r>
          </a:p>
          <a:p>
            <a:r>
              <a:rPr lang="en-US" sz="900" b="1" dirty="0"/>
              <a:t>Surveyors and Land Inspectors:</a:t>
            </a:r>
            <a:r>
              <a:rPr lang="en-US" sz="900" dirty="0"/>
              <a:t> Professionals tasked with assessing property boundaries, conditions, and valuations. They contribute data to the platform, such as GPS coordinates and inspection reports, ensuring that all property information is accurate and up-to-date.</a:t>
            </a:r>
          </a:p>
          <a:p>
            <a:r>
              <a:rPr lang="en-US" sz="900" b="1" dirty="0"/>
              <a:t>Legal Professionals:</a:t>
            </a:r>
            <a:r>
              <a:rPr lang="en-US" sz="900" dirty="0"/>
              <a:t> Lawyers and legal advisors who assist in drafting contracts, resolving disputes, and ensuring that property transactions adhere to legal requirements. They utilize the platform to access historical records, verify ownership, and facilitate the legal aspects of property transfers.</a:t>
            </a:r>
          </a:p>
          <a:p>
            <a:r>
              <a:rPr lang="en-US" sz="900" b="1" dirty="0"/>
              <a:t>General Public and Researchers:</a:t>
            </a:r>
            <a:r>
              <a:rPr lang="en-US" sz="900" dirty="0"/>
              <a:t> Individuals seeking information on property records for various purposes, including research, investment analysis, or personal interest. The platform provides a transparent and accessible repository of land records, contributing to informed decision-making and public trust.</a:t>
            </a:r>
          </a:p>
          <a:p>
            <a:pPr marL="0" indent="0">
              <a:buNone/>
            </a:pPr>
            <a:r>
              <a:rPr lang="en-US" sz="900" dirty="0"/>
              <a:t>By accommodating these diverse end users, a </a:t>
            </a:r>
            <a:r>
              <a:rPr lang="en-US" sz="900" dirty="0" err="1"/>
              <a:t>blockchain</a:t>
            </a:r>
            <a:r>
              <a:rPr lang="en-US" sz="900" dirty="0"/>
              <a:t>-based land registry system aims to create a more secure, transparent, and efficient framework for managing property transactions and records.</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3"/>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56819"/>
            <a:ext cx="5306291" cy="847817"/>
          </a:xfrm>
        </p:spPr>
        <p:txBody>
          <a:bodyPr>
            <a:normAutofit/>
          </a:bodyPr>
          <a:lstStyle/>
          <a:p>
            <a:r>
              <a:rPr lang="en-US" dirty="0" smtClean="0"/>
              <a:t>Technology Used</a:t>
            </a:r>
            <a:endParaRPr lang="en-US" dirty="0"/>
          </a:p>
        </p:txBody>
      </p:sp>
      <p:sp>
        <p:nvSpPr>
          <p:cNvPr id="3" name="Rectangle 1"/>
          <p:cNvSpPr>
            <a:spLocks noGrp="1" noChangeArrowheads="1"/>
          </p:cNvSpPr>
          <p:nvPr>
            <p:ph type="body" sz="quarter" idx="12"/>
          </p:nvPr>
        </p:nvSpPr>
        <p:spPr bwMode="auto">
          <a:xfrm>
            <a:off x="660399" y="680665"/>
            <a:ext cx="1007727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Blockchain</a:t>
            </a:r>
            <a:r>
              <a:rPr kumimoji="0" lang="en-US" altLang="en-US" sz="1800" b="1" i="0" u="none" strike="noStrike" cap="none" normalizeH="0" baseline="0" dirty="0" smtClean="0">
                <a:ln>
                  <a:noFill/>
                </a:ln>
                <a:solidFill>
                  <a:schemeClr val="tx1"/>
                </a:solidFill>
                <a:effectLst/>
                <a:latin typeface="Arial" panose="020B0604020202020204" pitchFamily="34" charset="0"/>
              </a:rPr>
              <a:t> Platform:</a:t>
            </a:r>
            <a:r>
              <a:rPr kumimoji="0" lang="en-US" altLang="en-US" sz="1800" b="0" i="0" u="none" strike="noStrike" cap="none" normalizeH="0" baseline="0" dirty="0" smtClean="0">
                <a:ln>
                  <a:noFill/>
                </a:ln>
                <a:solidFill>
                  <a:schemeClr val="tx1"/>
                </a:solidFill>
                <a:effectLst/>
                <a:latin typeface="Arial" panose="020B0604020202020204" pitchFamily="34" charset="0"/>
              </a:rPr>
              <a:t> A decentralized ledger that records all transactions related to land ownership. Platforms like </a:t>
            </a:r>
            <a:r>
              <a:rPr kumimoji="0" lang="en-US" altLang="en-US" sz="1800" b="0" i="0" u="none" strike="noStrike" cap="none" normalizeH="0" baseline="0" dirty="0" err="1" smtClean="0">
                <a:ln>
                  <a:noFill/>
                </a:ln>
                <a:solidFill>
                  <a:schemeClr val="tx1"/>
                </a:solidFill>
                <a:effectLst/>
                <a:latin typeface="Arial" panose="020B0604020202020204" pitchFamily="34" charset="0"/>
              </a:rPr>
              <a:t>Ethereum</a:t>
            </a:r>
            <a:r>
              <a:rPr kumimoji="0" lang="en-US" altLang="en-US" sz="1800" b="0" i="0" u="none" strike="noStrike" cap="none" normalizeH="0" baseline="0" dirty="0" smtClean="0">
                <a:ln>
                  <a:noFill/>
                </a:ln>
                <a:solidFill>
                  <a:schemeClr val="tx1"/>
                </a:solidFill>
                <a:effectLst/>
                <a:latin typeface="Arial" panose="020B0604020202020204" pitchFamily="34" charset="0"/>
              </a:rPr>
              <a:t> are commonly used due to their support for smart contracts, which automate and enforce agreements without the need for intermediaries.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hlinkClick r:id="rId5"/>
              </a:rPr>
              <a:t>github.com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Smart Contracts:</a:t>
            </a:r>
            <a:r>
              <a:rPr kumimoji="0" lang="en-US" altLang="en-US" sz="1800" b="0" i="0" u="none" strike="noStrike" cap="none" normalizeH="0" baseline="0" dirty="0" smtClean="0">
                <a:ln>
                  <a:noFill/>
                </a:ln>
                <a:solidFill>
                  <a:schemeClr val="tx1"/>
                </a:solidFill>
                <a:effectLst/>
                <a:latin typeface="Arial" panose="020B0604020202020204" pitchFamily="34" charset="0"/>
              </a:rPr>
              <a:t> Self-executing contracts with terms directly written into code. In the context of land registry, smart contracts facilitate automatic ownership transfers when predefined conditions are met, reducing the risk of fraud and errors.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hlinkClick r:id="rId6"/>
              </a:rPr>
              <a:t>blockchainappfactory.com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Cryptographic Techniques:</a:t>
            </a:r>
            <a:r>
              <a:rPr kumimoji="0" lang="en-US" altLang="en-US" sz="1800" b="0" i="0" u="none" strike="noStrike" cap="none" normalizeH="0" baseline="0" dirty="0" smtClean="0">
                <a:ln>
                  <a:noFill/>
                </a:ln>
                <a:solidFill>
                  <a:schemeClr val="tx1"/>
                </a:solidFill>
                <a:effectLst/>
                <a:latin typeface="Arial" panose="020B0604020202020204" pitchFamily="34" charset="0"/>
              </a:rPr>
              <a:t> Asymmetric cryptography ensures that only authorized parties can access or modify land records. Each piece of land can be uniquely coded and linked to a smart key, enhancing security and reducing the potential for fraud.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hlinkClick r:id="rId6"/>
              </a:rPr>
              <a:t>blockchainappfactory.com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Decentralized Applications (</a:t>
            </a:r>
            <a:r>
              <a:rPr kumimoji="0" lang="en-US" altLang="en-US" sz="1800" b="1" i="0" u="none" strike="noStrike" cap="none" normalizeH="0" baseline="0" dirty="0" err="1" smtClean="0">
                <a:ln>
                  <a:noFill/>
                </a:ln>
                <a:solidFill>
                  <a:schemeClr val="tx1"/>
                </a:solidFill>
                <a:effectLst/>
                <a:latin typeface="Arial" panose="020B0604020202020204" pitchFamily="34" charset="0"/>
              </a:rPr>
              <a:t>DApps</a:t>
            </a:r>
            <a:r>
              <a:rPr kumimoji="0" lang="en-US" altLang="en-US" sz="1800" b="1" i="0" u="none" strike="noStrike" cap="none" normalizeH="0" baseline="0" dirty="0" smtClean="0">
                <a:ln>
                  <a:noFill/>
                </a:ln>
                <a:solidFill>
                  <a:schemeClr val="tx1"/>
                </a:solidFill>
                <a:effectLst/>
                <a:latin typeface="Arial" panose="020B0604020202020204" pitchFamily="34" charset="0"/>
              </a:rPr>
              <a:t>):</a:t>
            </a:r>
            <a:r>
              <a:rPr kumimoji="0" lang="en-US" altLang="en-US" sz="1800" b="0" i="0" u="none" strike="noStrike" cap="none" normalizeH="0" baseline="0" dirty="0" smtClean="0">
                <a:ln>
                  <a:noFill/>
                </a:ln>
                <a:solidFill>
                  <a:schemeClr val="tx1"/>
                </a:solidFill>
                <a:effectLst/>
                <a:latin typeface="Arial" panose="020B0604020202020204" pitchFamily="34" charset="0"/>
              </a:rPr>
              <a:t> User interfaces that interact with the </a:t>
            </a:r>
            <a:r>
              <a:rPr kumimoji="0" lang="en-US" altLang="en-US" sz="1800" b="0" i="0" u="none" strike="noStrike" cap="none" normalizeH="0" baseline="0" dirty="0" err="1" smtClean="0">
                <a:ln>
                  <a:noFill/>
                </a:ln>
                <a:solidFill>
                  <a:schemeClr val="tx1"/>
                </a:solidFill>
                <a:effectLst/>
                <a:latin typeface="Arial" panose="020B0604020202020204" pitchFamily="34" charset="0"/>
              </a:rPr>
              <a:t>blockchain</a:t>
            </a:r>
            <a:r>
              <a:rPr kumimoji="0" lang="en-US" altLang="en-US" sz="1800" b="0" i="0" u="none" strike="noStrike" cap="none" normalizeH="0" baseline="0" dirty="0" smtClean="0">
                <a:ln>
                  <a:noFill/>
                </a:ln>
                <a:solidFill>
                  <a:schemeClr val="tx1"/>
                </a:solidFill>
                <a:effectLst/>
                <a:latin typeface="Arial" panose="020B0604020202020204" pitchFamily="34" charset="0"/>
              </a:rPr>
              <a:t> network, allowing stakeholders such as property owners, buyers, government officials, and financial institutions to access and manage land records seamlessly.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hlinkClick r:id="rId5"/>
              </a:rPr>
              <a:t>github.com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Database Integration:</a:t>
            </a:r>
            <a:r>
              <a:rPr kumimoji="0" lang="en-US" altLang="en-US" sz="1800" b="0" i="0" u="none" strike="noStrike" cap="none" normalizeH="0" baseline="0" dirty="0" smtClean="0">
                <a:ln>
                  <a:noFill/>
                </a:ln>
                <a:solidFill>
                  <a:schemeClr val="tx1"/>
                </a:solidFill>
                <a:effectLst/>
                <a:latin typeface="Arial" panose="020B0604020202020204" pitchFamily="34" charset="0"/>
              </a:rPr>
              <a:t> While </a:t>
            </a:r>
            <a:r>
              <a:rPr kumimoji="0" lang="en-US" altLang="en-US" sz="1800" b="0" i="0" u="none" strike="noStrike" cap="none" normalizeH="0" baseline="0" dirty="0" err="1" smtClean="0">
                <a:ln>
                  <a:noFill/>
                </a:ln>
                <a:solidFill>
                  <a:schemeClr val="tx1"/>
                </a:solidFill>
                <a:effectLst/>
                <a:latin typeface="Arial" panose="020B0604020202020204" pitchFamily="34" charset="0"/>
              </a:rPr>
              <a:t>blockchain</a:t>
            </a:r>
            <a:r>
              <a:rPr kumimoji="0" lang="en-US" altLang="en-US" sz="1800" b="0" i="0" u="none" strike="noStrike" cap="none" normalizeH="0" baseline="0" dirty="0" smtClean="0">
                <a:ln>
                  <a:noFill/>
                </a:ln>
                <a:solidFill>
                  <a:schemeClr val="tx1"/>
                </a:solidFill>
                <a:effectLst/>
                <a:latin typeface="Arial" panose="020B0604020202020204" pitchFamily="34" charset="0"/>
              </a:rPr>
              <a:t> serves as the immutable ledger, integrating it with traditional databases can enhance data retrieval and management capabilities, providing a comprehensive solution for land record management.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smtClean="0">
                <a:ln>
                  <a:noFill/>
                </a:ln>
                <a:solidFill>
                  <a:schemeClr val="tx1"/>
                </a:solidFill>
                <a:effectLst/>
                <a:latin typeface="Arial" panose="020B0604020202020204" pitchFamily="34" charset="0"/>
                <a:hlinkClick r:id="rId7"/>
              </a:rPr>
              <a:t>modex.tech</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GB" dirty="0"/>
          </a:p>
          <a:p>
            <a:endParaRPr lang="en-IN" sz="2000" b="0" u="sng" dirty="0">
              <a:solidFill>
                <a:srgbClr val="0070C0"/>
              </a:solidFill>
            </a:endParaRPr>
          </a:p>
          <a:p>
            <a:endParaRPr lang="en-IN" sz="2000"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IN" dirty="0" smtClean="0"/>
              <a:t>Screenshots of code</a:t>
            </a:r>
          </a:p>
          <a:p>
            <a:pPr marL="0" indent="0">
              <a:buNone/>
            </a:pP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82" y="1854891"/>
            <a:ext cx="3879641" cy="1680789"/>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959" y="3745633"/>
            <a:ext cx="3832161" cy="191365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4880" y="1857447"/>
            <a:ext cx="4111353" cy="1678234"/>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54880" y="3745634"/>
            <a:ext cx="4014651" cy="1913654"/>
          </a:xfrm>
          <a:prstGeom prst="rect">
            <a:avLst/>
          </a:prstGeom>
        </p:spPr>
      </p:pic>
      <p:sp>
        <p:nvSpPr>
          <p:cNvPr id="12" name="Rectangle 11"/>
          <p:cNvSpPr/>
          <p:nvPr/>
        </p:nvSpPr>
        <p:spPr>
          <a:xfrm>
            <a:off x="675957" y="5869240"/>
            <a:ext cx="6227207" cy="923330"/>
          </a:xfrm>
          <a:prstGeom prst="rect">
            <a:avLst/>
          </a:prstGeom>
        </p:spPr>
        <p:txBody>
          <a:bodyPr wrap="square">
            <a:spAutoFit/>
          </a:bodyPr>
          <a:lstStyle/>
          <a:p>
            <a:r>
              <a:rPr lang="en-US" dirty="0">
                <a:hlinkClick r:id="rId7"/>
              </a:rPr>
              <a:t>https://remix.ethereum.org/#</a:t>
            </a:r>
            <a:r>
              <a:rPr lang="en-US" dirty="0" smtClean="0">
                <a:hlinkClick r:id="rId7"/>
              </a:rPr>
              <a:t>lang=en&amp;optimize=false&amp;runs=200&amp;evmVersion=null&amp;version=soljson-v0.8.26+commit.8a97fa7a.js</a:t>
            </a:r>
            <a:endParaRPr lang="en-US" dirty="0" smtClean="0"/>
          </a:p>
        </p:txBody>
      </p:sp>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smtClean="0">
                <a:solidFill>
                  <a:schemeClr val="tx1"/>
                </a:solidFill>
              </a:rPr>
              <a:t>Thank you</a:t>
            </a:r>
            <a:endParaRPr lang="en-US" sz="4800" b="1" dirty="0">
              <a:solidFill>
                <a:schemeClr val="tx1"/>
              </a:solidFill>
            </a:endParaRP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schemaRef ds:uri="16c05727-aa75-4e4a-9b5f-8a80a1165891"/>
    <ds:schemaRef ds:uri="http://schemas.microsoft.com/office/infopath/2007/PartnerControls"/>
    <ds:schemaRef ds:uri="http://schemas.openxmlformats.org/package/2006/metadata/core-properties"/>
    <ds:schemaRef ds:uri="71af3243-3dd4-4a8d-8c0d-dd76da1f02a5"/>
    <ds:schemaRef ds:uri="http://schemas.microsoft.com/office/2006/documentManagement/types"/>
    <ds:schemaRef ds:uri="http://purl.org/dc/elements/1.1/"/>
    <ds:schemaRef ds:uri="http://purl.org/dc/term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692</TotalTime>
  <Words>1433</Words>
  <Application>Microsoft Office PowerPoint</Application>
  <PresentationFormat>Widescreen</PresentationFormat>
  <Paragraphs>51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Trebuchet MS</vt:lpstr>
      <vt:lpstr>Wingdings</vt:lpstr>
      <vt:lpstr>Wingdings 3</vt:lpstr>
      <vt:lpstr>Facet</vt:lpstr>
      <vt:lpstr>Project Title –  DAPP for LAND REGISTRY </vt:lpstr>
      <vt:lpstr>PROBLEM  STATEMENT</vt:lpstr>
      <vt:lpstr>Project Description: Project Overview: The traditional land registry systems are often plagued by inefficiencies, security vulnerabilities, and a lack of transparency, leading to issues such as fraudulent ownership claims, bureaucratic delays, and high transaction costs. To address these challenges, this project proposes the development of a decentralized application (DApp) utilizing blockchain technology to create a secure, transparent, and efficient land registry system. By leveraging blockchain's immutable ledger and smart contracts, the system aims to ensure tamper-proof property records, streamline ownership transfers, and reduce reliance on intermediaries, thereby enhancing trust and reducing costs in property transactions. Objectives: Enhance Security and Data Integrity: Implement a tamper-proof system where property records are securely stored on a blockchain, ensuring data integrity and reducing the risk of fraud. Increase Transparency: Provide a transparent platform where all stakeholders can access and verify property records, thereby reducing disputes and building trust among parties. Streamline Processes: Utilize smart contracts to automate property transactions, reducing the need for intermediaries and minimizing processing times. Reduce Costs: By automating processes and reducing reliance on intermediaries, transaction costs associated with property transfers can be significantly lowered. Key Features: Immutable Record-Keeping: Each property title is represented as a non-fungible token (NFT) on the blockchain, containing essential details such as GPS coordinates, ownership history, and legal documents. Smart Contract Automation: Smart contracts facilitate automatic execution of agreements when predefined conditions are met, ensuring swift and error-free property transfers. Decentralized Access: Authorized stakeholders, including government agencies, buyers, sellers, and financial institutions, can access and verify records in real-time, ensuring consistency and reducing the potential for disputes. Auditability: The system maintains a complete and transparent history of all transactions, enabling easy auditing and verification of property titles. Technical Approach: The application will be built on a permissioned blockchain platform, such as Hyperledger Fabric, which offers a modular architecture and supports pluggable consensus protocols. This setup ensures that only authorized participants can validate and record transactions, maintaining data privacy while leveraging the benefits of blockchain technology. Smart contracts will be developed to handle various processes, including title transfers, lien management, and verification procedures. Implementation Steps: Requirement Analysis: Engage with stakeholders to gather detailed requirements and understand existing workflows. System Design: Architect the blockchain network, define smart contract logic, and design the user interface for the DApp. Training and Support: Provide training sessions for users and establish a support system for ongoing assistance. Potential Challenges: Regulatory Compliance: Ensuring the system adheres to local laws and regulations governing property transactions.</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hp</cp:lastModifiedBy>
  <cp:revision>84</cp:revision>
  <dcterms:created xsi:type="dcterms:W3CDTF">2021-07-11T13:13:15Z</dcterms:created>
  <dcterms:modified xsi:type="dcterms:W3CDTF">2025-02-19T22:33:16Z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