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9387A3-A2C2-4B50-9028-930372E1D347}"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1EB24-099D-4D28-BC16-05AB768282B7}" type="slidenum">
              <a:rPr lang="en-US" smtClean="0"/>
              <a:t>‹#›</a:t>
            </a:fld>
            <a:endParaRPr lang="en-US"/>
          </a:p>
        </p:txBody>
      </p:sp>
    </p:spTree>
    <p:extLst>
      <p:ext uri="{BB962C8B-B14F-4D97-AF65-F5344CB8AC3E}">
        <p14:creationId xmlns:p14="http://schemas.microsoft.com/office/powerpoint/2010/main" val="3862764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9387A3-A2C2-4B50-9028-930372E1D347}"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1EB24-099D-4D28-BC16-05AB768282B7}" type="slidenum">
              <a:rPr lang="en-US" smtClean="0"/>
              <a:t>‹#›</a:t>
            </a:fld>
            <a:endParaRPr lang="en-US"/>
          </a:p>
        </p:txBody>
      </p:sp>
    </p:spTree>
    <p:extLst>
      <p:ext uri="{BB962C8B-B14F-4D97-AF65-F5344CB8AC3E}">
        <p14:creationId xmlns:p14="http://schemas.microsoft.com/office/powerpoint/2010/main" val="1384578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9387A3-A2C2-4B50-9028-930372E1D347}"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1EB24-099D-4D28-BC16-05AB768282B7}" type="slidenum">
              <a:rPr lang="en-US" smtClean="0"/>
              <a:t>‹#›</a:t>
            </a:fld>
            <a:endParaRPr lang="en-US"/>
          </a:p>
        </p:txBody>
      </p:sp>
    </p:spTree>
    <p:extLst>
      <p:ext uri="{BB962C8B-B14F-4D97-AF65-F5344CB8AC3E}">
        <p14:creationId xmlns:p14="http://schemas.microsoft.com/office/powerpoint/2010/main" val="347381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9387A3-A2C2-4B50-9028-930372E1D347}"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1EB24-099D-4D28-BC16-05AB768282B7}" type="slidenum">
              <a:rPr lang="en-US" smtClean="0"/>
              <a:t>‹#›</a:t>
            </a:fld>
            <a:endParaRPr lang="en-US"/>
          </a:p>
        </p:txBody>
      </p:sp>
    </p:spTree>
    <p:extLst>
      <p:ext uri="{BB962C8B-B14F-4D97-AF65-F5344CB8AC3E}">
        <p14:creationId xmlns:p14="http://schemas.microsoft.com/office/powerpoint/2010/main" val="10587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9387A3-A2C2-4B50-9028-930372E1D347}"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1EB24-099D-4D28-BC16-05AB768282B7}" type="slidenum">
              <a:rPr lang="en-US" smtClean="0"/>
              <a:t>‹#›</a:t>
            </a:fld>
            <a:endParaRPr lang="en-US"/>
          </a:p>
        </p:txBody>
      </p:sp>
    </p:spTree>
    <p:extLst>
      <p:ext uri="{BB962C8B-B14F-4D97-AF65-F5344CB8AC3E}">
        <p14:creationId xmlns:p14="http://schemas.microsoft.com/office/powerpoint/2010/main" val="90158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9387A3-A2C2-4B50-9028-930372E1D347}"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1EB24-099D-4D28-BC16-05AB768282B7}" type="slidenum">
              <a:rPr lang="en-US" smtClean="0"/>
              <a:t>‹#›</a:t>
            </a:fld>
            <a:endParaRPr lang="en-US"/>
          </a:p>
        </p:txBody>
      </p:sp>
    </p:spTree>
    <p:extLst>
      <p:ext uri="{BB962C8B-B14F-4D97-AF65-F5344CB8AC3E}">
        <p14:creationId xmlns:p14="http://schemas.microsoft.com/office/powerpoint/2010/main" val="2570627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9387A3-A2C2-4B50-9028-930372E1D347}" type="datetimeFigureOut">
              <a:rPr lang="en-US" smtClean="0"/>
              <a:t>5/16/2017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1EB24-099D-4D28-BC16-05AB768282B7}" type="slidenum">
              <a:rPr lang="en-US" smtClean="0"/>
              <a:t>‹#›</a:t>
            </a:fld>
            <a:endParaRPr lang="en-US"/>
          </a:p>
        </p:txBody>
      </p:sp>
    </p:spTree>
    <p:extLst>
      <p:ext uri="{BB962C8B-B14F-4D97-AF65-F5344CB8AC3E}">
        <p14:creationId xmlns:p14="http://schemas.microsoft.com/office/powerpoint/2010/main" val="4257310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9387A3-A2C2-4B50-9028-930372E1D347}" type="datetimeFigureOut">
              <a:rPr lang="en-US" smtClean="0"/>
              <a:t>5/16/2017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C1EB24-099D-4D28-BC16-05AB768282B7}" type="slidenum">
              <a:rPr lang="en-US" smtClean="0"/>
              <a:t>‹#›</a:t>
            </a:fld>
            <a:endParaRPr lang="en-US"/>
          </a:p>
        </p:txBody>
      </p:sp>
    </p:spTree>
    <p:extLst>
      <p:ext uri="{BB962C8B-B14F-4D97-AF65-F5344CB8AC3E}">
        <p14:creationId xmlns:p14="http://schemas.microsoft.com/office/powerpoint/2010/main" val="253001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9387A3-A2C2-4B50-9028-930372E1D347}" type="datetimeFigureOut">
              <a:rPr lang="en-US" smtClean="0"/>
              <a:t>5/16/2017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C1EB24-099D-4D28-BC16-05AB768282B7}" type="slidenum">
              <a:rPr lang="en-US" smtClean="0"/>
              <a:t>‹#›</a:t>
            </a:fld>
            <a:endParaRPr lang="en-US"/>
          </a:p>
        </p:txBody>
      </p:sp>
    </p:spTree>
    <p:extLst>
      <p:ext uri="{BB962C8B-B14F-4D97-AF65-F5344CB8AC3E}">
        <p14:creationId xmlns:p14="http://schemas.microsoft.com/office/powerpoint/2010/main" val="160016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9387A3-A2C2-4B50-9028-930372E1D347}"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1EB24-099D-4D28-BC16-05AB768282B7}" type="slidenum">
              <a:rPr lang="en-US" smtClean="0"/>
              <a:t>‹#›</a:t>
            </a:fld>
            <a:endParaRPr lang="en-US"/>
          </a:p>
        </p:txBody>
      </p:sp>
    </p:spTree>
    <p:extLst>
      <p:ext uri="{BB962C8B-B14F-4D97-AF65-F5344CB8AC3E}">
        <p14:creationId xmlns:p14="http://schemas.microsoft.com/office/powerpoint/2010/main" val="507481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9387A3-A2C2-4B50-9028-930372E1D347}"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1EB24-099D-4D28-BC16-05AB768282B7}" type="slidenum">
              <a:rPr lang="en-US" smtClean="0"/>
              <a:t>‹#›</a:t>
            </a:fld>
            <a:endParaRPr lang="en-US"/>
          </a:p>
        </p:txBody>
      </p:sp>
    </p:spTree>
    <p:extLst>
      <p:ext uri="{BB962C8B-B14F-4D97-AF65-F5344CB8AC3E}">
        <p14:creationId xmlns:p14="http://schemas.microsoft.com/office/powerpoint/2010/main" val="2802153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387A3-A2C2-4B50-9028-930372E1D347}" type="datetimeFigureOut">
              <a:rPr lang="en-US" smtClean="0"/>
              <a:t>5/16/2017</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1EB24-099D-4D28-BC16-05AB768282B7}" type="slidenum">
              <a:rPr lang="en-US" smtClean="0"/>
              <a:t>‹#›</a:t>
            </a:fld>
            <a:endParaRPr lang="en-US"/>
          </a:p>
        </p:txBody>
      </p:sp>
    </p:spTree>
    <p:extLst>
      <p:ext uri="{BB962C8B-B14F-4D97-AF65-F5344CB8AC3E}">
        <p14:creationId xmlns:p14="http://schemas.microsoft.com/office/powerpoint/2010/main" val="209407018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rot="20339875">
            <a:off x="2944492" y="3040237"/>
            <a:ext cx="9144000" cy="2254020"/>
          </a:xfrm>
        </p:spPr>
        <p:txBody>
          <a:bodyPr/>
          <a:lstStyle/>
          <a:p>
            <a:r>
              <a:rPr lang="en-GB" dirty="0" smtClean="0">
                <a:latin typeface="Book Antiqua" panose="02040602050305030304" pitchFamily="18" charset="0"/>
              </a:rPr>
              <a:t>Global Warming</a:t>
            </a:r>
            <a:endParaRPr lang="en-US" dirty="0">
              <a:latin typeface="Book Antiqua" panose="0204060205030503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456" y="488198"/>
            <a:ext cx="7180036" cy="3840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82023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1000"/>
                                        <p:tgtEl>
                                          <p:spTgt spid="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8756" y="302359"/>
            <a:ext cx="11550318" cy="6124754"/>
          </a:xfrm>
          <a:prstGeom prst="rect">
            <a:avLst/>
          </a:prstGeom>
          <a:noFill/>
        </p:spPr>
        <p:txBody>
          <a:bodyPr wrap="square" rtlCol="0">
            <a:spAutoFit/>
          </a:bodyPr>
          <a:lstStyle/>
          <a:p>
            <a:pPr marL="285750" indent="-285750">
              <a:buClr>
                <a:schemeClr val="accent2">
                  <a:lumMod val="75000"/>
                </a:schemeClr>
              </a:buClr>
              <a:buFont typeface="Wingdings" panose="05000000000000000000" pitchFamily="2" charset="2"/>
              <a:buChar char="Ø"/>
            </a:pPr>
            <a:r>
              <a:rPr lang="en-GB" sz="2800" b="1" dirty="0" smtClean="0"/>
              <a:t>The Clean Air Act </a:t>
            </a:r>
            <a:r>
              <a:rPr lang="en-GB" sz="2800" dirty="0" smtClean="0"/>
              <a:t>is making many companies changes their products to decrease these problems. Part of the law says that you may not put a certain amount of pollutants in the air.</a:t>
            </a:r>
          </a:p>
          <a:p>
            <a:pPr marL="285750" indent="-285750">
              <a:buClr>
                <a:schemeClr val="accent2">
                  <a:lumMod val="75000"/>
                </a:schemeClr>
              </a:buClr>
              <a:buFont typeface="Wingdings" panose="05000000000000000000" pitchFamily="2" charset="2"/>
              <a:buChar char="Ø"/>
            </a:pPr>
            <a:r>
              <a:rPr lang="en-GB" sz="2800" dirty="0" smtClean="0"/>
              <a:t>The clean Air Act has also made car companies change some of things inside of the cars. Cars pollute a lot. While cars make more than half of the world’s smog.</a:t>
            </a:r>
          </a:p>
          <a:p>
            <a:pPr marL="285750" indent="-285750">
              <a:buClr>
                <a:schemeClr val="accent2">
                  <a:lumMod val="75000"/>
                </a:schemeClr>
              </a:buClr>
              <a:buFont typeface="Wingdings" panose="05000000000000000000" pitchFamily="2" charset="2"/>
              <a:buChar char="Ø"/>
            </a:pPr>
            <a:r>
              <a:rPr lang="en-GB" sz="2800" dirty="0" smtClean="0"/>
              <a:t>Reducing cars, buses and trucks which are also responsible for over 50%of dangerous chemicals let into the air.</a:t>
            </a:r>
          </a:p>
          <a:p>
            <a:pPr marL="285750" indent="-285750">
              <a:buClr>
                <a:schemeClr val="accent2">
                  <a:lumMod val="75000"/>
                </a:schemeClr>
              </a:buClr>
              <a:buFont typeface="Wingdings" panose="05000000000000000000" pitchFamily="2" charset="2"/>
              <a:buChar char="Ø"/>
            </a:pPr>
            <a:r>
              <a:rPr lang="en-GB" sz="2800" b="1" dirty="0" smtClean="0"/>
              <a:t>Ozone –</a:t>
            </a:r>
            <a:r>
              <a:rPr lang="en-GB" sz="2800" dirty="0" smtClean="0"/>
              <a:t> Ozone is produced when other pollution chemicals combine. It is the basic element of smog.</a:t>
            </a:r>
          </a:p>
          <a:p>
            <a:pPr marL="285750" indent="-285750">
              <a:buClr>
                <a:schemeClr val="accent2">
                  <a:lumMod val="75000"/>
                </a:schemeClr>
              </a:buClr>
              <a:buFont typeface="Wingdings" panose="05000000000000000000" pitchFamily="2" charset="2"/>
              <a:buChar char="Ø"/>
            </a:pPr>
            <a:r>
              <a:rPr lang="en-GB" sz="2800" dirty="0" smtClean="0"/>
              <a:t>It causes many different kinds of health issues dealing with the lungs.</a:t>
            </a:r>
          </a:p>
          <a:p>
            <a:pPr marL="285750" indent="-285750">
              <a:buClr>
                <a:schemeClr val="accent2">
                  <a:lumMod val="75000"/>
                </a:schemeClr>
              </a:buClr>
              <a:buFont typeface="Wingdings" panose="05000000000000000000" pitchFamily="2" charset="2"/>
              <a:buChar char="Ø"/>
            </a:pPr>
            <a:r>
              <a:rPr lang="en-GB" sz="2800" dirty="0" smtClean="0"/>
              <a:t>It can damages plants and limit sight. It can also cause a lot of property damage.</a:t>
            </a:r>
          </a:p>
          <a:p>
            <a:pPr marL="285750" indent="-285750">
              <a:buClr>
                <a:schemeClr val="accent2">
                  <a:lumMod val="75000"/>
                </a:schemeClr>
              </a:buClr>
              <a:buFont typeface="Wingdings" panose="05000000000000000000" pitchFamily="2" charset="2"/>
              <a:buChar char="Ø"/>
            </a:pPr>
            <a:endParaRPr lang="en-US" sz="2800" dirty="0"/>
          </a:p>
        </p:txBody>
      </p:sp>
    </p:spTree>
    <p:extLst>
      <p:ext uri="{BB962C8B-B14F-4D97-AF65-F5344CB8AC3E}">
        <p14:creationId xmlns:p14="http://schemas.microsoft.com/office/powerpoint/2010/main" val="319901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6392" y="9974"/>
            <a:ext cx="7435945" cy="6492240"/>
          </a:xfrm>
          <a:prstGeom prst="rect">
            <a:avLst/>
          </a:prstGeom>
          <a:ln>
            <a:noFill/>
          </a:ln>
          <a:effectLst>
            <a:softEdge rad="112500"/>
          </a:effectLst>
        </p:spPr>
      </p:pic>
      <p:sp>
        <p:nvSpPr>
          <p:cNvPr id="3" name="TextBox 2"/>
          <p:cNvSpPr txBox="1"/>
          <p:nvPr/>
        </p:nvSpPr>
        <p:spPr>
          <a:xfrm rot="20501198">
            <a:off x="363624" y="2826285"/>
            <a:ext cx="9737558" cy="2308324"/>
          </a:xfrm>
          <a:prstGeom prst="rect">
            <a:avLst/>
          </a:prstGeom>
          <a:noFill/>
        </p:spPr>
        <p:txBody>
          <a:bodyPr wrap="square" rtlCol="0">
            <a:spAutoFit/>
          </a:bodyPr>
          <a:lstStyle/>
          <a:p>
            <a:pPr algn="ctr"/>
            <a:r>
              <a:rPr lang="en-GB" sz="4800" b="1" dirty="0" smtClean="0">
                <a:latin typeface="Andalus" panose="02020603050405020304" pitchFamily="18" charset="-78"/>
                <a:cs typeface="Andalus" panose="02020603050405020304" pitchFamily="18" charset="-78"/>
              </a:rPr>
              <a:t>If we want to live longer, to be safer and in good health we must protect our environment </a:t>
            </a:r>
            <a:endParaRPr lang="en-US" sz="48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419930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20413125">
            <a:off x="1395663" y="1588169"/>
            <a:ext cx="6432884" cy="1862048"/>
          </a:xfrm>
          <a:prstGeom prst="rect">
            <a:avLst/>
          </a:prstGeom>
          <a:noFill/>
        </p:spPr>
        <p:txBody>
          <a:bodyPr wrap="square" rtlCol="0">
            <a:spAutoFit/>
          </a:bodyPr>
          <a:lstStyle/>
          <a:p>
            <a:r>
              <a:rPr lang="en-GB" sz="11500" dirty="0" smtClean="0">
                <a:solidFill>
                  <a:schemeClr val="accent1">
                    <a:lumMod val="50000"/>
                  </a:schemeClr>
                </a:solidFill>
              </a:rPr>
              <a:t>Thank You</a:t>
            </a:r>
            <a:endParaRPr lang="en-US" sz="11500" dirty="0">
              <a:solidFill>
                <a:schemeClr val="accent1">
                  <a:lumMod val="50000"/>
                </a:schemeClr>
              </a:solidFill>
            </a:endParaRPr>
          </a:p>
        </p:txBody>
      </p:sp>
      <p:sp>
        <p:nvSpPr>
          <p:cNvPr id="3" name="TextBox 2"/>
          <p:cNvSpPr txBox="1"/>
          <p:nvPr/>
        </p:nvSpPr>
        <p:spPr>
          <a:xfrm>
            <a:off x="6577262" y="5061337"/>
            <a:ext cx="5117431" cy="1077218"/>
          </a:xfrm>
          <a:prstGeom prst="rect">
            <a:avLst/>
          </a:prstGeom>
          <a:noFill/>
        </p:spPr>
        <p:txBody>
          <a:bodyPr wrap="square" rtlCol="0">
            <a:spAutoFit/>
          </a:bodyPr>
          <a:lstStyle/>
          <a:p>
            <a:r>
              <a:rPr lang="en-GB" sz="3200" dirty="0" smtClean="0">
                <a:latin typeface="Iskoola Pota" panose="02010503010101010104" pitchFamily="2" charset="0"/>
                <a:cs typeface="Iskoola Pota" panose="02010503010101010104" pitchFamily="2" charset="0"/>
              </a:rPr>
              <a:t>UWU/IIT/16/023</a:t>
            </a:r>
          </a:p>
          <a:p>
            <a:r>
              <a:rPr lang="en-GB" sz="3200" dirty="0" err="1" smtClean="0">
                <a:latin typeface="Iskoola Pota" panose="02010503010101010104" pitchFamily="2" charset="0"/>
                <a:cs typeface="Iskoola Pota" panose="02010503010101010104" pitchFamily="2" charset="0"/>
              </a:rPr>
              <a:t>O.W.T.Y.Jayathilake</a:t>
            </a:r>
            <a:endParaRPr lang="en-US" sz="3200" dirty="0">
              <a:latin typeface="Iskoola Pota" panose="02010503010101010104" pitchFamily="2" charset="0"/>
              <a:cs typeface="Iskoola Pota" panose="02010503010101010104" pitchFamily="2" charset="0"/>
            </a:endParaRPr>
          </a:p>
        </p:txBody>
      </p:sp>
    </p:spTree>
    <p:extLst>
      <p:ext uri="{BB962C8B-B14F-4D97-AF65-F5344CB8AC3E}">
        <p14:creationId xmlns:p14="http://schemas.microsoft.com/office/powerpoint/2010/main" val="72564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grpId="0" nodeType="withEffect">
                                  <p:stCondLst>
                                    <p:cond delay="0"/>
                                  </p:stCondLst>
                                  <p:childTnLst>
                                    <p:animEffect transition="out" filter="fade">
                                      <p:cBhvr>
                                        <p:cTn id="6" dur="5000"/>
                                        <p:tgtEl>
                                          <p:spTgt spid="3"/>
                                        </p:tgtEl>
                                      </p:cBhvr>
                                    </p:animEffect>
                                    <p:anim calcmode="lin" valueType="num">
                                      <p:cBhvr>
                                        <p:cTn id="7" dur="5000"/>
                                        <p:tgtEl>
                                          <p:spTgt spid="3"/>
                                        </p:tgtEl>
                                        <p:attrNameLst>
                                          <p:attrName>ppt_x</p:attrName>
                                        </p:attrNameLst>
                                      </p:cBhvr>
                                      <p:tavLst>
                                        <p:tav tm="0">
                                          <p:val>
                                            <p:strVal val="ppt_x"/>
                                          </p:val>
                                        </p:tav>
                                        <p:tav tm="100000">
                                          <p:val>
                                            <p:strVal val="ppt_x"/>
                                          </p:val>
                                        </p:tav>
                                      </p:tavLst>
                                    </p:anim>
                                    <p:anim calcmode="lin" valueType="num">
                                      <p:cBhvr>
                                        <p:cTn id="8" dur="5000"/>
                                        <p:tgtEl>
                                          <p:spTgt spid="3"/>
                                        </p:tgtEl>
                                        <p:attrNameLst>
                                          <p:attrName>ppt_y</p:attrName>
                                        </p:attrNameLst>
                                      </p:cBhvr>
                                      <p:tavLst>
                                        <p:tav tm="0">
                                          <p:val>
                                            <p:strVal val="ppt_y"/>
                                          </p:val>
                                        </p:tav>
                                        <p:tav tm="100000">
                                          <p:val>
                                            <p:strVal val="ppt_y+.1"/>
                                          </p:val>
                                        </p:tav>
                                      </p:tavLst>
                                    </p:anim>
                                    <p:set>
                                      <p:cBhvr>
                                        <p:cTn id="9" dur="1" fill="hold">
                                          <p:stCondLst>
                                            <p:cond delay="4999"/>
                                          </p:stCondLst>
                                        </p:cTn>
                                        <p:tgtEl>
                                          <p:spTgt spid="3"/>
                                        </p:tgtEl>
                                        <p:attrNameLst>
                                          <p:attrName>style.visibility</p:attrName>
                                        </p:attrNameLst>
                                      </p:cBhvr>
                                      <p:to>
                                        <p:strVal val="hidden"/>
                                      </p:to>
                                    </p:set>
                                  </p:childTnLst>
                                </p:cTn>
                              </p:par>
                              <p:par>
                                <p:cTn id="10" presetID="21" presetClass="exit" presetSubtype="1" fill="hold" grpId="0" nodeType="withEffect">
                                  <p:stCondLst>
                                    <p:cond delay="0"/>
                                  </p:stCondLst>
                                  <p:childTnLst>
                                    <p:animEffect transition="out" filter="wheel(1)">
                                      <p:cBhvr>
                                        <p:cTn id="11" dur="2000"/>
                                        <p:tgtEl>
                                          <p:spTgt spid="2"/>
                                        </p:tgtEl>
                                      </p:cBhvr>
                                    </p:animEffect>
                                    <p:set>
                                      <p:cBhvr>
                                        <p:cTn id="12"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9409" y="1133342"/>
            <a:ext cx="10740980" cy="3477875"/>
          </a:xfrm>
          <a:prstGeom prst="rect">
            <a:avLst/>
          </a:prstGeom>
          <a:noFill/>
        </p:spPr>
        <p:txBody>
          <a:bodyPr wrap="square" rtlCol="0">
            <a:spAutoFit/>
          </a:bodyPr>
          <a:lstStyle/>
          <a:p>
            <a:pPr algn="ctr"/>
            <a:r>
              <a:rPr lang="en-US" sz="4000" dirty="0">
                <a:solidFill>
                  <a:schemeClr val="accent2">
                    <a:lumMod val="75000"/>
                  </a:schemeClr>
                </a:solidFill>
                <a:effectLst>
                  <a:outerShdw blurRad="38100" dist="38100" dir="2700000" algn="tl">
                    <a:srgbClr val="000000">
                      <a:alpha val="43137"/>
                    </a:srgbClr>
                  </a:outerShdw>
                </a:effectLst>
                <a:latin typeface="FrankRuehl" panose="020E0503060101010101" pitchFamily="34" charset="-79"/>
                <a:cs typeface="FrankRuehl" panose="020E0503060101010101" pitchFamily="34" charset="-79"/>
              </a:rPr>
              <a:t>What is Global Warming</a:t>
            </a:r>
            <a:r>
              <a:rPr lang="en-US" sz="4000" dirty="0" smtClean="0">
                <a:solidFill>
                  <a:schemeClr val="accent2">
                    <a:lumMod val="75000"/>
                  </a:schemeClr>
                </a:solidFill>
                <a:effectLst>
                  <a:outerShdw blurRad="38100" dist="38100" dir="2700000" algn="tl">
                    <a:srgbClr val="000000">
                      <a:alpha val="43137"/>
                    </a:srgbClr>
                  </a:outerShdw>
                </a:effectLst>
                <a:latin typeface="FrankRuehl" panose="020E0503060101010101" pitchFamily="34" charset="-79"/>
                <a:cs typeface="FrankRuehl" panose="020E0503060101010101" pitchFamily="34" charset="-79"/>
              </a:rPr>
              <a:t>?</a:t>
            </a:r>
            <a:endParaRPr lang="en-US" sz="4000" dirty="0">
              <a:solidFill>
                <a:schemeClr val="accent2">
                  <a:lumMod val="75000"/>
                </a:schemeClr>
              </a:solidFill>
              <a:effectLst>
                <a:outerShdw blurRad="38100" dist="38100" dir="2700000" algn="tl">
                  <a:srgbClr val="000000">
                    <a:alpha val="43137"/>
                  </a:srgbClr>
                </a:outerShdw>
              </a:effectLst>
              <a:latin typeface="FrankRuehl" panose="020E0503060101010101" pitchFamily="34" charset="-79"/>
              <a:cs typeface="FrankRuehl" panose="020E0503060101010101" pitchFamily="34" charset="-79"/>
            </a:endParaRPr>
          </a:p>
          <a:p>
            <a:pPr marL="285750" indent="-285750">
              <a:buClr>
                <a:schemeClr val="accent2">
                  <a:lumMod val="75000"/>
                </a:schemeClr>
              </a:buClr>
              <a:buFont typeface="Wingdings" panose="05000000000000000000" pitchFamily="2" charset="2"/>
              <a:buChar char="Ø"/>
            </a:pPr>
            <a:r>
              <a:rPr lang="en-US" sz="3600" dirty="0" smtClean="0"/>
              <a:t>More </a:t>
            </a:r>
            <a:r>
              <a:rPr lang="en-US" sz="3600" dirty="0" err="1"/>
              <a:t>recenGlobal</a:t>
            </a:r>
            <a:r>
              <a:rPr lang="en-US" sz="3600" dirty="0"/>
              <a:t> Warming is when the earth heats up and the temperature </a:t>
            </a:r>
            <a:r>
              <a:rPr lang="en-US" sz="3600" dirty="0" smtClean="0"/>
              <a:t>increases </a:t>
            </a:r>
          </a:p>
          <a:p>
            <a:pPr marL="285750" indent="-285750">
              <a:buClr>
                <a:schemeClr val="accent2">
                  <a:lumMod val="75000"/>
                </a:schemeClr>
              </a:buClr>
              <a:buFont typeface="Wingdings" panose="05000000000000000000" pitchFamily="2" charset="2"/>
              <a:buChar char="Ø"/>
            </a:pPr>
            <a:r>
              <a:rPr lang="en-US" sz="3600" dirty="0" smtClean="0"/>
              <a:t>More recently, the  temperature </a:t>
            </a:r>
            <a:r>
              <a:rPr lang="en-US" sz="3600" dirty="0"/>
              <a:t>have been rising</a:t>
            </a:r>
            <a:r>
              <a:rPr lang="en-US" sz="3600" dirty="0" smtClean="0"/>
              <a:t>, causing </a:t>
            </a:r>
            <a:r>
              <a:rPr lang="en-US" sz="3600" dirty="0"/>
              <a:t>more dangers for </a:t>
            </a:r>
            <a:r>
              <a:rPr lang="en-US" sz="3600" dirty="0" smtClean="0"/>
              <a:t>people, animals , plants </a:t>
            </a:r>
            <a:r>
              <a:rPr lang="en-US" sz="3600" dirty="0"/>
              <a:t>and our environment.  </a:t>
            </a:r>
          </a:p>
        </p:txBody>
      </p:sp>
    </p:spTree>
    <p:extLst>
      <p:ext uri="{BB962C8B-B14F-4D97-AF65-F5344CB8AC3E}">
        <p14:creationId xmlns:p14="http://schemas.microsoft.com/office/powerpoint/2010/main" val="361569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1366" y="3682662"/>
            <a:ext cx="5029200" cy="264033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85" y="0"/>
            <a:ext cx="6934200" cy="5200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7638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0240" y="742330"/>
            <a:ext cx="11077731" cy="5139869"/>
          </a:xfrm>
          <a:prstGeom prst="rect">
            <a:avLst/>
          </a:prstGeom>
          <a:noFill/>
        </p:spPr>
        <p:txBody>
          <a:bodyPr wrap="square" rtlCol="0">
            <a:spAutoFit/>
          </a:bodyPr>
          <a:lstStyle/>
          <a:p>
            <a:pPr algn="ctr">
              <a:buClr>
                <a:schemeClr val="accent2">
                  <a:lumMod val="75000"/>
                </a:schemeClr>
              </a:buClr>
            </a:pPr>
            <a:r>
              <a:rPr lang="en-GB" sz="4000" dirty="0" smtClean="0">
                <a:solidFill>
                  <a:schemeClr val="accent2">
                    <a:lumMod val="75000"/>
                  </a:schemeClr>
                </a:solidFill>
                <a:effectLst>
                  <a:outerShdw blurRad="38100" dist="38100" dir="2700000" algn="tl">
                    <a:srgbClr val="000000">
                      <a:alpha val="43137"/>
                    </a:srgbClr>
                  </a:outerShdw>
                </a:effectLst>
                <a:latin typeface="FrankRuehl" panose="020E0503060101010101" pitchFamily="34" charset="-79"/>
                <a:cs typeface="FrankRuehl" panose="020E0503060101010101" pitchFamily="34" charset="-79"/>
              </a:rPr>
              <a:t>Causes of </a:t>
            </a:r>
            <a:r>
              <a:rPr lang="en-US" sz="4000" dirty="0" smtClean="0">
                <a:solidFill>
                  <a:schemeClr val="accent2">
                    <a:lumMod val="75000"/>
                  </a:schemeClr>
                </a:solidFill>
                <a:effectLst>
                  <a:outerShdw blurRad="38100" dist="38100" dir="2700000" algn="tl">
                    <a:srgbClr val="000000">
                      <a:alpha val="43137"/>
                    </a:srgbClr>
                  </a:outerShdw>
                </a:effectLst>
                <a:latin typeface="FrankRuehl" panose="020E0503060101010101" pitchFamily="34" charset="-79"/>
                <a:cs typeface="FrankRuehl" panose="020E0503060101010101" pitchFamily="34" charset="-79"/>
              </a:rPr>
              <a:t>Global Warming </a:t>
            </a:r>
          </a:p>
          <a:p>
            <a:pPr marL="457200" indent="-457200">
              <a:buClr>
                <a:schemeClr val="accent2">
                  <a:lumMod val="75000"/>
                </a:schemeClr>
              </a:buClr>
              <a:buFont typeface="Wingdings" panose="05000000000000000000" pitchFamily="2" charset="2"/>
              <a:buChar char="Ø"/>
            </a:pPr>
            <a:r>
              <a:rPr lang="en-GB" sz="3200" dirty="0" smtClean="0"/>
              <a:t>Electrical pollution is a main cause for </a:t>
            </a:r>
            <a:r>
              <a:rPr lang="en-US" sz="3200" dirty="0" smtClean="0"/>
              <a:t>Global Warming .Mostly ,fossil fuels are burned to create electricity and are made of dead plants and animals .Some examples of fossil fuels are oil and petroleum. Many the air when fossil fuels are burned. Some of these chemicals are called greenhouse gasses.</a:t>
            </a:r>
          </a:p>
          <a:p>
            <a:pPr marL="457200" indent="-457200">
              <a:buClr>
                <a:schemeClr val="accent2">
                  <a:lumMod val="75000"/>
                </a:schemeClr>
              </a:buClr>
              <a:buFont typeface="Wingdings" panose="05000000000000000000" pitchFamily="2" charset="2"/>
              <a:buChar char="Ø"/>
            </a:pPr>
            <a:r>
              <a:rPr lang="en-US" sz="3200" dirty="0" smtClean="0"/>
              <a:t> petroleum one of the source of energy, is used a lot. It is used for transportation, making electricity, and making many other things. Although this source of energy gives off a lot of population, it is used for 38% of the United </a:t>
            </a:r>
            <a:r>
              <a:rPr lang="en-US" sz="3200" dirty="0" err="1" smtClean="0"/>
              <a:t>States’s</a:t>
            </a:r>
            <a:r>
              <a:rPr lang="en-US" sz="3200" dirty="0" smtClean="0"/>
              <a:t> energy.</a:t>
            </a:r>
          </a:p>
        </p:txBody>
      </p:sp>
    </p:spTree>
    <p:extLst>
      <p:ext uri="{BB962C8B-B14F-4D97-AF65-F5344CB8AC3E}">
        <p14:creationId xmlns:p14="http://schemas.microsoft.com/office/powerpoint/2010/main" val="2208944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9200" y="1085392"/>
            <a:ext cx="10612191" cy="4524315"/>
          </a:xfrm>
          <a:prstGeom prst="rect">
            <a:avLst/>
          </a:prstGeom>
          <a:noFill/>
        </p:spPr>
        <p:txBody>
          <a:bodyPr wrap="square" rtlCol="0">
            <a:spAutoFit/>
          </a:bodyPr>
          <a:lstStyle/>
          <a:p>
            <a:pPr marL="285750" indent="-285750">
              <a:buClr>
                <a:schemeClr val="accent2">
                  <a:lumMod val="75000"/>
                </a:schemeClr>
              </a:buClr>
              <a:buFont typeface="Wingdings" panose="05000000000000000000" pitchFamily="2" charset="2"/>
              <a:buChar char="Ø"/>
            </a:pPr>
            <a:r>
              <a:rPr lang="en-GB" sz="3200" dirty="0" smtClean="0"/>
              <a:t>When we throw our garbage away, the garbage goes to landfills. They are full of garbage. The garbage is then sometimes burned. This sends an enormous amount of greenhouse gasses into the air and makes</a:t>
            </a:r>
            <a:r>
              <a:rPr lang="en-US" sz="3200" dirty="0" smtClean="0"/>
              <a:t> global warming even worse.</a:t>
            </a:r>
          </a:p>
          <a:p>
            <a:pPr marL="285750" indent="-285750">
              <a:buClr>
                <a:schemeClr val="accent2">
                  <a:lumMod val="75000"/>
                </a:schemeClr>
              </a:buClr>
              <a:buFont typeface="Wingdings" panose="05000000000000000000" pitchFamily="2" charset="2"/>
              <a:buChar char="Ø"/>
            </a:pPr>
            <a:r>
              <a:rPr lang="en-US" sz="3200" dirty="0" smtClean="0"/>
              <a:t>Another factor that makes global warming</a:t>
            </a:r>
            <a:r>
              <a:rPr lang="en-GB" sz="3200" dirty="0" smtClean="0"/>
              <a:t> worse is when trees are cut down. Trees and other plants collect and absorb carbon dioxide(</a:t>
            </a:r>
            <a:r>
              <a:rPr lang="en-US" sz="3200" dirty="0" smtClean="0"/>
              <a:t>CO</a:t>
            </a:r>
            <a:r>
              <a:rPr lang="en-US" sz="3200" baseline="-25000" dirty="0" smtClean="0"/>
              <a:t>2</a:t>
            </a:r>
            <a:r>
              <a:rPr lang="en-US" sz="3200" dirty="0" smtClean="0"/>
              <a:t>), which is a greenhouse gas.</a:t>
            </a:r>
          </a:p>
          <a:p>
            <a:pPr>
              <a:buClr>
                <a:schemeClr val="accent2">
                  <a:lumMod val="75000"/>
                </a:schemeClr>
              </a:buClr>
            </a:pPr>
            <a:endParaRPr lang="en-US" sz="3200" dirty="0"/>
          </a:p>
        </p:txBody>
      </p:sp>
    </p:spTree>
    <p:extLst>
      <p:ext uri="{BB962C8B-B14F-4D97-AF65-F5344CB8AC3E}">
        <p14:creationId xmlns:p14="http://schemas.microsoft.com/office/powerpoint/2010/main" val="352133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4695" y="344774"/>
            <a:ext cx="11287594" cy="6340197"/>
          </a:xfrm>
          <a:prstGeom prst="rect">
            <a:avLst/>
          </a:prstGeom>
          <a:noFill/>
        </p:spPr>
        <p:txBody>
          <a:bodyPr wrap="square" rtlCol="0">
            <a:spAutoFit/>
          </a:bodyPr>
          <a:lstStyle/>
          <a:p>
            <a:pPr algn="ctr">
              <a:buClr>
                <a:schemeClr val="accent2">
                  <a:lumMod val="75000"/>
                </a:schemeClr>
              </a:buClr>
            </a:pPr>
            <a:r>
              <a:rPr lang="en-GB" sz="4000" dirty="0" smtClean="0">
                <a:solidFill>
                  <a:schemeClr val="accent2">
                    <a:lumMod val="75000"/>
                  </a:schemeClr>
                </a:solidFill>
                <a:effectLst>
                  <a:outerShdw blurRad="38100" dist="38100" dir="2700000" algn="tl">
                    <a:srgbClr val="000000">
                      <a:alpha val="43137"/>
                    </a:srgbClr>
                  </a:outerShdw>
                </a:effectLst>
                <a:latin typeface="FrankRuehl" panose="020E0503060101010101" pitchFamily="34" charset="-79"/>
                <a:cs typeface="FrankRuehl" panose="020E0503060101010101" pitchFamily="34" charset="-79"/>
              </a:rPr>
              <a:t>Results of Global Warming</a:t>
            </a:r>
          </a:p>
          <a:p>
            <a:pPr marL="285750" indent="-285750">
              <a:buClr>
                <a:schemeClr val="accent2">
                  <a:lumMod val="75000"/>
                </a:schemeClr>
              </a:buClr>
              <a:buFont typeface="Wingdings" panose="05000000000000000000" pitchFamily="2" charset="2"/>
              <a:buChar char="Ø"/>
            </a:pPr>
            <a:endParaRPr lang="en-GB" dirty="0"/>
          </a:p>
          <a:p>
            <a:pPr marL="457200" indent="-457200">
              <a:buClr>
                <a:schemeClr val="accent2">
                  <a:lumMod val="75000"/>
                </a:schemeClr>
              </a:buClr>
              <a:buFont typeface="Wingdings" panose="05000000000000000000" pitchFamily="2" charset="2"/>
              <a:buChar char="Ø"/>
            </a:pPr>
            <a:r>
              <a:rPr lang="en-GB" sz="3200" dirty="0"/>
              <a:t>G</a:t>
            </a:r>
            <a:r>
              <a:rPr lang="en-GB" sz="3200" dirty="0" smtClean="0"/>
              <a:t>lobal Warming is affecting many parts of the world, including melting glaciers, creating the sea rise even more, and when that happens, the water covers many low land islands.</a:t>
            </a:r>
          </a:p>
          <a:p>
            <a:pPr marL="457200" indent="-457200">
              <a:buClr>
                <a:schemeClr val="accent2">
                  <a:lumMod val="75000"/>
                </a:schemeClr>
              </a:buClr>
              <a:buFont typeface="Wingdings" panose="05000000000000000000" pitchFamily="2" charset="2"/>
              <a:buChar char="Ø"/>
            </a:pPr>
            <a:r>
              <a:rPr lang="en-GB" sz="3200" dirty="0" smtClean="0"/>
              <a:t> Global Warming also destroy many huge forests. The pollution that causes global warming is linked to acid rain. Acid rain gradually destroys almost everything it touches. Global Warming is also causing many more fires that wipe out whole forests. This happens because global warming can make the earth very hot. In forests, some plants and trees leaves can be so dry that can catch on fire.</a:t>
            </a:r>
          </a:p>
          <a:p>
            <a:pPr marL="285750" indent="-285750">
              <a:buFont typeface="Wingdings" panose="05000000000000000000" pitchFamily="2" charset="2"/>
              <a:buChar char="Ø"/>
            </a:pPr>
            <a:endParaRPr lang="en-US" sz="2800" dirty="0"/>
          </a:p>
        </p:txBody>
      </p:sp>
    </p:spTree>
    <p:extLst>
      <p:ext uri="{BB962C8B-B14F-4D97-AF65-F5344CB8AC3E}">
        <p14:creationId xmlns:p14="http://schemas.microsoft.com/office/powerpoint/2010/main" val="356611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2542"/>
            <a:ext cx="11029071" cy="3662541"/>
          </a:xfrm>
          <a:prstGeom prst="rect">
            <a:avLst/>
          </a:prstGeom>
          <a:noFill/>
        </p:spPr>
        <p:txBody>
          <a:bodyPr wrap="square" rtlCol="0">
            <a:spAutoFit/>
          </a:bodyPr>
          <a:lstStyle/>
          <a:p>
            <a:pPr algn="ctr"/>
            <a:r>
              <a:rPr lang="en-GB" sz="4000" dirty="0" smtClean="0">
                <a:solidFill>
                  <a:schemeClr val="accent2">
                    <a:lumMod val="75000"/>
                  </a:schemeClr>
                </a:solidFill>
                <a:effectLst>
                  <a:outerShdw blurRad="38100" dist="38100" dir="2700000" algn="tl">
                    <a:srgbClr val="000000">
                      <a:alpha val="43137"/>
                    </a:srgbClr>
                  </a:outerShdw>
                </a:effectLst>
                <a:latin typeface="FrankRuehl" panose="020E0503060101010101" pitchFamily="34" charset="-79"/>
                <a:ea typeface="FangSong" panose="02010609060101010101" pitchFamily="49" charset="-122"/>
                <a:cs typeface="FrankRuehl" panose="020E0503060101010101" pitchFamily="34" charset="-79"/>
              </a:rPr>
              <a:t>Some Facts</a:t>
            </a:r>
          </a:p>
          <a:p>
            <a:pPr marL="457200" indent="-457200">
              <a:buClr>
                <a:schemeClr val="accent2">
                  <a:lumMod val="75000"/>
                </a:schemeClr>
              </a:buClr>
              <a:buFont typeface="Wingdings" panose="05000000000000000000" pitchFamily="2" charset="2"/>
              <a:buChar char="v"/>
            </a:pPr>
            <a:r>
              <a:rPr lang="en-GB" sz="3200" dirty="0" smtClean="0">
                <a:ea typeface="FangSong" panose="02010609060101010101" pitchFamily="49" charset="-122"/>
                <a:cs typeface="FrankRuehl" panose="020E0503060101010101" pitchFamily="34" charset="-79"/>
              </a:rPr>
              <a:t>From 1971 to 2005 CO2 vehicle emissions rose from 1.8 billion tons year to 4.6 billion tons per year.</a:t>
            </a:r>
          </a:p>
          <a:p>
            <a:pPr marL="571500" indent="-571500">
              <a:buClr>
                <a:schemeClr val="accent2">
                  <a:lumMod val="75000"/>
                </a:schemeClr>
              </a:buClr>
              <a:buFont typeface="Wingdings" panose="05000000000000000000" pitchFamily="2" charset="2"/>
              <a:buChar char="v"/>
            </a:pPr>
            <a:r>
              <a:rPr lang="en-GB" sz="3200" dirty="0" smtClean="0">
                <a:ea typeface="FangSong" panose="02010609060101010101" pitchFamily="49" charset="-122"/>
                <a:cs typeface="FrankRuehl" panose="020E0503060101010101" pitchFamily="34" charset="-79"/>
              </a:rPr>
              <a:t>The average global air temperature rose between .05 and 0.74 degrees C during the past century.</a:t>
            </a:r>
          </a:p>
          <a:p>
            <a:pPr marL="571500" indent="-571500">
              <a:buClr>
                <a:schemeClr val="accent2">
                  <a:lumMod val="75000"/>
                </a:schemeClr>
              </a:buClr>
              <a:buFont typeface="Wingdings" panose="05000000000000000000" pitchFamily="2" charset="2"/>
              <a:buChar char="v"/>
            </a:pPr>
            <a:r>
              <a:rPr lang="en-GB" sz="3200" dirty="0" smtClean="0">
                <a:ea typeface="FangSong" panose="02010609060101010101" pitchFamily="49" charset="-122"/>
                <a:cs typeface="FrankRuehl" panose="020E0503060101010101" pitchFamily="34" charset="-79"/>
              </a:rPr>
              <a:t>An</a:t>
            </a:r>
            <a:r>
              <a:rPr lang="en-GB" sz="3200" dirty="0">
                <a:ea typeface="FangSong" panose="02010609060101010101" pitchFamily="49" charset="-122"/>
                <a:cs typeface="FrankRuehl" panose="020E0503060101010101" pitchFamily="34" charset="-79"/>
              </a:rPr>
              <a:t> </a:t>
            </a:r>
            <a:r>
              <a:rPr lang="en-GB" sz="3200" dirty="0" smtClean="0">
                <a:ea typeface="FangSong" panose="02010609060101010101" pitchFamily="49" charset="-122"/>
                <a:cs typeface="FrankRuehl" panose="020E0503060101010101" pitchFamily="34" charset="-79"/>
              </a:rPr>
              <a:t>average 2 degrees C warming is predicted by 2100.</a:t>
            </a:r>
          </a:p>
          <a:p>
            <a:pPr marL="571500" indent="-571500">
              <a:buClr>
                <a:schemeClr val="accent2">
                  <a:lumMod val="75000"/>
                </a:schemeClr>
              </a:buClr>
              <a:buFont typeface="Wingdings" panose="05000000000000000000" pitchFamily="2" charset="2"/>
              <a:buChar char="v"/>
            </a:pPr>
            <a:r>
              <a:rPr lang="en-GB" sz="3200" dirty="0" smtClean="0">
                <a:ea typeface="FangSong" panose="02010609060101010101" pitchFamily="49" charset="-122"/>
                <a:cs typeface="FrankRuehl" panose="020E0503060101010101" pitchFamily="34" charset="-79"/>
              </a:rPr>
              <a:t>Sea level has risen between 10 to 25cm in the last 100 years.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413" y="3775083"/>
            <a:ext cx="3779520" cy="28346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463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505" y="264694"/>
            <a:ext cx="5689517" cy="3657600"/>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702" y="2243254"/>
            <a:ext cx="5852160" cy="43891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9167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2715" y="529390"/>
            <a:ext cx="11181347" cy="3939540"/>
          </a:xfrm>
          <a:prstGeom prst="rect">
            <a:avLst/>
          </a:prstGeom>
          <a:noFill/>
        </p:spPr>
        <p:txBody>
          <a:bodyPr wrap="square" rtlCol="0">
            <a:spAutoFit/>
          </a:bodyPr>
          <a:lstStyle/>
          <a:p>
            <a:pPr algn="ctr">
              <a:buClr>
                <a:schemeClr val="accent2">
                  <a:lumMod val="75000"/>
                </a:schemeClr>
              </a:buClr>
            </a:pPr>
            <a:r>
              <a:rPr lang="en-GB" sz="4000" dirty="0" smtClean="0">
                <a:solidFill>
                  <a:schemeClr val="accent2">
                    <a:lumMod val="75000"/>
                  </a:schemeClr>
                </a:solidFill>
                <a:effectLst>
                  <a:outerShdw blurRad="38100" dist="38100" dir="2700000" algn="tl">
                    <a:srgbClr val="000000">
                      <a:alpha val="43137"/>
                    </a:srgbClr>
                  </a:outerShdw>
                </a:effectLst>
                <a:latin typeface="FrankRuehl" panose="020E0503060101010101" pitchFamily="34" charset="-79"/>
                <a:cs typeface="FrankRuehl" panose="020E0503060101010101" pitchFamily="34" charset="-79"/>
              </a:rPr>
              <a:t>What are people doing to stop global warming?</a:t>
            </a:r>
          </a:p>
          <a:p>
            <a:pPr marL="285750" indent="-285750">
              <a:buClr>
                <a:schemeClr val="accent2">
                  <a:lumMod val="75000"/>
                </a:schemeClr>
              </a:buClr>
              <a:buFont typeface="Wingdings" panose="05000000000000000000" pitchFamily="2" charset="2"/>
              <a:buChar char="Ø"/>
            </a:pPr>
            <a:endParaRPr lang="en-GB" dirty="0"/>
          </a:p>
          <a:p>
            <a:pPr marL="457200" indent="-457200">
              <a:buClr>
                <a:schemeClr val="accent2">
                  <a:lumMod val="75000"/>
                </a:schemeClr>
              </a:buClr>
              <a:buFont typeface="Wingdings" panose="05000000000000000000" pitchFamily="2" charset="2"/>
              <a:buChar char="Ø"/>
            </a:pPr>
            <a:r>
              <a:rPr lang="en-GB" sz="3200" b="1" dirty="0" smtClean="0"/>
              <a:t>Carpooling</a:t>
            </a:r>
            <a:r>
              <a:rPr lang="en-GB" sz="3200" dirty="0" smtClean="0"/>
              <a:t> =&gt; is driving with someone to a place that you are both going to. This minimizes the amount of greenhouse gases put into the air by a car.</a:t>
            </a:r>
          </a:p>
          <a:p>
            <a:pPr marL="457200" indent="-457200">
              <a:buClr>
                <a:schemeClr val="accent2">
                  <a:lumMod val="75000"/>
                </a:schemeClr>
              </a:buClr>
              <a:buFont typeface="Wingdings" panose="05000000000000000000" pitchFamily="2" charset="2"/>
              <a:buChar char="Ø"/>
            </a:pPr>
            <a:r>
              <a:rPr lang="en-GB" sz="3200" dirty="0" smtClean="0"/>
              <a:t>Another thing that people are doing is being more careful about leaving things turned on like the television, computers and the lights</a:t>
            </a:r>
            <a:r>
              <a:rPr lang="en-GB" dirty="0" smtClean="0"/>
              <a:t>.</a:t>
            </a:r>
            <a:endParaRPr lang="en-US" dirty="0"/>
          </a:p>
        </p:txBody>
      </p:sp>
    </p:spTree>
    <p:extLst>
      <p:ext uri="{BB962C8B-B14F-4D97-AF65-F5344CB8AC3E}">
        <p14:creationId xmlns:p14="http://schemas.microsoft.com/office/powerpoint/2010/main" val="320541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252</TotalTime>
  <Words>633</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FangSong</vt:lpstr>
      <vt:lpstr>Andalus</vt:lpstr>
      <vt:lpstr>Arial</vt:lpstr>
      <vt:lpstr>Book Antiqua</vt:lpstr>
      <vt:lpstr>Calibri</vt:lpstr>
      <vt:lpstr>Calibri Light</vt:lpstr>
      <vt:lpstr>FrankRuehl</vt:lpstr>
      <vt:lpstr>Iskoola Pota</vt:lpstr>
      <vt:lpstr>Wingdings</vt:lpstr>
      <vt:lpstr>Office Theme</vt:lpstr>
      <vt:lpstr>Global Warming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dc:creator>
  <cp:lastModifiedBy>Windows</cp:lastModifiedBy>
  <cp:revision>57</cp:revision>
  <dcterms:created xsi:type="dcterms:W3CDTF">2017-05-13T16:32:21Z</dcterms:created>
  <dcterms:modified xsi:type="dcterms:W3CDTF">2017-05-16T07:12:08Z</dcterms:modified>
</cp:coreProperties>
</file>