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ooper Black" panose="0208090404030B020404" pitchFamily="18" charset="0"/>
      <p:regular r:id="rId11"/>
    </p:embeddedFont>
    <p:embeddedFont>
      <p:font typeface="Fraunces Extra Bold" panose="020B0604020202020204" charset="0"/>
      <p:regular r:id="rId12"/>
    </p:embeddedFont>
    <p:embeddedFont>
      <p:font typeface="Nobile"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1" d="100"/>
          <a:sy n="81" d="100"/>
        </p:scale>
        <p:origin x="48"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45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nushkagautam"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2436376"/>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3B4540"/>
                </a:solidFill>
                <a:latin typeface="Cooper Black" panose="0208090404030B020404" pitchFamily="18" charset="0"/>
                <a:ea typeface="Fraunces Extra Bold" pitchFamily="34" charset="-122"/>
                <a:cs typeface="Poppins" panose="020B0502040204020203" pitchFamily="2" charset="0"/>
              </a:rPr>
              <a:t>Phishing</a:t>
            </a:r>
            <a:r>
              <a:rPr lang="en-US" sz="4450" dirty="0">
                <a:solidFill>
                  <a:srgbClr val="3B4540"/>
                </a:solidFill>
                <a:latin typeface="Cooper Black" panose="0208090404030B020404" pitchFamily="18" charset="0"/>
                <a:ea typeface="Fraunces Extra Bold" pitchFamily="34" charset="-122"/>
                <a:cs typeface="Fraunces Extra Bold" pitchFamily="34" charset="-120"/>
              </a:rPr>
              <a:t> Awareness Training</a:t>
            </a:r>
            <a:endParaRPr lang="en-US" sz="4450" dirty="0">
              <a:latin typeface="Cooper Black" panose="0208090404030B020404" pitchFamily="18" charset="0"/>
            </a:endParaRPr>
          </a:p>
        </p:txBody>
      </p:sp>
      <p:sp>
        <p:nvSpPr>
          <p:cNvPr id="4" name="Text 1"/>
          <p:cNvSpPr/>
          <p:nvPr/>
        </p:nvSpPr>
        <p:spPr>
          <a:xfrm>
            <a:off x="793790" y="4194096"/>
            <a:ext cx="7556421" cy="362903"/>
          </a:xfrm>
          <a:prstGeom prst="rect">
            <a:avLst/>
          </a:prstGeom>
          <a:noFill/>
          <a:ln/>
        </p:spPr>
        <p:txBody>
          <a:bodyPr wrap="none" lIns="0" tIns="0" rIns="0" bIns="0" rtlCol="0" anchor="t"/>
          <a:lstStyle/>
          <a:p>
            <a:pPr marL="0" indent="0" algn="l">
              <a:lnSpc>
                <a:spcPts val="2850"/>
              </a:lnSpc>
              <a:buNone/>
            </a:pPr>
            <a:endParaRPr lang="en-US" sz="1750" dirty="0">
              <a:solidFill>
                <a:srgbClr val="405449"/>
              </a:solidFill>
              <a:latin typeface="Nobile" pitchFamily="34" charset="0"/>
              <a:ea typeface="Nobile" pitchFamily="34" charset="-122"/>
              <a:cs typeface="Nobile" pitchFamily="34" charset="-120"/>
            </a:endParaRPr>
          </a:p>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    Presented by: Anushka Gautam</a:t>
            </a:r>
            <a:endParaRPr lang="en-US" sz="1750" dirty="0"/>
          </a:p>
        </p:txBody>
      </p:sp>
      <p:sp>
        <p:nvSpPr>
          <p:cNvPr id="5" name="Text 2"/>
          <p:cNvSpPr/>
          <p:nvPr/>
        </p:nvSpPr>
        <p:spPr>
          <a:xfrm>
            <a:off x="793790" y="4812149"/>
            <a:ext cx="7556421" cy="362903"/>
          </a:xfrm>
          <a:prstGeom prst="rect">
            <a:avLst/>
          </a:prstGeom>
          <a:noFill/>
          <a:ln/>
        </p:spPr>
        <p:txBody>
          <a:bodyPr wrap="none" lIns="0" tIns="0" rIns="0" bIns="0" rtlCol="0" anchor="t"/>
          <a:lstStyle/>
          <a:p>
            <a:pPr marL="0" indent="0" algn="l">
              <a:lnSpc>
                <a:spcPts val="2850"/>
              </a:lnSpc>
              <a:buNone/>
            </a:pPr>
            <a:endParaRPr lang="en-US" sz="1750" dirty="0">
              <a:solidFill>
                <a:srgbClr val="405449"/>
              </a:solidFill>
              <a:latin typeface="Nobile" pitchFamily="34" charset="0"/>
              <a:ea typeface="Nobile" pitchFamily="34" charset="-122"/>
              <a:cs typeface="Nobile" pitchFamily="34" charset="-120"/>
            </a:endParaRPr>
          </a:p>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    CodeAlpha – Cyber Security Internship</a:t>
            </a:r>
            <a:endParaRPr lang="en-US" sz="1750" dirty="0"/>
          </a:p>
        </p:txBody>
      </p:sp>
      <p:sp>
        <p:nvSpPr>
          <p:cNvPr id="6" name="Text 3"/>
          <p:cNvSpPr/>
          <p:nvPr/>
        </p:nvSpPr>
        <p:spPr>
          <a:xfrm>
            <a:off x="793790" y="5430203"/>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 </a:t>
            </a:r>
          </a:p>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    July 20, 2025</a:t>
            </a:r>
          </a:p>
          <a:p>
            <a:pPr marL="0" indent="0" algn="l">
              <a:lnSpc>
                <a:spcPts val="2850"/>
              </a:lnSpc>
              <a:buNone/>
            </a:pPr>
            <a:endParaRPr lang="en-US" sz="1750" dirty="0">
              <a:solidFill>
                <a:srgbClr val="405449"/>
              </a:solidFill>
              <a:latin typeface="Nobile" pitchFamily="34" charset="0"/>
            </a:endParaRPr>
          </a:p>
          <a:p>
            <a:pPr marL="0" indent="0" algn="l">
              <a:lnSpc>
                <a:spcPts val="2850"/>
              </a:lnSpc>
              <a:buNone/>
            </a:pPr>
            <a:endParaRPr lang="en-US" sz="1750" dirty="0"/>
          </a:p>
        </p:txBody>
      </p:sp>
      <p:sp>
        <p:nvSpPr>
          <p:cNvPr id="7" name="Shape 5">
            <a:extLst>
              <a:ext uri="{FF2B5EF4-FFF2-40B4-BE49-F238E27FC236}">
                <a16:creationId xmlns:a16="http://schemas.microsoft.com/office/drawing/2014/main" id="{3F35AC03-541B-3436-BDE3-66AE048A4886}"/>
              </a:ext>
            </a:extLst>
          </p:cNvPr>
          <p:cNvSpPr/>
          <p:nvPr/>
        </p:nvSpPr>
        <p:spPr>
          <a:xfrm>
            <a:off x="793790" y="4563927"/>
            <a:ext cx="45719" cy="1732551"/>
          </a:xfrm>
          <a:prstGeom prst="rect">
            <a:avLst/>
          </a:prstGeom>
          <a:solidFill>
            <a:srgbClr val="438951"/>
          </a:solidFill>
          <a:ln/>
        </p:spPr>
        <p:txBody>
          <a:bodyPr/>
          <a:lstStyle/>
          <a:p>
            <a:r>
              <a:rPr lang="en-US" dirty="0"/>
              <a:t>  </a:t>
            </a:r>
          </a:p>
        </p:txBody>
      </p:sp>
      <p:pic>
        <p:nvPicPr>
          <p:cNvPr id="9" name="Graphic 8">
            <a:extLst>
              <a:ext uri="{FF2B5EF4-FFF2-40B4-BE49-F238E27FC236}">
                <a16:creationId xmlns:a16="http://schemas.microsoft.com/office/drawing/2014/main" id="{62FE9C2A-33B9-473F-654A-AFA848C6A0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41233" y="494347"/>
            <a:ext cx="9675249" cy="6515100"/>
          </a:xfrm>
          <a:prstGeom prst="rect">
            <a:avLst/>
          </a:prstGeom>
        </p:spPr>
      </p:pic>
      <p:sp>
        <p:nvSpPr>
          <p:cNvPr id="10" name="Rectangle 9">
            <a:extLst>
              <a:ext uri="{FF2B5EF4-FFF2-40B4-BE49-F238E27FC236}">
                <a16:creationId xmlns:a16="http://schemas.microsoft.com/office/drawing/2014/main" id="{67791C6F-13E6-2E1A-6F9A-F355B28C3027}"/>
              </a:ext>
            </a:extLst>
          </p:cNvPr>
          <p:cNvSpPr/>
          <p:nvPr/>
        </p:nvSpPr>
        <p:spPr>
          <a:xfrm>
            <a:off x="12603637" y="7654565"/>
            <a:ext cx="2026763" cy="4996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4523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What is Phishing?</a:t>
            </a:r>
            <a:endParaRPr lang="en-US" sz="4450" dirty="0"/>
          </a:p>
        </p:txBody>
      </p:sp>
      <p:sp>
        <p:nvSpPr>
          <p:cNvPr id="3" name="Text 1"/>
          <p:cNvSpPr/>
          <p:nvPr/>
        </p:nvSpPr>
        <p:spPr>
          <a:xfrm>
            <a:off x="793790" y="300763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Phishing is a deceptive cyber attack designed to trick individuals into revealing sensitive information, such as passwords, credit card numbers, or login credentials. Attackers often disguise their attempts as legitimate communications from trusted sources.</a:t>
            </a:r>
            <a:endParaRPr lang="en-US" sz="1750" dirty="0"/>
          </a:p>
        </p:txBody>
      </p:sp>
      <p:sp>
        <p:nvSpPr>
          <p:cNvPr id="4" name="Shape 2"/>
          <p:cNvSpPr/>
          <p:nvPr/>
        </p:nvSpPr>
        <p:spPr>
          <a:xfrm>
            <a:off x="793790" y="4351496"/>
            <a:ext cx="4196358" cy="2032754"/>
          </a:xfrm>
          <a:prstGeom prst="roundRect">
            <a:avLst>
              <a:gd name="adj" fmla="val 10043"/>
            </a:avLst>
          </a:prstGeom>
          <a:solidFill>
            <a:srgbClr val="E8F3E8"/>
          </a:solidFill>
          <a:ln/>
        </p:spPr>
      </p:sp>
      <p:sp>
        <p:nvSpPr>
          <p:cNvPr id="5" name="Text 3"/>
          <p:cNvSpPr/>
          <p:nvPr/>
        </p:nvSpPr>
        <p:spPr>
          <a:xfrm>
            <a:off x="1020604" y="457831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Deceptive Tactics</a:t>
            </a:r>
            <a:endParaRPr lang="en-US" sz="2200" dirty="0"/>
          </a:p>
        </p:txBody>
      </p:sp>
      <p:sp>
        <p:nvSpPr>
          <p:cNvPr id="6" name="Text 4"/>
          <p:cNvSpPr/>
          <p:nvPr/>
        </p:nvSpPr>
        <p:spPr>
          <a:xfrm>
            <a:off x="1020604" y="5068729"/>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Often disguised as a legitimate email or message.</a:t>
            </a:r>
            <a:endParaRPr lang="en-US" sz="1750" dirty="0"/>
          </a:p>
        </p:txBody>
      </p:sp>
      <p:sp>
        <p:nvSpPr>
          <p:cNvPr id="7" name="Shape 5"/>
          <p:cNvSpPr/>
          <p:nvPr/>
        </p:nvSpPr>
        <p:spPr>
          <a:xfrm>
            <a:off x="5216962" y="4351496"/>
            <a:ext cx="4196358" cy="2032754"/>
          </a:xfrm>
          <a:prstGeom prst="roundRect">
            <a:avLst>
              <a:gd name="adj" fmla="val 10043"/>
            </a:avLst>
          </a:prstGeom>
          <a:solidFill>
            <a:srgbClr val="E8F3E8"/>
          </a:solidFill>
          <a:ln/>
        </p:spPr>
      </p:sp>
      <p:sp>
        <p:nvSpPr>
          <p:cNvPr id="8" name="Text 6"/>
          <p:cNvSpPr/>
          <p:nvPr/>
        </p:nvSpPr>
        <p:spPr>
          <a:xfrm>
            <a:off x="5443776" y="4578310"/>
            <a:ext cx="3149084"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Information Targeted</a:t>
            </a:r>
            <a:endParaRPr lang="en-US" sz="2200" dirty="0"/>
          </a:p>
        </p:txBody>
      </p:sp>
      <p:sp>
        <p:nvSpPr>
          <p:cNvPr id="9" name="Text 7"/>
          <p:cNvSpPr/>
          <p:nvPr/>
        </p:nvSpPr>
        <p:spPr>
          <a:xfrm>
            <a:off x="5443776" y="5068729"/>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Aims to steal passwords, credit card numbers, or login credentials.</a:t>
            </a:r>
            <a:endParaRPr lang="en-US" sz="1750" dirty="0"/>
          </a:p>
        </p:txBody>
      </p:sp>
      <p:sp>
        <p:nvSpPr>
          <p:cNvPr id="10" name="Shape 8"/>
          <p:cNvSpPr/>
          <p:nvPr/>
        </p:nvSpPr>
        <p:spPr>
          <a:xfrm>
            <a:off x="9640133" y="4351496"/>
            <a:ext cx="4196358" cy="2032754"/>
          </a:xfrm>
          <a:prstGeom prst="roundRect">
            <a:avLst>
              <a:gd name="adj" fmla="val 10043"/>
            </a:avLst>
          </a:prstGeom>
          <a:solidFill>
            <a:srgbClr val="E8F3E8"/>
          </a:solidFill>
          <a:ln/>
        </p:spPr>
      </p:sp>
      <p:sp>
        <p:nvSpPr>
          <p:cNvPr id="11" name="Text 9"/>
          <p:cNvSpPr/>
          <p:nvPr/>
        </p:nvSpPr>
        <p:spPr>
          <a:xfrm>
            <a:off x="9866948" y="457831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Common Example</a:t>
            </a:r>
            <a:endParaRPr lang="en-US" sz="2200" dirty="0"/>
          </a:p>
        </p:txBody>
      </p:sp>
      <p:sp>
        <p:nvSpPr>
          <p:cNvPr id="12" name="Text 10"/>
          <p:cNvSpPr/>
          <p:nvPr/>
        </p:nvSpPr>
        <p:spPr>
          <a:xfrm>
            <a:off x="9866948" y="5068729"/>
            <a:ext cx="3742730" cy="1088708"/>
          </a:xfrm>
          <a:prstGeom prst="rect">
            <a:avLst/>
          </a:prstGeom>
          <a:noFill/>
          <a:ln/>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An email pretending to be your bank requesting immediate action.</a:t>
            </a:r>
            <a:endParaRPr lang="en-US" sz="1750" dirty="0"/>
          </a:p>
        </p:txBody>
      </p:sp>
      <p:sp>
        <p:nvSpPr>
          <p:cNvPr id="13" name="Rectangle 12">
            <a:extLst>
              <a:ext uri="{FF2B5EF4-FFF2-40B4-BE49-F238E27FC236}">
                <a16:creationId xmlns:a16="http://schemas.microsoft.com/office/drawing/2014/main" id="{47FB264D-4652-7185-4444-DA4E74AE6CFB}"/>
              </a:ext>
            </a:extLst>
          </p:cNvPr>
          <p:cNvSpPr/>
          <p:nvPr/>
        </p:nvSpPr>
        <p:spPr>
          <a:xfrm>
            <a:off x="12603637" y="7654565"/>
            <a:ext cx="2026763" cy="4996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18780" y="564713"/>
            <a:ext cx="8708827" cy="641866"/>
          </a:xfrm>
          <a:prstGeom prst="rect">
            <a:avLst/>
          </a:prstGeom>
          <a:noFill/>
          <a:ln/>
        </p:spPr>
        <p:txBody>
          <a:bodyPr wrap="none" lIns="0" tIns="0" rIns="0" bIns="0" rtlCol="0" anchor="t"/>
          <a:lstStyle/>
          <a:p>
            <a:pPr marL="0" indent="0" algn="l">
              <a:lnSpc>
                <a:spcPts val="5050"/>
              </a:lnSpc>
              <a:buNone/>
            </a:pPr>
            <a:r>
              <a:rPr lang="en-US" sz="4000" b="1" dirty="0">
                <a:solidFill>
                  <a:srgbClr val="3B4540"/>
                </a:solidFill>
                <a:latin typeface="Fraunces Extra Bold" pitchFamily="34" charset="0"/>
                <a:ea typeface="Fraunces Extra Bold" pitchFamily="34" charset="-122"/>
                <a:cs typeface="Fraunces Extra Bold" pitchFamily="34" charset="-120"/>
              </a:rPr>
              <a:t>Understanding Phishing Variants</a:t>
            </a:r>
            <a:endParaRPr lang="en-US" sz="4000" dirty="0"/>
          </a:p>
        </p:txBody>
      </p:sp>
      <p:sp>
        <p:nvSpPr>
          <p:cNvPr id="3" name="Text 1"/>
          <p:cNvSpPr/>
          <p:nvPr/>
        </p:nvSpPr>
        <p:spPr>
          <a:xfrm>
            <a:off x="718780" y="1617345"/>
            <a:ext cx="13192839" cy="328613"/>
          </a:xfrm>
          <a:prstGeom prst="rect">
            <a:avLst/>
          </a:prstGeom>
          <a:noFill/>
          <a:ln/>
        </p:spPr>
        <p:txBody>
          <a:bodyPr wrap="none" lIns="0" tIns="0" rIns="0" bIns="0" rtlCol="0" anchor="t"/>
          <a:lstStyle/>
          <a:p>
            <a:pPr marL="0" indent="0" algn="l">
              <a:lnSpc>
                <a:spcPts val="2550"/>
              </a:lnSpc>
              <a:buNone/>
            </a:pPr>
            <a:r>
              <a:rPr lang="en-US" sz="1600" dirty="0">
                <a:solidFill>
                  <a:srgbClr val="405449"/>
                </a:solidFill>
                <a:latin typeface="Nobile" pitchFamily="34" charset="0"/>
                <a:ea typeface="Nobile" pitchFamily="34" charset="-122"/>
                <a:cs typeface="Nobile" pitchFamily="34" charset="-120"/>
              </a:rPr>
              <a:t>Phishing isn't just about emails. Attackers use various methods:</a:t>
            </a:r>
            <a:endParaRPr lang="en-US" sz="1600" dirty="0"/>
          </a:p>
        </p:txBody>
      </p:sp>
      <p:sp>
        <p:nvSpPr>
          <p:cNvPr id="4" name="Shape 2"/>
          <p:cNvSpPr/>
          <p:nvPr/>
        </p:nvSpPr>
        <p:spPr>
          <a:xfrm>
            <a:off x="718780" y="2462093"/>
            <a:ext cx="4260652" cy="91440"/>
          </a:xfrm>
          <a:prstGeom prst="roundRect">
            <a:avLst>
              <a:gd name="adj" fmla="val 202158"/>
            </a:avLst>
          </a:prstGeom>
          <a:solidFill>
            <a:srgbClr val="438951"/>
          </a:solidFill>
          <a:ln/>
        </p:spPr>
      </p:sp>
      <p:sp>
        <p:nvSpPr>
          <p:cNvPr id="5" name="Shape 3"/>
          <p:cNvSpPr/>
          <p:nvPr/>
        </p:nvSpPr>
        <p:spPr>
          <a:xfrm>
            <a:off x="2540972" y="2176939"/>
            <a:ext cx="616148" cy="616148"/>
          </a:xfrm>
          <a:prstGeom prst="roundRect">
            <a:avLst>
              <a:gd name="adj" fmla="val 148406"/>
            </a:avLst>
          </a:prstGeom>
          <a:solidFill>
            <a:srgbClr val="438951"/>
          </a:solidFill>
          <a:ln/>
        </p:spPr>
      </p:sp>
      <p:sp>
        <p:nvSpPr>
          <p:cNvPr id="6" name="Text 4"/>
          <p:cNvSpPr/>
          <p:nvPr/>
        </p:nvSpPr>
        <p:spPr>
          <a:xfrm>
            <a:off x="2725757" y="2331006"/>
            <a:ext cx="246459" cy="308015"/>
          </a:xfrm>
          <a:prstGeom prst="rect">
            <a:avLst/>
          </a:prstGeom>
          <a:noFill/>
          <a:ln/>
        </p:spPr>
        <p:txBody>
          <a:bodyPr wrap="none" lIns="0" tIns="0" rIns="0" bIns="0" rtlCol="0" anchor="t"/>
          <a:lstStyle/>
          <a:p>
            <a:pPr marL="0" indent="0" algn="l">
              <a:lnSpc>
                <a:spcPts val="3100"/>
              </a:lnSpc>
              <a:buNone/>
            </a:pPr>
            <a:r>
              <a:rPr lang="en-US" sz="1900" b="1" dirty="0">
                <a:solidFill>
                  <a:srgbClr val="FFFFFF"/>
                </a:solidFill>
                <a:latin typeface="Fraunces Extra Bold" pitchFamily="34" charset="0"/>
                <a:ea typeface="Fraunces Extra Bold" pitchFamily="34" charset="-122"/>
                <a:cs typeface="Fraunces Extra Bold" pitchFamily="34" charset="-120"/>
              </a:rPr>
              <a:t>1</a:t>
            </a:r>
            <a:endParaRPr lang="en-US" sz="1900" dirty="0"/>
          </a:p>
        </p:txBody>
      </p:sp>
      <p:sp>
        <p:nvSpPr>
          <p:cNvPr id="7" name="Text 5"/>
          <p:cNvSpPr/>
          <p:nvPr/>
        </p:nvSpPr>
        <p:spPr>
          <a:xfrm>
            <a:off x="947023" y="2998351"/>
            <a:ext cx="2567345" cy="320873"/>
          </a:xfrm>
          <a:prstGeom prst="rect">
            <a:avLst/>
          </a:prstGeom>
          <a:noFill/>
          <a:ln/>
        </p:spPr>
        <p:txBody>
          <a:bodyPr wrap="none" lIns="0" tIns="0" rIns="0" bIns="0" rtlCol="0" anchor="t"/>
          <a:lstStyle/>
          <a:p>
            <a:pPr marL="0" indent="0" algn="l">
              <a:lnSpc>
                <a:spcPts val="2500"/>
              </a:lnSpc>
              <a:buNone/>
            </a:pPr>
            <a:r>
              <a:rPr lang="en-US" sz="2000" b="1" dirty="0">
                <a:solidFill>
                  <a:srgbClr val="405449"/>
                </a:solidFill>
                <a:latin typeface="Fraunces Extra Bold" pitchFamily="34" charset="0"/>
                <a:ea typeface="Fraunces Extra Bold" pitchFamily="34" charset="-122"/>
                <a:cs typeface="Fraunces Extra Bold" pitchFamily="34" charset="-120"/>
              </a:rPr>
              <a:t>Email Phishing</a:t>
            </a:r>
            <a:endParaRPr lang="en-US" sz="2000" dirty="0"/>
          </a:p>
        </p:txBody>
      </p:sp>
      <p:sp>
        <p:nvSpPr>
          <p:cNvPr id="8" name="Text 6"/>
          <p:cNvSpPr/>
          <p:nvPr/>
        </p:nvSpPr>
        <p:spPr>
          <a:xfrm>
            <a:off x="947023" y="3442454"/>
            <a:ext cx="3804166" cy="1314450"/>
          </a:xfrm>
          <a:prstGeom prst="rect">
            <a:avLst/>
          </a:prstGeom>
          <a:noFill/>
          <a:ln/>
        </p:spPr>
        <p:txBody>
          <a:bodyPr wrap="square" lIns="0" tIns="0" rIns="0" bIns="0" rtlCol="0" anchor="t"/>
          <a:lstStyle/>
          <a:p>
            <a:pPr marL="0" indent="0" algn="l">
              <a:lnSpc>
                <a:spcPts val="2550"/>
              </a:lnSpc>
              <a:buNone/>
            </a:pPr>
            <a:r>
              <a:rPr lang="en-US" sz="1600" dirty="0">
                <a:solidFill>
                  <a:srgbClr val="405449"/>
                </a:solidFill>
                <a:latin typeface="Nobile" pitchFamily="34" charset="0"/>
                <a:ea typeface="Nobile" pitchFamily="34" charset="-122"/>
                <a:cs typeface="Nobile" pitchFamily="34" charset="-120"/>
              </a:rPr>
              <a:t>Fraudulent emails designed to look like they're from legitimate sources, tricking recipients into revealing data or clicking malicious links.</a:t>
            </a:r>
            <a:endParaRPr lang="en-US" sz="1600" dirty="0"/>
          </a:p>
        </p:txBody>
      </p:sp>
      <p:sp>
        <p:nvSpPr>
          <p:cNvPr id="9" name="Shape 7"/>
          <p:cNvSpPr/>
          <p:nvPr/>
        </p:nvSpPr>
        <p:spPr>
          <a:xfrm>
            <a:off x="5184815" y="2462093"/>
            <a:ext cx="4260652" cy="91440"/>
          </a:xfrm>
          <a:prstGeom prst="roundRect">
            <a:avLst>
              <a:gd name="adj" fmla="val 202158"/>
            </a:avLst>
          </a:prstGeom>
          <a:solidFill>
            <a:srgbClr val="438951"/>
          </a:solidFill>
          <a:ln/>
        </p:spPr>
      </p:sp>
      <p:sp>
        <p:nvSpPr>
          <p:cNvPr id="10" name="Shape 8"/>
          <p:cNvSpPr/>
          <p:nvPr/>
        </p:nvSpPr>
        <p:spPr>
          <a:xfrm>
            <a:off x="7007007" y="2176939"/>
            <a:ext cx="616148" cy="616148"/>
          </a:xfrm>
          <a:prstGeom prst="roundRect">
            <a:avLst>
              <a:gd name="adj" fmla="val 148406"/>
            </a:avLst>
          </a:prstGeom>
          <a:solidFill>
            <a:srgbClr val="438951"/>
          </a:solidFill>
          <a:ln/>
        </p:spPr>
      </p:sp>
      <p:sp>
        <p:nvSpPr>
          <p:cNvPr id="11" name="Text 9"/>
          <p:cNvSpPr/>
          <p:nvPr/>
        </p:nvSpPr>
        <p:spPr>
          <a:xfrm>
            <a:off x="7191792" y="2331006"/>
            <a:ext cx="246459" cy="308015"/>
          </a:xfrm>
          <a:prstGeom prst="rect">
            <a:avLst/>
          </a:prstGeom>
          <a:noFill/>
          <a:ln/>
        </p:spPr>
        <p:txBody>
          <a:bodyPr wrap="none" lIns="0" tIns="0" rIns="0" bIns="0" rtlCol="0" anchor="t"/>
          <a:lstStyle/>
          <a:p>
            <a:pPr marL="0" indent="0" algn="l">
              <a:lnSpc>
                <a:spcPts val="3100"/>
              </a:lnSpc>
              <a:buNone/>
            </a:pPr>
            <a:r>
              <a:rPr lang="en-US" sz="1900" b="1" dirty="0">
                <a:solidFill>
                  <a:srgbClr val="FFFFFF"/>
                </a:solidFill>
                <a:latin typeface="Fraunces Extra Bold" pitchFamily="34" charset="0"/>
                <a:ea typeface="Fraunces Extra Bold" pitchFamily="34" charset="-122"/>
                <a:cs typeface="Fraunces Extra Bold" pitchFamily="34" charset="-120"/>
              </a:rPr>
              <a:t>2</a:t>
            </a:r>
            <a:endParaRPr lang="en-US" sz="1900" dirty="0"/>
          </a:p>
        </p:txBody>
      </p:sp>
      <p:sp>
        <p:nvSpPr>
          <p:cNvPr id="12" name="Text 10"/>
          <p:cNvSpPr/>
          <p:nvPr/>
        </p:nvSpPr>
        <p:spPr>
          <a:xfrm>
            <a:off x="5413057" y="2998351"/>
            <a:ext cx="2567345" cy="320873"/>
          </a:xfrm>
          <a:prstGeom prst="rect">
            <a:avLst/>
          </a:prstGeom>
          <a:noFill/>
          <a:ln/>
        </p:spPr>
        <p:txBody>
          <a:bodyPr wrap="none" lIns="0" tIns="0" rIns="0" bIns="0" rtlCol="0" anchor="t"/>
          <a:lstStyle/>
          <a:p>
            <a:pPr marL="0" indent="0" algn="l">
              <a:lnSpc>
                <a:spcPts val="2500"/>
              </a:lnSpc>
              <a:buNone/>
            </a:pPr>
            <a:r>
              <a:rPr lang="en-US" sz="2000" b="1" dirty="0">
                <a:solidFill>
                  <a:srgbClr val="405449"/>
                </a:solidFill>
                <a:latin typeface="Fraunces Extra Bold" pitchFamily="34" charset="0"/>
                <a:ea typeface="Fraunces Extra Bold" pitchFamily="34" charset="-122"/>
                <a:cs typeface="Fraunces Extra Bold" pitchFamily="34" charset="-120"/>
              </a:rPr>
              <a:t>Smishing</a:t>
            </a:r>
            <a:endParaRPr lang="en-US" sz="2000" dirty="0"/>
          </a:p>
        </p:txBody>
      </p:sp>
      <p:sp>
        <p:nvSpPr>
          <p:cNvPr id="13" name="Text 11"/>
          <p:cNvSpPr/>
          <p:nvPr/>
        </p:nvSpPr>
        <p:spPr>
          <a:xfrm>
            <a:off x="5413057" y="3442454"/>
            <a:ext cx="3804166" cy="1314450"/>
          </a:xfrm>
          <a:prstGeom prst="rect">
            <a:avLst/>
          </a:prstGeom>
          <a:noFill/>
          <a:ln/>
        </p:spPr>
        <p:txBody>
          <a:bodyPr wrap="square" lIns="0" tIns="0" rIns="0" bIns="0" rtlCol="0" anchor="t"/>
          <a:lstStyle/>
          <a:p>
            <a:pPr marL="0" indent="0" algn="l">
              <a:lnSpc>
                <a:spcPts val="2550"/>
              </a:lnSpc>
              <a:buNone/>
            </a:pPr>
            <a:r>
              <a:rPr lang="en-US" sz="1600" dirty="0">
                <a:solidFill>
                  <a:srgbClr val="405449"/>
                </a:solidFill>
                <a:latin typeface="Nobile" pitchFamily="34" charset="0"/>
                <a:ea typeface="Nobile" pitchFamily="34" charset="-122"/>
                <a:cs typeface="Nobile" pitchFamily="34" charset="-120"/>
              </a:rPr>
              <a:t>Phishing attempts conducted via SMS (text messages), often containing malicious links or requests for personal information.</a:t>
            </a:r>
            <a:endParaRPr lang="en-US" sz="1600" dirty="0"/>
          </a:p>
        </p:txBody>
      </p:sp>
      <p:sp>
        <p:nvSpPr>
          <p:cNvPr id="14" name="Shape 12"/>
          <p:cNvSpPr/>
          <p:nvPr/>
        </p:nvSpPr>
        <p:spPr>
          <a:xfrm>
            <a:off x="9650849" y="2462093"/>
            <a:ext cx="4260652" cy="91440"/>
          </a:xfrm>
          <a:prstGeom prst="roundRect">
            <a:avLst>
              <a:gd name="adj" fmla="val 202158"/>
            </a:avLst>
          </a:prstGeom>
          <a:solidFill>
            <a:srgbClr val="438951"/>
          </a:solidFill>
          <a:ln/>
        </p:spPr>
      </p:sp>
      <p:sp>
        <p:nvSpPr>
          <p:cNvPr id="15" name="Shape 13"/>
          <p:cNvSpPr/>
          <p:nvPr/>
        </p:nvSpPr>
        <p:spPr>
          <a:xfrm>
            <a:off x="11473041" y="2176939"/>
            <a:ext cx="616148" cy="616148"/>
          </a:xfrm>
          <a:prstGeom prst="roundRect">
            <a:avLst>
              <a:gd name="adj" fmla="val 148406"/>
            </a:avLst>
          </a:prstGeom>
          <a:solidFill>
            <a:srgbClr val="438951"/>
          </a:solidFill>
          <a:ln/>
        </p:spPr>
      </p:sp>
      <p:sp>
        <p:nvSpPr>
          <p:cNvPr id="16" name="Text 14"/>
          <p:cNvSpPr/>
          <p:nvPr/>
        </p:nvSpPr>
        <p:spPr>
          <a:xfrm>
            <a:off x="11657826" y="2331006"/>
            <a:ext cx="246459" cy="308015"/>
          </a:xfrm>
          <a:prstGeom prst="rect">
            <a:avLst/>
          </a:prstGeom>
          <a:noFill/>
          <a:ln/>
        </p:spPr>
        <p:txBody>
          <a:bodyPr wrap="none" lIns="0" tIns="0" rIns="0" bIns="0" rtlCol="0" anchor="t"/>
          <a:lstStyle/>
          <a:p>
            <a:pPr marL="0" indent="0" algn="l">
              <a:lnSpc>
                <a:spcPts val="3100"/>
              </a:lnSpc>
              <a:buNone/>
            </a:pPr>
            <a:r>
              <a:rPr lang="en-US" sz="1900" b="1" dirty="0">
                <a:solidFill>
                  <a:srgbClr val="FFFFFF"/>
                </a:solidFill>
                <a:latin typeface="Fraunces Extra Bold" pitchFamily="34" charset="0"/>
                <a:ea typeface="Fraunces Extra Bold" pitchFamily="34" charset="-122"/>
                <a:cs typeface="Fraunces Extra Bold" pitchFamily="34" charset="-120"/>
              </a:rPr>
              <a:t>3</a:t>
            </a:r>
            <a:endParaRPr lang="en-US" sz="1900" dirty="0"/>
          </a:p>
        </p:txBody>
      </p:sp>
      <p:sp>
        <p:nvSpPr>
          <p:cNvPr id="17" name="Text 15"/>
          <p:cNvSpPr/>
          <p:nvPr/>
        </p:nvSpPr>
        <p:spPr>
          <a:xfrm>
            <a:off x="9879092" y="2998351"/>
            <a:ext cx="2567345" cy="320873"/>
          </a:xfrm>
          <a:prstGeom prst="rect">
            <a:avLst/>
          </a:prstGeom>
          <a:noFill/>
          <a:ln/>
        </p:spPr>
        <p:txBody>
          <a:bodyPr wrap="none" lIns="0" tIns="0" rIns="0" bIns="0" rtlCol="0" anchor="t"/>
          <a:lstStyle/>
          <a:p>
            <a:pPr marL="0" indent="0" algn="l">
              <a:lnSpc>
                <a:spcPts val="2500"/>
              </a:lnSpc>
              <a:buNone/>
            </a:pPr>
            <a:r>
              <a:rPr lang="en-US" sz="2000" b="1" dirty="0">
                <a:solidFill>
                  <a:srgbClr val="405449"/>
                </a:solidFill>
                <a:latin typeface="Fraunces Extra Bold" pitchFamily="34" charset="0"/>
                <a:ea typeface="Fraunces Extra Bold" pitchFamily="34" charset="-122"/>
                <a:cs typeface="Fraunces Extra Bold" pitchFamily="34" charset="-120"/>
              </a:rPr>
              <a:t>Vishing</a:t>
            </a:r>
            <a:endParaRPr lang="en-US" sz="2000" dirty="0"/>
          </a:p>
        </p:txBody>
      </p:sp>
      <p:sp>
        <p:nvSpPr>
          <p:cNvPr id="18" name="Text 16"/>
          <p:cNvSpPr/>
          <p:nvPr/>
        </p:nvSpPr>
        <p:spPr>
          <a:xfrm>
            <a:off x="9879092" y="3442454"/>
            <a:ext cx="3804166" cy="1314450"/>
          </a:xfrm>
          <a:prstGeom prst="rect">
            <a:avLst/>
          </a:prstGeom>
          <a:noFill/>
          <a:ln/>
        </p:spPr>
        <p:txBody>
          <a:bodyPr wrap="square" lIns="0" tIns="0" rIns="0" bIns="0" rtlCol="0" anchor="t"/>
          <a:lstStyle/>
          <a:p>
            <a:pPr marL="0" indent="0" algn="l">
              <a:lnSpc>
                <a:spcPts val="2550"/>
              </a:lnSpc>
              <a:buNone/>
            </a:pPr>
            <a:r>
              <a:rPr lang="en-US" sz="1600" dirty="0">
                <a:solidFill>
                  <a:srgbClr val="405449"/>
                </a:solidFill>
                <a:latin typeface="Nobile" pitchFamily="34" charset="0"/>
                <a:ea typeface="Nobile" pitchFamily="34" charset="-122"/>
                <a:cs typeface="Nobile" pitchFamily="34" charset="-120"/>
              </a:rPr>
              <a:t>Voice phishing where attackers impersonate officials or trusted entities over phone calls to extract sensitive data.</a:t>
            </a:r>
            <a:endParaRPr lang="en-US" sz="1600" dirty="0"/>
          </a:p>
        </p:txBody>
      </p:sp>
      <p:sp>
        <p:nvSpPr>
          <p:cNvPr id="19" name="Shape 17"/>
          <p:cNvSpPr/>
          <p:nvPr/>
        </p:nvSpPr>
        <p:spPr>
          <a:xfrm>
            <a:off x="718780" y="5475684"/>
            <a:ext cx="6493669" cy="91440"/>
          </a:xfrm>
          <a:prstGeom prst="roundRect">
            <a:avLst>
              <a:gd name="adj" fmla="val 202158"/>
            </a:avLst>
          </a:prstGeom>
          <a:solidFill>
            <a:srgbClr val="438951"/>
          </a:solidFill>
          <a:ln/>
        </p:spPr>
      </p:sp>
      <p:sp>
        <p:nvSpPr>
          <p:cNvPr id="20" name="Shape 18"/>
          <p:cNvSpPr/>
          <p:nvPr/>
        </p:nvSpPr>
        <p:spPr>
          <a:xfrm>
            <a:off x="3657540" y="5190530"/>
            <a:ext cx="616148" cy="616148"/>
          </a:xfrm>
          <a:prstGeom prst="roundRect">
            <a:avLst>
              <a:gd name="adj" fmla="val 148406"/>
            </a:avLst>
          </a:prstGeom>
          <a:solidFill>
            <a:srgbClr val="438951"/>
          </a:solidFill>
          <a:ln/>
        </p:spPr>
      </p:sp>
      <p:sp>
        <p:nvSpPr>
          <p:cNvPr id="21" name="Text 19"/>
          <p:cNvSpPr/>
          <p:nvPr/>
        </p:nvSpPr>
        <p:spPr>
          <a:xfrm>
            <a:off x="3842325" y="5344597"/>
            <a:ext cx="246459" cy="308015"/>
          </a:xfrm>
          <a:prstGeom prst="rect">
            <a:avLst/>
          </a:prstGeom>
          <a:noFill/>
          <a:ln/>
        </p:spPr>
        <p:txBody>
          <a:bodyPr wrap="none" lIns="0" tIns="0" rIns="0" bIns="0" rtlCol="0" anchor="t"/>
          <a:lstStyle/>
          <a:p>
            <a:pPr marL="0" indent="0" algn="l">
              <a:lnSpc>
                <a:spcPts val="3100"/>
              </a:lnSpc>
              <a:buNone/>
            </a:pPr>
            <a:r>
              <a:rPr lang="en-US" sz="1900" b="1" dirty="0">
                <a:solidFill>
                  <a:srgbClr val="FFFFFF"/>
                </a:solidFill>
                <a:latin typeface="Fraunces Extra Bold" pitchFamily="34" charset="0"/>
                <a:ea typeface="Fraunces Extra Bold" pitchFamily="34" charset="-122"/>
                <a:cs typeface="Fraunces Extra Bold" pitchFamily="34" charset="-120"/>
              </a:rPr>
              <a:t>4</a:t>
            </a:r>
            <a:endParaRPr lang="en-US" sz="1900" dirty="0"/>
          </a:p>
        </p:txBody>
      </p:sp>
      <p:sp>
        <p:nvSpPr>
          <p:cNvPr id="22" name="Text 20"/>
          <p:cNvSpPr/>
          <p:nvPr/>
        </p:nvSpPr>
        <p:spPr>
          <a:xfrm>
            <a:off x="947023" y="6011942"/>
            <a:ext cx="2567345" cy="320873"/>
          </a:xfrm>
          <a:prstGeom prst="rect">
            <a:avLst/>
          </a:prstGeom>
          <a:noFill/>
          <a:ln/>
        </p:spPr>
        <p:txBody>
          <a:bodyPr wrap="none" lIns="0" tIns="0" rIns="0" bIns="0" rtlCol="0" anchor="t"/>
          <a:lstStyle/>
          <a:p>
            <a:pPr marL="0" indent="0" algn="l">
              <a:lnSpc>
                <a:spcPts val="2500"/>
              </a:lnSpc>
              <a:buNone/>
            </a:pPr>
            <a:r>
              <a:rPr lang="en-US" sz="2000" b="1" dirty="0">
                <a:solidFill>
                  <a:srgbClr val="405449"/>
                </a:solidFill>
                <a:latin typeface="Fraunces Extra Bold" pitchFamily="34" charset="0"/>
                <a:ea typeface="Fraunces Extra Bold" pitchFamily="34" charset="-122"/>
                <a:cs typeface="Fraunces Extra Bold" pitchFamily="34" charset="-120"/>
              </a:rPr>
              <a:t>Spear Phishing</a:t>
            </a:r>
            <a:endParaRPr lang="en-US" sz="2000" dirty="0"/>
          </a:p>
        </p:txBody>
      </p:sp>
      <p:sp>
        <p:nvSpPr>
          <p:cNvPr id="23" name="Text 21"/>
          <p:cNvSpPr/>
          <p:nvPr/>
        </p:nvSpPr>
        <p:spPr>
          <a:xfrm>
            <a:off x="947023" y="6456045"/>
            <a:ext cx="6037183" cy="985837"/>
          </a:xfrm>
          <a:prstGeom prst="rect">
            <a:avLst/>
          </a:prstGeom>
          <a:noFill/>
          <a:ln/>
        </p:spPr>
        <p:txBody>
          <a:bodyPr wrap="square" lIns="0" tIns="0" rIns="0" bIns="0" rtlCol="0" anchor="t"/>
          <a:lstStyle/>
          <a:p>
            <a:pPr marL="0" indent="0" algn="l">
              <a:lnSpc>
                <a:spcPts val="2550"/>
              </a:lnSpc>
              <a:buNone/>
            </a:pPr>
            <a:r>
              <a:rPr lang="en-US" sz="1600" dirty="0">
                <a:solidFill>
                  <a:srgbClr val="405449"/>
                </a:solidFill>
                <a:latin typeface="Nobile" pitchFamily="34" charset="0"/>
                <a:ea typeface="Nobile" pitchFamily="34" charset="-122"/>
                <a:cs typeface="Nobile" pitchFamily="34" charset="-120"/>
              </a:rPr>
              <a:t>Highly targeted attacks aimed at specific individuals or organizations, often using personalized information to increase credibility.</a:t>
            </a:r>
            <a:endParaRPr lang="en-US" sz="1600" dirty="0"/>
          </a:p>
        </p:txBody>
      </p:sp>
      <p:sp>
        <p:nvSpPr>
          <p:cNvPr id="24" name="Shape 22"/>
          <p:cNvSpPr/>
          <p:nvPr/>
        </p:nvSpPr>
        <p:spPr>
          <a:xfrm>
            <a:off x="7417832" y="5475684"/>
            <a:ext cx="6493669" cy="91440"/>
          </a:xfrm>
          <a:prstGeom prst="roundRect">
            <a:avLst>
              <a:gd name="adj" fmla="val 202158"/>
            </a:avLst>
          </a:prstGeom>
          <a:solidFill>
            <a:srgbClr val="438951"/>
          </a:solidFill>
          <a:ln/>
        </p:spPr>
      </p:sp>
      <p:sp>
        <p:nvSpPr>
          <p:cNvPr id="25" name="Shape 23"/>
          <p:cNvSpPr/>
          <p:nvPr/>
        </p:nvSpPr>
        <p:spPr>
          <a:xfrm>
            <a:off x="10356592" y="5190530"/>
            <a:ext cx="616148" cy="616148"/>
          </a:xfrm>
          <a:prstGeom prst="roundRect">
            <a:avLst>
              <a:gd name="adj" fmla="val 148406"/>
            </a:avLst>
          </a:prstGeom>
          <a:solidFill>
            <a:srgbClr val="438951"/>
          </a:solidFill>
          <a:ln/>
        </p:spPr>
      </p:sp>
      <p:sp>
        <p:nvSpPr>
          <p:cNvPr id="26" name="Text 24"/>
          <p:cNvSpPr/>
          <p:nvPr/>
        </p:nvSpPr>
        <p:spPr>
          <a:xfrm>
            <a:off x="10541377" y="5344597"/>
            <a:ext cx="246459" cy="308015"/>
          </a:xfrm>
          <a:prstGeom prst="rect">
            <a:avLst/>
          </a:prstGeom>
          <a:noFill/>
          <a:ln/>
        </p:spPr>
        <p:txBody>
          <a:bodyPr wrap="none" lIns="0" tIns="0" rIns="0" bIns="0" rtlCol="0" anchor="t"/>
          <a:lstStyle/>
          <a:p>
            <a:pPr marL="0" indent="0" algn="l">
              <a:lnSpc>
                <a:spcPts val="3100"/>
              </a:lnSpc>
              <a:buNone/>
            </a:pPr>
            <a:r>
              <a:rPr lang="en-US" sz="1900" b="1" dirty="0">
                <a:solidFill>
                  <a:srgbClr val="FFFFFF"/>
                </a:solidFill>
                <a:latin typeface="Fraunces Extra Bold" pitchFamily="34" charset="0"/>
                <a:ea typeface="Fraunces Extra Bold" pitchFamily="34" charset="-122"/>
                <a:cs typeface="Fraunces Extra Bold" pitchFamily="34" charset="-120"/>
              </a:rPr>
              <a:t>5</a:t>
            </a:r>
            <a:endParaRPr lang="en-US" sz="1900" dirty="0"/>
          </a:p>
        </p:txBody>
      </p:sp>
      <p:sp>
        <p:nvSpPr>
          <p:cNvPr id="27" name="Text 25"/>
          <p:cNvSpPr/>
          <p:nvPr/>
        </p:nvSpPr>
        <p:spPr>
          <a:xfrm>
            <a:off x="7646075" y="6011942"/>
            <a:ext cx="2567345" cy="320873"/>
          </a:xfrm>
          <a:prstGeom prst="rect">
            <a:avLst/>
          </a:prstGeom>
          <a:noFill/>
          <a:ln/>
        </p:spPr>
        <p:txBody>
          <a:bodyPr wrap="none" lIns="0" tIns="0" rIns="0" bIns="0" rtlCol="0" anchor="t"/>
          <a:lstStyle/>
          <a:p>
            <a:pPr marL="0" indent="0" algn="l">
              <a:lnSpc>
                <a:spcPts val="2500"/>
              </a:lnSpc>
              <a:buNone/>
            </a:pPr>
            <a:r>
              <a:rPr lang="en-US" sz="2000" b="1" dirty="0">
                <a:solidFill>
                  <a:srgbClr val="405449"/>
                </a:solidFill>
                <a:latin typeface="Fraunces Extra Bold" pitchFamily="34" charset="0"/>
                <a:ea typeface="Fraunces Extra Bold" pitchFamily="34" charset="-122"/>
                <a:cs typeface="Fraunces Extra Bold" pitchFamily="34" charset="-120"/>
              </a:rPr>
              <a:t>Fake Websites</a:t>
            </a:r>
            <a:endParaRPr lang="en-US" sz="2000" dirty="0"/>
          </a:p>
        </p:txBody>
      </p:sp>
      <p:sp>
        <p:nvSpPr>
          <p:cNvPr id="28" name="Text 26"/>
          <p:cNvSpPr/>
          <p:nvPr/>
        </p:nvSpPr>
        <p:spPr>
          <a:xfrm>
            <a:off x="7646075" y="6456045"/>
            <a:ext cx="6037183" cy="985837"/>
          </a:xfrm>
          <a:prstGeom prst="rect">
            <a:avLst/>
          </a:prstGeom>
          <a:noFill/>
          <a:ln/>
        </p:spPr>
        <p:txBody>
          <a:bodyPr wrap="square" lIns="0" tIns="0" rIns="0" bIns="0" rtlCol="0" anchor="t"/>
          <a:lstStyle/>
          <a:p>
            <a:pPr marL="0" indent="0" algn="l">
              <a:lnSpc>
                <a:spcPts val="2550"/>
              </a:lnSpc>
              <a:buNone/>
            </a:pPr>
            <a:r>
              <a:rPr lang="en-US" sz="1600" dirty="0">
                <a:solidFill>
                  <a:srgbClr val="405449"/>
                </a:solidFill>
                <a:latin typeface="Nobile" pitchFamily="34" charset="0"/>
                <a:ea typeface="Nobile" pitchFamily="34" charset="-122"/>
                <a:cs typeface="Nobile" pitchFamily="34" charset="-120"/>
              </a:rPr>
              <a:t>Deceptive websites that mimic legitimate ones to steal login credentials or financial information entered by unsuspecting users.</a:t>
            </a:r>
            <a:endParaRPr lang="en-US" sz="1600" dirty="0"/>
          </a:p>
        </p:txBody>
      </p:sp>
      <p:sp>
        <p:nvSpPr>
          <p:cNvPr id="29" name="Rectangle 28">
            <a:extLst>
              <a:ext uri="{FF2B5EF4-FFF2-40B4-BE49-F238E27FC236}">
                <a16:creationId xmlns:a16="http://schemas.microsoft.com/office/drawing/2014/main" id="{EBE02BF8-3ED7-A5C4-2D40-1CEE1EC9AA67}"/>
              </a:ext>
            </a:extLst>
          </p:cNvPr>
          <p:cNvSpPr/>
          <p:nvPr/>
        </p:nvSpPr>
        <p:spPr>
          <a:xfrm>
            <a:off x="12603637" y="7673419"/>
            <a:ext cx="2026763" cy="4996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370528"/>
            <a:ext cx="6437828" cy="708779"/>
          </a:xfrm>
          <a:prstGeom prst="rect">
            <a:avLst/>
          </a:prstGeom>
          <a:noFill/>
          <a:ln/>
        </p:spPr>
        <p:txBody>
          <a:bodyPr wrap="none" lIns="0" tIns="0" rIns="0" bIns="0" rtlCol="0" anchor="t"/>
          <a:lstStyle/>
          <a:p>
            <a:pPr marL="0" indent="0" algn="l">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Spotting the Red Flags</a:t>
            </a:r>
            <a:endParaRPr lang="en-US" sz="4450" dirty="0"/>
          </a:p>
        </p:txBody>
      </p:sp>
      <p:sp>
        <p:nvSpPr>
          <p:cNvPr id="3" name="Text 1"/>
          <p:cNvSpPr/>
          <p:nvPr/>
        </p:nvSpPr>
        <p:spPr>
          <a:xfrm>
            <a:off x="793790" y="253293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Learning to recognize phishing attempts is your first line of defense. Pay close attention to these common indicators:</a:t>
            </a:r>
            <a:endParaRPr lang="en-US" sz="1750" dirty="0"/>
          </a:p>
        </p:txBody>
      </p:sp>
      <p:sp>
        <p:nvSpPr>
          <p:cNvPr id="4" name="Text 2"/>
          <p:cNvSpPr/>
          <p:nvPr/>
        </p:nvSpPr>
        <p:spPr>
          <a:xfrm>
            <a:off x="793790" y="3355062"/>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05449"/>
                </a:solidFill>
                <a:latin typeface="Nobile" pitchFamily="34" charset="0"/>
                <a:ea typeface="Nobile" pitchFamily="34" charset="-122"/>
                <a:cs typeface="Nobile" pitchFamily="34" charset="-120"/>
              </a:rPr>
              <a:t>Spelling or grammar mistakes:</a:t>
            </a:r>
            <a:r>
              <a:rPr lang="en-US" sz="1750" dirty="0">
                <a:solidFill>
                  <a:srgbClr val="405449"/>
                </a:solidFill>
                <a:latin typeface="Nobile" pitchFamily="34" charset="0"/>
                <a:ea typeface="Nobile" pitchFamily="34" charset="-122"/>
                <a:cs typeface="Nobile" pitchFamily="34" charset="-120"/>
              </a:rPr>
              <a:t> Legitimate organizations rarely have errors.</a:t>
            </a:r>
            <a:endParaRPr lang="en-US" sz="1750" dirty="0"/>
          </a:p>
        </p:txBody>
      </p:sp>
      <p:sp>
        <p:nvSpPr>
          <p:cNvPr id="5" name="Text 3"/>
          <p:cNvSpPr/>
          <p:nvPr/>
        </p:nvSpPr>
        <p:spPr>
          <a:xfrm>
            <a:off x="793790" y="4160163"/>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05449"/>
                </a:solidFill>
                <a:latin typeface="Nobile" pitchFamily="34" charset="0"/>
                <a:ea typeface="Nobile" pitchFamily="34" charset="-122"/>
                <a:cs typeface="Nobile" pitchFamily="34" charset="-120"/>
              </a:rPr>
              <a:t>Suspicious links or attachments:</a:t>
            </a:r>
            <a:r>
              <a:rPr lang="en-US" sz="1750" dirty="0">
                <a:solidFill>
                  <a:srgbClr val="405449"/>
                </a:solidFill>
                <a:latin typeface="Nobile" pitchFamily="34" charset="0"/>
                <a:ea typeface="Nobile" pitchFamily="34" charset="-122"/>
                <a:cs typeface="Nobile" pitchFamily="34" charset="-120"/>
              </a:rPr>
              <a:t> Hover over links to see the real URL; avoid opening unexpected attachments.</a:t>
            </a:r>
            <a:endParaRPr lang="en-US" sz="1750" dirty="0"/>
          </a:p>
        </p:txBody>
      </p:sp>
      <p:sp>
        <p:nvSpPr>
          <p:cNvPr id="6" name="Text 4"/>
          <p:cNvSpPr/>
          <p:nvPr/>
        </p:nvSpPr>
        <p:spPr>
          <a:xfrm>
            <a:off x="793790" y="5328166"/>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05449"/>
                </a:solidFill>
                <a:latin typeface="Nobile" pitchFamily="34" charset="0"/>
                <a:ea typeface="Nobile" pitchFamily="34" charset="-122"/>
                <a:cs typeface="Nobile" pitchFamily="34" charset="-120"/>
              </a:rPr>
              <a:t>Urgent or threatening tone:</a:t>
            </a:r>
            <a:r>
              <a:rPr lang="en-US" sz="1750" dirty="0">
                <a:solidFill>
                  <a:srgbClr val="405449"/>
                </a:solidFill>
                <a:latin typeface="Nobile" pitchFamily="34" charset="0"/>
                <a:ea typeface="Nobile" pitchFamily="34" charset="-122"/>
                <a:cs typeface="Nobile" pitchFamily="34" charset="-120"/>
              </a:rPr>
              <a:t> Phrases like "Verify your account now!" or threats of account closure are common tactics.</a:t>
            </a:r>
            <a:endParaRPr lang="en-US" sz="1750" dirty="0"/>
          </a:p>
        </p:txBody>
      </p:sp>
      <p:sp>
        <p:nvSpPr>
          <p:cNvPr id="7" name="Text 5"/>
          <p:cNvSpPr/>
          <p:nvPr/>
        </p:nvSpPr>
        <p:spPr>
          <a:xfrm>
            <a:off x="7599521" y="3355062"/>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05449"/>
                </a:solidFill>
                <a:latin typeface="Nobile" pitchFamily="34" charset="0"/>
                <a:ea typeface="Nobile" pitchFamily="34" charset="-122"/>
                <a:cs typeface="Nobile" pitchFamily="34" charset="-120"/>
              </a:rPr>
              <a:t>Generic greetings:</a:t>
            </a:r>
            <a:r>
              <a:rPr lang="en-US" sz="1750" dirty="0">
                <a:solidFill>
                  <a:srgbClr val="405449"/>
                </a:solidFill>
                <a:latin typeface="Nobile" pitchFamily="34" charset="0"/>
                <a:ea typeface="Nobile" pitchFamily="34" charset="-122"/>
                <a:cs typeface="Nobile" pitchFamily="34" charset="-120"/>
              </a:rPr>
              <a:t> Instead of your name, they might say "Dear Customer."</a:t>
            </a:r>
            <a:endParaRPr lang="en-US" sz="1750" dirty="0"/>
          </a:p>
        </p:txBody>
      </p:sp>
      <p:sp>
        <p:nvSpPr>
          <p:cNvPr id="8" name="Text 6"/>
          <p:cNvSpPr/>
          <p:nvPr/>
        </p:nvSpPr>
        <p:spPr>
          <a:xfrm>
            <a:off x="7599521" y="4160163"/>
            <a:ext cx="6244709" cy="1451610"/>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05449"/>
                </a:solidFill>
                <a:latin typeface="Nobile" pitchFamily="34" charset="0"/>
                <a:ea typeface="Nobile" pitchFamily="34" charset="-122"/>
                <a:cs typeface="Nobile" pitchFamily="34" charset="-120"/>
              </a:rPr>
              <a:t>Sender address looks fake or off:</a:t>
            </a:r>
            <a:r>
              <a:rPr lang="en-US" sz="1750" dirty="0">
                <a:solidFill>
                  <a:srgbClr val="405449"/>
                </a:solidFill>
                <a:latin typeface="Nobile" pitchFamily="34" charset="0"/>
                <a:ea typeface="Nobile" pitchFamily="34" charset="-122"/>
                <a:cs typeface="Nobile" pitchFamily="34" charset="-120"/>
              </a:rPr>
              <a:t> Slight misspellings or unusual domains (e.g., "support@yourbankk.com" instead of "support@yourbank.com").</a:t>
            </a:r>
            <a:endParaRPr lang="en-US" sz="1750" dirty="0"/>
          </a:p>
        </p:txBody>
      </p:sp>
      <p:sp>
        <p:nvSpPr>
          <p:cNvPr id="9" name="Text 7"/>
          <p:cNvSpPr/>
          <p:nvPr/>
        </p:nvSpPr>
        <p:spPr>
          <a:xfrm>
            <a:off x="7599521" y="5691068"/>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05449"/>
                </a:solidFill>
                <a:latin typeface="Nobile" pitchFamily="34" charset="0"/>
                <a:ea typeface="Nobile" pitchFamily="34" charset="-122"/>
                <a:cs typeface="Nobile" pitchFamily="34" charset="-120"/>
              </a:rPr>
              <a:t>Requests for personal information:</a:t>
            </a:r>
            <a:r>
              <a:rPr lang="en-US" sz="1750" dirty="0">
                <a:solidFill>
                  <a:srgbClr val="405449"/>
                </a:solidFill>
                <a:latin typeface="Nobile" pitchFamily="34" charset="0"/>
                <a:ea typeface="Nobile" pitchFamily="34" charset="-122"/>
                <a:cs typeface="Nobile" pitchFamily="34" charset="-120"/>
              </a:rPr>
              <a:t> No legitimate entity will ask for your password or full credit card number via email.</a:t>
            </a:r>
            <a:endParaRPr lang="en-US" sz="1750" dirty="0"/>
          </a:p>
        </p:txBody>
      </p:sp>
      <p:sp>
        <p:nvSpPr>
          <p:cNvPr id="10" name="Rectangle 9">
            <a:extLst>
              <a:ext uri="{FF2B5EF4-FFF2-40B4-BE49-F238E27FC236}">
                <a16:creationId xmlns:a16="http://schemas.microsoft.com/office/drawing/2014/main" id="{93C195B5-033C-2AA0-1CF6-5C34A32808B8}"/>
              </a:ext>
            </a:extLst>
          </p:cNvPr>
          <p:cNvSpPr/>
          <p:nvPr/>
        </p:nvSpPr>
        <p:spPr>
          <a:xfrm>
            <a:off x="12603637" y="7654565"/>
            <a:ext cx="2026763" cy="4996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22565" y="410527"/>
            <a:ext cx="5642372" cy="466487"/>
          </a:xfrm>
          <a:prstGeom prst="rect">
            <a:avLst/>
          </a:prstGeom>
          <a:noFill/>
          <a:ln/>
        </p:spPr>
        <p:txBody>
          <a:bodyPr wrap="none" lIns="0" tIns="0" rIns="0" bIns="0" rtlCol="0" anchor="t"/>
          <a:lstStyle/>
          <a:p>
            <a:pPr marL="0" indent="0" algn="l">
              <a:lnSpc>
                <a:spcPts val="3650"/>
              </a:lnSpc>
              <a:buNone/>
            </a:pPr>
            <a:r>
              <a:rPr lang="en-US" sz="2900" b="1" dirty="0">
                <a:solidFill>
                  <a:srgbClr val="3B4540"/>
                </a:solidFill>
                <a:latin typeface="Fraunces Extra Bold" pitchFamily="34" charset="0"/>
                <a:ea typeface="Fraunces Extra Bold" pitchFamily="34" charset="-122"/>
                <a:cs typeface="Fraunces Extra Bold" pitchFamily="34" charset="-120"/>
              </a:rPr>
              <a:t>A Real-Life Phishing Scenario</a:t>
            </a:r>
            <a:endParaRPr lang="en-US" sz="2900" dirty="0"/>
          </a:p>
        </p:txBody>
      </p:sp>
      <p:sp>
        <p:nvSpPr>
          <p:cNvPr id="3" name="Text 1"/>
          <p:cNvSpPr/>
          <p:nvPr/>
        </p:nvSpPr>
        <p:spPr>
          <a:xfrm>
            <a:off x="522565" y="1175623"/>
            <a:ext cx="13585269" cy="238839"/>
          </a:xfrm>
          <a:prstGeom prst="rect">
            <a:avLst/>
          </a:prstGeom>
          <a:noFill/>
          <a:ln/>
        </p:spPr>
        <p:txBody>
          <a:bodyPr wrap="none" lIns="0" tIns="0" rIns="0" bIns="0" rtlCol="0" anchor="t"/>
          <a:lstStyle/>
          <a:p>
            <a:pPr marL="0" indent="0" algn="l">
              <a:lnSpc>
                <a:spcPts val="1850"/>
              </a:lnSpc>
              <a:buNone/>
            </a:pPr>
            <a:r>
              <a:rPr lang="en-US" sz="1150" dirty="0">
                <a:solidFill>
                  <a:srgbClr val="405449"/>
                </a:solidFill>
                <a:latin typeface="Nobile" pitchFamily="34" charset="0"/>
                <a:ea typeface="Nobile" pitchFamily="34" charset="-122"/>
                <a:cs typeface="Nobile" pitchFamily="34" charset="-120"/>
              </a:rPr>
              <a:t>Imagine you receive an email that looks exactly like it's from your bank.</a:t>
            </a:r>
            <a:endParaRPr lang="en-US" sz="1150" dirty="0"/>
          </a:p>
        </p:txBody>
      </p:sp>
      <p:pic>
        <p:nvPicPr>
          <p:cNvPr id="4" name="Image 0" descr="preencoded.png"/>
          <p:cNvPicPr>
            <a:picLocks noChangeAspect="1"/>
          </p:cNvPicPr>
          <p:nvPr/>
        </p:nvPicPr>
        <p:blipFill>
          <a:blip r:embed="rId3"/>
          <a:stretch>
            <a:fillRect/>
          </a:stretch>
        </p:blipFill>
        <p:spPr>
          <a:xfrm>
            <a:off x="2066925" y="1582341"/>
            <a:ext cx="10496431" cy="7233404"/>
          </a:xfrm>
          <a:prstGeom prst="rect">
            <a:avLst/>
          </a:prstGeom>
        </p:spPr>
      </p:pic>
      <p:sp>
        <p:nvSpPr>
          <p:cNvPr id="5" name="Text 2"/>
          <p:cNvSpPr/>
          <p:nvPr/>
        </p:nvSpPr>
        <p:spPr>
          <a:xfrm>
            <a:off x="2329878" y="6083222"/>
            <a:ext cx="2868355" cy="382079"/>
          </a:xfrm>
          <a:prstGeom prst="rect">
            <a:avLst/>
          </a:prstGeom>
          <a:noFill/>
          <a:ln/>
        </p:spPr>
        <p:txBody>
          <a:bodyPr wrap="none" lIns="0" tIns="0" rIns="0" bIns="0" rtlCol="0" anchor="t"/>
          <a:lstStyle/>
          <a:p>
            <a:pPr marL="0" indent="0" algn="ctr">
              <a:lnSpc>
                <a:spcPts val="1650"/>
              </a:lnSpc>
              <a:buNone/>
            </a:pPr>
            <a:r>
              <a:rPr lang="en-US" sz="1350" b="1" dirty="0">
                <a:solidFill>
                  <a:srgbClr val="405449"/>
                </a:solidFill>
                <a:latin typeface="Fraunces Extra Bold" pitchFamily="34" charset="0"/>
                <a:ea typeface="Fraunces Extra Bold" pitchFamily="34" charset="-122"/>
                <a:cs typeface="Fraunces Extra Bold" pitchFamily="34" charset="-120"/>
              </a:rPr>
              <a:t>Fake Email</a:t>
            </a:r>
            <a:endParaRPr lang="en-US" sz="1350" dirty="0"/>
          </a:p>
        </p:txBody>
      </p:sp>
      <p:pic>
        <p:nvPicPr>
          <p:cNvPr id="6" name="Image 1" descr="preencoded.png"/>
          <p:cNvPicPr>
            <a:picLocks noChangeAspect="1"/>
          </p:cNvPicPr>
          <p:nvPr/>
        </p:nvPicPr>
        <p:blipFill>
          <a:blip r:embed="rId4"/>
          <a:stretch>
            <a:fillRect/>
          </a:stretch>
        </p:blipFill>
        <p:spPr>
          <a:xfrm>
            <a:off x="3554867" y="4240538"/>
            <a:ext cx="679252" cy="679252"/>
          </a:xfrm>
          <a:prstGeom prst="rect">
            <a:avLst/>
          </a:prstGeom>
        </p:spPr>
      </p:pic>
      <p:sp>
        <p:nvSpPr>
          <p:cNvPr id="7" name="Text 3"/>
          <p:cNvSpPr/>
          <p:nvPr/>
        </p:nvSpPr>
        <p:spPr>
          <a:xfrm>
            <a:off x="4774124" y="3045691"/>
            <a:ext cx="2961539" cy="382079"/>
          </a:xfrm>
          <a:prstGeom prst="rect">
            <a:avLst/>
          </a:prstGeom>
          <a:noFill/>
          <a:ln/>
        </p:spPr>
        <p:txBody>
          <a:bodyPr wrap="none" lIns="0" tIns="0" rIns="0" bIns="0" rtlCol="0" anchor="t"/>
          <a:lstStyle/>
          <a:p>
            <a:pPr marL="0" indent="0" algn="ctr">
              <a:lnSpc>
                <a:spcPts val="1650"/>
              </a:lnSpc>
              <a:buNone/>
            </a:pPr>
            <a:r>
              <a:rPr lang="en-US" sz="1350" b="1" dirty="0">
                <a:solidFill>
                  <a:srgbClr val="405449"/>
                </a:solidFill>
                <a:latin typeface="Fraunces Extra Bold" pitchFamily="34" charset="0"/>
                <a:ea typeface="Fraunces Extra Bold" pitchFamily="34" charset="-122"/>
                <a:cs typeface="Fraunces Extra Bold" pitchFamily="34" charset="-120"/>
              </a:rPr>
              <a:t>Deceptive Link</a:t>
            </a:r>
            <a:endParaRPr lang="en-US" sz="1350" dirty="0"/>
          </a:p>
        </p:txBody>
      </p:sp>
      <p:pic>
        <p:nvPicPr>
          <p:cNvPr id="8" name="Image 2" descr="preencoded.png"/>
          <p:cNvPicPr>
            <a:picLocks noChangeAspect="1"/>
          </p:cNvPicPr>
          <p:nvPr/>
        </p:nvPicPr>
        <p:blipFill>
          <a:blip r:embed="rId5"/>
          <a:stretch>
            <a:fillRect/>
          </a:stretch>
        </p:blipFill>
        <p:spPr>
          <a:xfrm>
            <a:off x="5701940" y="4654670"/>
            <a:ext cx="679252" cy="679252"/>
          </a:xfrm>
          <a:prstGeom prst="rect">
            <a:avLst/>
          </a:prstGeom>
        </p:spPr>
      </p:pic>
      <p:sp>
        <p:nvSpPr>
          <p:cNvPr id="9" name="Text 4"/>
          <p:cNvSpPr/>
          <p:nvPr/>
        </p:nvSpPr>
        <p:spPr>
          <a:xfrm>
            <a:off x="6762210" y="6972831"/>
            <a:ext cx="2868355" cy="382079"/>
          </a:xfrm>
          <a:prstGeom prst="rect">
            <a:avLst/>
          </a:prstGeom>
          <a:noFill/>
          <a:ln/>
        </p:spPr>
        <p:txBody>
          <a:bodyPr wrap="none" lIns="0" tIns="0" rIns="0" bIns="0" rtlCol="0" anchor="t"/>
          <a:lstStyle/>
          <a:p>
            <a:pPr marL="0" indent="0" algn="ctr">
              <a:lnSpc>
                <a:spcPts val="1650"/>
              </a:lnSpc>
              <a:buNone/>
            </a:pPr>
            <a:r>
              <a:rPr lang="en-US" sz="1350" b="1" dirty="0">
                <a:solidFill>
                  <a:srgbClr val="405449"/>
                </a:solidFill>
                <a:latin typeface="Fraunces Extra Bold" pitchFamily="34" charset="0"/>
                <a:ea typeface="Fraunces Extra Bold" pitchFamily="34" charset="-122"/>
                <a:cs typeface="Fraunces Extra Bold" pitchFamily="34" charset="-120"/>
              </a:rPr>
              <a:t>Password Entered</a:t>
            </a:r>
            <a:endParaRPr lang="en-US" sz="1350" dirty="0"/>
          </a:p>
        </p:txBody>
      </p:sp>
      <p:pic>
        <p:nvPicPr>
          <p:cNvPr id="10" name="Image 3" descr="preencoded.png"/>
          <p:cNvPicPr>
            <a:picLocks noChangeAspect="1"/>
          </p:cNvPicPr>
          <p:nvPr/>
        </p:nvPicPr>
        <p:blipFill>
          <a:blip r:embed="rId6"/>
          <a:stretch>
            <a:fillRect/>
          </a:stretch>
        </p:blipFill>
        <p:spPr>
          <a:xfrm>
            <a:off x="7849227" y="5068802"/>
            <a:ext cx="679252" cy="679252"/>
          </a:xfrm>
          <a:prstGeom prst="rect">
            <a:avLst/>
          </a:prstGeom>
        </p:spPr>
      </p:pic>
      <p:sp>
        <p:nvSpPr>
          <p:cNvPr id="11" name="Text 5"/>
          <p:cNvSpPr/>
          <p:nvPr/>
        </p:nvSpPr>
        <p:spPr>
          <a:xfrm>
            <a:off x="9308345" y="3845299"/>
            <a:ext cx="2868354" cy="382079"/>
          </a:xfrm>
          <a:prstGeom prst="rect">
            <a:avLst/>
          </a:prstGeom>
          <a:noFill/>
          <a:ln/>
        </p:spPr>
        <p:txBody>
          <a:bodyPr wrap="none" lIns="0" tIns="0" rIns="0" bIns="0" rtlCol="0" anchor="t"/>
          <a:lstStyle/>
          <a:p>
            <a:pPr marL="0" indent="0" algn="ctr">
              <a:lnSpc>
                <a:spcPts val="1650"/>
              </a:lnSpc>
              <a:buNone/>
            </a:pPr>
            <a:r>
              <a:rPr lang="en-US" sz="1350" b="1" dirty="0">
                <a:solidFill>
                  <a:srgbClr val="405449"/>
                </a:solidFill>
                <a:latin typeface="Fraunces Extra Bold" pitchFamily="34" charset="0"/>
                <a:ea typeface="Fraunces Extra Bold" pitchFamily="34" charset="-122"/>
                <a:cs typeface="Fraunces Extra Bold" pitchFamily="34" charset="-120"/>
              </a:rPr>
              <a:t>Credentials Stolen</a:t>
            </a:r>
            <a:endParaRPr lang="en-US" sz="1350" dirty="0"/>
          </a:p>
        </p:txBody>
      </p:sp>
      <p:pic>
        <p:nvPicPr>
          <p:cNvPr id="12" name="Image 4" descr="preencoded.png"/>
          <p:cNvPicPr>
            <a:picLocks noChangeAspect="1"/>
          </p:cNvPicPr>
          <p:nvPr/>
        </p:nvPicPr>
        <p:blipFill>
          <a:blip r:embed="rId7"/>
          <a:stretch>
            <a:fillRect/>
          </a:stretch>
        </p:blipFill>
        <p:spPr>
          <a:xfrm>
            <a:off x="10134486" y="5513500"/>
            <a:ext cx="679252" cy="679252"/>
          </a:xfrm>
          <a:prstGeom prst="rect">
            <a:avLst/>
          </a:prstGeom>
        </p:spPr>
      </p:pic>
      <p:sp>
        <p:nvSpPr>
          <p:cNvPr id="13" name="Text 6"/>
          <p:cNvSpPr/>
          <p:nvPr/>
        </p:nvSpPr>
        <p:spPr>
          <a:xfrm>
            <a:off x="522565" y="8983623"/>
            <a:ext cx="13585269" cy="238839"/>
          </a:xfrm>
          <a:prstGeom prst="rect">
            <a:avLst/>
          </a:prstGeom>
          <a:noFill/>
          <a:ln/>
        </p:spPr>
        <p:txBody>
          <a:bodyPr wrap="none" lIns="0" tIns="0" rIns="0" bIns="0" rtlCol="0" anchor="t"/>
          <a:lstStyle/>
          <a:p>
            <a:pPr marL="0" indent="0" algn="l">
              <a:lnSpc>
                <a:spcPts val="1850"/>
              </a:lnSpc>
              <a:buNone/>
            </a:pPr>
            <a:r>
              <a:rPr lang="en-US" sz="1150" dirty="0">
                <a:solidFill>
                  <a:srgbClr val="405449"/>
                </a:solidFill>
                <a:latin typeface="Nobile" pitchFamily="34" charset="0"/>
                <a:ea typeface="Nobile" pitchFamily="34" charset="-122"/>
                <a:cs typeface="Nobile" pitchFamily="34" charset="-120"/>
              </a:rPr>
              <a:t>This type of scam has successfully stolen millions globally, highlighting the importance of vigilance. Always double-check URLs and verify requests through official channels.</a:t>
            </a:r>
            <a:endParaRPr lang="en-US" sz="1150" dirty="0"/>
          </a:p>
        </p:txBody>
      </p:sp>
      <p:sp>
        <p:nvSpPr>
          <p:cNvPr id="14" name="Rectangle 13">
            <a:extLst>
              <a:ext uri="{FF2B5EF4-FFF2-40B4-BE49-F238E27FC236}">
                <a16:creationId xmlns:a16="http://schemas.microsoft.com/office/drawing/2014/main" id="{A4A973FC-741C-A0A6-893E-ED307886A92A}"/>
              </a:ext>
            </a:extLst>
          </p:cNvPr>
          <p:cNvSpPr/>
          <p:nvPr/>
        </p:nvSpPr>
        <p:spPr>
          <a:xfrm>
            <a:off x="12603637" y="7654565"/>
            <a:ext cx="2026763" cy="4996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5806" y="754499"/>
            <a:ext cx="8629174" cy="656987"/>
          </a:xfrm>
          <a:prstGeom prst="rect">
            <a:avLst/>
          </a:prstGeom>
          <a:noFill/>
          <a:ln/>
        </p:spPr>
        <p:txBody>
          <a:bodyPr wrap="none" lIns="0" tIns="0" rIns="0" bIns="0" rtlCol="0" anchor="t"/>
          <a:lstStyle/>
          <a:p>
            <a:pPr marL="0" indent="0" algn="l">
              <a:lnSpc>
                <a:spcPts val="5150"/>
              </a:lnSpc>
              <a:buNone/>
            </a:pPr>
            <a:r>
              <a:rPr lang="en-US" sz="4100" b="1" dirty="0">
                <a:solidFill>
                  <a:srgbClr val="3B4540"/>
                </a:solidFill>
                <a:latin typeface="Fraunces Extra Bold" pitchFamily="34" charset="0"/>
                <a:ea typeface="Fraunces Extra Bold" pitchFamily="34" charset="-122"/>
                <a:cs typeface="Fraunces Extra Bold" pitchFamily="34" charset="-120"/>
              </a:rPr>
              <a:t>Best Practices for Cybersecurity</a:t>
            </a:r>
            <a:endParaRPr lang="en-US" sz="4100" dirty="0"/>
          </a:p>
        </p:txBody>
      </p:sp>
      <p:sp>
        <p:nvSpPr>
          <p:cNvPr id="3" name="Text 1"/>
          <p:cNvSpPr/>
          <p:nvPr/>
        </p:nvSpPr>
        <p:spPr>
          <a:xfrm>
            <a:off x="735806" y="1831896"/>
            <a:ext cx="13158788" cy="672703"/>
          </a:xfrm>
          <a:prstGeom prst="rect">
            <a:avLst/>
          </a:prstGeom>
          <a:noFill/>
          <a:ln/>
        </p:spPr>
        <p:txBody>
          <a:bodyPr wrap="square" lIns="0" tIns="0" rIns="0" bIns="0" rtlCol="0" anchor="t"/>
          <a:lstStyle/>
          <a:p>
            <a:pPr marL="0" indent="0" algn="l">
              <a:lnSpc>
                <a:spcPts val="2600"/>
              </a:lnSpc>
              <a:buNone/>
            </a:pPr>
            <a:r>
              <a:rPr lang="en-US" sz="1650" dirty="0">
                <a:solidFill>
                  <a:srgbClr val="405449"/>
                </a:solidFill>
                <a:latin typeface="Nobile" pitchFamily="34" charset="0"/>
                <a:ea typeface="Nobile" pitchFamily="34" charset="-122"/>
                <a:cs typeface="Nobile" pitchFamily="34" charset="-120"/>
              </a:rPr>
              <a:t>Protecting yourself from phishing requires a combination of awareness and proactive measures. Incorporate these habits into your digital routine:</a:t>
            </a:r>
            <a:endParaRPr lang="en-US" sz="1650" dirty="0"/>
          </a:p>
        </p:txBody>
      </p:sp>
      <p:sp>
        <p:nvSpPr>
          <p:cNvPr id="4" name="Shape 2"/>
          <p:cNvSpPr/>
          <p:nvPr/>
        </p:nvSpPr>
        <p:spPr>
          <a:xfrm>
            <a:off x="735806" y="2741057"/>
            <a:ext cx="4246126" cy="2594253"/>
          </a:xfrm>
          <a:prstGeom prst="roundRect">
            <a:avLst>
              <a:gd name="adj" fmla="val 4230"/>
            </a:avLst>
          </a:prstGeom>
          <a:noFill/>
          <a:ln w="22860">
            <a:solidFill>
              <a:srgbClr val="CED9CE"/>
            </a:solidFill>
            <a:prstDash val="solid"/>
          </a:ln>
        </p:spPr>
      </p:sp>
      <p:sp>
        <p:nvSpPr>
          <p:cNvPr id="5" name="Shape 3"/>
          <p:cNvSpPr/>
          <p:nvPr/>
        </p:nvSpPr>
        <p:spPr>
          <a:xfrm>
            <a:off x="712946" y="2741057"/>
            <a:ext cx="91440" cy="2594253"/>
          </a:xfrm>
          <a:prstGeom prst="roundRect">
            <a:avLst>
              <a:gd name="adj" fmla="val 206936"/>
            </a:avLst>
          </a:prstGeom>
          <a:solidFill>
            <a:srgbClr val="438951"/>
          </a:solidFill>
          <a:ln/>
        </p:spPr>
      </p:sp>
      <p:sp>
        <p:nvSpPr>
          <p:cNvPr id="6" name="Text 4"/>
          <p:cNvSpPr/>
          <p:nvPr/>
        </p:nvSpPr>
        <p:spPr>
          <a:xfrm>
            <a:off x="1037392" y="2974062"/>
            <a:ext cx="3711535" cy="656749"/>
          </a:xfrm>
          <a:prstGeom prst="rect">
            <a:avLst/>
          </a:prstGeom>
          <a:noFill/>
          <a:ln/>
        </p:spPr>
        <p:txBody>
          <a:bodyPr wrap="square" lIns="0" tIns="0" rIns="0" bIns="0" rtlCol="0" anchor="t"/>
          <a:lstStyle/>
          <a:p>
            <a:pPr marL="0" indent="0" algn="l">
              <a:lnSpc>
                <a:spcPts val="2550"/>
              </a:lnSpc>
              <a:buNone/>
            </a:pPr>
            <a:r>
              <a:rPr lang="en-US" sz="2050" b="1" dirty="0">
                <a:solidFill>
                  <a:srgbClr val="405449"/>
                </a:solidFill>
                <a:latin typeface="Fraunces Extra Bold" pitchFamily="34" charset="0"/>
                <a:ea typeface="Fraunces Extra Bold" pitchFamily="34" charset="-122"/>
                <a:cs typeface="Fraunces Extra Bold" pitchFamily="34" charset="-120"/>
              </a:rPr>
              <a:t>Never Click Unknown Links or Attachments</a:t>
            </a:r>
            <a:endParaRPr lang="en-US" sz="2050" dirty="0"/>
          </a:p>
        </p:txBody>
      </p:sp>
      <p:sp>
        <p:nvSpPr>
          <p:cNvPr id="7" name="Text 5"/>
          <p:cNvSpPr/>
          <p:nvPr/>
        </p:nvSpPr>
        <p:spPr>
          <a:xfrm>
            <a:off x="1037392" y="3756898"/>
            <a:ext cx="3711535" cy="1345406"/>
          </a:xfrm>
          <a:prstGeom prst="rect">
            <a:avLst/>
          </a:prstGeom>
          <a:noFill/>
          <a:ln/>
        </p:spPr>
        <p:txBody>
          <a:bodyPr wrap="square" lIns="0" tIns="0" rIns="0" bIns="0" rtlCol="0" anchor="t"/>
          <a:lstStyle/>
          <a:p>
            <a:pPr marL="0" indent="0" algn="l">
              <a:lnSpc>
                <a:spcPts val="2600"/>
              </a:lnSpc>
              <a:buNone/>
            </a:pPr>
            <a:r>
              <a:rPr lang="en-US" sz="1650" dirty="0">
                <a:solidFill>
                  <a:srgbClr val="405449"/>
                </a:solidFill>
                <a:latin typeface="Nobile" pitchFamily="34" charset="0"/>
                <a:ea typeface="Nobile" pitchFamily="34" charset="-122"/>
                <a:cs typeface="Nobile" pitchFamily="34" charset="-120"/>
              </a:rPr>
              <a:t>Even if an email seems legitimate, if it's unexpected or suspicious, avoid clicking any embedded links or opening attachments.</a:t>
            </a:r>
            <a:endParaRPr lang="en-US" sz="1650" dirty="0"/>
          </a:p>
        </p:txBody>
      </p:sp>
      <p:sp>
        <p:nvSpPr>
          <p:cNvPr id="8" name="Shape 6"/>
          <p:cNvSpPr/>
          <p:nvPr/>
        </p:nvSpPr>
        <p:spPr>
          <a:xfrm>
            <a:off x="5192078" y="2741057"/>
            <a:ext cx="4246126" cy="2594253"/>
          </a:xfrm>
          <a:prstGeom prst="roundRect">
            <a:avLst>
              <a:gd name="adj" fmla="val 4230"/>
            </a:avLst>
          </a:prstGeom>
          <a:noFill/>
          <a:ln w="22860">
            <a:solidFill>
              <a:srgbClr val="CED9CE"/>
            </a:solidFill>
            <a:prstDash val="solid"/>
          </a:ln>
        </p:spPr>
      </p:sp>
      <p:sp>
        <p:nvSpPr>
          <p:cNvPr id="9" name="Shape 7"/>
          <p:cNvSpPr/>
          <p:nvPr/>
        </p:nvSpPr>
        <p:spPr>
          <a:xfrm>
            <a:off x="5169218" y="2741057"/>
            <a:ext cx="91440" cy="2594253"/>
          </a:xfrm>
          <a:prstGeom prst="roundRect">
            <a:avLst>
              <a:gd name="adj" fmla="val 206936"/>
            </a:avLst>
          </a:prstGeom>
          <a:solidFill>
            <a:srgbClr val="438951"/>
          </a:solidFill>
          <a:ln/>
        </p:spPr>
      </p:sp>
      <p:sp>
        <p:nvSpPr>
          <p:cNvPr id="10" name="Text 8"/>
          <p:cNvSpPr/>
          <p:nvPr/>
        </p:nvSpPr>
        <p:spPr>
          <a:xfrm>
            <a:off x="5493663" y="2974062"/>
            <a:ext cx="3711535" cy="656749"/>
          </a:xfrm>
          <a:prstGeom prst="rect">
            <a:avLst/>
          </a:prstGeom>
          <a:noFill/>
          <a:ln/>
        </p:spPr>
        <p:txBody>
          <a:bodyPr wrap="square" lIns="0" tIns="0" rIns="0" bIns="0" rtlCol="0" anchor="t"/>
          <a:lstStyle/>
          <a:p>
            <a:pPr marL="0" indent="0" algn="l">
              <a:lnSpc>
                <a:spcPts val="2550"/>
              </a:lnSpc>
              <a:buNone/>
            </a:pPr>
            <a:r>
              <a:rPr lang="en-US" sz="2050" b="1" dirty="0">
                <a:solidFill>
                  <a:srgbClr val="405449"/>
                </a:solidFill>
                <a:latin typeface="Fraunces Extra Bold" pitchFamily="34" charset="0"/>
                <a:ea typeface="Fraunces Extra Bold" pitchFamily="34" charset="-122"/>
                <a:cs typeface="Fraunces Extra Bold" pitchFamily="34" charset="-120"/>
              </a:rPr>
              <a:t>Always Verify Sender Identity</a:t>
            </a:r>
            <a:endParaRPr lang="en-US" sz="2050" dirty="0"/>
          </a:p>
        </p:txBody>
      </p:sp>
      <p:sp>
        <p:nvSpPr>
          <p:cNvPr id="11" name="Text 9"/>
          <p:cNvSpPr/>
          <p:nvPr/>
        </p:nvSpPr>
        <p:spPr>
          <a:xfrm>
            <a:off x="5493663" y="3756898"/>
            <a:ext cx="3711535" cy="1345406"/>
          </a:xfrm>
          <a:prstGeom prst="rect">
            <a:avLst/>
          </a:prstGeom>
          <a:noFill/>
          <a:ln/>
        </p:spPr>
        <p:txBody>
          <a:bodyPr wrap="square" lIns="0" tIns="0" rIns="0" bIns="0" rtlCol="0" anchor="t"/>
          <a:lstStyle/>
          <a:p>
            <a:pPr marL="0" indent="0" algn="l">
              <a:lnSpc>
                <a:spcPts val="2600"/>
              </a:lnSpc>
              <a:buNone/>
            </a:pPr>
            <a:r>
              <a:rPr lang="en-US" sz="1650" dirty="0">
                <a:solidFill>
                  <a:srgbClr val="405449"/>
                </a:solidFill>
                <a:latin typeface="Nobile" pitchFamily="34" charset="0"/>
                <a:ea typeface="Nobile" pitchFamily="34" charset="-122"/>
                <a:cs typeface="Nobile" pitchFamily="34" charset="-120"/>
              </a:rPr>
              <a:t>If in doubt, contact the organization directly using a known official phone number or website, not details provided in the suspicious message.</a:t>
            </a:r>
            <a:endParaRPr lang="en-US" sz="1650" dirty="0"/>
          </a:p>
        </p:txBody>
      </p:sp>
      <p:sp>
        <p:nvSpPr>
          <p:cNvPr id="12" name="Shape 10"/>
          <p:cNvSpPr/>
          <p:nvPr/>
        </p:nvSpPr>
        <p:spPr>
          <a:xfrm>
            <a:off x="9648349" y="2741057"/>
            <a:ext cx="4246245" cy="2594253"/>
          </a:xfrm>
          <a:prstGeom prst="roundRect">
            <a:avLst>
              <a:gd name="adj" fmla="val 4230"/>
            </a:avLst>
          </a:prstGeom>
          <a:noFill/>
          <a:ln w="22860">
            <a:solidFill>
              <a:srgbClr val="CED9CE"/>
            </a:solidFill>
            <a:prstDash val="solid"/>
          </a:ln>
        </p:spPr>
      </p:sp>
      <p:sp>
        <p:nvSpPr>
          <p:cNvPr id="13" name="Shape 11"/>
          <p:cNvSpPr/>
          <p:nvPr/>
        </p:nvSpPr>
        <p:spPr>
          <a:xfrm>
            <a:off x="9625489" y="2741057"/>
            <a:ext cx="91440" cy="2594253"/>
          </a:xfrm>
          <a:prstGeom prst="roundRect">
            <a:avLst>
              <a:gd name="adj" fmla="val 206936"/>
            </a:avLst>
          </a:prstGeom>
          <a:solidFill>
            <a:srgbClr val="438951"/>
          </a:solidFill>
          <a:ln/>
        </p:spPr>
      </p:sp>
      <p:sp>
        <p:nvSpPr>
          <p:cNvPr id="14" name="Text 12"/>
          <p:cNvSpPr/>
          <p:nvPr/>
        </p:nvSpPr>
        <p:spPr>
          <a:xfrm>
            <a:off x="9949934" y="2974062"/>
            <a:ext cx="3711654" cy="656749"/>
          </a:xfrm>
          <a:prstGeom prst="rect">
            <a:avLst/>
          </a:prstGeom>
          <a:noFill/>
          <a:ln/>
        </p:spPr>
        <p:txBody>
          <a:bodyPr wrap="square" lIns="0" tIns="0" rIns="0" bIns="0" rtlCol="0" anchor="t"/>
          <a:lstStyle/>
          <a:p>
            <a:pPr marL="0" indent="0" algn="l">
              <a:lnSpc>
                <a:spcPts val="2550"/>
              </a:lnSpc>
              <a:buNone/>
            </a:pPr>
            <a:r>
              <a:rPr lang="en-US" sz="2050" b="1" dirty="0">
                <a:solidFill>
                  <a:srgbClr val="405449"/>
                </a:solidFill>
                <a:latin typeface="Fraunces Extra Bold" pitchFamily="34" charset="0"/>
                <a:ea typeface="Fraunces Extra Bold" pitchFamily="34" charset="-122"/>
                <a:cs typeface="Fraunces Extra Bold" pitchFamily="34" charset="-120"/>
              </a:rPr>
              <a:t>Use Strong Passwords and 2FA</a:t>
            </a:r>
            <a:endParaRPr lang="en-US" sz="2050" dirty="0"/>
          </a:p>
        </p:txBody>
      </p:sp>
      <p:sp>
        <p:nvSpPr>
          <p:cNvPr id="15" name="Text 13"/>
          <p:cNvSpPr/>
          <p:nvPr/>
        </p:nvSpPr>
        <p:spPr>
          <a:xfrm>
            <a:off x="9949934" y="3756898"/>
            <a:ext cx="3711654" cy="1345406"/>
          </a:xfrm>
          <a:prstGeom prst="rect">
            <a:avLst/>
          </a:prstGeom>
          <a:noFill/>
          <a:ln/>
        </p:spPr>
        <p:txBody>
          <a:bodyPr wrap="square" lIns="0" tIns="0" rIns="0" bIns="0" rtlCol="0" anchor="t"/>
          <a:lstStyle/>
          <a:p>
            <a:pPr marL="0" indent="0" algn="l">
              <a:lnSpc>
                <a:spcPts val="2600"/>
              </a:lnSpc>
              <a:buNone/>
            </a:pPr>
            <a:r>
              <a:rPr lang="en-US" sz="1650" dirty="0">
                <a:solidFill>
                  <a:srgbClr val="405449"/>
                </a:solidFill>
                <a:latin typeface="Nobile" pitchFamily="34" charset="0"/>
                <a:ea typeface="Nobile" pitchFamily="34" charset="-122"/>
                <a:cs typeface="Nobile" pitchFamily="34" charset="-120"/>
              </a:rPr>
              <a:t>Combine complex passwords with Two-Factor Authentication (2FA) for an extra layer of security on all your accounts.</a:t>
            </a:r>
            <a:endParaRPr lang="en-US" sz="1650" dirty="0"/>
          </a:p>
        </p:txBody>
      </p:sp>
      <p:sp>
        <p:nvSpPr>
          <p:cNvPr id="16" name="Shape 14"/>
          <p:cNvSpPr/>
          <p:nvPr/>
        </p:nvSpPr>
        <p:spPr>
          <a:xfrm>
            <a:off x="735806" y="5545455"/>
            <a:ext cx="6474262" cy="1929527"/>
          </a:xfrm>
          <a:prstGeom prst="roundRect">
            <a:avLst>
              <a:gd name="adj" fmla="val 5687"/>
            </a:avLst>
          </a:prstGeom>
          <a:noFill/>
          <a:ln w="22860">
            <a:solidFill>
              <a:srgbClr val="CED9CE"/>
            </a:solidFill>
            <a:prstDash val="solid"/>
          </a:ln>
        </p:spPr>
      </p:sp>
      <p:sp>
        <p:nvSpPr>
          <p:cNvPr id="17" name="Shape 15"/>
          <p:cNvSpPr/>
          <p:nvPr/>
        </p:nvSpPr>
        <p:spPr>
          <a:xfrm>
            <a:off x="712946" y="5545455"/>
            <a:ext cx="91440" cy="1929527"/>
          </a:xfrm>
          <a:prstGeom prst="roundRect">
            <a:avLst>
              <a:gd name="adj" fmla="val 206936"/>
            </a:avLst>
          </a:prstGeom>
          <a:solidFill>
            <a:srgbClr val="438951"/>
          </a:solidFill>
          <a:ln/>
        </p:spPr>
      </p:sp>
      <p:sp>
        <p:nvSpPr>
          <p:cNvPr id="18" name="Text 16"/>
          <p:cNvSpPr/>
          <p:nvPr/>
        </p:nvSpPr>
        <p:spPr>
          <a:xfrm>
            <a:off x="1037392" y="5778460"/>
            <a:ext cx="5015746" cy="328374"/>
          </a:xfrm>
          <a:prstGeom prst="rect">
            <a:avLst/>
          </a:prstGeom>
          <a:noFill/>
          <a:ln/>
        </p:spPr>
        <p:txBody>
          <a:bodyPr wrap="none" lIns="0" tIns="0" rIns="0" bIns="0" rtlCol="0" anchor="t"/>
          <a:lstStyle/>
          <a:p>
            <a:pPr marL="0" indent="0" algn="l">
              <a:lnSpc>
                <a:spcPts val="2550"/>
              </a:lnSpc>
              <a:buNone/>
            </a:pPr>
            <a:r>
              <a:rPr lang="en-US" sz="2050" b="1" dirty="0">
                <a:solidFill>
                  <a:srgbClr val="405449"/>
                </a:solidFill>
                <a:latin typeface="Fraunces Extra Bold" pitchFamily="34" charset="0"/>
                <a:ea typeface="Fraunces Extra Bold" pitchFamily="34" charset="-122"/>
                <a:cs typeface="Fraunces Extra Bold" pitchFamily="34" charset="-120"/>
              </a:rPr>
              <a:t>Keep Antivirus and Software Updated</a:t>
            </a:r>
            <a:endParaRPr lang="en-US" sz="2050" dirty="0"/>
          </a:p>
        </p:txBody>
      </p:sp>
      <p:sp>
        <p:nvSpPr>
          <p:cNvPr id="19" name="Text 17"/>
          <p:cNvSpPr/>
          <p:nvPr/>
        </p:nvSpPr>
        <p:spPr>
          <a:xfrm>
            <a:off x="1037392" y="6232922"/>
            <a:ext cx="5939671" cy="1009055"/>
          </a:xfrm>
          <a:prstGeom prst="rect">
            <a:avLst/>
          </a:prstGeom>
          <a:noFill/>
          <a:ln/>
        </p:spPr>
        <p:txBody>
          <a:bodyPr wrap="square" lIns="0" tIns="0" rIns="0" bIns="0" rtlCol="0" anchor="t"/>
          <a:lstStyle/>
          <a:p>
            <a:pPr marL="0" indent="0" algn="l">
              <a:lnSpc>
                <a:spcPts val="2600"/>
              </a:lnSpc>
              <a:buNone/>
            </a:pPr>
            <a:r>
              <a:rPr lang="en-US" sz="1650" dirty="0">
                <a:solidFill>
                  <a:srgbClr val="405449"/>
                </a:solidFill>
                <a:latin typeface="Nobile" pitchFamily="34" charset="0"/>
                <a:ea typeface="Nobile" pitchFamily="34" charset="-122"/>
                <a:cs typeface="Nobile" pitchFamily="34" charset="-120"/>
              </a:rPr>
              <a:t>Regularly update your operating system, browser, and antivirus software to protect against the latest threats and vulnerabilities.</a:t>
            </a:r>
            <a:endParaRPr lang="en-US" sz="1650" dirty="0"/>
          </a:p>
        </p:txBody>
      </p:sp>
      <p:sp>
        <p:nvSpPr>
          <p:cNvPr id="20" name="Shape 18"/>
          <p:cNvSpPr/>
          <p:nvPr/>
        </p:nvSpPr>
        <p:spPr>
          <a:xfrm>
            <a:off x="7420213" y="5545455"/>
            <a:ext cx="6474381" cy="1929527"/>
          </a:xfrm>
          <a:prstGeom prst="roundRect">
            <a:avLst>
              <a:gd name="adj" fmla="val 5687"/>
            </a:avLst>
          </a:prstGeom>
          <a:noFill/>
          <a:ln w="22860">
            <a:solidFill>
              <a:srgbClr val="CED9CE"/>
            </a:solidFill>
            <a:prstDash val="solid"/>
          </a:ln>
        </p:spPr>
      </p:sp>
      <p:sp>
        <p:nvSpPr>
          <p:cNvPr id="21" name="Shape 19"/>
          <p:cNvSpPr/>
          <p:nvPr/>
        </p:nvSpPr>
        <p:spPr>
          <a:xfrm>
            <a:off x="7397353" y="5545455"/>
            <a:ext cx="91440" cy="1929527"/>
          </a:xfrm>
          <a:prstGeom prst="roundRect">
            <a:avLst>
              <a:gd name="adj" fmla="val 206936"/>
            </a:avLst>
          </a:prstGeom>
          <a:solidFill>
            <a:srgbClr val="438951"/>
          </a:solidFill>
          <a:ln/>
        </p:spPr>
      </p:sp>
      <p:sp>
        <p:nvSpPr>
          <p:cNvPr id="22" name="Text 20"/>
          <p:cNvSpPr/>
          <p:nvPr/>
        </p:nvSpPr>
        <p:spPr>
          <a:xfrm>
            <a:off x="7721798" y="5778460"/>
            <a:ext cx="5514142" cy="328374"/>
          </a:xfrm>
          <a:prstGeom prst="rect">
            <a:avLst/>
          </a:prstGeom>
          <a:noFill/>
          <a:ln/>
        </p:spPr>
        <p:txBody>
          <a:bodyPr wrap="none" lIns="0" tIns="0" rIns="0" bIns="0" rtlCol="0" anchor="t"/>
          <a:lstStyle/>
          <a:p>
            <a:pPr marL="0" indent="0" algn="l">
              <a:lnSpc>
                <a:spcPts val="2550"/>
              </a:lnSpc>
              <a:buNone/>
            </a:pPr>
            <a:r>
              <a:rPr lang="en-US" sz="2050" b="1" dirty="0">
                <a:solidFill>
                  <a:srgbClr val="405449"/>
                </a:solidFill>
                <a:latin typeface="Fraunces Extra Bold" pitchFamily="34" charset="0"/>
                <a:ea typeface="Fraunces Extra Bold" pitchFamily="34" charset="-122"/>
                <a:cs typeface="Fraunces Extra Bold" pitchFamily="34" charset="-120"/>
              </a:rPr>
              <a:t>Report Suspicious Messages Immediately</a:t>
            </a:r>
            <a:endParaRPr lang="en-US" sz="2050" dirty="0"/>
          </a:p>
        </p:txBody>
      </p:sp>
      <p:sp>
        <p:nvSpPr>
          <p:cNvPr id="23" name="Text 21"/>
          <p:cNvSpPr/>
          <p:nvPr/>
        </p:nvSpPr>
        <p:spPr>
          <a:xfrm>
            <a:off x="7721798" y="6232922"/>
            <a:ext cx="5939790" cy="1009055"/>
          </a:xfrm>
          <a:prstGeom prst="rect">
            <a:avLst/>
          </a:prstGeom>
          <a:noFill/>
          <a:ln/>
        </p:spPr>
        <p:txBody>
          <a:bodyPr wrap="square" lIns="0" tIns="0" rIns="0" bIns="0" rtlCol="0" anchor="t"/>
          <a:lstStyle/>
          <a:p>
            <a:pPr marL="0" indent="0" algn="l">
              <a:lnSpc>
                <a:spcPts val="2600"/>
              </a:lnSpc>
              <a:buNone/>
            </a:pPr>
            <a:r>
              <a:rPr lang="en-US" sz="1650" dirty="0">
                <a:solidFill>
                  <a:srgbClr val="405449"/>
                </a:solidFill>
                <a:latin typeface="Nobile" pitchFamily="34" charset="0"/>
                <a:ea typeface="Nobile" pitchFamily="34" charset="-122"/>
                <a:cs typeface="Nobile" pitchFamily="34" charset="-120"/>
              </a:rPr>
              <a:t>Report any potential phishing attempts to your IT department or email provider to help protect others and prevent future attacks.</a:t>
            </a:r>
            <a:endParaRPr lang="en-US" sz="1650" dirty="0"/>
          </a:p>
        </p:txBody>
      </p:sp>
      <p:sp>
        <p:nvSpPr>
          <p:cNvPr id="24" name="Rectangle 23">
            <a:extLst>
              <a:ext uri="{FF2B5EF4-FFF2-40B4-BE49-F238E27FC236}">
                <a16:creationId xmlns:a16="http://schemas.microsoft.com/office/drawing/2014/main" id="{3613984A-E3C5-3229-3626-B2B1FBC4B60C}"/>
              </a:ext>
            </a:extLst>
          </p:cNvPr>
          <p:cNvSpPr/>
          <p:nvPr/>
        </p:nvSpPr>
        <p:spPr>
          <a:xfrm>
            <a:off x="12603637" y="7654565"/>
            <a:ext cx="2026763" cy="4996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11699"/>
            <a:ext cx="12229148" cy="708779"/>
          </a:xfrm>
          <a:prstGeom prst="rect">
            <a:avLst/>
          </a:prstGeom>
          <a:noFill/>
          <a:ln/>
        </p:spPr>
        <p:txBody>
          <a:bodyPr wrap="none" lIns="0" tIns="0" rIns="0" bIns="0" rtlCol="0" anchor="t"/>
          <a:lstStyle/>
          <a:p>
            <a:pPr marL="0" indent="0" algn="l">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Quick Quiz: Test Your Phishing Knowledge</a:t>
            </a:r>
            <a:endParaRPr lang="en-US" sz="4450" dirty="0"/>
          </a:p>
        </p:txBody>
      </p:sp>
      <p:sp>
        <p:nvSpPr>
          <p:cNvPr id="3" name="Text 1"/>
          <p:cNvSpPr/>
          <p:nvPr/>
        </p:nvSpPr>
        <p:spPr>
          <a:xfrm>
            <a:off x="793790" y="237410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Let's see how well you've absorbed the information. Choose the best answer for each question:</a:t>
            </a:r>
            <a:endParaRPr lang="en-US" sz="1750" dirty="0"/>
          </a:p>
        </p:txBody>
      </p:sp>
      <p:sp>
        <p:nvSpPr>
          <p:cNvPr id="4" name="Text 2"/>
          <p:cNvSpPr/>
          <p:nvPr/>
        </p:nvSpPr>
        <p:spPr>
          <a:xfrm>
            <a:off x="793790" y="3218974"/>
            <a:ext cx="3453408" cy="425291"/>
          </a:xfrm>
          <a:prstGeom prst="rect">
            <a:avLst/>
          </a:prstGeom>
          <a:noFill/>
          <a:ln/>
        </p:spPr>
        <p:txBody>
          <a:bodyPr wrap="none" lIns="0" tIns="0" rIns="0" bIns="0" rtlCol="0" anchor="t"/>
          <a:lstStyle/>
          <a:p>
            <a:pPr marL="0" indent="0" algn="l">
              <a:lnSpc>
                <a:spcPts val="3300"/>
              </a:lnSpc>
              <a:buNone/>
            </a:pPr>
            <a:r>
              <a:rPr lang="en-US" sz="2650" b="1" dirty="0">
                <a:solidFill>
                  <a:srgbClr val="3B4540"/>
                </a:solidFill>
                <a:latin typeface="Fraunces Extra Bold" pitchFamily="34" charset="0"/>
                <a:ea typeface="Fraunces Extra Bold" pitchFamily="34" charset="-122"/>
                <a:cs typeface="Fraunces Extra Bold" pitchFamily="34" charset="-120"/>
              </a:rPr>
              <a:t>1. What is phishing?</a:t>
            </a:r>
            <a:endParaRPr lang="en-US" sz="2650" dirty="0"/>
          </a:p>
        </p:txBody>
      </p:sp>
      <p:sp>
        <p:nvSpPr>
          <p:cNvPr id="5" name="Text 3"/>
          <p:cNvSpPr/>
          <p:nvPr/>
        </p:nvSpPr>
        <p:spPr>
          <a:xfrm>
            <a:off x="793790" y="3871079"/>
            <a:ext cx="6244709"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405449"/>
                </a:solidFill>
                <a:latin typeface="Nobile" pitchFamily="34" charset="0"/>
                <a:ea typeface="Nobile" pitchFamily="34" charset="-122"/>
                <a:cs typeface="Nobile" pitchFamily="34" charset="-120"/>
              </a:rPr>
              <a:t>A scam to steal your info</a:t>
            </a:r>
            <a:endParaRPr lang="en-US" sz="1750" dirty="0"/>
          </a:p>
        </p:txBody>
      </p:sp>
      <p:sp>
        <p:nvSpPr>
          <p:cNvPr id="6" name="Text 4"/>
          <p:cNvSpPr/>
          <p:nvPr/>
        </p:nvSpPr>
        <p:spPr>
          <a:xfrm>
            <a:off x="793790" y="4313277"/>
            <a:ext cx="6244709"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405449"/>
                </a:solidFill>
                <a:latin typeface="Nobile" pitchFamily="34" charset="0"/>
                <a:ea typeface="Nobile" pitchFamily="34" charset="-122"/>
                <a:cs typeface="Nobile" pitchFamily="34" charset="-120"/>
              </a:rPr>
              <a:t>A fishing competition</a:t>
            </a:r>
            <a:endParaRPr lang="en-US" sz="1750" dirty="0"/>
          </a:p>
        </p:txBody>
      </p:sp>
      <p:sp>
        <p:nvSpPr>
          <p:cNvPr id="7" name="Text 5"/>
          <p:cNvSpPr/>
          <p:nvPr/>
        </p:nvSpPr>
        <p:spPr>
          <a:xfrm>
            <a:off x="793790" y="4755475"/>
            <a:ext cx="6244709"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dirty="0">
                <a:solidFill>
                  <a:srgbClr val="405449"/>
                </a:solidFill>
                <a:latin typeface="Nobile" pitchFamily="34" charset="0"/>
                <a:ea typeface="Nobile" pitchFamily="34" charset="-122"/>
                <a:cs typeface="Nobile" pitchFamily="34" charset="-120"/>
              </a:rPr>
              <a:t>A social media game</a:t>
            </a:r>
            <a:endParaRPr lang="en-US" sz="1750" dirty="0"/>
          </a:p>
        </p:txBody>
      </p:sp>
      <p:sp>
        <p:nvSpPr>
          <p:cNvPr id="8" name="Shape 6"/>
          <p:cNvSpPr/>
          <p:nvPr/>
        </p:nvSpPr>
        <p:spPr>
          <a:xfrm>
            <a:off x="369584" y="5798819"/>
            <a:ext cx="6244709" cy="963811"/>
          </a:xfrm>
          <a:prstGeom prst="roundRect">
            <a:avLst>
              <a:gd name="adj" fmla="val 21181"/>
            </a:avLst>
          </a:prstGeom>
          <a:solidFill>
            <a:schemeClr val="accent6">
              <a:lumMod val="60000"/>
              <a:lumOff val="40000"/>
            </a:schemeClr>
          </a:solidFill>
          <a:ln/>
        </p:spPr>
      </p:sp>
      <p:sp>
        <p:nvSpPr>
          <p:cNvPr id="10" name="Text 7"/>
          <p:cNvSpPr/>
          <p:nvPr/>
        </p:nvSpPr>
        <p:spPr>
          <a:xfrm>
            <a:off x="1162348" y="6059565"/>
            <a:ext cx="5280779" cy="362903"/>
          </a:xfrm>
          <a:prstGeom prst="rect">
            <a:avLst/>
          </a:prstGeom>
          <a:noFill/>
          <a:ln/>
        </p:spPr>
        <p:txBody>
          <a:bodyPr wrap="none" lIns="0" tIns="0" rIns="0" bIns="0" rtlCol="0" anchor="t"/>
          <a:lstStyle/>
          <a:p>
            <a:pPr marL="0" indent="0" algn="l">
              <a:lnSpc>
                <a:spcPts val="2850"/>
              </a:lnSpc>
              <a:buNone/>
            </a:pPr>
            <a:r>
              <a:rPr lang="en-US" sz="1750" b="1" dirty="0">
                <a:solidFill>
                  <a:srgbClr val="000000"/>
                </a:solidFill>
                <a:latin typeface="Nobile" pitchFamily="34" charset="0"/>
                <a:ea typeface="Nobile" pitchFamily="34" charset="-122"/>
                <a:cs typeface="Nobile" pitchFamily="34" charset="-120"/>
              </a:rPr>
              <a:t>Answer:</a:t>
            </a:r>
            <a:r>
              <a:rPr lang="en-US" sz="1750" dirty="0">
                <a:solidFill>
                  <a:srgbClr val="000000"/>
                </a:solidFill>
                <a:latin typeface="Nobile" pitchFamily="34" charset="0"/>
                <a:ea typeface="Nobile" pitchFamily="34" charset="-122"/>
                <a:cs typeface="Nobile" pitchFamily="34" charset="-120"/>
              </a:rPr>
              <a:t> A. A scam to steal your info.</a:t>
            </a:r>
            <a:endParaRPr lang="en-US" sz="1750" dirty="0"/>
          </a:p>
        </p:txBody>
      </p:sp>
      <p:sp>
        <p:nvSpPr>
          <p:cNvPr id="11" name="Text 8"/>
          <p:cNvSpPr/>
          <p:nvPr/>
        </p:nvSpPr>
        <p:spPr>
          <a:xfrm>
            <a:off x="7599521" y="3218974"/>
            <a:ext cx="6244709" cy="850583"/>
          </a:xfrm>
          <a:prstGeom prst="rect">
            <a:avLst/>
          </a:prstGeom>
          <a:noFill/>
          <a:ln/>
        </p:spPr>
        <p:txBody>
          <a:bodyPr wrap="square" lIns="0" tIns="0" rIns="0" bIns="0" rtlCol="0" anchor="t"/>
          <a:lstStyle/>
          <a:p>
            <a:pPr marL="0" indent="0" algn="l">
              <a:lnSpc>
                <a:spcPts val="3300"/>
              </a:lnSpc>
              <a:buNone/>
            </a:pPr>
            <a:r>
              <a:rPr lang="en-US" sz="2650" b="1" dirty="0">
                <a:solidFill>
                  <a:srgbClr val="3B4540"/>
                </a:solidFill>
                <a:latin typeface="Fraunces Extra Bold" pitchFamily="34" charset="0"/>
                <a:ea typeface="Fraunces Extra Bold" pitchFamily="34" charset="-122"/>
                <a:cs typeface="Fraunces Extra Bold" pitchFamily="34" charset="-120"/>
              </a:rPr>
              <a:t>2. You receive an email saying "Click to win ₹10,000!" What do you do?</a:t>
            </a:r>
            <a:endParaRPr lang="en-US" sz="2650" dirty="0"/>
          </a:p>
        </p:txBody>
      </p:sp>
      <p:sp>
        <p:nvSpPr>
          <p:cNvPr id="12" name="Text 9"/>
          <p:cNvSpPr/>
          <p:nvPr/>
        </p:nvSpPr>
        <p:spPr>
          <a:xfrm>
            <a:off x="7599521" y="4296370"/>
            <a:ext cx="6244709"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dirty="0">
                <a:solidFill>
                  <a:srgbClr val="405449"/>
                </a:solidFill>
                <a:latin typeface="Nobile" pitchFamily="34" charset="0"/>
                <a:ea typeface="Nobile" pitchFamily="34" charset="-122"/>
                <a:cs typeface="Nobile" pitchFamily="34" charset="-120"/>
              </a:rPr>
              <a:t>Click it immediately</a:t>
            </a:r>
            <a:endParaRPr lang="en-US" sz="1750" dirty="0"/>
          </a:p>
        </p:txBody>
      </p:sp>
      <p:sp>
        <p:nvSpPr>
          <p:cNvPr id="13" name="Text 10"/>
          <p:cNvSpPr/>
          <p:nvPr/>
        </p:nvSpPr>
        <p:spPr>
          <a:xfrm>
            <a:off x="7599521" y="4738568"/>
            <a:ext cx="6244709"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dirty="0">
                <a:solidFill>
                  <a:srgbClr val="405449"/>
                </a:solidFill>
                <a:latin typeface="Nobile" pitchFamily="34" charset="0"/>
                <a:ea typeface="Nobile" pitchFamily="34" charset="-122"/>
                <a:cs typeface="Nobile" pitchFamily="34" charset="-120"/>
              </a:rPr>
              <a:t>Ignore and report it</a:t>
            </a:r>
            <a:endParaRPr lang="en-US" sz="1750" dirty="0"/>
          </a:p>
        </p:txBody>
      </p:sp>
      <p:sp>
        <p:nvSpPr>
          <p:cNvPr id="14" name="Text 11"/>
          <p:cNvSpPr/>
          <p:nvPr/>
        </p:nvSpPr>
        <p:spPr>
          <a:xfrm>
            <a:off x="7599521" y="5180767"/>
            <a:ext cx="6244709"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dirty="0">
                <a:solidFill>
                  <a:srgbClr val="405449"/>
                </a:solidFill>
                <a:latin typeface="Nobile" pitchFamily="34" charset="0"/>
                <a:ea typeface="Nobile" pitchFamily="34" charset="-122"/>
                <a:cs typeface="Nobile" pitchFamily="34" charset="-120"/>
              </a:rPr>
              <a:t>Forward it to friends</a:t>
            </a:r>
            <a:endParaRPr lang="en-US" sz="1750" dirty="0"/>
          </a:p>
        </p:txBody>
      </p:sp>
      <p:sp>
        <p:nvSpPr>
          <p:cNvPr id="15" name="Shape 12"/>
          <p:cNvSpPr/>
          <p:nvPr/>
        </p:nvSpPr>
        <p:spPr>
          <a:xfrm>
            <a:off x="7599521" y="5798820"/>
            <a:ext cx="6244709" cy="963811"/>
          </a:xfrm>
          <a:prstGeom prst="roundRect">
            <a:avLst>
              <a:gd name="adj" fmla="val 21181"/>
            </a:avLst>
          </a:prstGeom>
          <a:solidFill>
            <a:schemeClr val="accent6">
              <a:lumMod val="60000"/>
              <a:lumOff val="40000"/>
            </a:schemeClr>
          </a:solidFill>
          <a:ln/>
        </p:spPr>
      </p:sp>
      <p:sp>
        <p:nvSpPr>
          <p:cNvPr id="17" name="Text 13"/>
          <p:cNvSpPr/>
          <p:nvPr/>
        </p:nvSpPr>
        <p:spPr>
          <a:xfrm>
            <a:off x="8336637" y="6082308"/>
            <a:ext cx="5280779" cy="362903"/>
          </a:xfrm>
          <a:prstGeom prst="rect">
            <a:avLst/>
          </a:prstGeom>
          <a:noFill/>
          <a:ln/>
        </p:spPr>
        <p:txBody>
          <a:bodyPr wrap="none" lIns="0" tIns="0" rIns="0" bIns="0" rtlCol="0" anchor="t"/>
          <a:lstStyle/>
          <a:p>
            <a:pPr marL="0" indent="0" algn="l">
              <a:lnSpc>
                <a:spcPts val="2850"/>
              </a:lnSpc>
              <a:buNone/>
            </a:pPr>
            <a:r>
              <a:rPr lang="en-US" sz="1750" b="1" dirty="0">
                <a:solidFill>
                  <a:srgbClr val="000000"/>
                </a:solidFill>
                <a:latin typeface="Nobile" pitchFamily="34" charset="0"/>
                <a:ea typeface="Nobile" pitchFamily="34" charset="-122"/>
                <a:cs typeface="Nobile" pitchFamily="34" charset="-120"/>
              </a:rPr>
              <a:t>Answer:</a:t>
            </a:r>
            <a:r>
              <a:rPr lang="en-US" sz="1750" dirty="0">
                <a:solidFill>
                  <a:srgbClr val="000000"/>
                </a:solidFill>
                <a:latin typeface="Nobile" pitchFamily="34" charset="0"/>
                <a:ea typeface="Nobile" pitchFamily="34" charset="-122"/>
                <a:cs typeface="Nobile" pitchFamily="34" charset="-120"/>
              </a:rPr>
              <a:t> B. Ignore and report it.</a:t>
            </a:r>
            <a:endParaRPr lang="en-US" sz="1750" dirty="0"/>
          </a:p>
        </p:txBody>
      </p:sp>
      <p:sp>
        <p:nvSpPr>
          <p:cNvPr id="18" name="Rectangle 17">
            <a:extLst>
              <a:ext uri="{FF2B5EF4-FFF2-40B4-BE49-F238E27FC236}">
                <a16:creationId xmlns:a16="http://schemas.microsoft.com/office/drawing/2014/main" id="{7FF0B7D9-F281-DDA4-6799-625CC1A6B89C}"/>
              </a:ext>
            </a:extLst>
          </p:cNvPr>
          <p:cNvSpPr/>
          <p:nvPr/>
        </p:nvSpPr>
        <p:spPr>
          <a:xfrm>
            <a:off x="12603637" y="7654565"/>
            <a:ext cx="2026763" cy="49962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793790" y="2226588"/>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Thank You!</a:t>
            </a:r>
            <a:endParaRPr lang="en-US" sz="4450" dirty="0"/>
          </a:p>
        </p:txBody>
      </p:sp>
      <p:sp>
        <p:nvSpPr>
          <p:cNvPr id="4" name="Text 1"/>
          <p:cNvSpPr/>
          <p:nvPr/>
        </p:nvSpPr>
        <p:spPr>
          <a:xfrm>
            <a:off x="793790" y="3275528"/>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Anushka Gautam</a:t>
            </a:r>
            <a:endParaRPr lang="en-US" sz="1750" dirty="0"/>
          </a:p>
        </p:txBody>
      </p:sp>
      <p:sp>
        <p:nvSpPr>
          <p:cNvPr id="5" name="Text 2"/>
          <p:cNvSpPr/>
          <p:nvPr/>
        </p:nvSpPr>
        <p:spPr>
          <a:xfrm>
            <a:off x="793790" y="3893582"/>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CodeAlpha – Cyber Security Internship</a:t>
            </a:r>
            <a:endParaRPr lang="en-US" sz="1750" dirty="0"/>
          </a:p>
        </p:txBody>
      </p:sp>
      <p:sp>
        <p:nvSpPr>
          <p:cNvPr id="6" name="Text 3"/>
          <p:cNvSpPr/>
          <p:nvPr/>
        </p:nvSpPr>
        <p:spPr>
          <a:xfrm>
            <a:off x="793790" y="4511635"/>
            <a:ext cx="7556421" cy="362903"/>
          </a:xfrm>
          <a:prstGeom prst="rect">
            <a:avLst/>
          </a:prstGeom>
          <a:noFill/>
          <a:ln/>
        </p:spPr>
        <p:txBody>
          <a:bodyPr wrap="none" lIns="0" tIns="0" rIns="0" bIns="0" rtlCol="0" anchor="t"/>
          <a:lstStyle/>
          <a:p>
            <a:pPr marL="0" indent="0" algn="l">
              <a:lnSpc>
                <a:spcPts val="2850"/>
              </a:lnSpc>
              <a:buNone/>
            </a:pPr>
            <a:r>
              <a:rPr lang="en-US" sz="1750" u="sng" dirty="0">
                <a:solidFill>
                  <a:srgbClr val="438951"/>
                </a:solidFill>
                <a:latin typeface="Nobile" pitchFamily="34" charset="0"/>
                <a:ea typeface="Nobile" pitchFamily="34" charset="-122"/>
                <a:cs typeface="Nobile" pitchFamily="34" charset="-120"/>
                <a:hlinkClick r:id="rId3">
                  <a:extLst>
                    <a:ext uri="{A12FA001-AC4F-418D-AE19-62706E023703}">
                      <ahyp:hlinkClr xmlns:ahyp="http://schemas.microsoft.com/office/drawing/2018/hyperlinkcolor" val="tx"/>
                    </a:ext>
                  </a:extLst>
                </a:hlinkClick>
              </a:rPr>
              <a:t>github.com/anushkagautam</a:t>
            </a:r>
            <a:r>
              <a:rPr lang="en-US" sz="1750" u="sng" dirty="0">
                <a:solidFill>
                  <a:srgbClr val="438951"/>
                </a:solidFill>
                <a:latin typeface="Nobile" pitchFamily="34" charset="0"/>
                <a:ea typeface="Nobile" pitchFamily="34" charset="-122"/>
                <a:cs typeface="Nobile" pitchFamily="34" charset="-120"/>
              </a:rPr>
              <a:t>31</a:t>
            </a:r>
            <a:endParaRPr lang="en-US" sz="1750" dirty="0"/>
          </a:p>
        </p:txBody>
      </p:sp>
      <p:sp>
        <p:nvSpPr>
          <p:cNvPr id="7" name="Text 4"/>
          <p:cNvSpPr/>
          <p:nvPr/>
        </p:nvSpPr>
        <p:spPr>
          <a:xfrm>
            <a:off x="1133951" y="5384840"/>
            <a:ext cx="7216259" cy="362903"/>
          </a:xfrm>
          <a:prstGeom prst="rect">
            <a:avLst/>
          </a:prstGeom>
          <a:noFill/>
          <a:ln/>
        </p:spPr>
        <p:txBody>
          <a:bodyPr wrap="non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Stay safe. Stay smart. Don't take the bait.</a:t>
            </a:r>
            <a:endParaRPr lang="en-US" sz="1750" dirty="0"/>
          </a:p>
        </p:txBody>
      </p:sp>
      <p:sp>
        <p:nvSpPr>
          <p:cNvPr id="8" name="Shape 5"/>
          <p:cNvSpPr/>
          <p:nvPr/>
        </p:nvSpPr>
        <p:spPr>
          <a:xfrm>
            <a:off x="793790" y="5129689"/>
            <a:ext cx="30480" cy="873204"/>
          </a:xfrm>
          <a:prstGeom prst="rect">
            <a:avLst/>
          </a:prstGeom>
          <a:solidFill>
            <a:srgbClr val="438951"/>
          </a:solidFill>
          <a:ln/>
        </p:spPr>
      </p:sp>
      <p:sp>
        <p:nvSpPr>
          <p:cNvPr id="12" name="Rectangle 11">
            <a:extLst>
              <a:ext uri="{FF2B5EF4-FFF2-40B4-BE49-F238E27FC236}">
                <a16:creationId xmlns:a16="http://schemas.microsoft.com/office/drawing/2014/main" id="{52A1BA68-F76A-4A09-B032-C3647AEB5C17}"/>
              </a:ext>
            </a:extLst>
          </p:cNvPr>
          <p:cNvSpPr/>
          <p:nvPr/>
        </p:nvSpPr>
        <p:spPr>
          <a:xfrm>
            <a:off x="7154944" y="0"/>
            <a:ext cx="7767687" cy="82296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D6BED024-2D91-E32F-3C7C-1EBCB6B7BD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28777" y="700557"/>
            <a:ext cx="6820020" cy="6515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705</Words>
  <Application>Microsoft Office PowerPoint</Application>
  <PresentationFormat>Custom</PresentationFormat>
  <Paragraphs>85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Fraunces Extra Bold</vt:lpstr>
      <vt:lpstr>Nobile</vt:lpstr>
      <vt:lpstr>Arial</vt:lpstr>
      <vt:lpstr>Cooper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himanshu gautam</cp:lastModifiedBy>
  <cp:revision>4</cp:revision>
  <dcterms:created xsi:type="dcterms:W3CDTF">2025-07-20T10:14:29Z</dcterms:created>
  <dcterms:modified xsi:type="dcterms:W3CDTF">2025-07-20T10:42:24Z</dcterms:modified>
</cp:coreProperties>
</file>