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8" r:id="rId3"/>
    <p:sldId id="257" r:id="rId4"/>
    <p:sldId id="269" r:id="rId5"/>
    <p:sldId id="270"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08897C-C4E9-400A-ADFE-77826C13BEFA}"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IN"/>
        </a:p>
      </dgm:t>
    </dgm:pt>
    <dgm:pt modelId="{0A280E70-36A8-422E-B7DF-D27A525751FB}">
      <dgm:prSet/>
      <dgm:spPr/>
      <dgm:t>
        <a:bodyPr/>
        <a:lstStyle/>
        <a:p>
          <a:r>
            <a:rPr lang="en-US" dirty="0"/>
            <a:t>The project is successfully able to show the use of machine learning—specifically deep learning methods—for plant disease detection automatically through leaf images. Through the use of a Convolutional Neural Network (CNN), the system was able to classify plant leaves as healthy or diseased with high accuracy.</a:t>
          </a:r>
          <a:endParaRPr lang="en-IN" dirty="0"/>
        </a:p>
      </dgm:t>
    </dgm:pt>
    <dgm:pt modelId="{708261D3-3293-4736-B1EA-990D53D1041A}" type="parTrans" cxnId="{1878E0A6-E6B7-484B-98A2-A134CEDD1B0E}">
      <dgm:prSet/>
      <dgm:spPr/>
      <dgm:t>
        <a:bodyPr/>
        <a:lstStyle/>
        <a:p>
          <a:endParaRPr lang="en-IN"/>
        </a:p>
      </dgm:t>
    </dgm:pt>
    <dgm:pt modelId="{BF4042DF-F1FF-4184-AA51-09825C6FD6B5}" type="sibTrans" cxnId="{1878E0A6-E6B7-484B-98A2-A134CEDD1B0E}">
      <dgm:prSet/>
      <dgm:spPr/>
      <dgm:t>
        <a:bodyPr/>
        <a:lstStyle/>
        <a:p>
          <a:endParaRPr lang="en-IN"/>
        </a:p>
      </dgm:t>
    </dgm:pt>
    <dgm:pt modelId="{7E536B21-DBED-47E7-8044-24C3BE470CE3}">
      <dgm:prSet/>
      <dgm:spPr/>
      <dgm:t>
        <a:bodyPr/>
        <a:lstStyle/>
        <a:p>
          <a:r>
            <a:rPr lang="en-US"/>
            <a:t>The. model was greatly improved by the application of data preprocessing methods like normalization and augmentation, while. transfer learning also improved its efficiency and accuracy. The evaluation metrics were favorable, pointing to the. potential for AI-based tools in transforming agricultural diagnostics.</a:t>
          </a:r>
          <a:endParaRPr lang="en-IN"/>
        </a:p>
      </dgm:t>
    </dgm:pt>
    <dgm:pt modelId="{E44959F6-CE30-4DFB-9234-29C05F54D912}" type="parTrans" cxnId="{3CA48488-DF04-4167-9B43-373FBA1FF9A2}">
      <dgm:prSet/>
      <dgm:spPr/>
      <dgm:t>
        <a:bodyPr/>
        <a:lstStyle/>
        <a:p>
          <a:endParaRPr lang="en-IN"/>
        </a:p>
      </dgm:t>
    </dgm:pt>
    <dgm:pt modelId="{8F3A6C2E-28E0-4F0F-BA0E-65105B0D88DA}" type="sibTrans" cxnId="{3CA48488-DF04-4167-9B43-373FBA1FF9A2}">
      <dgm:prSet/>
      <dgm:spPr/>
      <dgm:t>
        <a:bodyPr/>
        <a:lstStyle/>
        <a:p>
          <a:endParaRPr lang="en-IN"/>
        </a:p>
      </dgm:t>
    </dgm:pt>
    <dgm:pt modelId="{182793DE-1A2B-4536-BE0B-A17C7378E655}">
      <dgm:prSet/>
      <dgm:spPr/>
      <dgm:t>
        <a:bodyPr/>
        <a:lstStyle/>
        <a:p>
          <a:r>
            <a:rPr lang="en-US"/>
            <a:t>The. project demonstrates the practicality of applying machine learning in agriculture, providing a quicker, more affordable, and dependable solution compared to conventional disease. diagnosis techniques.</a:t>
          </a:r>
          <a:endParaRPr lang="en-IN"/>
        </a:p>
      </dgm:t>
    </dgm:pt>
    <dgm:pt modelId="{ABEB79DE-DEEA-4F1C-BCAC-1A283C401817}" type="parTrans" cxnId="{31348034-1C2E-4B78-B4F8-04A8A2368A28}">
      <dgm:prSet/>
      <dgm:spPr/>
      <dgm:t>
        <a:bodyPr/>
        <a:lstStyle/>
        <a:p>
          <a:endParaRPr lang="en-IN"/>
        </a:p>
      </dgm:t>
    </dgm:pt>
    <dgm:pt modelId="{9F29422F-3CC5-4A16-BFC9-B78AEBEBFDA5}" type="sibTrans" cxnId="{31348034-1C2E-4B78-B4F8-04A8A2368A28}">
      <dgm:prSet/>
      <dgm:spPr/>
      <dgm:t>
        <a:bodyPr/>
        <a:lstStyle/>
        <a:p>
          <a:endParaRPr lang="en-IN"/>
        </a:p>
      </dgm:t>
    </dgm:pt>
    <dgm:pt modelId="{73EC0F53-4230-493E-A72A-345348EE0C26}" type="pres">
      <dgm:prSet presAssocID="{BD08897C-C4E9-400A-ADFE-77826C13BEFA}" presName="linear" presStyleCnt="0">
        <dgm:presLayoutVars>
          <dgm:animLvl val="lvl"/>
          <dgm:resizeHandles val="exact"/>
        </dgm:presLayoutVars>
      </dgm:prSet>
      <dgm:spPr/>
    </dgm:pt>
    <dgm:pt modelId="{8F1BAE48-1F5A-453A-AA9A-379AF5AA1420}" type="pres">
      <dgm:prSet presAssocID="{0A280E70-36A8-422E-B7DF-D27A525751FB}" presName="parentText" presStyleLbl="node1" presStyleIdx="0" presStyleCnt="3">
        <dgm:presLayoutVars>
          <dgm:chMax val="0"/>
          <dgm:bulletEnabled val="1"/>
        </dgm:presLayoutVars>
      </dgm:prSet>
      <dgm:spPr/>
    </dgm:pt>
    <dgm:pt modelId="{5A4296A9-81B4-4532-BACC-7BC10A650CD5}" type="pres">
      <dgm:prSet presAssocID="{BF4042DF-F1FF-4184-AA51-09825C6FD6B5}" presName="spacer" presStyleCnt="0"/>
      <dgm:spPr/>
    </dgm:pt>
    <dgm:pt modelId="{2009E568-AA60-4196-92CC-8063FA271558}" type="pres">
      <dgm:prSet presAssocID="{7E536B21-DBED-47E7-8044-24C3BE470CE3}" presName="parentText" presStyleLbl="node1" presStyleIdx="1" presStyleCnt="3">
        <dgm:presLayoutVars>
          <dgm:chMax val="0"/>
          <dgm:bulletEnabled val="1"/>
        </dgm:presLayoutVars>
      </dgm:prSet>
      <dgm:spPr/>
    </dgm:pt>
    <dgm:pt modelId="{DAAF1F1F-3D29-4858-81BD-B87C947F44E2}" type="pres">
      <dgm:prSet presAssocID="{8F3A6C2E-28E0-4F0F-BA0E-65105B0D88DA}" presName="spacer" presStyleCnt="0"/>
      <dgm:spPr/>
    </dgm:pt>
    <dgm:pt modelId="{6A22A857-B7B5-4AC6-A933-5F4AA46FCA65}" type="pres">
      <dgm:prSet presAssocID="{182793DE-1A2B-4536-BE0B-A17C7378E655}" presName="parentText" presStyleLbl="node1" presStyleIdx="2" presStyleCnt="3">
        <dgm:presLayoutVars>
          <dgm:chMax val="0"/>
          <dgm:bulletEnabled val="1"/>
        </dgm:presLayoutVars>
      </dgm:prSet>
      <dgm:spPr/>
    </dgm:pt>
  </dgm:ptLst>
  <dgm:cxnLst>
    <dgm:cxn modelId="{C3DD1720-C413-4E88-9FD8-C0E5309F8F13}" type="presOf" srcId="{0A280E70-36A8-422E-B7DF-D27A525751FB}" destId="{8F1BAE48-1F5A-453A-AA9A-379AF5AA1420}" srcOrd="0" destOrd="0" presId="urn:microsoft.com/office/officeart/2005/8/layout/vList2"/>
    <dgm:cxn modelId="{31348034-1C2E-4B78-B4F8-04A8A2368A28}" srcId="{BD08897C-C4E9-400A-ADFE-77826C13BEFA}" destId="{182793DE-1A2B-4536-BE0B-A17C7378E655}" srcOrd="2" destOrd="0" parTransId="{ABEB79DE-DEEA-4F1C-BCAC-1A283C401817}" sibTransId="{9F29422F-3CC5-4A16-BFC9-B78AEBEBFDA5}"/>
    <dgm:cxn modelId="{3CA48488-DF04-4167-9B43-373FBA1FF9A2}" srcId="{BD08897C-C4E9-400A-ADFE-77826C13BEFA}" destId="{7E536B21-DBED-47E7-8044-24C3BE470CE3}" srcOrd="1" destOrd="0" parTransId="{E44959F6-CE30-4DFB-9234-29C05F54D912}" sibTransId="{8F3A6C2E-28E0-4F0F-BA0E-65105B0D88DA}"/>
    <dgm:cxn modelId="{1878E0A6-E6B7-484B-98A2-A134CEDD1B0E}" srcId="{BD08897C-C4E9-400A-ADFE-77826C13BEFA}" destId="{0A280E70-36A8-422E-B7DF-D27A525751FB}" srcOrd="0" destOrd="0" parTransId="{708261D3-3293-4736-B1EA-990D53D1041A}" sibTransId="{BF4042DF-F1FF-4184-AA51-09825C6FD6B5}"/>
    <dgm:cxn modelId="{E3A88EA8-01AD-43D5-A794-7332E09BE5C2}" type="presOf" srcId="{7E536B21-DBED-47E7-8044-24C3BE470CE3}" destId="{2009E568-AA60-4196-92CC-8063FA271558}" srcOrd="0" destOrd="0" presId="urn:microsoft.com/office/officeart/2005/8/layout/vList2"/>
    <dgm:cxn modelId="{FB2071D4-5746-482C-BAC9-81E8F8F04C38}" type="presOf" srcId="{182793DE-1A2B-4536-BE0B-A17C7378E655}" destId="{6A22A857-B7B5-4AC6-A933-5F4AA46FCA65}" srcOrd="0" destOrd="0" presId="urn:microsoft.com/office/officeart/2005/8/layout/vList2"/>
    <dgm:cxn modelId="{E00ABBE6-22F3-4960-91EE-4C55483EA560}" type="presOf" srcId="{BD08897C-C4E9-400A-ADFE-77826C13BEFA}" destId="{73EC0F53-4230-493E-A72A-345348EE0C26}" srcOrd="0" destOrd="0" presId="urn:microsoft.com/office/officeart/2005/8/layout/vList2"/>
    <dgm:cxn modelId="{ECDB6249-4829-45D7-9ECF-58B314139854}" type="presParOf" srcId="{73EC0F53-4230-493E-A72A-345348EE0C26}" destId="{8F1BAE48-1F5A-453A-AA9A-379AF5AA1420}" srcOrd="0" destOrd="0" presId="urn:microsoft.com/office/officeart/2005/8/layout/vList2"/>
    <dgm:cxn modelId="{468489E6-8A10-406F-B5FD-08321E6B84B3}" type="presParOf" srcId="{73EC0F53-4230-493E-A72A-345348EE0C26}" destId="{5A4296A9-81B4-4532-BACC-7BC10A650CD5}" srcOrd="1" destOrd="0" presId="urn:microsoft.com/office/officeart/2005/8/layout/vList2"/>
    <dgm:cxn modelId="{F56ED339-75C5-4E12-82BB-B789C890D8DC}" type="presParOf" srcId="{73EC0F53-4230-493E-A72A-345348EE0C26}" destId="{2009E568-AA60-4196-92CC-8063FA271558}" srcOrd="2" destOrd="0" presId="urn:microsoft.com/office/officeart/2005/8/layout/vList2"/>
    <dgm:cxn modelId="{BF0763AB-B52F-4FCA-A2C3-9CBCB3001584}" type="presParOf" srcId="{73EC0F53-4230-493E-A72A-345348EE0C26}" destId="{DAAF1F1F-3D29-4858-81BD-B87C947F44E2}" srcOrd="3" destOrd="0" presId="urn:microsoft.com/office/officeart/2005/8/layout/vList2"/>
    <dgm:cxn modelId="{34C526F3-B67C-4F89-860C-6F5BD68773F7}" type="presParOf" srcId="{73EC0F53-4230-493E-A72A-345348EE0C26}" destId="{6A22A857-B7B5-4AC6-A933-5F4AA46FCA6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1BAE48-1F5A-453A-AA9A-379AF5AA1420}">
      <dsp:nvSpPr>
        <dsp:cNvPr id="0" name=""/>
        <dsp:cNvSpPr/>
      </dsp:nvSpPr>
      <dsp:spPr>
        <a:xfrm>
          <a:off x="0" y="86904"/>
          <a:ext cx="10154265" cy="135602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project is successfully able to show the use of machine learning—specifically deep learning methods—for plant disease detection automatically through leaf images. Through the use of a Convolutional Neural Network (CNN), the system was able to classify plant leaves as healthy or diseased with high accuracy.</a:t>
          </a:r>
          <a:endParaRPr lang="en-IN" sz="1900" kern="1200" dirty="0"/>
        </a:p>
      </dsp:txBody>
      <dsp:txXfrm>
        <a:off x="66196" y="153100"/>
        <a:ext cx="10021873" cy="1223637"/>
      </dsp:txXfrm>
    </dsp:sp>
    <dsp:sp modelId="{2009E568-AA60-4196-92CC-8063FA271558}">
      <dsp:nvSpPr>
        <dsp:cNvPr id="0" name=""/>
        <dsp:cNvSpPr/>
      </dsp:nvSpPr>
      <dsp:spPr>
        <a:xfrm>
          <a:off x="0" y="1497654"/>
          <a:ext cx="10154265" cy="135602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model was greatly improved by the application of data preprocessing methods like normalization and augmentation, while. transfer learning also improved its efficiency and accuracy. The evaluation metrics were favorable, pointing to the. potential for AI-based tools in transforming agricultural diagnostics.</a:t>
          </a:r>
          <a:endParaRPr lang="en-IN" sz="1900" kern="1200"/>
        </a:p>
      </dsp:txBody>
      <dsp:txXfrm>
        <a:off x="66196" y="1563850"/>
        <a:ext cx="10021873" cy="1223637"/>
      </dsp:txXfrm>
    </dsp:sp>
    <dsp:sp modelId="{6A22A857-B7B5-4AC6-A933-5F4AA46FCA65}">
      <dsp:nvSpPr>
        <dsp:cNvPr id="0" name=""/>
        <dsp:cNvSpPr/>
      </dsp:nvSpPr>
      <dsp:spPr>
        <a:xfrm>
          <a:off x="0" y="2908403"/>
          <a:ext cx="10154265" cy="135602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project demonstrates the practicality of applying machine learning in agriculture, providing a quicker, more affordable, and dependable solution compared to conventional disease. diagnosis techniques.</a:t>
          </a:r>
          <a:endParaRPr lang="en-IN" sz="1900" kern="1200"/>
        </a:p>
      </dsp:txBody>
      <dsp:txXfrm>
        <a:off x="66196" y="2974599"/>
        <a:ext cx="10021873" cy="12236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823C-B83C-B1B6-BE7E-79A333DA47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D56C78-BE86-E958-339F-87801B7D6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9F5255-3EE0-44D9-1094-956B75AB3696}"/>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5" name="Footer Placeholder 4">
            <a:extLst>
              <a:ext uri="{FF2B5EF4-FFF2-40B4-BE49-F238E27FC236}">
                <a16:creationId xmlns:a16="http://schemas.microsoft.com/office/drawing/2014/main" id="{6DD061AA-F0EA-A109-B8C4-C7AC23BA69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B5D7FD-93C8-531C-7F02-5DCD385D0AC3}"/>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2981760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5566-DEDD-33E0-08A2-DA78196120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734A47-F778-1A6C-1285-0A267A10E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1B28A7-796E-1A5F-66A8-D23F2D87E5C7}"/>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5" name="Footer Placeholder 4">
            <a:extLst>
              <a:ext uri="{FF2B5EF4-FFF2-40B4-BE49-F238E27FC236}">
                <a16:creationId xmlns:a16="http://schemas.microsoft.com/office/drawing/2014/main" id="{098638B3-4C8E-DFED-18E7-25DBE63970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DB550F-0F42-7C49-9B59-16DEF4FA71D9}"/>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1331097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23A98-7024-437C-5C48-56D19DF2AC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CE85D1-494A-A3F1-A85E-C95079A6E4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9DB35-DC71-60FA-2DCA-996ABF5664DF}"/>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5" name="Footer Placeholder 4">
            <a:extLst>
              <a:ext uri="{FF2B5EF4-FFF2-40B4-BE49-F238E27FC236}">
                <a16:creationId xmlns:a16="http://schemas.microsoft.com/office/drawing/2014/main" id="{46E5BF1E-A6BA-2FE5-1818-C0BE24094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D71B0-13F0-F132-0655-1F6125C7196C}"/>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32070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38BD-942A-8376-D6CD-1A48C6AC86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D1B92C-6C02-5200-9139-CD366686CC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A64D92-E145-F982-F34D-956BDACDC11E}"/>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5" name="Footer Placeholder 4">
            <a:extLst>
              <a:ext uri="{FF2B5EF4-FFF2-40B4-BE49-F238E27FC236}">
                <a16:creationId xmlns:a16="http://schemas.microsoft.com/office/drawing/2014/main" id="{67375125-BB03-E078-18BE-11794EBD48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08ED0-599C-1663-21F6-89063769B2A1}"/>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142895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9170-5B4C-F5EC-EADC-B19717B802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3121B2-F0FB-AEAD-6487-D93F648D97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1A5083-376D-E5F7-6DBB-5BE40421DCC5}"/>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5" name="Footer Placeholder 4">
            <a:extLst>
              <a:ext uri="{FF2B5EF4-FFF2-40B4-BE49-F238E27FC236}">
                <a16:creationId xmlns:a16="http://schemas.microsoft.com/office/drawing/2014/main" id="{529ACFED-EFA1-280C-7A93-C1F6298AC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5E4DC8-B6DD-23D5-D1C6-7AEC8B1FFFB6}"/>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288985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800B-DA9C-CBDB-402B-0B410D8E88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F70E98-3ACE-5D49-71E2-0AFB141B62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C47A19-D6BE-D261-4210-6C0FC18A3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2479D5-F1AF-1302-09DD-7258EDFC29A3}"/>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6" name="Footer Placeholder 5">
            <a:extLst>
              <a:ext uri="{FF2B5EF4-FFF2-40B4-BE49-F238E27FC236}">
                <a16:creationId xmlns:a16="http://schemas.microsoft.com/office/drawing/2014/main" id="{9BE40CC1-E1CC-6EE4-F977-B597E32DD1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7F2683-2ED7-0CB6-3A7A-BB78F6FAC34B}"/>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151338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CC47-DF4F-51EA-65D8-56E32A09A2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8D0999-204E-205D-9AF2-9D9D367DF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C86533-CAF6-99F1-BE89-3133A46865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A1E6F0-6A10-0277-ACBF-83FA37785A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9FECA-B231-6227-CFB7-1F15087A1C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6E38DF-9789-7268-A1E4-7519E135D8B5}"/>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8" name="Footer Placeholder 7">
            <a:extLst>
              <a:ext uri="{FF2B5EF4-FFF2-40B4-BE49-F238E27FC236}">
                <a16:creationId xmlns:a16="http://schemas.microsoft.com/office/drawing/2014/main" id="{6C5E3EDC-6D13-A143-43C5-DCF8125074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461C41-ED1A-30AB-6251-D1468530B101}"/>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50721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2C27E-4467-ED6F-478D-BC64B5FDB3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F57ED6-47C2-C37E-32F3-EFA60B012DB1}"/>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4" name="Footer Placeholder 3">
            <a:extLst>
              <a:ext uri="{FF2B5EF4-FFF2-40B4-BE49-F238E27FC236}">
                <a16:creationId xmlns:a16="http://schemas.microsoft.com/office/drawing/2014/main" id="{7E2F728B-F031-595E-4E09-7323A2430A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E5DC4E-DB62-A823-E421-247912AC4665}"/>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153641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04D53-43D8-4C57-C23B-AE35A8B8EE00}"/>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3" name="Footer Placeholder 2">
            <a:extLst>
              <a:ext uri="{FF2B5EF4-FFF2-40B4-BE49-F238E27FC236}">
                <a16:creationId xmlns:a16="http://schemas.microsoft.com/office/drawing/2014/main" id="{EC61C3FC-EF7E-9892-B104-3E78D6AC0E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7B983D-809A-ACB2-5484-964E5559A2F4}"/>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419830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9EBC-1369-1EDB-5041-94AAA15F2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D67388-0FC3-F466-00E8-DA794A710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FC3D59-E207-158D-D020-0623A80BF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B9A048-D24E-6772-D177-09E9F529FDD9}"/>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6" name="Footer Placeholder 5">
            <a:extLst>
              <a:ext uri="{FF2B5EF4-FFF2-40B4-BE49-F238E27FC236}">
                <a16:creationId xmlns:a16="http://schemas.microsoft.com/office/drawing/2014/main" id="{A398A810-0520-E316-CD57-BC3643C9E3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84568F-1C27-00A0-E065-178791870032}"/>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261572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6D2B-2E10-279C-9267-F5D907FA42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E276E1-0AA6-CF31-7701-91DE543D0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539B7D-0A0D-CAA6-E564-3899293E8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6160AF-C4A4-B4C1-A197-F6C2745E0B01}"/>
              </a:ext>
            </a:extLst>
          </p:cNvPr>
          <p:cNvSpPr>
            <a:spLocks noGrp="1"/>
          </p:cNvSpPr>
          <p:nvPr>
            <p:ph type="dt" sz="half" idx="10"/>
          </p:nvPr>
        </p:nvSpPr>
        <p:spPr/>
        <p:txBody>
          <a:bodyPr/>
          <a:lstStyle/>
          <a:p>
            <a:fld id="{77FF6C37-BFC4-4EE4-A564-70981E0F4CCE}" type="datetimeFigureOut">
              <a:rPr lang="en-IN" smtClean="0"/>
              <a:t>20-04-2025</a:t>
            </a:fld>
            <a:endParaRPr lang="en-IN"/>
          </a:p>
        </p:txBody>
      </p:sp>
      <p:sp>
        <p:nvSpPr>
          <p:cNvPr id="6" name="Footer Placeholder 5">
            <a:extLst>
              <a:ext uri="{FF2B5EF4-FFF2-40B4-BE49-F238E27FC236}">
                <a16:creationId xmlns:a16="http://schemas.microsoft.com/office/drawing/2014/main" id="{D1746644-CC0E-22B9-8F95-DC13AF4143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99891B-16C1-CD27-F015-6ADA9C942BF3}"/>
              </a:ext>
            </a:extLst>
          </p:cNvPr>
          <p:cNvSpPr>
            <a:spLocks noGrp="1"/>
          </p:cNvSpPr>
          <p:nvPr>
            <p:ph type="sldNum" sz="quarter" idx="12"/>
          </p:nvPr>
        </p:nvSpPr>
        <p:spPr/>
        <p:txBody>
          <a:bodyPr/>
          <a:lstStyle/>
          <a:p>
            <a:fld id="{15016467-175B-4081-BE1D-2C24FFAB1C86}" type="slidenum">
              <a:rPr lang="en-IN" smtClean="0"/>
              <a:t>‹#›</a:t>
            </a:fld>
            <a:endParaRPr lang="en-IN"/>
          </a:p>
        </p:txBody>
      </p:sp>
    </p:spTree>
    <p:extLst>
      <p:ext uri="{BB962C8B-B14F-4D97-AF65-F5344CB8AC3E}">
        <p14:creationId xmlns:p14="http://schemas.microsoft.com/office/powerpoint/2010/main" val="1116668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3C4ECC-1283-0352-EBBF-DD440518F9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BD58A1-D70B-2545-2836-AD2387AEA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01A3E-FB11-F1F2-5165-93A5592BC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FF6C37-BFC4-4EE4-A564-70981E0F4CCE}" type="datetimeFigureOut">
              <a:rPr lang="en-IN" smtClean="0"/>
              <a:t>20-04-2025</a:t>
            </a:fld>
            <a:endParaRPr lang="en-IN"/>
          </a:p>
        </p:txBody>
      </p:sp>
      <p:sp>
        <p:nvSpPr>
          <p:cNvPr id="5" name="Footer Placeholder 4">
            <a:extLst>
              <a:ext uri="{FF2B5EF4-FFF2-40B4-BE49-F238E27FC236}">
                <a16:creationId xmlns:a16="http://schemas.microsoft.com/office/drawing/2014/main" id="{E07D9E2C-B9CC-CF4E-7AD3-F4E22CEC6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038670-BE6B-5A6E-FB1C-25EB84D92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16467-175B-4081-BE1D-2C24FFAB1C86}" type="slidenum">
              <a:rPr lang="en-IN" smtClean="0"/>
              <a:t>‹#›</a:t>
            </a:fld>
            <a:endParaRPr lang="en-IN"/>
          </a:p>
        </p:txBody>
      </p:sp>
    </p:spTree>
    <p:extLst>
      <p:ext uri="{BB962C8B-B14F-4D97-AF65-F5344CB8AC3E}">
        <p14:creationId xmlns:p14="http://schemas.microsoft.com/office/powerpoint/2010/main" val="169830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62441/nano-ntp.vi.2864" TargetMode="External"/><Relationship Id="rId2" Type="http://schemas.openxmlformats.org/officeDocument/2006/relationships/hyperlink" Target="https://doi.org/10.62441/nano-ntp.v20is14.60" TargetMode="External"/><Relationship Id="rId1" Type="http://schemas.openxmlformats.org/officeDocument/2006/relationships/slideLayout" Target="../slideLayouts/slideLayout2.xml"/><Relationship Id="rId4" Type="http://schemas.openxmlformats.org/officeDocument/2006/relationships/hyperlink" Target="https://doi.org/10.1007/S13198-020-0097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D27B74-7F67-383B-6928-3EF3E1EE641D}"/>
              </a:ext>
            </a:extLst>
          </p:cNvPr>
          <p:cNvSpPr/>
          <p:nvPr/>
        </p:nvSpPr>
        <p:spPr>
          <a:xfrm>
            <a:off x="1911350" y="1828801"/>
            <a:ext cx="8369300" cy="4478149"/>
          </a:xfrm>
          <a:prstGeom prst="rect">
            <a:avLst/>
          </a:prstGeom>
        </p:spPr>
        <p:txBody>
          <a:bodyPr>
            <a:spAutoFit/>
          </a:bodyPr>
          <a:lstStyle/>
          <a:p>
            <a:pPr algn="ctr">
              <a:defRPr/>
            </a:pPr>
            <a:r>
              <a:rPr lang="en-IN" sz="2400" b="1" dirty="0">
                <a:latin typeface="Cambria" panose="02040503050406030204" pitchFamily="18" charset="0"/>
                <a:ea typeface="Cambria" panose="02040503050406030204" pitchFamily="18" charset="0"/>
              </a:rPr>
              <a:t>Mini project Presentation</a:t>
            </a:r>
          </a:p>
          <a:p>
            <a:pPr algn="ctr">
              <a:defRPr/>
            </a:pPr>
            <a:r>
              <a:rPr lang="en-IN" sz="2400" b="1" dirty="0">
                <a:latin typeface="Cambria" panose="02040503050406030204" pitchFamily="18" charset="0"/>
                <a:ea typeface="Cambria" panose="02040503050406030204" pitchFamily="18" charset="0"/>
              </a:rPr>
              <a:t>on </a:t>
            </a:r>
          </a:p>
          <a:p>
            <a:pPr algn="ctr">
              <a:defRPr/>
            </a:pPr>
            <a:endParaRPr lang="en-IN" sz="900" b="1" dirty="0">
              <a:latin typeface="Cambria" panose="02040503050406030204" pitchFamily="18" charset="0"/>
              <a:ea typeface="Cambria" panose="02040503050406030204" pitchFamily="18" charset="0"/>
            </a:endParaRPr>
          </a:p>
          <a:p>
            <a:pPr algn="ctr">
              <a:defRPr/>
            </a:pPr>
            <a:endParaRPr lang="en-IN" sz="2400" b="1" dirty="0">
              <a:solidFill>
                <a:srgbClr val="FF0000"/>
              </a:solidFill>
              <a:latin typeface="Cambria" panose="02040503050406030204" pitchFamily="18" charset="0"/>
              <a:ea typeface="Cambria" panose="02040503050406030204" pitchFamily="18" charset="0"/>
            </a:endParaRPr>
          </a:p>
          <a:p>
            <a:pPr algn="ctr">
              <a:defRPr/>
            </a:pPr>
            <a:r>
              <a:rPr lang="en-IN" sz="2400" b="1" dirty="0">
                <a:solidFill>
                  <a:srgbClr val="7030A0"/>
                </a:solidFill>
                <a:latin typeface="Cambria" panose="02040503050406030204" pitchFamily="18" charset="0"/>
                <a:ea typeface="Cambria" panose="02040503050406030204" pitchFamily="18" charset="0"/>
              </a:rPr>
              <a:t>Title : PLANT DISEASE DETECTION</a:t>
            </a:r>
          </a:p>
          <a:p>
            <a:pPr algn="ctr">
              <a:defRPr/>
            </a:pPr>
            <a:endParaRPr lang="en-IN" sz="2400" b="1" dirty="0">
              <a:solidFill>
                <a:srgbClr val="FF0000"/>
              </a:solidFill>
              <a:latin typeface="Cambria" panose="02040503050406030204" pitchFamily="18" charset="0"/>
              <a:ea typeface="Cambria" panose="02040503050406030204" pitchFamily="18" charset="0"/>
            </a:endParaRPr>
          </a:p>
          <a:p>
            <a:pPr algn="ctr">
              <a:defRPr/>
            </a:pPr>
            <a:endParaRPr lang="en-IN" sz="16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defRPr/>
            </a:pPr>
            <a:r>
              <a:rPr lang="en-US" sz="2000" b="1" dirty="0">
                <a:latin typeface="Cambria" panose="02040503050406030204" pitchFamily="18" charset="0"/>
                <a:ea typeface="Cambria" panose="02040503050406030204" pitchFamily="18" charset="0"/>
              </a:rPr>
              <a:t>Group Members</a:t>
            </a:r>
            <a:br>
              <a:rPr lang="en-US" sz="2000" b="1" dirty="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1)</a:t>
            </a:r>
            <a:r>
              <a:rPr lang="en-US" sz="2000" b="1" dirty="0" err="1">
                <a:latin typeface="Cambria" panose="02040503050406030204" pitchFamily="18" charset="0"/>
                <a:ea typeface="Cambria" panose="02040503050406030204" pitchFamily="18" charset="0"/>
              </a:rPr>
              <a:t>Ms</a:t>
            </a:r>
            <a:r>
              <a:rPr lang="en-US" sz="2000" b="1" dirty="0">
                <a:latin typeface="Cambria" panose="02040503050406030204" pitchFamily="18" charset="0"/>
                <a:ea typeface="Cambria" panose="02040503050406030204" pitchFamily="18" charset="0"/>
              </a:rPr>
              <a:t>  -ANUSHKA WALVEKAR (2317004)</a:t>
            </a:r>
            <a:br>
              <a:rPr lang="en-US" sz="2000" b="1" dirty="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2)</a:t>
            </a:r>
            <a:r>
              <a:rPr lang="en-US" sz="2000" b="1" dirty="0" err="1">
                <a:latin typeface="Cambria" panose="02040503050406030204" pitchFamily="18" charset="0"/>
                <a:ea typeface="Cambria" panose="02040503050406030204" pitchFamily="18" charset="0"/>
              </a:rPr>
              <a:t>Ms</a:t>
            </a:r>
            <a:r>
              <a:rPr lang="en-US" sz="2000" b="1" dirty="0">
                <a:latin typeface="Cambria" panose="02040503050406030204" pitchFamily="18" charset="0"/>
                <a:ea typeface="Cambria" panose="02040503050406030204" pitchFamily="18" charset="0"/>
              </a:rPr>
              <a:t> – ANUSHKA BABER         (2317008)</a:t>
            </a:r>
          </a:p>
          <a:p>
            <a:pPr>
              <a:defRPr/>
            </a:pPr>
            <a:r>
              <a:rPr lang="en-US" sz="2000" b="1" dirty="0">
                <a:latin typeface="Cambria" panose="02040503050406030204" pitchFamily="18" charset="0"/>
                <a:ea typeface="Cambria" panose="02040503050406030204" pitchFamily="18" charset="0"/>
              </a:rPr>
              <a:t>3) </a:t>
            </a:r>
            <a:r>
              <a:rPr lang="en-US" sz="2000" b="1" dirty="0" err="1">
                <a:latin typeface="Cambria" panose="02040503050406030204" pitchFamily="18" charset="0"/>
                <a:ea typeface="Cambria" panose="02040503050406030204" pitchFamily="18" charset="0"/>
              </a:rPr>
              <a:t>Ms</a:t>
            </a:r>
            <a:r>
              <a:rPr lang="en-US" sz="2000" b="1" dirty="0">
                <a:latin typeface="Cambria" panose="02040503050406030204" pitchFamily="18" charset="0"/>
                <a:ea typeface="Cambria" panose="02040503050406030204" pitchFamily="18" charset="0"/>
              </a:rPr>
              <a:t> – SHREYA PATIL               (2317009)</a:t>
            </a:r>
            <a:br>
              <a:rPr lang="en-US" sz="2000" b="1" dirty="0">
                <a:latin typeface="Cambria" panose="02040503050406030204" pitchFamily="18" charset="0"/>
                <a:ea typeface="Cambria" panose="02040503050406030204" pitchFamily="18" charset="0"/>
              </a:rPr>
            </a:br>
            <a:r>
              <a:rPr lang="en-US" sz="2000" b="1" dirty="0">
                <a:latin typeface="Cambria" panose="02040503050406030204" pitchFamily="18" charset="0"/>
                <a:ea typeface="Cambria" panose="02040503050406030204" pitchFamily="18" charset="0"/>
              </a:rPr>
              <a:t>4) </a:t>
            </a:r>
            <a:r>
              <a:rPr lang="en-US" sz="2000" b="1" dirty="0" err="1">
                <a:latin typeface="Cambria" panose="02040503050406030204" pitchFamily="18" charset="0"/>
                <a:ea typeface="Cambria" panose="02040503050406030204" pitchFamily="18" charset="0"/>
              </a:rPr>
              <a:t>Ms</a:t>
            </a:r>
            <a:r>
              <a:rPr lang="en-US" sz="2000" b="1" dirty="0">
                <a:latin typeface="Cambria" panose="02040503050406030204" pitchFamily="18" charset="0"/>
                <a:ea typeface="Cambria" panose="02040503050406030204" pitchFamily="18" charset="0"/>
              </a:rPr>
              <a:t> – GAURI PATIL                  (2317012)</a:t>
            </a:r>
            <a:br>
              <a:rPr lang="en-US" sz="2000" b="1" dirty="0">
                <a:solidFill>
                  <a:srgbClr val="7030A0"/>
                </a:solidFill>
                <a:latin typeface="Cambria" panose="02040503050406030204" pitchFamily="18" charset="0"/>
                <a:ea typeface="Cambria" panose="02040503050406030204" pitchFamily="18" charset="0"/>
              </a:rPr>
            </a:br>
            <a:endParaRPr lang="en-US" sz="2000" b="1" dirty="0">
              <a:solidFill>
                <a:srgbClr val="7030A0"/>
              </a:solidFill>
              <a:latin typeface="Cambria" panose="02040503050406030204" pitchFamily="18" charset="0"/>
              <a:ea typeface="Cambria" panose="02040503050406030204" pitchFamily="18" charset="0"/>
            </a:endParaRPr>
          </a:p>
          <a:p>
            <a:pPr>
              <a:defRPr/>
            </a:pPr>
            <a:r>
              <a:rPr lang="en-US" sz="2000" b="1" dirty="0">
                <a:solidFill>
                  <a:srgbClr val="00B050"/>
                </a:solidFill>
                <a:latin typeface="Cambria" panose="02040503050406030204" pitchFamily="18" charset="0"/>
                <a:ea typeface="Cambria" panose="02040503050406030204" pitchFamily="18" charset="0"/>
              </a:rPr>
              <a:t>Project Guide :Prof. </a:t>
            </a:r>
            <a:r>
              <a:rPr lang="en-US" sz="2000" b="1" dirty="0" err="1">
                <a:solidFill>
                  <a:srgbClr val="00B050"/>
                </a:solidFill>
                <a:latin typeface="Cambria" panose="02040503050406030204" pitchFamily="18" charset="0"/>
                <a:ea typeface="Cambria" panose="02040503050406030204" pitchFamily="18" charset="0"/>
              </a:rPr>
              <a:t>A.S.Patil</a:t>
            </a:r>
            <a:endParaRPr lang="en-US" sz="2000" b="1" dirty="0">
              <a:solidFill>
                <a:srgbClr val="00B050"/>
              </a:solidFill>
              <a:latin typeface="Cambria" panose="02040503050406030204" pitchFamily="18" charset="0"/>
              <a:ea typeface="Cambria" panose="02040503050406030204" pitchFamily="18" charset="0"/>
            </a:endParaRPr>
          </a:p>
        </p:txBody>
      </p:sp>
      <p:sp>
        <p:nvSpPr>
          <p:cNvPr id="2051" name="TextBox 4">
            <a:extLst>
              <a:ext uri="{FF2B5EF4-FFF2-40B4-BE49-F238E27FC236}">
                <a16:creationId xmlns:a16="http://schemas.microsoft.com/office/drawing/2014/main" id="{729D9F50-3895-37EE-F5D7-64FE8F6FE44A}"/>
              </a:ext>
            </a:extLst>
          </p:cNvPr>
          <p:cNvSpPr txBox="1">
            <a:spLocks noChangeArrowheads="1"/>
          </p:cNvSpPr>
          <p:nvPr/>
        </p:nvSpPr>
        <p:spPr bwMode="auto">
          <a:xfrm>
            <a:off x="1677988" y="1290638"/>
            <a:ext cx="8369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N" altLang="en-US" sz="2400" b="1" dirty="0">
                <a:solidFill>
                  <a:srgbClr val="C00000"/>
                </a:solidFill>
                <a:latin typeface="Cambria" panose="02040503050406030204" pitchFamily="18" charset="0"/>
                <a:ea typeface="Cambria" panose="02040503050406030204" pitchFamily="18" charset="0"/>
                <a:cs typeface="Cambria" panose="02040503050406030204" pitchFamily="18" charset="0"/>
              </a:rPr>
              <a:t>Department of CSE AIML Engineering</a:t>
            </a:r>
          </a:p>
        </p:txBody>
      </p:sp>
      <p:pic>
        <p:nvPicPr>
          <p:cNvPr id="2052" name="Picture 7">
            <a:extLst>
              <a:ext uri="{FF2B5EF4-FFF2-40B4-BE49-F238E27FC236}">
                <a16:creationId xmlns:a16="http://schemas.microsoft.com/office/drawing/2014/main" id="{30F6152A-C6B8-890B-224A-3897392972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11738" y="119064"/>
            <a:ext cx="2305050"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414F-B32C-3917-659B-087A6D93964E}"/>
              </a:ext>
            </a:extLst>
          </p:cNvPr>
          <p:cNvSpPr>
            <a:spLocks noGrp="1"/>
          </p:cNvSpPr>
          <p:nvPr>
            <p:ph type="title"/>
          </p:nvPr>
        </p:nvSpPr>
        <p:spPr/>
        <p:txBody>
          <a:bodyPr/>
          <a:lstStyle/>
          <a:p>
            <a:r>
              <a:rPr lang="en-IN" b="0" i="0" dirty="0">
                <a:solidFill>
                  <a:srgbClr val="0D0D0D"/>
                </a:solidFill>
                <a:effectLst/>
                <a:latin typeface="Söhne"/>
              </a:rPr>
              <a:t>Model Evaluation</a:t>
            </a:r>
            <a:endParaRPr lang="en-IN" dirty="0"/>
          </a:p>
        </p:txBody>
      </p:sp>
      <p:sp>
        <p:nvSpPr>
          <p:cNvPr id="4" name="Rectangle 1">
            <a:extLst>
              <a:ext uri="{FF2B5EF4-FFF2-40B4-BE49-F238E27FC236}">
                <a16:creationId xmlns:a16="http://schemas.microsoft.com/office/drawing/2014/main" id="{24F8279A-9097-4BB6-626E-236EFF06C8A7}"/>
              </a:ext>
            </a:extLst>
          </p:cNvPr>
          <p:cNvSpPr>
            <a:spLocks noGrp="1" noChangeArrowheads="1"/>
          </p:cNvSpPr>
          <p:nvPr>
            <p:ph idx="1"/>
          </p:nvPr>
        </p:nvSpPr>
        <p:spPr bwMode="auto">
          <a:xfrm>
            <a:off x="838200" y="1690688"/>
            <a:ext cx="1002396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Metrics Used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Percentage of correctly classified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a:t>
            </a:r>
            <a:r>
              <a:rPr kumimoji="0" lang="en-US" altLang="en-US" sz="1800" b="0" i="0" u="none" strike="noStrike" cap="none" normalizeH="0" baseline="0" dirty="0">
                <a:ln>
                  <a:noFill/>
                </a:ln>
                <a:solidFill>
                  <a:schemeClr val="tx1"/>
                </a:solidFill>
                <a:effectLst/>
                <a:latin typeface="Arial" panose="020B0604020202020204" pitchFamily="34" charset="0"/>
              </a:rPr>
              <a:t>: Quality of positive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Recall</a:t>
            </a:r>
            <a:r>
              <a:rPr kumimoji="0" lang="en-US" altLang="en-US" sz="1800" b="0" i="0" u="none" strike="noStrike" cap="none" normalizeH="0" baseline="0" dirty="0">
                <a:ln>
                  <a:noFill/>
                </a:ln>
                <a:solidFill>
                  <a:schemeClr val="tx1"/>
                </a:solidFill>
                <a:effectLst/>
                <a:latin typeface="Arial" panose="020B0604020202020204" pitchFamily="34" charset="0"/>
              </a:rPr>
              <a:t>: Ability to capture actual positives.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F1-Score</a:t>
            </a:r>
            <a:r>
              <a:rPr kumimoji="0" lang="en-US" altLang="en-US" sz="1800" b="0" i="0" u="none" strike="noStrike" cap="none" normalizeH="0" baseline="0" dirty="0">
                <a:ln>
                  <a:noFill/>
                </a:ln>
                <a:solidFill>
                  <a:schemeClr val="tx1"/>
                </a:solidFill>
                <a:effectLst/>
                <a:latin typeface="Arial" panose="020B0604020202020204" pitchFamily="34" charset="0"/>
              </a:rPr>
              <a:t>: Balance between precision and recall.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Confusion Matrix</a:t>
            </a:r>
            <a:r>
              <a:rPr kumimoji="0" lang="en-US" altLang="en-US" sz="1800" b="0" i="0" u="none" strike="noStrike" cap="none" normalizeH="0" baseline="0" dirty="0">
                <a:ln>
                  <a:noFill/>
                </a:ln>
                <a:solidFill>
                  <a:schemeClr val="tx1"/>
                </a:solidFill>
                <a:effectLst/>
                <a:latin typeface="Arial" panose="020B0604020202020204" pitchFamily="34" charset="0"/>
              </a:rPr>
              <a:t>: For detailed class-wise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Loss curves and accuracy curves during training were plotted to analyze convergence behavior.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688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C0DE-22B3-7282-40FD-EE2AB448BDEB}"/>
              </a:ext>
            </a:extLst>
          </p:cNvPr>
          <p:cNvSpPr>
            <a:spLocks noGrp="1"/>
          </p:cNvSpPr>
          <p:nvPr>
            <p:ph type="title"/>
          </p:nvPr>
        </p:nvSpPr>
        <p:spPr/>
        <p:txBody>
          <a:bodyPr/>
          <a:lstStyle/>
          <a:p>
            <a:r>
              <a:rPr lang="en-IN" b="0" i="0" dirty="0">
                <a:solidFill>
                  <a:srgbClr val="0D0D0D"/>
                </a:solidFill>
                <a:effectLst/>
                <a:latin typeface="Söhne"/>
              </a:rPr>
              <a:t>Results</a:t>
            </a:r>
            <a:endParaRPr lang="en-IN" dirty="0"/>
          </a:p>
        </p:txBody>
      </p:sp>
      <p:sp>
        <p:nvSpPr>
          <p:cNvPr id="3" name="Content Placeholder 2">
            <a:extLst>
              <a:ext uri="{FF2B5EF4-FFF2-40B4-BE49-F238E27FC236}">
                <a16:creationId xmlns:a16="http://schemas.microsoft.com/office/drawing/2014/main" id="{9948FD2A-1FA0-23DD-7F5D-50DFBAD44F28}"/>
              </a:ext>
            </a:extLst>
          </p:cNvPr>
          <p:cNvSpPr>
            <a:spLocks noGrp="1"/>
          </p:cNvSpPr>
          <p:nvPr>
            <p:ph idx="1"/>
          </p:nvPr>
        </p:nvSpPr>
        <p:spPr>
          <a:xfrm>
            <a:off x="762000" y="2037347"/>
            <a:ext cx="10515600" cy="2695074"/>
          </a:xfrm>
        </p:spPr>
        <p:txBody>
          <a:bodyPr/>
          <a:lstStyle/>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In this Projects we have implemented traditional ML methods like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Random Forest Regressor, Decision Tree, and CNN were tested for predicting energy consumption. – Random Forest was selected due to the lowest MSE and RMSE among models. </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Performance was evaluated on structured tabular data (building energy consumption).</a:t>
            </a:r>
            <a:endParaRPr lang="en-IN" sz="14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17057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4B9E-85DB-A12A-E6BF-69A408BEE8F6}"/>
              </a:ext>
            </a:extLst>
          </p:cNvPr>
          <p:cNvSpPr>
            <a:spLocks noGrp="1"/>
          </p:cNvSpPr>
          <p:nvPr>
            <p:ph type="title"/>
          </p:nvPr>
        </p:nvSpPr>
        <p:spPr/>
        <p:txBody>
          <a:bodyPr/>
          <a:lstStyle/>
          <a:p>
            <a:r>
              <a:rPr lang="en-IN" b="0" i="0" dirty="0">
                <a:solidFill>
                  <a:srgbClr val="0D0D0D"/>
                </a:solidFill>
                <a:effectLst/>
                <a:latin typeface="Söhne"/>
              </a:rPr>
              <a:t>Future Work</a:t>
            </a:r>
            <a:endParaRPr lang="en-IN" dirty="0"/>
          </a:p>
        </p:txBody>
      </p:sp>
      <p:sp>
        <p:nvSpPr>
          <p:cNvPr id="3" name="Content Placeholder 2">
            <a:extLst>
              <a:ext uri="{FF2B5EF4-FFF2-40B4-BE49-F238E27FC236}">
                <a16:creationId xmlns:a16="http://schemas.microsoft.com/office/drawing/2014/main" id="{1926D8D0-EA2D-863F-5600-616D3F17AA59}"/>
              </a:ext>
            </a:extLst>
          </p:cNvPr>
          <p:cNvSpPr>
            <a:spLocks noGrp="1"/>
          </p:cNvSpPr>
          <p:nvPr>
            <p:ph idx="1"/>
          </p:nvPr>
        </p:nvSpPr>
        <p:spPr>
          <a:xfrm>
            <a:off x="838200" y="1825625"/>
            <a:ext cx="10515600" cy="4083562"/>
          </a:xfrm>
        </p:spPr>
        <p:txBody>
          <a:bodyPr>
            <a:normAutofit fontScale="25000" lnSpcReduction="20000"/>
          </a:bodyPr>
          <a:lstStyle/>
          <a:p>
            <a:pPr algn="just">
              <a:lnSpc>
                <a:spcPct val="115000"/>
              </a:lnSpc>
              <a:spcAft>
                <a:spcPts val="1000"/>
              </a:spcAft>
            </a:pP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Although the existing system is efficient, certain enhancements and extensions are possible in the future:</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Increased Dataset: Adding more variety of plant types and disease classes, as well as actual field images, would enhance the model's robustness and generality.</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Mobile Application Deployment: Porting the trained model into a mobile application using light-weight frameworks (e.g., TensorFlow Lite) would deploy it among farmers in remote locations.</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Multilingual Support: Including local language support for disease names and recommendations will enhance usability in different regions.</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5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315304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C6D4-8D40-73FF-0958-BA356B3FDEFD}"/>
              </a:ext>
            </a:extLst>
          </p:cNvPr>
          <p:cNvSpPr>
            <a:spLocks noGrp="1"/>
          </p:cNvSpPr>
          <p:nvPr>
            <p:ph type="title"/>
          </p:nvPr>
        </p:nvSpPr>
        <p:spPr/>
        <p:txBody>
          <a:bodyPr/>
          <a:lstStyle/>
          <a:p>
            <a:r>
              <a:rPr lang="en-IN" b="0" i="0" dirty="0">
                <a:solidFill>
                  <a:srgbClr val="0D0D0D"/>
                </a:solidFill>
                <a:effectLst/>
                <a:latin typeface="Söhne"/>
              </a:rPr>
              <a:t>Conclusion</a:t>
            </a:r>
            <a:endParaRPr lang="en-IN" dirty="0"/>
          </a:p>
        </p:txBody>
      </p:sp>
      <p:graphicFrame>
        <p:nvGraphicFramePr>
          <p:cNvPr id="4" name="Content Placeholder 3">
            <a:extLst>
              <a:ext uri="{FF2B5EF4-FFF2-40B4-BE49-F238E27FC236}">
                <a16:creationId xmlns:a16="http://schemas.microsoft.com/office/drawing/2014/main" id="{7529B202-7F43-C4C3-F821-8552C21C515C}"/>
              </a:ext>
            </a:extLst>
          </p:cNvPr>
          <p:cNvGraphicFramePr>
            <a:graphicFrameLocks noGrp="1"/>
          </p:cNvGraphicFramePr>
          <p:nvPr>
            <p:ph idx="1"/>
            <p:extLst>
              <p:ext uri="{D42A27DB-BD31-4B8C-83A1-F6EECF244321}">
                <p14:modId xmlns:p14="http://schemas.microsoft.com/office/powerpoint/2010/main" val="1140409240"/>
              </p:ext>
            </p:extLst>
          </p:nvPr>
        </p:nvGraphicFramePr>
        <p:xfrm>
          <a:off x="838200" y="1825625"/>
          <a:ext cx="1015426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2810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EC83-DFEC-216B-A8DB-53E8E122852F}"/>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EEFF971-9A9C-4A3D-DEFE-3A5050D7C947}"/>
              </a:ext>
            </a:extLst>
          </p:cNvPr>
          <p:cNvSpPr>
            <a:spLocks noGrp="1"/>
          </p:cNvSpPr>
          <p:nvPr>
            <p:ph idx="1"/>
          </p:nvPr>
        </p:nvSpPr>
        <p:spPr>
          <a:xfrm>
            <a:off x="838200" y="1825625"/>
            <a:ext cx="10515600" cy="3503459"/>
          </a:xfrm>
        </p:spPr>
        <p:txBody>
          <a:bodyPr>
            <a:normAutofit fontScale="85000" lnSpcReduction="10000"/>
          </a:bodyPr>
          <a:lstStyle/>
          <a:p>
            <a:pPr>
              <a:lnSpc>
                <a:spcPct val="115000"/>
              </a:lnSpc>
              <a:spcAft>
                <a:spcPts val="1000"/>
              </a:spcAft>
            </a:pP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Disease Detection in Corn or Maize Plant Leaves Using </a:t>
            </a:r>
            <a:r>
              <a:rPr lang="en-US" sz="1800" dirty="0" err="1">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Specim</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a:t>
            </a:r>
            <a:r>
              <a:rPr lang="en-US" sz="1800" dirty="0" err="1">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Iq</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Hyperspectral Imaging and Proposed </a:t>
            </a:r>
            <a:r>
              <a:rPr lang="en-US" sz="1800" dirty="0" err="1">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Dnn</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Classifiers with </a:t>
            </a:r>
            <a:r>
              <a:rPr lang="en-US" sz="1800" dirty="0" err="1">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Alexnet</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(2024). </a:t>
            </a:r>
            <a:r>
              <a:rPr lang="en-US" sz="1800" i="1"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Nanotechnology Perceptions</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a:t>
            </a:r>
            <a:r>
              <a:rPr lang="en-US" sz="1800" u="sng" dirty="0">
                <a:solidFill>
                  <a:srgbClr val="0000FF"/>
                </a:solidFill>
                <a:effectLst/>
                <a:latin typeface="Segoe UI" panose="020B0502040204020203" pitchFamily="34" charset="0"/>
                <a:ea typeface="Times New Roman" panose="02020603050405020304" pitchFamily="18" charset="0"/>
                <a:cs typeface="Mangal" panose="02040503050203030202" pitchFamily="18" charset="0"/>
                <a:hlinkClick r:id="rId2"/>
              </a:rPr>
              <a:t>https://doi.org/10.62441/nano-ntp.v20is14.60</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Praba, V. (2024). Disease Detection in Corn or Maize Plant Leaves Using </a:t>
            </a:r>
            <a:r>
              <a:rPr lang="en-US" sz="1800" dirty="0" err="1">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Specim</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a:t>
            </a:r>
            <a:r>
              <a:rPr lang="en-US" sz="1800" dirty="0" err="1">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Iq</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Hyperspectral Imaging and Proposed </a:t>
            </a:r>
            <a:r>
              <a:rPr lang="en-US" sz="1800" dirty="0" err="1">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Dnn</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Classifiers with </a:t>
            </a:r>
            <a:r>
              <a:rPr lang="en-US" sz="1800" dirty="0" err="1">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Alexnet</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a:t>
            </a:r>
            <a:r>
              <a:rPr lang="en-US" sz="1800" i="1"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Nanotechnology Perceptions</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967–989. </a:t>
            </a:r>
            <a:r>
              <a:rPr lang="en-US" sz="1800" u="sng" dirty="0">
                <a:solidFill>
                  <a:srgbClr val="0000FF"/>
                </a:solidFill>
                <a:effectLst/>
                <a:latin typeface="Segoe UI" panose="020B0502040204020203" pitchFamily="34" charset="0"/>
                <a:ea typeface="Times New Roman" panose="02020603050405020304" pitchFamily="18" charset="0"/>
                <a:cs typeface="Mangal" panose="02040503050203030202" pitchFamily="18" charset="0"/>
                <a:hlinkClick r:id="rId3"/>
              </a:rPr>
              <a:t>https://doi.org/10.62441/nano-ntp.vi.2864</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buNone/>
            </a:pP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Nagaraju, M., &amp; Chawla, P. (2020). Systematic review of deep learning techniques in plant disease detection. </a:t>
            </a:r>
            <a:r>
              <a:rPr lang="en-US" sz="1800" i="1"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International Journal of Systems Assurance Engineering and Management</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 </a:t>
            </a:r>
            <a:r>
              <a:rPr lang="en-US" sz="1800" i="1"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11</a:t>
            </a:r>
            <a:r>
              <a:rPr lang="en-US" sz="1800" dirty="0">
                <a:solidFill>
                  <a:srgbClr val="505050"/>
                </a:solidFill>
                <a:effectLst/>
                <a:latin typeface="Segoe UI" panose="020B0502040204020203" pitchFamily="34" charset="0"/>
                <a:ea typeface="Times New Roman" panose="02020603050405020304" pitchFamily="18" charset="0"/>
                <a:cs typeface="Mangal" panose="02040503050203030202" pitchFamily="18" charset="0"/>
              </a:rPr>
              <a:t>(3), 547–560. </a:t>
            </a:r>
            <a:r>
              <a:rPr lang="en-US" sz="1800" u="sng" dirty="0">
                <a:solidFill>
                  <a:srgbClr val="0000FF"/>
                </a:solidFill>
                <a:effectLst/>
                <a:latin typeface="Segoe UI" panose="020B0502040204020203" pitchFamily="34" charset="0"/>
                <a:ea typeface="Times New Roman" panose="02020603050405020304" pitchFamily="18" charset="0"/>
                <a:cs typeface="Mangal" panose="02040503050203030202" pitchFamily="18" charset="0"/>
                <a:hlinkClick r:id="rId4"/>
              </a:rPr>
              <a:t>https://doi.org/10.1007/S13198-020-00972-1</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223585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10FA-1C54-B20C-AD73-B7935C01DB4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421A5C7B-B14E-25C1-12D2-96567556936B}"/>
              </a:ext>
            </a:extLst>
          </p:cNvPr>
          <p:cNvSpPr>
            <a:spLocks noGrp="1"/>
          </p:cNvSpPr>
          <p:nvPr>
            <p:ph idx="1"/>
          </p:nvPr>
        </p:nvSpPr>
        <p:spPr>
          <a:xfrm>
            <a:off x="838200" y="1690688"/>
            <a:ext cx="10515600" cy="3923531"/>
          </a:xfrm>
        </p:spPr>
        <p:txBody>
          <a:bodyPr>
            <a:normAutofit/>
          </a:bodyPr>
          <a:lstStyle/>
          <a:p>
            <a:pPr marL="0" indent="0">
              <a:lnSpc>
                <a:spcPct val="115000"/>
              </a:lnSpc>
              <a:spcAft>
                <a:spcPts val="1000"/>
              </a:spcAft>
              <a:buNone/>
            </a:pPr>
            <a:r>
              <a:rPr lang="en-US" sz="1400" dirty="0">
                <a:effectLst/>
                <a:latin typeface="TimesNewRomanPS-BoldMT"/>
                <a:ea typeface="Times New Roman" panose="02020603050405020304" pitchFamily="18" charset="0"/>
                <a:cs typeface="TimesNewRomanPS-BoldMT"/>
              </a:rPr>
              <a:t>Agriculture continues to be a critical industry in the world, particularly for nations where the food supply and economy rely predominantly on crop yields. Prevention and control of plant diseases are among the significant </a:t>
            </a:r>
            <a:r>
              <a:rPr lang="en-US" sz="1400" dirty="0">
                <a:effectLst/>
                <a:latin typeface="New romen"/>
                <a:ea typeface="Times New Roman" panose="02020603050405020304" pitchFamily="18" charset="0"/>
                <a:cs typeface="TimesNewRomanPS-BoldMT"/>
              </a:rPr>
              <a:t>issues confronting farmers. Most farmers use conventional systems that are less efficient, need specialists, and are very susceptible to </a:t>
            </a:r>
            <a:r>
              <a:rPr lang="en-US" sz="1400" dirty="0" err="1">
                <a:effectLst/>
                <a:latin typeface="New romen"/>
                <a:ea typeface="Times New Roman" panose="02020603050405020304" pitchFamily="18" charset="0"/>
                <a:cs typeface="TimesNewRomanPS-BoldMT"/>
              </a:rPr>
              <a:t>errors.Breakthroughs</a:t>
            </a:r>
            <a:r>
              <a:rPr lang="en-US" sz="1400" dirty="0">
                <a:effectLst/>
                <a:latin typeface="New romen"/>
                <a:ea typeface="Times New Roman" panose="02020603050405020304" pitchFamily="18" charset="0"/>
                <a:cs typeface="TimesNewRomanPS-BoldMT"/>
              </a:rPr>
              <a:t> in artificial intelligence, especially image recognition and machine learning, have provided new avenues to solve this issue. Machine learning algorithms are able to inspect images of leaves and effectively identify visual indicators of disease such as discoloration, lesions, and deformation.</a:t>
            </a:r>
            <a:endParaRPr lang="en-IN" sz="1400" dirty="0">
              <a:effectLst/>
              <a:latin typeface="New romen"/>
              <a:ea typeface="Times New Roman" panose="02020603050405020304" pitchFamily="18" charset="0"/>
              <a:cs typeface="Mangal" panose="02040503050203030202" pitchFamily="18" charset="0"/>
            </a:endParaRPr>
          </a:p>
          <a:p>
            <a:pPr marL="0" indent="0">
              <a:lnSpc>
                <a:spcPct val="115000"/>
              </a:lnSpc>
              <a:spcAft>
                <a:spcPts val="1000"/>
              </a:spcAft>
              <a:buNone/>
            </a:pPr>
            <a:r>
              <a:rPr lang="en-US" sz="1400" dirty="0">
                <a:effectLst/>
                <a:latin typeface="New romen"/>
                <a:ea typeface="Times New Roman" panose="02020603050405020304" pitchFamily="18" charset="0"/>
                <a:cs typeface="TimesNewRomanPS-BoldMT"/>
              </a:rPr>
              <a:t>The objective of this project is to develop a machine learning algorithm that can:</a:t>
            </a:r>
            <a:endParaRPr lang="en-IN" sz="1400" dirty="0">
              <a:effectLst/>
              <a:latin typeface="New romen"/>
              <a:ea typeface="Times New Roman" panose="02020603050405020304" pitchFamily="18" charset="0"/>
              <a:cs typeface="Mangal" panose="02040503050203030202" pitchFamily="18" charset="0"/>
            </a:endParaRPr>
          </a:p>
          <a:p>
            <a:pPr marL="0" indent="0">
              <a:lnSpc>
                <a:spcPct val="115000"/>
              </a:lnSpc>
              <a:spcAft>
                <a:spcPts val="1000"/>
              </a:spcAft>
              <a:buNone/>
            </a:pPr>
            <a:r>
              <a:rPr lang="en-US" sz="1200" dirty="0">
                <a:effectLst/>
                <a:latin typeface="New romen"/>
                <a:ea typeface="Times New Roman" panose="02020603050405020304" pitchFamily="18" charset="0"/>
                <a:cs typeface="TimesNewRomanPS-BoldMT"/>
              </a:rPr>
              <a:t> </a:t>
            </a:r>
            <a:r>
              <a:rPr lang="en-US" sz="1400" dirty="0">
                <a:effectLst/>
                <a:latin typeface="New romen"/>
                <a:ea typeface="Times New Roman" panose="02020603050405020304" pitchFamily="18" charset="0"/>
                <a:cs typeface="TimesNewRomanPS-BoldMT"/>
              </a:rPr>
              <a:t>Determine whether a leaf is healthy or unhealthy.</a:t>
            </a:r>
            <a:endParaRPr lang="en-IN" sz="1400" dirty="0">
              <a:effectLst/>
              <a:latin typeface="New romen"/>
              <a:ea typeface="Times New Roman" panose="02020603050405020304" pitchFamily="18" charset="0"/>
              <a:cs typeface="Mangal" panose="02040503050203030202" pitchFamily="18" charset="0"/>
            </a:endParaRPr>
          </a:p>
          <a:p>
            <a:pPr marL="0" indent="0">
              <a:lnSpc>
                <a:spcPct val="115000"/>
              </a:lnSpc>
              <a:spcAft>
                <a:spcPts val="1000"/>
              </a:spcAft>
              <a:buNone/>
            </a:pPr>
            <a:r>
              <a:rPr lang="en-US" sz="1400" dirty="0">
                <a:effectLst/>
                <a:latin typeface="New romen"/>
                <a:ea typeface="Times New Roman" panose="02020603050405020304" pitchFamily="18" charset="0"/>
                <a:cs typeface="TimesNewRomanPS-BoldMT"/>
              </a:rPr>
              <a:t> Classify the type of disease for better decision-making.</a:t>
            </a:r>
            <a:endParaRPr lang="en-IN" sz="1400" dirty="0">
              <a:effectLst/>
              <a:latin typeface="New romen"/>
              <a:ea typeface="Times New Roman" panose="02020603050405020304" pitchFamily="18" charset="0"/>
              <a:cs typeface="Mangal" panose="02040503050203030202" pitchFamily="18" charset="0"/>
            </a:endParaRPr>
          </a:p>
          <a:p>
            <a:pPr marL="0" indent="0">
              <a:lnSpc>
                <a:spcPct val="115000"/>
              </a:lnSpc>
              <a:spcAft>
                <a:spcPts val="1000"/>
              </a:spcAft>
              <a:buNone/>
            </a:pPr>
            <a:r>
              <a:rPr lang="en-US" sz="1400" dirty="0">
                <a:effectLst/>
                <a:latin typeface="New romen"/>
                <a:ea typeface="Times New Roman" panose="02020603050405020304" pitchFamily="18" charset="0"/>
                <a:cs typeface="TimesNewRomanPS-BoldMT"/>
              </a:rPr>
              <a:t> Aiding farmers and agricultural specialists with minimal human intervention</a:t>
            </a:r>
            <a:endParaRPr lang="en-IN" sz="1400" dirty="0">
              <a:latin typeface="New romen"/>
            </a:endParaRPr>
          </a:p>
        </p:txBody>
      </p:sp>
    </p:spTree>
    <p:extLst>
      <p:ext uri="{BB962C8B-B14F-4D97-AF65-F5344CB8AC3E}">
        <p14:creationId xmlns:p14="http://schemas.microsoft.com/office/powerpoint/2010/main" val="119321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B740-B1DB-8B2B-1629-50311BBDDED0}"/>
              </a:ext>
            </a:extLst>
          </p:cNvPr>
          <p:cNvSpPr>
            <a:spLocks noGrp="1"/>
          </p:cNvSpPr>
          <p:nvPr>
            <p:ph type="title"/>
          </p:nvPr>
        </p:nvSpPr>
        <p:spPr/>
        <p:txBody>
          <a:bodyPr/>
          <a:lstStyle/>
          <a:p>
            <a:r>
              <a:rPr lang="en-IN" b="0" i="0" dirty="0">
                <a:solidFill>
                  <a:srgbClr val="0D0D0D"/>
                </a:solidFill>
                <a:effectLst/>
                <a:latin typeface="Söhne"/>
              </a:rPr>
              <a:t>Problem Statement</a:t>
            </a:r>
            <a:endParaRPr lang="en-IN" dirty="0"/>
          </a:p>
        </p:txBody>
      </p:sp>
      <p:sp>
        <p:nvSpPr>
          <p:cNvPr id="3" name="Content Placeholder 2">
            <a:extLst>
              <a:ext uri="{FF2B5EF4-FFF2-40B4-BE49-F238E27FC236}">
                <a16:creationId xmlns:a16="http://schemas.microsoft.com/office/drawing/2014/main" id="{D0832F2C-DB60-F255-3B0C-62BDDC805038}"/>
              </a:ext>
            </a:extLst>
          </p:cNvPr>
          <p:cNvSpPr>
            <a:spLocks noGrp="1"/>
          </p:cNvSpPr>
          <p:nvPr>
            <p:ph idx="1"/>
          </p:nvPr>
        </p:nvSpPr>
        <p:spPr/>
        <p:txBody>
          <a:bodyPr>
            <a:normAutofit/>
          </a:bodyPr>
          <a:lstStyle/>
          <a:p>
            <a:pPr marL="0" indent="0">
              <a:buNone/>
            </a:pPr>
            <a:r>
              <a:rPr lang="en-US" dirty="0">
                <a:latin typeface="Times New Roman" panose="02020603050405020304" pitchFamily="18" charset="0"/>
                <a:ea typeface="Cambria" panose="02040503050406030204" pitchFamily="18" charset="0"/>
                <a:cs typeface="Times New Roman" panose="02020603050405020304" pitchFamily="18" charset="0"/>
              </a:rPr>
              <a:t>T</a:t>
            </a:r>
            <a:r>
              <a:rPr lang="en-US" dirty="0">
                <a:effectLst/>
                <a:latin typeface="Times New Roman" panose="02020603050405020304" pitchFamily="18" charset="0"/>
                <a:ea typeface="Cambria" panose="02040503050406030204" pitchFamily="18" charset="0"/>
                <a:cs typeface="Times New Roman" panose="02020603050405020304" pitchFamily="18" charset="0"/>
              </a:rPr>
              <a:t>o create a machine learning-powered system that    has the capability to automatically detect plant diseases from images of leaves.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11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F653A-D356-FFBC-9E22-8C82BDDE3E13}"/>
              </a:ext>
            </a:extLst>
          </p:cNvPr>
          <p:cNvSpPr>
            <a:spLocks noGrp="1"/>
          </p:cNvSpPr>
          <p:nvPr>
            <p:ph type="title"/>
          </p:nvPr>
        </p:nvSpPr>
        <p:spPr/>
        <p:txBody>
          <a:bodyPr/>
          <a:lstStyle/>
          <a:p>
            <a:r>
              <a:rPr lang="en-IN" dirty="0"/>
              <a:t>Literature Survey</a:t>
            </a:r>
          </a:p>
        </p:txBody>
      </p:sp>
      <p:graphicFrame>
        <p:nvGraphicFramePr>
          <p:cNvPr id="4" name="Content Placeholder 3">
            <a:extLst>
              <a:ext uri="{FF2B5EF4-FFF2-40B4-BE49-F238E27FC236}">
                <a16:creationId xmlns:a16="http://schemas.microsoft.com/office/drawing/2014/main" id="{02F75186-3C8B-1D86-7066-84697CDBEC38}"/>
              </a:ext>
            </a:extLst>
          </p:cNvPr>
          <p:cNvGraphicFramePr>
            <a:graphicFrameLocks noGrp="1"/>
          </p:cNvGraphicFramePr>
          <p:nvPr>
            <p:ph idx="1"/>
            <p:extLst>
              <p:ext uri="{D42A27DB-BD31-4B8C-83A1-F6EECF244321}">
                <p14:modId xmlns:p14="http://schemas.microsoft.com/office/powerpoint/2010/main" val="1259959506"/>
              </p:ext>
            </p:extLst>
          </p:nvPr>
        </p:nvGraphicFramePr>
        <p:xfrm>
          <a:off x="838200" y="1825625"/>
          <a:ext cx="10515600" cy="3479800"/>
        </p:xfrm>
        <a:graphic>
          <a:graphicData uri="http://schemas.openxmlformats.org/drawingml/2006/table">
            <a:tbl>
              <a:tblPr firstRow="1" bandRow="1">
                <a:tableStyleId>{5C22544A-7EE6-4342-B048-85BDC9FD1C3A}</a:tableStyleId>
              </a:tblPr>
              <a:tblGrid>
                <a:gridCol w="899160">
                  <a:extLst>
                    <a:ext uri="{9D8B030D-6E8A-4147-A177-3AD203B41FA5}">
                      <a16:colId xmlns:a16="http://schemas.microsoft.com/office/drawing/2014/main" val="2891450011"/>
                    </a:ext>
                  </a:extLst>
                </a:gridCol>
                <a:gridCol w="1686560">
                  <a:extLst>
                    <a:ext uri="{9D8B030D-6E8A-4147-A177-3AD203B41FA5}">
                      <a16:colId xmlns:a16="http://schemas.microsoft.com/office/drawing/2014/main" val="1182819505"/>
                    </a:ext>
                  </a:extLst>
                </a:gridCol>
                <a:gridCol w="3566160">
                  <a:extLst>
                    <a:ext uri="{9D8B030D-6E8A-4147-A177-3AD203B41FA5}">
                      <a16:colId xmlns:a16="http://schemas.microsoft.com/office/drawing/2014/main" val="620459192"/>
                    </a:ext>
                  </a:extLst>
                </a:gridCol>
                <a:gridCol w="4363720">
                  <a:extLst>
                    <a:ext uri="{9D8B030D-6E8A-4147-A177-3AD203B41FA5}">
                      <a16:colId xmlns:a16="http://schemas.microsoft.com/office/drawing/2014/main" val="3051393561"/>
                    </a:ext>
                  </a:extLst>
                </a:gridCol>
              </a:tblGrid>
              <a:tr h="370840">
                <a:tc>
                  <a:txBody>
                    <a:bodyPr/>
                    <a:lstStyle/>
                    <a:p>
                      <a:r>
                        <a:rPr lang="en-IN" dirty="0"/>
                        <a:t>Sr. No.</a:t>
                      </a:r>
                    </a:p>
                  </a:txBody>
                  <a:tcPr/>
                </a:tc>
                <a:tc>
                  <a:txBody>
                    <a:bodyPr/>
                    <a:lstStyle/>
                    <a:p>
                      <a:r>
                        <a:rPr lang="en-IN" dirty="0"/>
                        <a:t>Reference</a:t>
                      </a:r>
                    </a:p>
                  </a:txBody>
                  <a:tcPr/>
                </a:tc>
                <a:tc>
                  <a:txBody>
                    <a:bodyPr/>
                    <a:lstStyle/>
                    <a:p>
                      <a:r>
                        <a:rPr lang="en-IN" dirty="0"/>
                        <a:t>Algorithms used</a:t>
                      </a:r>
                    </a:p>
                  </a:txBody>
                  <a:tcPr/>
                </a:tc>
                <a:tc>
                  <a:txBody>
                    <a:bodyPr/>
                    <a:lstStyle/>
                    <a:p>
                      <a:r>
                        <a:rPr lang="en-IN" dirty="0"/>
                        <a:t>Results</a:t>
                      </a:r>
                    </a:p>
                  </a:txBody>
                  <a:tcPr/>
                </a:tc>
                <a:extLst>
                  <a:ext uri="{0D108BD9-81ED-4DB2-BD59-A6C34878D82A}">
                    <a16:rowId xmlns:a16="http://schemas.microsoft.com/office/drawing/2014/main" val="2178799179"/>
                  </a:ext>
                </a:extLst>
              </a:tr>
              <a:tr h="370840">
                <a:tc>
                  <a:txBody>
                    <a:bodyPr/>
                    <a:lstStyle/>
                    <a:p>
                      <a:pPr algn="ctr"/>
                      <a:r>
                        <a:rPr lang="en-IN" dirty="0"/>
                        <a:t>1</a:t>
                      </a:r>
                    </a:p>
                  </a:txBody>
                  <a:tcPr/>
                </a:tc>
                <a:tc>
                  <a:txBody>
                    <a:bodyPr/>
                    <a:lstStyle/>
                    <a:p>
                      <a:r>
                        <a:rPr lang="en-IN" dirty="0"/>
                        <a:t>Singh et al., 2020</a:t>
                      </a:r>
                    </a:p>
                  </a:txBody>
                  <a:tcPr/>
                </a:tc>
                <a:tc>
                  <a:txBody>
                    <a:bodyPr/>
                    <a:lstStyle/>
                    <a:p>
                      <a:r>
                        <a:rPr lang="en-IN"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Predicted optimal nutrient concentration with 89% accuracy.</a:t>
                      </a:r>
                    </a:p>
                    <a:p>
                      <a:endParaRPr lang="en-IN" dirty="0"/>
                    </a:p>
                  </a:txBody>
                  <a:tcPr anchor="ctr"/>
                </a:tc>
                <a:extLst>
                  <a:ext uri="{0D108BD9-81ED-4DB2-BD59-A6C34878D82A}">
                    <a16:rowId xmlns:a16="http://schemas.microsoft.com/office/drawing/2014/main" val="3143514179"/>
                  </a:ext>
                </a:extLst>
              </a:tr>
              <a:tr h="370840">
                <a:tc>
                  <a:txBody>
                    <a:bodyPr/>
                    <a:lstStyle/>
                    <a:p>
                      <a:pPr algn="ctr"/>
                      <a:r>
                        <a:rPr lang="en-IN" dirty="0"/>
                        <a:t>2</a:t>
                      </a:r>
                    </a:p>
                  </a:txBody>
                  <a:tcPr/>
                </a:tc>
                <a:tc>
                  <a:txBody>
                    <a:bodyPr/>
                    <a:lstStyle/>
                    <a:p>
                      <a:r>
                        <a:rPr lang="en-IN" dirty="0"/>
                        <a:t>Gupta et al., 2021</a:t>
                      </a:r>
                    </a:p>
                  </a:txBody>
                  <a:tcPr/>
                </a:tc>
                <a:tc>
                  <a:txBody>
                    <a:bodyPr/>
                    <a:lstStyle/>
                    <a:p>
                      <a:r>
                        <a:rPr lang="en-IN" dirty="0"/>
                        <a:t>CNN</a:t>
                      </a:r>
                    </a:p>
                  </a:txBody>
                  <a:tcPr/>
                </a:tc>
                <a:tc>
                  <a:txBody>
                    <a:bodyPr/>
                    <a:lstStyle/>
                    <a:p>
                      <a:r>
                        <a:rPr lang="en-US" dirty="0"/>
                        <a:t>Detected plant diseases in hydroponic farms with 93% accuracy.</a:t>
                      </a:r>
                      <a:endParaRPr lang="en-IN" dirty="0"/>
                    </a:p>
                  </a:txBody>
                  <a:tcPr/>
                </a:tc>
                <a:extLst>
                  <a:ext uri="{0D108BD9-81ED-4DB2-BD59-A6C34878D82A}">
                    <a16:rowId xmlns:a16="http://schemas.microsoft.com/office/drawing/2014/main" val="300164047"/>
                  </a:ext>
                </a:extLst>
              </a:tr>
              <a:tr h="370840">
                <a:tc>
                  <a:txBody>
                    <a:bodyPr/>
                    <a:lstStyle/>
                    <a:p>
                      <a:pPr algn="ctr"/>
                      <a:r>
                        <a:rPr lang="en-IN" dirty="0"/>
                        <a:t>3</a:t>
                      </a:r>
                    </a:p>
                  </a:txBody>
                  <a:tcPr/>
                </a:tc>
                <a:tc>
                  <a:txBody>
                    <a:bodyPr/>
                    <a:lstStyle/>
                    <a:p>
                      <a:r>
                        <a:rPr lang="en-IN" dirty="0"/>
                        <a:t>Martinez et al., 2019</a:t>
                      </a:r>
                    </a:p>
                  </a:txBody>
                  <a:tcPr/>
                </a:tc>
                <a:tc>
                  <a:txBody>
                    <a:bodyPr/>
                    <a:lstStyle/>
                    <a:p>
                      <a:r>
                        <a:rPr lang="en-IN" dirty="0"/>
                        <a:t>K-Means Clustering</a:t>
                      </a:r>
                    </a:p>
                  </a:txBody>
                  <a:tcPr/>
                </a:tc>
                <a:tc>
                  <a:txBody>
                    <a:bodyPr/>
                    <a:lstStyle/>
                    <a:p>
                      <a:r>
                        <a:rPr lang="en-US" dirty="0"/>
                        <a:t>Classified different plant growth patterns in hydroponic</a:t>
                      </a:r>
                      <a:endParaRPr lang="en-IN" dirty="0"/>
                    </a:p>
                  </a:txBody>
                  <a:tcPr/>
                </a:tc>
                <a:extLst>
                  <a:ext uri="{0D108BD9-81ED-4DB2-BD59-A6C34878D82A}">
                    <a16:rowId xmlns:a16="http://schemas.microsoft.com/office/drawing/2014/main" val="802898979"/>
                  </a:ext>
                </a:extLst>
              </a:tr>
              <a:tr h="370840">
                <a:tc>
                  <a:txBody>
                    <a:bodyPr/>
                    <a:lstStyle/>
                    <a:p>
                      <a:pPr algn="ctr"/>
                      <a:r>
                        <a:rPr lang="en-IN" dirty="0"/>
                        <a:t>4</a:t>
                      </a:r>
                    </a:p>
                  </a:txBody>
                  <a:tcPr/>
                </a:tc>
                <a:tc>
                  <a:txBody>
                    <a:bodyPr/>
                    <a:lstStyle/>
                    <a:p>
                      <a:r>
                        <a:rPr lang="en-IN" dirty="0"/>
                        <a:t>Zhou et al., 2021</a:t>
                      </a:r>
                    </a:p>
                  </a:txBody>
                  <a:tcPr/>
                </a:tc>
                <a:tc>
                  <a:txBody>
                    <a:bodyPr/>
                    <a:lstStyle/>
                    <a:p>
                      <a:r>
                        <a:rPr lang="en-IN" dirty="0"/>
                        <a:t>IoT + Machine Learning Hybrid</a:t>
                      </a:r>
                    </a:p>
                  </a:txBody>
                  <a:tcPr/>
                </a:tc>
                <a:tc>
                  <a:txBody>
                    <a:bodyPr/>
                    <a:lstStyle/>
                    <a:p>
                      <a:r>
                        <a:rPr lang="en-US" dirty="0"/>
                        <a:t>Real-time monitoring and adjustment of temperature, humidity, and light, reducing crop loss by 15%.</a:t>
                      </a:r>
                      <a:endParaRPr lang="en-IN" dirty="0"/>
                    </a:p>
                  </a:txBody>
                  <a:tcPr/>
                </a:tc>
                <a:extLst>
                  <a:ext uri="{0D108BD9-81ED-4DB2-BD59-A6C34878D82A}">
                    <a16:rowId xmlns:a16="http://schemas.microsoft.com/office/drawing/2014/main" val="303785867"/>
                  </a:ext>
                </a:extLst>
              </a:tr>
            </a:tbl>
          </a:graphicData>
        </a:graphic>
      </p:graphicFrame>
    </p:spTree>
    <p:extLst>
      <p:ext uri="{BB962C8B-B14F-4D97-AF65-F5344CB8AC3E}">
        <p14:creationId xmlns:p14="http://schemas.microsoft.com/office/powerpoint/2010/main" val="254624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57892-4925-0909-D4B5-4E12FD067F1F}"/>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A7FCB329-459C-AC1A-49E3-93DD2D6C5041}"/>
              </a:ext>
            </a:extLst>
          </p:cNvPr>
          <p:cNvSpPr>
            <a:spLocks noGrp="1"/>
          </p:cNvSpPr>
          <p:nvPr>
            <p:ph idx="1"/>
          </p:nvPr>
        </p:nvSpPr>
        <p:spPr/>
        <p:txBody>
          <a:bodyPr/>
          <a:lstStyle/>
          <a:p>
            <a:pPr marL="457200" marR="0" lvl="0" indent="-457200" algn="just" defTabSz="2664460" rtl="0" eaLnBrk="0" fontAlgn="auto" latinLnBrk="0" hangingPunct="0">
              <a:lnSpc>
                <a:spcPct val="100000"/>
              </a:lnSpc>
              <a:spcBef>
                <a:spcPts val="600"/>
              </a:spcBef>
              <a:spcAft>
                <a:spcPts val="0"/>
              </a:spcAft>
              <a:buClrTx/>
              <a:buSzTx/>
              <a:buFont typeface="Wingdings" panose="05000000000000000000" charset="0"/>
              <a:buChar char="§"/>
              <a:defRPr/>
            </a:pPr>
            <a:r>
              <a:rPr kumimoji="0" lang="en-US" sz="280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To </a:t>
            </a:r>
            <a:r>
              <a:rPr lang="en-US" sz="2800" dirty="0">
                <a:solidFill>
                  <a:srgbClr val="000000"/>
                </a:solidFill>
                <a:effectLst/>
                <a:latin typeface="Cambria" panose="02040503050406030204" pitchFamily="18" charset="0"/>
                <a:ea typeface="Cambria" panose="02040503050406030204" pitchFamily="18" charset="0"/>
                <a:cs typeface="Mangal" panose="02040503050203030202" pitchFamily="18" charset="0"/>
              </a:rPr>
              <a:t>study and understand common plant diseases and their visual symptoms.</a:t>
            </a:r>
            <a:endParaRPr kumimoji="0" lang="en-US" sz="2800"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endParaRPr>
          </a:p>
          <a:p>
            <a:pPr marL="457200" marR="0" lvl="0" indent="-457200" algn="just" defTabSz="2664460" rtl="0" eaLnBrk="0" fontAlgn="auto" latinLnBrk="0" hangingPunct="0">
              <a:lnSpc>
                <a:spcPct val="100000"/>
              </a:lnSpc>
              <a:spcBef>
                <a:spcPts val="600"/>
              </a:spcBef>
              <a:spcAft>
                <a:spcPts val="0"/>
              </a:spcAft>
              <a:buClrTx/>
              <a:buSzTx/>
              <a:buFont typeface="Wingdings" panose="05000000000000000000" charset="0"/>
              <a:buChar char="§"/>
              <a:defRPr/>
            </a:pPr>
            <a:r>
              <a:rPr kumimoji="0" lang="en-US" sz="2800" i="0" u="none" strike="noStrike" kern="1200" cap="none" spc="0" normalizeH="0" baseline="0" noProof="0" dirty="0">
                <a:ln>
                  <a:noFill/>
                </a:ln>
                <a:solidFill>
                  <a:schemeClr val="tx1"/>
                </a:solidFill>
                <a:effectLst/>
                <a:uLnTx/>
                <a:uFillTx/>
                <a:latin typeface="Cambria" panose="02040503050406030204" pitchFamily="18" charset="0"/>
                <a:ea typeface="+mn-ea"/>
                <a:cs typeface="+mn-cs"/>
              </a:rPr>
              <a:t> To </a:t>
            </a:r>
            <a:r>
              <a:rPr lang="en-US" sz="2800" dirty="0">
                <a:solidFill>
                  <a:srgbClr val="000000"/>
                </a:solidFill>
                <a:effectLst/>
                <a:latin typeface="Cambria" panose="02040503050406030204" pitchFamily="18" charset="0"/>
                <a:ea typeface="Cambria" panose="02040503050406030204" pitchFamily="18" charset="0"/>
                <a:cs typeface="Mangal" panose="02040503050203030202" pitchFamily="18" charset="0"/>
              </a:rPr>
              <a:t>collect and prepare a dataset of healthy and diseased plant leaf images.</a:t>
            </a:r>
            <a:endParaRPr kumimoji="0" lang="en-US" sz="2800"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endParaRPr>
          </a:p>
          <a:p>
            <a:pPr marL="457200" marR="0" lvl="0" indent="-457200" algn="just" defTabSz="2664460" rtl="0" eaLnBrk="0" fontAlgn="auto" latinLnBrk="0" hangingPunct="0">
              <a:lnSpc>
                <a:spcPct val="100000"/>
              </a:lnSpc>
              <a:spcBef>
                <a:spcPts val="600"/>
              </a:spcBef>
              <a:spcAft>
                <a:spcPts val="0"/>
              </a:spcAft>
              <a:buClrTx/>
              <a:buSzTx/>
              <a:buFont typeface="Wingdings" panose="05000000000000000000" charset="0"/>
              <a:buChar char="§"/>
              <a:defRPr/>
            </a:pPr>
            <a:r>
              <a:rPr kumimoji="0" lang="en-US" sz="2800"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rPr>
              <a:t>To </a:t>
            </a:r>
            <a:r>
              <a:rPr lang="en-US" sz="2800" dirty="0">
                <a:solidFill>
                  <a:srgbClr val="000000"/>
                </a:solidFill>
                <a:effectLst/>
                <a:latin typeface="Cambria" panose="02040503050406030204" pitchFamily="18" charset="0"/>
                <a:ea typeface="Cambria" panose="02040503050406030204" pitchFamily="18" charset="0"/>
                <a:cs typeface="Mangal" panose="02040503050203030202" pitchFamily="18" charset="0"/>
              </a:rPr>
              <a:t>implement image preprocessing techniques for quality enhancement.</a:t>
            </a:r>
            <a:r>
              <a:rPr kumimoji="0" lang="en-US" sz="2800"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rPr>
              <a:t>.</a:t>
            </a:r>
          </a:p>
          <a:p>
            <a:pPr marL="457200" marR="0" lvl="0" indent="-457200" algn="just" defTabSz="2664460" rtl="0" eaLnBrk="0" fontAlgn="auto" latinLnBrk="0" hangingPunct="0">
              <a:lnSpc>
                <a:spcPct val="100000"/>
              </a:lnSpc>
              <a:spcBef>
                <a:spcPts val="600"/>
              </a:spcBef>
              <a:spcAft>
                <a:spcPts val="0"/>
              </a:spcAft>
              <a:buClrTx/>
              <a:buSzTx/>
              <a:buFont typeface="Wingdings" panose="05000000000000000000" charset="0"/>
              <a:buChar char="§"/>
              <a:defRPr/>
            </a:pPr>
            <a:r>
              <a:rPr lang="en-US" sz="2800" dirty="0">
                <a:solidFill>
                  <a:srgbClr val="000000"/>
                </a:solidFill>
                <a:effectLst/>
                <a:latin typeface="Cambria" panose="02040503050406030204" pitchFamily="18" charset="0"/>
                <a:ea typeface="Cambria" panose="02040503050406030204" pitchFamily="18" charset="0"/>
                <a:cs typeface="Mangal" panose="02040503050203030202" pitchFamily="18" charset="0"/>
              </a:rPr>
              <a:t>To evaluate the model’s performance using suitable metrics</a:t>
            </a:r>
            <a:endParaRPr kumimoji="0" lang="en-US" sz="2800" i="0" u="none" strike="noStrike" kern="1200" cap="none" spc="0" normalizeH="0" baseline="0" noProof="0" dirty="0">
              <a:ln>
                <a:noFill/>
              </a:ln>
              <a:solidFill>
                <a:schemeClr val="tx1"/>
              </a:solidFill>
              <a:effectLst/>
              <a:uLnTx/>
              <a:uFillTx/>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237742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902D-52CD-51D9-9D06-B0680DD9C5D1}"/>
              </a:ext>
            </a:extLst>
          </p:cNvPr>
          <p:cNvSpPr>
            <a:spLocks noGrp="1"/>
          </p:cNvSpPr>
          <p:nvPr>
            <p:ph type="title"/>
          </p:nvPr>
        </p:nvSpPr>
        <p:spPr/>
        <p:txBody>
          <a:bodyPr/>
          <a:lstStyle/>
          <a:p>
            <a:r>
              <a:rPr lang="en-IN" b="0" i="0" dirty="0">
                <a:solidFill>
                  <a:srgbClr val="0D0D0D"/>
                </a:solidFill>
                <a:effectLst/>
                <a:latin typeface="Söhne"/>
              </a:rPr>
              <a:t>Data Collection and Preprocessing</a:t>
            </a:r>
            <a:endParaRPr lang="en-IN" dirty="0"/>
          </a:p>
        </p:txBody>
      </p:sp>
      <p:sp>
        <p:nvSpPr>
          <p:cNvPr id="3" name="Content Placeholder 2">
            <a:extLst>
              <a:ext uri="{FF2B5EF4-FFF2-40B4-BE49-F238E27FC236}">
                <a16:creationId xmlns:a16="http://schemas.microsoft.com/office/drawing/2014/main" id="{CD4DF026-4CBC-0C47-DF78-82CB4EB9A685}"/>
              </a:ext>
            </a:extLst>
          </p:cNvPr>
          <p:cNvSpPr>
            <a:spLocks noGrp="1"/>
          </p:cNvSpPr>
          <p:nvPr>
            <p:ph idx="1"/>
          </p:nvPr>
        </p:nvSpPr>
        <p:spPr/>
        <p:txBody>
          <a:bodyPr/>
          <a:lstStyle/>
          <a:p>
            <a:r>
              <a:rPr lang="en-IN" dirty="0"/>
              <a:t>Internet </a:t>
            </a:r>
            <a:r>
              <a:rPr lang="en-IN" dirty="0" err="1"/>
              <a:t>resouces</a:t>
            </a:r>
            <a:endParaRPr lang="en-IN" dirty="0"/>
          </a:p>
          <a:p>
            <a:r>
              <a:rPr lang="en-IN" dirty="0"/>
              <a:t>Farmer based website research</a:t>
            </a:r>
          </a:p>
          <a:p>
            <a:r>
              <a:rPr lang="en-IN" dirty="0"/>
              <a:t>Kaggle for dataset</a:t>
            </a:r>
          </a:p>
          <a:p>
            <a:r>
              <a:rPr lang="en-IN" dirty="0"/>
              <a:t>Collecting images of plant </a:t>
            </a:r>
            <a:r>
              <a:rPr lang="en-IN" dirty="0" err="1"/>
              <a:t>leafs</a:t>
            </a:r>
            <a:endParaRPr lang="en-IN" dirty="0"/>
          </a:p>
        </p:txBody>
      </p:sp>
    </p:spTree>
    <p:extLst>
      <p:ext uri="{BB962C8B-B14F-4D97-AF65-F5344CB8AC3E}">
        <p14:creationId xmlns:p14="http://schemas.microsoft.com/office/powerpoint/2010/main" val="156394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1D57-5804-6D00-C47E-E991F70A6C55}"/>
              </a:ext>
            </a:extLst>
          </p:cNvPr>
          <p:cNvSpPr>
            <a:spLocks noGrp="1"/>
          </p:cNvSpPr>
          <p:nvPr>
            <p:ph type="title"/>
          </p:nvPr>
        </p:nvSpPr>
        <p:spPr/>
        <p:txBody>
          <a:bodyPr/>
          <a:lstStyle/>
          <a:p>
            <a:r>
              <a:rPr lang="en-IN" b="0" i="0" dirty="0">
                <a:solidFill>
                  <a:srgbClr val="0D0D0D"/>
                </a:solidFill>
                <a:effectLst/>
                <a:latin typeface="Söhne"/>
              </a:rPr>
              <a:t>Exploratory Data Analysis</a:t>
            </a:r>
            <a:endParaRPr lang="en-IN" dirty="0"/>
          </a:p>
        </p:txBody>
      </p:sp>
      <p:sp>
        <p:nvSpPr>
          <p:cNvPr id="3" name="Content Placeholder 2">
            <a:extLst>
              <a:ext uri="{FF2B5EF4-FFF2-40B4-BE49-F238E27FC236}">
                <a16:creationId xmlns:a16="http://schemas.microsoft.com/office/drawing/2014/main" id="{4F499891-CB0E-D42A-A5FD-391A5B29DD39}"/>
              </a:ext>
            </a:extLst>
          </p:cNvPr>
          <p:cNvSpPr>
            <a:spLocks noGrp="1"/>
          </p:cNvSpPr>
          <p:nvPr>
            <p:ph idx="1"/>
          </p:nvPr>
        </p:nvSpPr>
        <p:spPr/>
        <p:txBody>
          <a:bodyPr>
            <a:normAutofit fontScale="85000" lnSpcReduction="20000"/>
          </a:bodyPr>
          <a:lstStyle/>
          <a:p>
            <a:pPr>
              <a:buFont typeface="+mj-lt"/>
              <a:buAutoNum type="arabicPeriod"/>
            </a:pPr>
            <a:r>
              <a:rPr lang="en-US" b="1" dirty="0"/>
              <a:t>Data Loading and Preprocessing:</a:t>
            </a:r>
            <a:br>
              <a:rPr lang="en-US" dirty="0"/>
            </a:br>
            <a:r>
              <a:rPr lang="en-US" dirty="0"/>
              <a:t>The program imports the dataset, checks for missing values, and cleans the data to prepare it for analysis and model building.</a:t>
            </a:r>
          </a:p>
          <a:p>
            <a:pPr>
              <a:buFont typeface="+mj-lt"/>
              <a:buAutoNum type="arabicPeriod"/>
            </a:pPr>
            <a:r>
              <a:rPr lang="en-US" b="1" dirty="0"/>
              <a:t>Exploratory Data Analysis (EDA):</a:t>
            </a:r>
            <a:br>
              <a:rPr lang="en-US" dirty="0"/>
            </a:br>
            <a:r>
              <a:rPr lang="en-US" dirty="0"/>
              <a:t>It performs basic statistics, visualizes feature distributions (like using histograms and plots), and identifies patterns or correlations between variables.</a:t>
            </a:r>
          </a:p>
          <a:p>
            <a:pPr>
              <a:buFont typeface="+mj-lt"/>
              <a:buAutoNum type="arabicPeriod"/>
            </a:pPr>
            <a:r>
              <a:rPr lang="en-US" b="1" dirty="0"/>
              <a:t>Model Building:</a:t>
            </a:r>
            <a:br>
              <a:rPr lang="en-US" dirty="0"/>
            </a:br>
            <a:r>
              <a:rPr lang="en-US" dirty="0"/>
              <a:t>It splits the data into training and testing sets, applies machine learning models (like Decision Tree, Random Forest, etc.), and trains the models on the training data.</a:t>
            </a:r>
          </a:p>
          <a:p>
            <a:pPr>
              <a:buFont typeface="+mj-lt"/>
              <a:buAutoNum type="arabicPeriod"/>
            </a:pPr>
            <a:r>
              <a:rPr lang="en-US" b="1" dirty="0"/>
              <a:t>Model Evaluation:</a:t>
            </a:r>
            <a:br>
              <a:rPr lang="en-US" dirty="0"/>
            </a:br>
            <a:r>
              <a:rPr lang="en-US" dirty="0"/>
              <a:t>Finally, the program evaluates the models using metrics like </a:t>
            </a:r>
            <a:r>
              <a:rPr lang="en-US" b="1" dirty="0"/>
              <a:t>accuracy</a:t>
            </a:r>
            <a:r>
              <a:rPr lang="en-US" dirty="0"/>
              <a:t>, </a:t>
            </a:r>
            <a:r>
              <a:rPr lang="en-US" b="1" dirty="0"/>
              <a:t>confusion matrix</a:t>
            </a:r>
            <a:r>
              <a:rPr lang="en-US" dirty="0"/>
              <a:t>, and </a:t>
            </a:r>
            <a:r>
              <a:rPr lang="en-US" b="1" dirty="0"/>
              <a:t>classification report</a:t>
            </a:r>
            <a:r>
              <a:rPr lang="en-US" dirty="0"/>
              <a:t>, then compares results to pick the best-performing model.</a:t>
            </a:r>
          </a:p>
          <a:p>
            <a:endParaRPr lang="en-IN" dirty="0"/>
          </a:p>
        </p:txBody>
      </p:sp>
    </p:spTree>
    <p:extLst>
      <p:ext uri="{BB962C8B-B14F-4D97-AF65-F5344CB8AC3E}">
        <p14:creationId xmlns:p14="http://schemas.microsoft.com/office/powerpoint/2010/main" val="289880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B3BC-3958-9B50-1F61-33BCE9527312}"/>
              </a:ext>
            </a:extLst>
          </p:cNvPr>
          <p:cNvSpPr>
            <a:spLocks noGrp="1"/>
          </p:cNvSpPr>
          <p:nvPr>
            <p:ph type="title"/>
          </p:nvPr>
        </p:nvSpPr>
        <p:spPr/>
        <p:txBody>
          <a:bodyPr/>
          <a:lstStyle/>
          <a:p>
            <a:r>
              <a:rPr lang="en-IN" b="0" i="0" dirty="0">
                <a:solidFill>
                  <a:srgbClr val="0D0D0D"/>
                </a:solidFill>
                <a:effectLst/>
                <a:latin typeface="Söhne"/>
              </a:rPr>
              <a:t>Model Selection</a:t>
            </a:r>
            <a:endParaRPr lang="en-IN" dirty="0"/>
          </a:p>
        </p:txBody>
      </p:sp>
      <p:sp>
        <p:nvSpPr>
          <p:cNvPr id="4" name="Rectangle 1">
            <a:extLst>
              <a:ext uri="{FF2B5EF4-FFF2-40B4-BE49-F238E27FC236}">
                <a16:creationId xmlns:a16="http://schemas.microsoft.com/office/drawing/2014/main" id="{388E32DC-E95F-F22D-DDBD-E3E41A557645}"/>
              </a:ext>
            </a:extLst>
          </p:cNvPr>
          <p:cNvSpPr>
            <a:spLocks noGrp="1" noChangeArrowheads="1"/>
          </p:cNvSpPr>
          <p:nvPr>
            <p:ph idx="1"/>
          </p:nvPr>
        </p:nvSpPr>
        <p:spPr bwMode="auto">
          <a:xfrm>
            <a:off x="838200" y="1448874"/>
            <a:ext cx="1020349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CNN</a:t>
            </a:r>
            <a:r>
              <a:rPr kumimoji="0" lang="en-US" altLang="en-US" sz="1800" i="0" u="none" strike="noStrike" cap="none" normalizeH="0" baseline="0" dirty="0">
                <a:ln>
                  <a:noFill/>
                </a:ln>
                <a:solidFill>
                  <a:schemeClr val="tx1"/>
                </a:solidFill>
                <a:effectLst/>
                <a:latin typeface="Arial" panose="020B0604020202020204" pitchFamily="34" charset="0"/>
              </a:rPr>
              <a:t>: Designed a lightweight custom Convolutional Neural Network for faster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Pre-trained Models </a:t>
            </a:r>
            <a:r>
              <a:rPr kumimoji="0" lang="en-US" altLang="en-US" sz="1800" i="0" u="none" strike="noStrike" cap="none" normalizeH="0" baseline="0" dirty="0">
                <a:ln>
                  <a:noFill/>
                </a:ln>
                <a:solidFill>
                  <a:schemeClr val="tx1"/>
                </a:solidFill>
                <a:effectLst/>
                <a:latin typeface="Arial" panose="020B0604020202020204" pitchFamily="34" charset="0"/>
              </a:rPr>
              <a:t>(Transfer Learning): Considered architectures like VGG16, ResNet50, 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Arial" panose="020B0604020202020204" pitchFamily="34" charset="0"/>
              </a:rPr>
              <a:t>MobileNet</a:t>
            </a:r>
            <a:r>
              <a:rPr kumimoji="0" lang="en-US" altLang="en-US" sz="1800" i="0" u="none" strike="noStrike" cap="none" normalizeH="0" baseline="0" dirty="0">
                <a:ln>
                  <a:noFill/>
                </a:ln>
                <a:solidFill>
                  <a:schemeClr val="tx1"/>
                </a:solidFill>
                <a:effectLst/>
                <a:latin typeface="Arial" panose="020B0604020202020204" pitchFamily="34" charset="0"/>
              </a:rPr>
              <a:t> for higher efficiency.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Selection Criteria: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Validation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Training time/resource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Scalability and deployment readiness.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151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3259-3B45-5C99-C23C-AFCF2D313DCD}"/>
              </a:ext>
            </a:extLst>
          </p:cNvPr>
          <p:cNvSpPr>
            <a:spLocks noGrp="1"/>
          </p:cNvSpPr>
          <p:nvPr>
            <p:ph type="title"/>
          </p:nvPr>
        </p:nvSpPr>
        <p:spPr/>
        <p:txBody>
          <a:bodyPr/>
          <a:lstStyle/>
          <a:p>
            <a:r>
              <a:rPr lang="en-IN" b="0" i="0" dirty="0">
                <a:solidFill>
                  <a:srgbClr val="0D0D0D"/>
                </a:solidFill>
                <a:effectLst/>
                <a:latin typeface="Söhne"/>
              </a:rPr>
              <a:t>Model Training </a:t>
            </a:r>
            <a:endParaRPr lang="en-IN" dirty="0"/>
          </a:p>
        </p:txBody>
      </p:sp>
      <p:sp>
        <p:nvSpPr>
          <p:cNvPr id="4" name="Rectangle 1">
            <a:extLst>
              <a:ext uri="{FF2B5EF4-FFF2-40B4-BE49-F238E27FC236}">
                <a16:creationId xmlns:a16="http://schemas.microsoft.com/office/drawing/2014/main" id="{32ED17DB-47FB-329A-0E73-F3134D411DC8}"/>
              </a:ext>
            </a:extLst>
          </p:cNvPr>
          <p:cNvSpPr>
            <a:spLocks noGrp="1" noChangeArrowheads="1"/>
          </p:cNvSpPr>
          <p:nvPr>
            <p:ph idx="1"/>
          </p:nvPr>
        </p:nvSpPr>
        <p:spPr bwMode="auto">
          <a:xfrm>
            <a:off x="838200" y="1720840"/>
            <a:ext cx="804899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Resizing images (e.g., 128x128 or 224x224),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Normalization (scaling pixel values to [0,1]),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Augmentation (flipping, rotation, zoom, shear, brightness adjustment).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 Splitting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Divided into Training Set, Validation Set, and Test 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Pipeline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Trained the model on augmented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Monitored training loss and accuracy curves to detect overfitting/underfitting.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5596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1135</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Calibri Light</vt:lpstr>
      <vt:lpstr>Cambria</vt:lpstr>
      <vt:lpstr>New romen</vt:lpstr>
      <vt:lpstr>Segoe UI</vt:lpstr>
      <vt:lpstr>Söhne</vt:lpstr>
      <vt:lpstr>Times New Roman</vt:lpstr>
      <vt:lpstr>TimesNewRomanPS-BoldMT</vt:lpstr>
      <vt:lpstr>Wingdings</vt:lpstr>
      <vt:lpstr>Office Theme</vt:lpstr>
      <vt:lpstr>PowerPoint Presentation</vt:lpstr>
      <vt:lpstr>Introduction</vt:lpstr>
      <vt:lpstr>Problem Statement</vt:lpstr>
      <vt:lpstr>Literature Survey</vt:lpstr>
      <vt:lpstr>Objective</vt:lpstr>
      <vt:lpstr>Data Collection and Preprocessing</vt:lpstr>
      <vt:lpstr>Exploratory Data Analysis</vt:lpstr>
      <vt:lpstr>Model Selection</vt:lpstr>
      <vt:lpstr>Model Training </vt:lpstr>
      <vt:lpstr>Model Evaluation</vt:lpstr>
      <vt:lpstr>Results</vt:lpstr>
      <vt:lpstr>Future Work</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Project</dc:title>
  <dc:creator>VISHNU KHADE</dc:creator>
  <cp:lastModifiedBy>anushka walvekar</cp:lastModifiedBy>
  <cp:revision>6</cp:revision>
  <dcterms:created xsi:type="dcterms:W3CDTF">2024-03-12T11:00:30Z</dcterms:created>
  <dcterms:modified xsi:type="dcterms:W3CDTF">2025-04-20T07:07:10Z</dcterms:modified>
</cp:coreProperties>
</file>