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58" r:id="rId4"/>
    <p:sldId id="259" r:id="rId5"/>
    <p:sldId id="260"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82" d="100"/>
          <a:sy n="82" d="100"/>
        </p:scale>
        <p:origin x="58"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1E314-BF8F-FDE6-9DBF-D2913AA73F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1307F3-F1B5-C528-ACBD-281CA0D97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15FE10-D3CA-6C68-AA1E-442D22D034FA}"/>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5" name="Footer Placeholder 4">
            <a:extLst>
              <a:ext uri="{FF2B5EF4-FFF2-40B4-BE49-F238E27FC236}">
                <a16:creationId xmlns:a16="http://schemas.microsoft.com/office/drawing/2014/main" id="{06B94D04-06F2-4C87-A54D-E4535766DC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8657FA-F3C8-3C4E-AB53-12787795CFA7}"/>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3303213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5EADA-BAF2-A4CA-04AF-9480EF37A5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0A878A-D3F5-EA61-56BE-4D5D7F85DE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1D02C-7FC2-EAD1-ECD9-50B3CB4B20BA}"/>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5" name="Footer Placeholder 4">
            <a:extLst>
              <a:ext uri="{FF2B5EF4-FFF2-40B4-BE49-F238E27FC236}">
                <a16:creationId xmlns:a16="http://schemas.microsoft.com/office/drawing/2014/main" id="{12AD6DF9-71B4-40E0-4317-06E16780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9D69BC-32B0-C78F-0C3E-819F13148923}"/>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2316720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38E217-5D17-E7CC-8E34-91D1FAB818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6D83EA-096E-A311-F6EC-98AF3C22BB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F4C519-5DCE-C344-B7F4-734388C1CB6E}"/>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5" name="Footer Placeholder 4">
            <a:extLst>
              <a:ext uri="{FF2B5EF4-FFF2-40B4-BE49-F238E27FC236}">
                <a16:creationId xmlns:a16="http://schemas.microsoft.com/office/drawing/2014/main" id="{276FA744-FB98-B2D1-D370-EEB9A9892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1A6EC5-851F-FA97-44F5-BC6D691FDF87}"/>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1367743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0C91B-0E69-FBB9-5A32-40313BCDA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C90048-635C-0220-DE1A-38E3CDF3A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D0116C-6393-19EE-6943-E953528078A6}"/>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5" name="Footer Placeholder 4">
            <a:extLst>
              <a:ext uri="{FF2B5EF4-FFF2-40B4-BE49-F238E27FC236}">
                <a16:creationId xmlns:a16="http://schemas.microsoft.com/office/drawing/2014/main" id="{F1D9D275-E88C-962F-5028-46871E278B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E5F2D-6A6A-05FE-0BE6-AD15192BDECC}"/>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1775857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7518A-2C14-05E2-4B4A-05BDCEC25C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EEE3B3-54F5-05E4-E95D-70D6600819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CEFB07-F98B-8EFA-A79E-4AC40862AE60}"/>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5" name="Footer Placeholder 4">
            <a:extLst>
              <a:ext uri="{FF2B5EF4-FFF2-40B4-BE49-F238E27FC236}">
                <a16:creationId xmlns:a16="http://schemas.microsoft.com/office/drawing/2014/main" id="{6A43B10C-337F-DE17-8CC9-B37C6FB25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226F2B-4133-3518-138C-771794A373DA}"/>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4147484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777A5-3552-B12B-ACC0-689F07BD29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94B666-7E0D-898D-2D67-7D1D029C2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01A405-9872-0584-109E-69E8D4ECE9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842AC7B-927D-7DCF-845A-5AE2464E2C39}"/>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6" name="Footer Placeholder 5">
            <a:extLst>
              <a:ext uri="{FF2B5EF4-FFF2-40B4-BE49-F238E27FC236}">
                <a16:creationId xmlns:a16="http://schemas.microsoft.com/office/drawing/2014/main" id="{B4BD5AB5-9B19-7E01-2C6B-81324910C4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0783B9-E03D-9C47-E67D-E15933C0A549}"/>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586418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2AAF4-9D3D-B345-3840-DDBC47AFFE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183CEF-1191-19F0-7DAE-BE941E5A09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CF5E45-9E18-F639-8D46-CB759D769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43C04E-6225-500D-52A3-B333AE5D10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F917B2-DF39-F69A-0D50-D598525A1B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576E10-B01B-9568-34FE-061002983FBD}"/>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8" name="Footer Placeholder 7">
            <a:extLst>
              <a:ext uri="{FF2B5EF4-FFF2-40B4-BE49-F238E27FC236}">
                <a16:creationId xmlns:a16="http://schemas.microsoft.com/office/drawing/2014/main" id="{460482A1-3A19-C892-06F4-EAE326EF52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EA6A8F-C1D4-A67A-92DE-00A032C3355C}"/>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417538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DDBB9-0E7E-B7E0-A9E5-C4114C066A9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482559-443A-C7C3-E344-826B0584683E}"/>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4" name="Footer Placeholder 3">
            <a:extLst>
              <a:ext uri="{FF2B5EF4-FFF2-40B4-BE49-F238E27FC236}">
                <a16:creationId xmlns:a16="http://schemas.microsoft.com/office/drawing/2014/main" id="{A8835B12-8D5E-FD20-0F5D-11AA2894B7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9F5CDC-1AEC-FA3A-920B-0E4F22FE8DD4}"/>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545616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2C81AA-12C2-7F46-4811-3F32C7867582}"/>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3" name="Footer Placeholder 2">
            <a:extLst>
              <a:ext uri="{FF2B5EF4-FFF2-40B4-BE49-F238E27FC236}">
                <a16:creationId xmlns:a16="http://schemas.microsoft.com/office/drawing/2014/main" id="{E49D0CD7-EA21-B478-270A-C8947A4AC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C8E8B-52A3-6BB0-BB26-4BB03BD9C838}"/>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209007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78503-52F5-B867-CD31-A7198852DB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CB97DC-8800-2CC8-89F9-B338CA0FD2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EC241A-47B2-2A0A-7177-3060D686E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7D1AED-5B26-6485-8EDD-18C510BCADC3}"/>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6" name="Footer Placeholder 5">
            <a:extLst>
              <a:ext uri="{FF2B5EF4-FFF2-40B4-BE49-F238E27FC236}">
                <a16:creationId xmlns:a16="http://schemas.microsoft.com/office/drawing/2014/main" id="{8E6567C9-8D78-87DA-10D7-61F98E187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BEB9E6-0487-99E9-C9E3-8DADCB4B1B82}"/>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3312949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86782-64DD-2634-FD9E-ADF1D51A7C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FF6CDB2-EF4D-4574-3708-BEC951D5F5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5FAF52-59E0-7FB4-0E13-5B786CA95B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F1307E-04A9-61BE-B0D2-A8507EAF7A91}"/>
              </a:ext>
            </a:extLst>
          </p:cNvPr>
          <p:cNvSpPr>
            <a:spLocks noGrp="1"/>
          </p:cNvSpPr>
          <p:nvPr>
            <p:ph type="dt" sz="half" idx="10"/>
          </p:nvPr>
        </p:nvSpPr>
        <p:spPr/>
        <p:txBody>
          <a:bodyPr/>
          <a:lstStyle/>
          <a:p>
            <a:fld id="{C7633915-3DD9-4D97-9D12-C15D20B470C9}" type="datetimeFigureOut">
              <a:rPr lang="en-US" smtClean="0"/>
              <a:t>12/13/2024</a:t>
            </a:fld>
            <a:endParaRPr lang="en-US"/>
          </a:p>
        </p:txBody>
      </p:sp>
      <p:sp>
        <p:nvSpPr>
          <p:cNvPr id="6" name="Footer Placeholder 5">
            <a:extLst>
              <a:ext uri="{FF2B5EF4-FFF2-40B4-BE49-F238E27FC236}">
                <a16:creationId xmlns:a16="http://schemas.microsoft.com/office/drawing/2014/main" id="{A01FE00D-9D21-CC84-D0D2-EC78352D7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E7F996-8A06-F881-57BD-91E5C441CA38}"/>
              </a:ext>
            </a:extLst>
          </p:cNvPr>
          <p:cNvSpPr>
            <a:spLocks noGrp="1"/>
          </p:cNvSpPr>
          <p:nvPr>
            <p:ph type="sldNum" sz="quarter" idx="12"/>
          </p:nvPr>
        </p:nvSpPr>
        <p:spPr/>
        <p:txBody>
          <a:bodyPr/>
          <a:lstStyle/>
          <a:p>
            <a:fld id="{077F2EF6-CA56-487B-920B-2AE10BF453AE}" type="slidenum">
              <a:rPr lang="en-US" smtClean="0"/>
              <a:t>‹#›</a:t>
            </a:fld>
            <a:endParaRPr lang="en-US"/>
          </a:p>
        </p:txBody>
      </p:sp>
    </p:spTree>
    <p:extLst>
      <p:ext uri="{BB962C8B-B14F-4D97-AF65-F5344CB8AC3E}">
        <p14:creationId xmlns:p14="http://schemas.microsoft.com/office/powerpoint/2010/main" val="2074268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2D1889-7BA6-A339-5EA6-08479859A1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797031-E785-2772-74F1-662E6FA48D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E77F7C-881A-8CC1-A14A-13B7578FF2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33915-3DD9-4D97-9D12-C15D20B470C9}" type="datetimeFigureOut">
              <a:rPr lang="en-US" smtClean="0"/>
              <a:t>12/13/2024</a:t>
            </a:fld>
            <a:endParaRPr lang="en-US"/>
          </a:p>
        </p:txBody>
      </p:sp>
      <p:sp>
        <p:nvSpPr>
          <p:cNvPr id="5" name="Footer Placeholder 4">
            <a:extLst>
              <a:ext uri="{FF2B5EF4-FFF2-40B4-BE49-F238E27FC236}">
                <a16:creationId xmlns:a16="http://schemas.microsoft.com/office/drawing/2014/main" id="{E49CE601-9510-2436-F5D9-D54517025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CDFD28-FBC7-24EF-E856-0FC4C3B6E6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7F2EF6-CA56-487B-920B-2AE10BF453AE}" type="slidenum">
              <a:rPr lang="en-US" smtClean="0"/>
              <a:t>‹#›</a:t>
            </a:fld>
            <a:endParaRPr lang="en-US"/>
          </a:p>
        </p:txBody>
      </p:sp>
    </p:spTree>
    <p:extLst>
      <p:ext uri="{BB962C8B-B14F-4D97-AF65-F5344CB8AC3E}">
        <p14:creationId xmlns:p14="http://schemas.microsoft.com/office/powerpoint/2010/main" val="8553767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A994-8018-59F1-F588-38B9AE541671}"/>
              </a:ext>
            </a:extLst>
          </p:cNvPr>
          <p:cNvSpPr>
            <a:spLocks noGrp="1"/>
          </p:cNvSpPr>
          <p:nvPr>
            <p:ph type="ctrTitle"/>
          </p:nvPr>
        </p:nvSpPr>
        <p:spPr/>
        <p:txBody>
          <a:bodyPr>
            <a:normAutofit/>
          </a:bodyPr>
          <a:lstStyle/>
          <a:p>
            <a:r>
              <a:rPr lang="en-US" sz="3600" b="1">
                <a:latin typeface="Times New Roman" panose="02020603050405020304" pitchFamily="18" charset="0"/>
                <a:cs typeface="Times New Roman" panose="02020603050405020304" pitchFamily="18" charset="0"/>
              </a:rPr>
              <a:t>Facial Expression Recognition from Face Profile Images</a:t>
            </a:r>
            <a:endParaRPr lang="en-US" sz="36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6B26306-AE57-1BAC-8D97-114F7F50B602}"/>
              </a:ext>
            </a:extLst>
          </p:cNvPr>
          <p:cNvSpPr>
            <a:spLocks noGrp="1"/>
          </p:cNvSpPr>
          <p:nvPr>
            <p:ph type="subTitle" idx="1"/>
          </p:nvPr>
        </p:nvSpPr>
        <p:spPr/>
        <p:txBody>
          <a:bodyPr>
            <a:normAutofit/>
          </a:bodyPr>
          <a:lstStyle/>
          <a:p>
            <a:endParaRPr lang="en-US" sz="2000">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BY</a:t>
            </a:r>
          </a:p>
          <a:p>
            <a:r>
              <a:rPr lang="en-US" sz="2000">
                <a:latin typeface="Times New Roman" panose="02020603050405020304" pitchFamily="18" charset="0"/>
                <a:cs typeface="Times New Roman" panose="02020603050405020304" pitchFamily="18" charset="0"/>
              </a:rPr>
              <a:t>Anushka Kumari (UIN: 669671211)</a:t>
            </a:r>
          </a:p>
          <a:p>
            <a:r>
              <a:rPr lang="en-US" sz="2000">
                <a:latin typeface="Times New Roman" panose="02020603050405020304" pitchFamily="18" charset="0"/>
                <a:cs typeface="Times New Roman" panose="02020603050405020304" pitchFamily="18" charset="0"/>
              </a:rPr>
              <a:t>Miriyala Sree Harish Kumar (UIN: 663258586)</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62883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C9B0B-1C58-C62A-8A72-5807D6F394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 Results:</a:t>
            </a:r>
          </a:p>
        </p:txBody>
      </p:sp>
      <p:sp>
        <p:nvSpPr>
          <p:cNvPr id="3" name="Content Placeholder 2">
            <a:extLst>
              <a:ext uri="{FF2B5EF4-FFF2-40B4-BE49-F238E27FC236}">
                <a16:creationId xmlns:a16="http://schemas.microsoft.com/office/drawing/2014/main" id="{E05BB361-C8C4-F84B-A11E-B881519BE992}"/>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We have used results from these four algorithms to get a better understanding of how the models work.</a:t>
            </a:r>
          </a:p>
          <a:p>
            <a:r>
              <a:rPr lang="en-US" sz="2000" dirty="0">
                <a:latin typeface="Times New Roman" panose="02020603050405020304" pitchFamily="18" charset="0"/>
                <a:cs typeface="Times New Roman" panose="02020603050405020304" pitchFamily="18" charset="0"/>
              </a:rPr>
              <a:t>We compared the results to know which model works better.</a:t>
            </a:r>
          </a:p>
          <a:p>
            <a:r>
              <a:rPr lang="en-US" sz="2000" dirty="0">
                <a:latin typeface="Times New Roman" panose="02020603050405020304" pitchFamily="18" charset="0"/>
                <a:cs typeface="Times New Roman" panose="02020603050405020304" pitchFamily="18" charset="0"/>
              </a:rPr>
              <a:t>For comparison we used evaluation metrics such as RMSE, MAE, F1 score, accuracy, precision, and recall.</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descr="A graph with blue bars&#10;&#10;Description automatically generated">
            <a:extLst>
              <a:ext uri="{FF2B5EF4-FFF2-40B4-BE49-F238E27FC236}">
                <a16:creationId xmlns:a16="http://schemas.microsoft.com/office/drawing/2014/main" id="{00A53AE1-8498-0358-4A1B-3F4A3B8686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581400"/>
            <a:ext cx="4399280" cy="2911475"/>
          </a:xfrm>
          <a:prstGeom prst="rect">
            <a:avLst/>
          </a:prstGeom>
        </p:spPr>
      </p:pic>
      <p:pic>
        <p:nvPicPr>
          <p:cNvPr id="7" name="Picture 6" descr="A graph with blue bars&#10;&#10;Description automatically generated">
            <a:extLst>
              <a:ext uri="{FF2B5EF4-FFF2-40B4-BE49-F238E27FC236}">
                <a16:creationId xmlns:a16="http://schemas.microsoft.com/office/drawing/2014/main" id="{C644743B-A85C-0C78-8973-EE236EE0AD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960" y="3602288"/>
            <a:ext cx="4643120" cy="2869698"/>
          </a:xfrm>
          <a:prstGeom prst="rect">
            <a:avLst/>
          </a:prstGeom>
        </p:spPr>
      </p:pic>
    </p:spTree>
    <p:extLst>
      <p:ext uri="{BB962C8B-B14F-4D97-AF65-F5344CB8AC3E}">
        <p14:creationId xmlns:p14="http://schemas.microsoft.com/office/powerpoint/2010/main" val="907081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BCBBF-46AB-42F2-B811-D1A1A9C64A4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Final Results: (</a:t>
            </a:r>
            <a:r>
              <a:rPr lang="en-US" dirty="0" err="1">
                <a:latin typeface="Times New Roman" panose="02020603050405020304" pitchFamily="18" charset="0"/>
                <a:cs typeface="Times New Roman" panose="02020603050405020304" pitchFamily="18" charset="0"/>
              </a:rPr>
              <a:t>contd</a:t>
            </a:r>
            <a:r>
              <a:rPr lang="en-US" dirty="0">
                <a:latin typeface="Times New Roman" panose="02020603050405020304" pitchFamily="18" charset="0"/>
                <a:cs typeface="Times New Roman" panose="02020603050405020304" pitchFamily="18" charset="0"/>
              </a:rPr>
              <a:t>)</a:t>
            </a:r>
          </a:p>
        </p:txBody>
      </p:sp>
      <p:pic>
        <p:nvPicPr>
          <p:cNvPr id="5" name="Content Placeholder 4" descr="A graph of blue bars&#10;&#10;Description automatically generated with medium confidence">
            <a:extLst>
              <a:ext uri="{FF2B5EF4-FFF2-40B4-BE49-F238E27FC236}">
                <a16:creationId xmlns:a16="http://schemas.microsoft.com/office/drawing/2014/main" id="{3562DFDD-A237-9567-96A8-D34C7C2231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98905"/>
            <a:ext cx="4373880" cy="2654935"/>
          </a:xfrm>
        </p:spPr>
      </p:pic>
      <p:pic>
        <p:nvPicPr>
          <p:cNvPr id="7" name="Picture 6" descr="A graph of different sizes and colors&#10;&#10;Description automatically generated with medium confidence">
            <a:extLst>
              <a:ext uri="{FF2B5EF4-FFF2-40B4-BE49-F238E27FC236}">
                <a16:creationId xmlns:a16="http://schemas.microsoft.com/office/drawing/2014/main" id="{BAB35331-C32C-E05F-EC79-51F89E16B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4800" y="1398905"/>
            <a:ext cx="4698999" cy="2654935"/>
          </a:xfrm>
          <a:prstGeom prst="rect">
            <a:avLst/>
          </a:prstGeom>
        </p:spPr>
      </p:pic>
      <p:pic>
        <p:nvPicPr>
          <p:cNvPr id="9" name="Picture 8" descr="A graph with blue bars&#10;&#10;Description automatically generated">
            <a:extLst>
              <a:ext uri="{FF2B5EF4-FFF2-40B4-BE49-F238E27FC236}">
                <a16:creationId xmlns:a16="http://schemas.microsoft.com/office/drawing/2014/main" id="{9F22A5B0-C1AA-5C73-45D0-D0010D0900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 y="4203064"/>
            <a:ext cx="4373880" cy="2421256"/>
          </a:xfrm>
          <a:prstGeom prst="rect">
            <a:avLst/>
          </a:prstGeom>
        </p:spPr>
      </p:pic>
      <p:pic>
        <p:nvPicPr>
          <p:cNvPr id="11" name="Picture 10" descr="A graph with blue bars&#10;&#10;Description automatically generated">
            <a:extLst>
              <a:ext uri="{FF2B5EF4-FFF2-40B4-BE49-F238E27FC236}">
                <a16:creationId xmlns:a16="http://schemas.microsoft.com/office/drawing/2014/main" id="{892332CC-7ACA-8A5A-1B0C-1769DEBA3B9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54799" y="4203064"/>
            <a:ext cx="4699000" cy="2289812"/>
          </a:xfrm>
          <a:prstGeom prst="rect">
            <a:avLst/>
          </a:prstGeom>
        </p:spPr>
      </p:pic>
    </p:spTree>
    <p:extLst>
      <p:ext uri="{BB962C8B-B14F-4D97-AF65-F5344CB8AC3E}">
        <p14:creationId xmlns:p14="http://schemas.microsoft.com/office/powerpoint/2010/main" val="2749808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5E44D-7E2E-9CBE-9A65-6C6A2C1DF66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533893E-3D37-DFB5-B0A0-E184C2E79D74}"/>
              </a:ext>
            </a:extLst>
          </p:cNvPr>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The project effectively employs methods like YOLOv4, KNN, Logistic Regression, OpenCV with Neural Networks to detect facial expressions accurately.</a:t>
            </a:r>
          </a:p>
          <a:p>
            <a:pPr>
              <a:lnSpc>
                <a:spcPct val="150000"/>
              </a:lnSpc>
            </a:pPr>
            <a:r>
              <a:rPr lang="en-US" sz="2000" dirty="0">
                <a:latin typeface="Times New Roman" panose="02020603050405020304" pitchFamily="18" charset="0"/>
                <a:cs typeface="Times New Roman" panose="02020603050405020304" pitchFamily="18" charset="0"/>
              </a:rPr>
              <a:t>By combining detection and classification techniques, the system achieves enhanced accuracy and efficiency,</a:t>
            </a:r>
          </a:p>
          <a:p>
            <a:pPr>
              <a:lnSpc>
                <a:spcPct val="150000"/>
              </a:lnSpc>
            </a:pPr>
            <a:r>
              <a:rPr lang="en-US" sz="2000" dirty="0">
                <a:latin typeface="Times New Roman" panose="02020603050405020304" pitchFamily="18" charset="0"/>
                <a:cs typeface="Times New Roman" panose="02020603050405020304" pitchFamily="18" charset="0"/>
              </a:rPr>
              <a:t>YOLO performed the best among the four models because it had the highest precision (0.8133), meaning it made fewer false predictions.</a:t>
            </a:r>
          </a:p>
          <a:p>
            <a:pPr>
              <a:lnSpc>
                <a:spcPct val="150000"/>
              </a:lnSpc>
            </a:pPr>
            <a:r>
              <a:rPr lang="en-US" sz="2000" dirty="0">
                <a:latin typeface="Times New Roman" panose="02020603050405020304" pitchFamily="18" charset="0"/>
                <a:cs typeface="Times New Roman" panose="02020603050405020304" pitchFamily="18" charset="0"/>
              </a:rPr>
              <a:t>It matched Logistic Regression in terms of accuracy but showed better F1 Score and classification </a:t>
            </a:r>
            <a:r>
              <a:rPr lang="en-US" sz="2000" err="1">
                <a:latin typeface="Times New Roman" panose="02020603050405020304" pitchFamily="18" charset="0"/>
                <a:cs typeface="Times New Roman" panose="02020603050405020304" pitchFamily="18" charset="0"/>
              </a:rPr>
              <a:t>balance</a:t>
            </a:r>
            <a:r>
              <a:rPr lang="en-US" sz="200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YOLO’s design for object detection contributed to its superior performance on the dataset.</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583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9DD4-7B06-D2C8-F486-0EF9D2612F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BD32311F-A4C6-BA4E-58E8-C5F21D599849}"/>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Project Goal</a:t>
            </a:r>
          </a:p>
          <a:p>
            <a:r>
              <a:rPr lang="en-US" dirty="0">
                <a:latin typeface="Times New Roman" panose="02020603050405020304" pitchFamily="18" charset="0"/>
                <a:cs typeface="Times New Roman" panose="02020603050405020304" pitchFamily="18" charset="0"/>
              </a:rPr>
              <a:t>Methodologies</a:t>
            </a:r>
          </a:p>
          <a:p>
            <a:pPr lvl="1"/>
            <a:r>
              <a:rPr lang="en-US" dirty="0">
                <a:latin typeface="Times New Roman" panose="02020603050405020304" pitchFamily="18" charset="0"/>
                <a:cs typeface="Times New Roman" panose="02020603050405020304" pitchFamily="18" charset="0"/>
              </a:rPr>
              <a:t>Data Exploration and Preprocessing</a:t>
            </a:r>
          </a:p>
          <a:p>
            <a:pPr lvl="1"/>
            <a:r>
              <a:rPr lang="en-US" dirty="0">
                <a:latin typeface="Times New Roman" panose="02020603050405020304" pitchFamily="18" charset="0"/>
                <a:cs typeface="Times New Roman" panose="02020603050405020304" pitchFamily="18" charset="0"/>
              </a:rPr>
              <a:t>Algorithms used</a:t>
            </a:r>
          </a:p>
          <a:p>
            <a:pPr lvl="2"/>
            <a:r>
              <a:rPr lang="en-US" dirty="0">
                <a:latin typeface="Times New Roman" panose="02020603050405020304" pitchFamily="18" charset="0"/>
                <a:cs typeface="Times New Roman" panose="02020603050405020304" pitchFamily="18" charset="0"/>
              </a:rPr>
              <a:t>KNN</a:t>
            </a:r>
          </a:p>
          <a:p>
            <a:pPr lvl="2"/>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with Neural Networks</a:t>
            </a:r>
          </a:p>
          <a:p>
            <a:pPr lvl="2"/>
            <a:r>
              <a:rPr lang="en-US" dirty="0">
                <a:latin typeface="Times New Roman" panose="02020603050405020304" pitchFamily="18" charset="0"/>
                <a:cs typeface="Times New Roman" panose="02020603050405020304" pitchFamily="18" charset="0"/>
              </a:rPr>
              <a:t>Logistic Regression</a:t>
            </a:r>
          </a:p>
          <a:p>
            <a:pPr lvl="2"/>
            <a:r>
              <a:rPr lang="en-US" dirty="0">
                <a:latin typeface="Times New Roman" panose="02020603050405020304" pitchFamily="18" charset="0"/>
                <a:cs typeface="Times New Roman" panose="02020603050405020304" pitchFamily="18" charset="0"/>
              </a:rPr>
              <a:t>YOLO V4</a:t>
            </a:r>
          </a:p>
          <a:p>
            <a:r>
              <a:rPr lang="en-US" dirty="0">
                <a:latin typeface="Times New Roman" panose="02020603050405020304" pitchFamily="18" charset="0"/>
                <a:cs typeface="Times New Roman" panose="02020603050405020304" pitchFamily="18" charset="0"/>
              </a:rPr>
              <a:t>Final Results</a:t>
            </a:r>
          </a:p>
          <a:p>
            <a:r>
              <a:rPr lang="en-US" dirty="0">
                <a:latin typeface="Times New Roman" panose="02020603050405020304" pitchFamily="18" charset="0"/>
                <a:cs typeface="Times New Roman" panose="02020603050405020304" pitchFamily="18" charset="0"/>
              </a:rPr>
              <a:t>Conclusion</a:t>
            </a:r>
          </a:p>
          <a:p>
            <a:endParaRPr lang="en-US" dirty="0"/>
          </a:p>
          <a:p>
            <a:endParaRPr lang="en-US" dirty="0"/>
          </a:p>
        </p:txBody>
      </p:sp>
    </p:spTree>
    <p:extLst>
      <p:ext uri="{BB962C8B-B14F-4D97-AF65-F5344CB8AC3E}">
        <p14:creationId xmlns:p14="http://schemas.microsoft.com/office/powerpoint/2010/main" val="120644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E2790-3415-47ED-938C-68B064B1C31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5AF3D63-B453-D124-3C86-4E1AF1D84F84}"/>
              </a:ext>
            </a:extLst>
          </p:cNvPr>
          <p:cNvSpPr>
            <a:spLocks noGrp="1"/>
          </p:cNvSpPr>
          <p:nvPr>
            <p:ph idx="1"/>
          </p:nvPr>
        </p:nvSpPr>
        <p:spPr/>
        <p:txBody>
          <a:bodyPr/>
          <a:lstStyle/>
          <a:p>
            <a:pPr marL="0" indent="0" algn="just">
              <a:lnSpc>
                <a:spcPct val="150000"/>
              </a:lnSpc>
              <a:buNone/>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This project focuses on predicting human emotions from facial expressions using machine learning techniques. Recognizing emotions through facial features is a complex task due to the variety of expressions. We used multiple methods to predict emotions, including K-Nearest Neighbors (KNN), Logistic Regression, OpenCV-based Neural Networks, and YOLO V4. Each model analyzes the data differently, allowing us to compare their performance in predicting emotions.</a:t>
            </a:r>
          </a:p>
          <a:p>
            <a:pPr marL="0" indent="0" algn="just">
              <a:lnSpc>
                <a:spcPct val="150000"/>
              </a:lnSpc>
              <a:buNone/>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While these models help recognize emotions, they vary in how accurate and efficient they are. By testing and refining these techniques, we aim to improve the system's accuracy. This approach makes the system more reliable and useful for real-world applications in areas like healthcare, education, and security, where understanding emotions can enhance interactions and decision-making.</a:t>
            </a:r>
          </a:p>
          <a:p>
            <a:pPr marL="0" indent="0">
              <a:buNone/>
            </a:pPr>
            <a:endParaRPr lang="en-US" dirty="0"/>
          </a:p>
        </p:txBody>
      </p:sp>
    </p:spTree>
    <p:extLst>
      <p:ext uri="{BB962C8B-B14F-4D97-AF65-F5344CB8AC3E}">
        <p14:creationId xmlns:p14="http://schemas.microsoft.com/office/powerpoint/2010/main" val="1685164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EBEA0-3E1D-B63F-3C45-7CA2F2DAE0C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Project Goal:</a:t>
            </a:r>
          </a:p>
        </p:txBody>
      </p:sp>
      <p:sp>
        <p:nvSpPr>
          <p:cNvPr id="3" name="Content Placeholder 2">
            <a:extLst>
              <a:ext uri="{FF2B5EF4-FFF2-40B4-BE49-F238E27FC236}">
                <a16:creationId xmlns:a16="http://schemas.microsoft.com/office/drawing/2014/main" id="{42CF0C27-B13D-1F1C-D237-699EFBE4AA67}"/>
              </a:ext>
            </a:extLst>
          </p:cNvPr>
          <p:cNvSpPr>
            <a:spLocks noGrp="1"/>
          </p:cNvSpPr>
          <p:nvPr>
            <p:ph idx="1"/>
          </p:nvPr>
        </p:nvSpPr>
        <p:spPr/>
        <p:txBody>
          <a:bodyPr>
            <a:normAutofit/>
          </a:bodyPr>
          <a:lstStyle/>
          <a:p>
            <a:pPr>
              <a:lnSpc>
                <a:spcPct val="100000"/>
              </a:lnSpc>
            </a:pPr>
            <a:r>
              <a:rPr lang="en-US" sz="2000" dirty="0">
                <a:effectLst/>
                <a:latin typeface="Times New Roman" panose="02020603050405020304" pitchFamily="18" charset="0"/>
                <a:ea typeface="Aptos" panose="020B0004020202020204" pitchFamily="34" charset="0"/>
              </a:rPr>
              <a:t>This project aims to identify the basic Human emotions such as sad, fear, happy, anger, surprised, and neutral emotions. The dataset we have used is </a:t>
            </a:r>
            <a:r>
              <a:rPr lang="en-US" sz="2000" dirty="0" err="1">
                <a:effectLst/>
                <a:latin typeface="Times New Roman" panose="02020603050405020304" pitchFamily="18" charset="0"/>
                <a:ea typeface="Aptos" panose="020B0004020202020204" pitchFamily="34" charset="0"/>
              </a:rPr>
              <a:t>ICML_Face_Dataset</a:t>
            </a:r>
            <a:r>
              <a:rPr lang="en-US" sz="2000" dirty="0">
                <a:effectLst/>
                <a:latin typeface="Times New Roman" panose="02020603050405020304" pitchFamily="18" charset="0"/>
                <a:ea typeface="Aptos" panose="020B0004020202020204" pitchFamily="34" charset="0"/>
              </a:rPr>
              <a:t>.</a:t>
            </a:r>
          </a:p>
          <a:p>
            <a:pPr>
              <a:lnSpc>
                <a:spcPct val="100000"/>
              </a:lnSpc>
            </a:pPr>
            <a:r>
              <a:rPr lang="en-US" sz="2000" dirty="0">
                <a:effectLst/>
                <a:latin typeface="Times New Roman" panose="02020603050405020304" pitchFamily="18" charset="0"/>
                <a:ea typeface="Aptos" panose="020B0004020202020204" pitchFamily="34" charset="0"/>
              </a:rPr>
              <a:t>We  plan to use methods like K-Nearest Neighbors (KNN), OpenCV Neural Networks, Logistic Regression, and YOLOv4, as each model analyzes the data differently, allowing us to compare their performance in predicting emotions.</a:t>
            </a:r>
          </a:p>
          <a:p>
            <a:pPr>
              <a:lnSpc>
                <a:spcPct val="100000"/>
              </a:lnSpc>
            </a:pPr>
            <a:r>
              <a:rPr lang="en-US" sz="2000" dirty="0">
                <a:effectLst/>
                <a:latin typeface="Times New Roman" panose="02020603050405020304" pitchFamily="18" charset="0"/>
                <a:ea typeface="Aptos" panose="020B0004020202020204" pitchFamily="34" charset="0"/>
              </a:rPr>
              <a:t>After training, we will test the model on images to see how well it predicts emotions, using evaluation metrics like accuracy, precision, recall, F1-score, Root Mean Squared Error(RMSE) and Mean Absolute Error(MAE) to evaluate its performance.</a:t>
            </a:r>
          </a:p>
          <a:p>
            <a:pPr>
              <a:lnSpc>
                <a:spcPct val="100000"/>
              </a:lnSpc>
            </a:pPr>
            <a:r>
              <a:rPr lang="en-US" sz="2000" dirty="0">
                <a:effectLst/>
                <a:latin typeface="Times New Roman" panose="02020603050405020304" pitchFamily="18" charset="0"/>
                <a:ea typeface="Aptos" panose="020B0004020202020204" pitchFamily="34" charset="0"/>
              </a:rPr>
              <a:t>Once successful, the model could be applied to real-world scenarios like analyzing customer emotions, assessing mental health, or enhancing virtual assistants to respond to emotions more effectively.</a:t>
            </a:r>
            <a:endParaRPr lang="en-US" sz="2000" dirty="0"/>
          </a:p>
        </p:txBody>
      </p:sp>
    </p:spTree>
    <p:extLst>
      <p:ext uri="{BB962C8B-B14F-4D97-AF65-F5344CB8AC3E}">
        <p14:creationId xmlns:p14="http://schemas.microsoft.com/office/powerpoint/2010/main" val="2350263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F7041-23B8-5E79-8894-8903A788448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Methodologies:</a:t>
            </a:r>
            <a:br>
              <a:rPr lang="en-US"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Data Exploration and Preprocessing:</a:t>
            </a:r>
          </a:p>
        </p:txBody>
      </p:sp>
      <p:sp>
        <p:nvSpPr>
          <p:cNvPr id="3" name="Content Placeholder 2">
            <a:extLst>
              <a:ext uri="{FF2B5EF4-FFF2-40B4-BE49-F238E27FC236}">
                <a16:creationId xmlns:a16="http://schemas.microsoft.com/office/drawing/2014/main" id="{E74E6276-8F3F-C65F-0B5E-DCF947EACCA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Data Cleaning:</a:t>
            </a:r>
          </a:p>
          <a:p>
            <a:pPr marL="0" indent="0">
              <a:buNone/>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Understand the dataset, Handle missing </a:t>
            </a:r>
            <a:r>
              <a:rPr lang="en-US" sz="1800" dirty="0">
                <a:latin typeface="Times New Roman" panose="02020603050405020304" pitchFamily="18" charset="0"/>
                <a:ea typeface="Aptos" panose="020B0004020202020204" pitchFamily="34" charset="0"/>
                <a:cs typeface="Times New Roman" panose="02020603050405020304" pitchFamily="18" charset="0"/>
              </a:rPr>
              <a:t>d</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ata, Detect and remove </a:t>
            </a:r>
            <a:r>
              <a:rPr lang="en-US" sz="1800" dirty="0">
                <a:latin typeface="Times New Roman" panose="02020603050405020304" pitchFamily="18" charset="0"/>
                <a:ea typeface="Aptos" panose="020B0004020202020204" pitchFamily="34" charset="0"/>
                <a:cs typeface="Times New Roman" panose="02020603050405020304" pitchFamily="18" charset="0"/>
              </a:rPr>
              <a:t>d</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uplicates, Inspect and clean </a:t>
            </a:r>
            <a:r>
              <a:rPr lang="en-US" sz="1800" dirty="0">
                <a:latin typeface="Times New Roman" panose="02020603050405020304" pitchFamily="18" charset="0"/>
                <a:ea typeface="Aptos" panose="020B0004020202020204" pitchFamily="34" charset="0"/>
                <a:cs typeface="Times New Roman" panose="02020603050405020304" pitchFamily="18" charset="0"/>
              </a:rPr>
              <a:t>p</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ixel </a:t>
            </a:r>
            <a:r>
              <a:rPr lang="en-US" sz="1800" dirty="0">
                <a:latin typeface="Times New Roman" panose="02020603050405020304" pitchFamily="18" charset="0"/>
                <a:ea typeface="Aptos" panose="020B0004020202020204" pitchFamily="34" charset="0"/>
                <a:cs typeface="Times New Roman" panose="02020603050405020304" pitchFamily="18" charset="0"/>
              </a:rPr>
              <a:t>d</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ata, Normalize pixel </a:t>
            </a:r>
            <a:r>
              <a:rPr lang="en-US" sz="1800" dirty="0">
                <a:latin typeface="Times New Roman" panose="02020603050405020304" pitchFamily="18" charset="0"/>
                <a:ea typeface="Aptos" panose="020B0004020202020204" pitchFamily="34" charset="0"/>
                <a:cs typeface="Times New Roman" panose="02020603050405020304" pitchFamily="18" charset="0"/>
              </a:rPr>
              <a:t>i</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ntensity, Handle outliers, Validate labels, Address data </a:t>
            </a:r>
            <a:r>
              <a:rPr lang="en-US" sz="1800" dirty="0">
                <a:latin typeface="Times New Roman" panose="02020603050405020304" pitchFamily="18" charset="0"/>
                <a:ea typeface="Aptos" panose="020B0004020202020204" pitchFamily="34" charset="0"/>
                <a:cs typeface="Times New Roman" panose="02020603050405020304" pitchFamily="18" charset="0"/>
              </a:rPr>
              <a:t>i</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mbalance,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Save the cleaned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ataset.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 Preprocessing:</a:t>
            </a:r>
          </a:p>
          <a:p>
            <a:pPr marL="0" indent="0">
              <a:buNone/>
            </a:pPr>
            <a:r>
              <a:rPr lang="en-US" sz="1800" dirty="0">
                <a:effectLst/>
                <a:latin typeface="Times New Roman" panose="02020603050405020304" pitchFamily="18" charset="0"/>
                <a:ea typeface="Aptos" panose="020B0004020202020204" pitchFamily="34" charset="0"/>
                <a:cs typeface="Times New Roman" panose="02020603050405020304" pitchFamily="18" charset="0"/>
              </a:rPr>
              <a:t>Data loading and conversion, Resizing images, Normalize pixel </a:t>
            </a:r>
            <a:r>
              <a:rPr lang="en-US" sz="1800" dirty="0">
                <a:latin typeface="Times New Roman" panose="02020603050405020304" pitchFamily="18" charset="0"/>
                <a:ea typeface="Aptos" panose="020B0004020202020204" pitchFamily="34" charset="0"/>
                <a:cs typeface="Times New Roman" panose="02020603050405020304" pitchFamily="18" charset="0"/>
              </a:rPr>
              <a:t>v</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alues, Label </a:t>
            </a:r>
            <a:r>
              <a:rPr lang="en-US" sz="1800" dirty="0">
                <a:latin typeface="Times New Roman" panose="02020603050405020304" pitchFamily="18" charset="0"/>
                <a:ea typeface="Aptos" panose="020B0004020202020204" pitchFamily="34" charset="0"/>
                <a:cs typeface="Times New Roman" panose="02020603050405020304" pitchFamily="18" charset="0"/>
              </a:rPr>
              <a:t>e</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ncoding, Data </a:t>
            </a:r>
            <a:r>
              <a:rPr lang="en-US" sz="1800" dirty="0">
                <a:latin typeface="Times New Roman" panose="02020603050405020304" pitchFamily="18" charset="0"/>
                <a:ea typeface="Aptos" panose="020B0004020202020204" pitchFamily="34" charset="0"/>
                <a:cs typeface="Times New Roman" panose="02020603050405020304" pitchFamily="18" charset="0"/>
              </a:rPr>
              <a:t>a</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ugmentation, Data flattening, Train-test </a:t>
            </a:r>
            <a:r>
              <a:rPr lang="en-US" sz="1800" dirty="0">
                <a:latin typeface="Times New Roman" panose="02020603050405020304" pitchFamily="18" charset="0"/>
                <a:ea typeface="Aptos" panose="020B0004020202020204" pitchFamily="34" charset="0"/>
                <a:cs typeface="Times New Roman" panose="02020603050405020304" pitchFamily="18" charset="0"/>
              </a:rPr>
              <a:t>s</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plit, Handle class </a:t>
            </a:r>
            <a:r>
              <a:rPr lang="en-US" sz="1800" dirty="0">
                <a:latin typeface="Times New Roman" panose="02020603050405020304" pitchFamily="18" charset="0"/>
                <a:ea typeface="Aptos" panose="020B0004020202020204" pitchFamily="34" charset="0"/>
                <a:cs typeface="Times New Roman" panose="02020603050405020304" pitchFamily="18" charset="0"/>
              </a:rPr>
              <a:t>i</a:t>
            </a:r>
            <a:r>
              <a:rPr lang="en-US" sz="1800" dirty="0">
                <a:effectLst/>
                <a:latin typeface="Times New Roman" panose="02020603050405020304" pitchFamily="18" charset="0"/>
                <a:ea typeface="Aptos" panose="020B0004020202020204" pitchFamily="34" charset="0"/>
                <a:cs typeface="Times New Roman" panose="02020603050405020304" pitchFamily="18" charset="0"/>
              </a:rPr>
              <a:t>mbalance,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Save preprocessed </a:t>
            </a:r>
            <a:r>
              <a:rPr lang="en-US" sz="1800" kern="100" dirty="0">
                <a:latin typeface="Times New Roman" panose="02020603050405020304" pitchFamily="18" charset="0"/>
                <a:ea typeface="Aptos" panose="020B0004020202020204" pitchFamily="34" charset="0"/>
                <a:cs typeface="Times New Roman" panose="02020603050405020304" pitchFamily="18" charset="0"/>
              </a:rPr>
              <a:t>d</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ata</a:t>
            </a:r>
          </a:p>
          <a:p>
            <a:pPr marL="0" indent="0">
              <a:buNone/>
            </a:pPr>
            <a:endParaRPr lang="en-US" dirty="0"/>
          </a:p>
        </p:txBody>
      </p:sp>
    </p:spTree>
    <p:extLst>
      <p:ext uri="{BB962C8B-B14F-4D97-AF65-F5344CB8AC3E}">
        <p14:creationId xmlns:p14="http://schemas.microsoft.com/office/powerpoint/2010/main" val="3190258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E954-033E-70F0-C827-A2CB0FBF6D8C}"/>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 used:</a:t>
            </a:r>
          </a:p>
        </p:txBody>
      </p:sp>
      <p:sp>
        <p:nvSpPr>
          <p:cNvPr id="3" name="Content Placeholder 2">
            <a:extLst>
              <a:ext uri="{FF2B5EF4-FFF2-40B4-BE49-F238E27FC236}">
                <a16:creationId xmlns:a16="http://schemas.microsoft.com/office/drawing/2014/main" id="{B8439DD9-92E7-7739-C675-8E374C257667}"/>
              </a:ext>
            </a:extLst>
          </p:cNvPr>
          <p:cNvSpPr>
            <a:spLocks noGrp="1"/>
          </p:cNvSpPr>
          <p:nvPr>
            <p:ph idx="1"/>
          </p:nvPr>
        </p:nvSpPr>
        <p:spPr>
          <a:xfrm>
            <a:off x="838200" y="1690688"/>
            <a:ext cx="10515600" cy="4486275"/>
          </a:xfrm>
        </p:spPr>
        <p:txBody>
          <a:bodyPr/>
          <a:lstStyle/>
          <a:p>
            <a:r>
              <a:rPr lang="en-US" dirty="0">
                <a:latin typeface="Times New Roman" panose="02020603050405020304" pitchFamily="18" charset="0"/>
                <a:cs typeface="Times New Roman" panose="02020603050405020304" pitchFamily="18" charset="0"/>
              </a:rPr>
              <a:t>K-Nearest Neighbors </a:t>
            </a:r>
            <a:r>
              <a:rPr lang="en-US" dirty="0"/>
              <a:t>– </a:t>
            </a:r>
            <a:r>
              <a:rPr lang="en-US" sz="2000" dirty="0"/>
              <a:t>helps by comparing the features of an unknown face to stored examples of labeled expressions. It classifies the expression by finding the most common label among the closest matching examples.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endParaRPr lang="en-US" dirty="0"/>
          </a:p>
        </p:txBody>
      </p:sp>
      <p:pic>
        <p:nvPicPr>
          <p:cNvPr id="5" name="Picture 4" descr="A collage of different faces&#10;&#10;Description automatically generated">
            <a:extLst>
              <a:ext uri="{FF2B5EF4-FFF2-40B4-BE49-F238E27FC236}">
                <a16:creationId xmlns:a16="http://schemas.microsoft.com/office/drawing/2014/main" id="{20A099E0-9BFC-556B-8035-A53EA0C9A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0639" y="2824480"/>
            <a:ext cx="9570721" cy="3058160"/>
          </a:xfrm>
          <a:prstGeom prst="rect">
            <a:avLst/>
          </a:prstGeom>
        </p:spPr>
      </p:pic>
    </p:spTree>
    <p:extLst>
      <p:ext uri="{BB962C8B-B14F-4D97-AF65-F5344CB8AC3E}">
        <p14:creationId xmlns:p14="http://schemas.microsoft.com/office/powerpoint/2010/main" val="257732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3CC14-113F-A3C8-27EA-F882C4B5B0C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 used: (</a:t>
            </a:r>
            <a:r>
              <a:rPr lang="en-US" dirty="0" err="1">
                <a:latin typeface="Times New Roman" panose="02020603050405020304" pitchFamily="18" charset="0"/>
                <a:cs typeface="Times New Roman" panose="02020603050405020304" pitchFamily="18" charset="0"/>
              </a:rPr>
              <a:t>contd</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72DB6C64-FC72-6E0A-BC2B-91BB88FE295C}"/>
              </a:ext>
            </a:extLst>
          </p:cNvPr>
          <p:cNvSpPr>
            <a:spLocks noGrp="1"/>
          </p:cNvSpPr>
          <p:nvPr>
            <p:ph idx="1"/>
          </p:nvPr>
        </p:nvSpPr>
        <p:spPr/>
        <p:txBody>
          <a:bodyPr/>
          <a:lstStyle/>
          <a:p>
            <a:r>
              <a:rPr lang="en-US" dirty="0" err="1">
                <a:latin typeface="Times New Roman" panose="02020603050405020304" pitchFamily="18" charset="0"/>
                <a:cs typeface="Times New Roman" panose="02020603050405020304" pitchFamily="18" charset="0"/>
              </a:rPr>
              <a:t>Opencv</a:t>
            </a:r>
            <a:r>
              <a:rPr lang="en-US" dirty="0">
                <a:latin typeface="Times New Roman" panose="02020603050405020304" pitchFamily="18" charset="0"/>
                <a:cs typeface="Times New Roman" panose="02020603050405020304" pitchFamily="18" charset="0"/>
              </a:rPr>
              <a:t> with Neural Networks - </a:t>
            </a:r>
            <a:r>
              <a:rPr lang="en-US" sz="2000" dirty="0">
                <a:latin typeface="Times New Roman" panose="02020603050405020304" pitchFamily="18" charset="0"/>
                <a:cs typeface="Times New Roman" panose="02020603050405020304" pitchFamily="18" charset="0"/>
              </a:rPr>
              <a:t>helps by detecting and extracting facial features and then using a trained neural network to analyze these features and classify them into different expressions. This approach makes recognition more accurate and efficient.</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descr="A graph of a line and a line">
            <a:extLst>
              <a:ext uri="{FF2B5EF4-FFF2-40B4-BE49-F238E27FC236}">
                <a16:creationId xmlns:a16="http://schemas.microsoft.com/office/drawing/2014/main" id="{A8D6DF79-8A86-E27D-E66F-F095AF7B9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271" y="2905760"/>
            <a:ext cx="9235458" cy="3271203"/>
          </a:xfrm>
          <a:prstGeom prst="rect">
            <a:avLst/>
          </a:prstGeom>
        </p:spPr>
      </p:pic>
    </p:spTree>
    <p:extLst>
      <p:ext uri="{BB962C8B-B14F-4D97-AF65-F5344CB8AC3E}">
        <p14:creationId xmlns:p14="http://schemas.microsoft.com/office/powerpoint/2010/main" val="90909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8E73-D16E-C96B-B46C-DEFE93235DF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 used: (</a:t>
            </a:r>
            <a:r>
              <a:rPr lang="en-US" dirty="0" err="1">
                <a:latin typeface="Times New Roman" panose="02020603050405020304" pitchFamily="18" charset="0"/>
                <a:cs typeface="Times New Roman" panose="02020603050405020304" pitchFamily="18" charset="0"/>
              </a:rPr>
              <a:t>contd</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D28C7BC9-3A99-D9C3-6C95-9D49BB3D5E44}"/>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Logistic Regression - </a:t>
            </a:r>
            <a:r>
              <a:rPr lang="en-US" sz="2000" dirty="0">
                <a:latin typeface="Times New Roman" panose="02020603050405020304" pitchFamily="18" charset="0"/>
                <a:cs typeface="Times New Roman" panose="02020603050405020304" pitchFamily="18" charset="0"/>
              </a:rPr>
              <a:t>contributes by analyzing facial features and predicting the probability of an expression belonging to a specific category. It works well for simple tasks by creating decision boundaries between different expressions.</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descr="A collage of a person's face&#10;&#10;Description automatically generated">
            <a:extLst>
              <a:ext uri="{FF2B5EF4-FFF2-40B4-BE49-F238E27FC236}">
                <a16:creationId xmlns:a16="http://schemas.microsoft.com/office/drawing/2014/main" id="{8B764FFC-158E-C004-0E37-6605596842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960" y="2965049"/>
            <a:ext cx="9753600" cy="3346851"/>
          </a:xfrm>
          <a:prstGeom prst="rect">
            <a:avLst/>
          </a:prstGeom>
        </p:spPr>
      </p:pic>
    </p:spTree>
    <p:extLst>
      <p:ext uri="{BB962C8B-B14F-4D97-AF65-F5344CB8AC3E}">
        <p14:creationId xmlns:p14="http://schemas.microsoft.com/office/powerpoint/2010/main" val="3129533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03DE-F77A-36D4-3066-30FAAE4BFF1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Algorithms used: (</a:t>
            </a:r>
            <a:r>
              <a:rPr lang="en-US" dirty="0" err="1">
                <a:latin typeface="Times New Roman" panose="02020603050405020304" pitchFamily="18" charset="0"/>
                <a:cs typeface="Times New Roman" panose="02020603050405020304" pitchFamily="18" charset="0"/>
              </a:rPr>
              <a:t>contd</a:t>
            </a:r>
            <a:r>
              <a:rPr lang="en-US"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3758B188-F357-054C-6ECC-DECE26245C5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YOLO V4 - </a:t>
            </a:r>
            <a:r>
              <a:rPr lang="en-US" sz="2000" dirty="0">
                <a:latin typeface="Times New Roman" panose="02020603050405020304" pitchFamily="18" charset="0"/>
                <a:cs typeface="Times New Roman" panose="02020603050405020304" pitchFamily="18" charset="0"/>
              </a:rPr>
              <a:t>contributes by quickly detecting and localizing faces in images or videos. Once the face is detected, its features can be analyzed further to classify the facial expression.</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descr="A close-up of a person's face&#10;&#10;Description automatically generated">
            <a:extLst>
              <a:ext uri="{FF2B5EF4-FFF2-40B4-BE49-F238E27FC236}">
                <a16:creationId xmlns:a16="http://schemas.microsoft.com/office/drawing/2014/main" id="{D56305D8-5392-36D5-F671-1462C1FE4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5472" y="2791143"/>
            <a:ext cx="3813056" cy="3385820"/>
          </a:xfrm>
          <a:prstGeom prst="rect">
            <a:avLst/>
          </a:prstGeom>
        </p:spPr>
      </p:pic>
    </p:spTree>
    <p:extLst>
      <p:ext uri="{BB962C8B-B14F-4D97-AF65-F5344CB8AC3E}">
        <p14:creationId xmlns:p14="http://schemas.microsoft.com/office/powerpoint/2010/main" val="23463949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747</Words>
  <Application>Microsoft Office PowerPoint</Application>
  <PresentationFormat>Widescreen</PresentationFormat>
  <Paragraphs>50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Times New Roman</vt:lpstr>
      <vt:lpstr>Office Theme</vt:lpstr>
      <vt:lpstr>Facial Expression Recognition from Face Profile Images</vt:lpstr>
      <vt:lpstr>Contents:</vt:lpstr>
      <vt:lpstr>Abstract:</vt:lpstr>
      <vt:lpstr>Project Goal:</vt:lpstr>
      <vt:lpstr>Methodologies: Data Exploration and Preprocessing:</vt:lpstr>
      <vt:lpstr>Algorithms used:</vt:lpstr>
      <vt:lpstr>Algorithms used: (contd)</vt:lpstr>
      <vt:lpstr>Algorithms used: (contd)</vt:lpstr>
      <vt:lpstr>Algorithms used: (contd)</vt:lpstr>
      <vt:lpstr>Final Results:</vt:lpstr>
      <vt:lpstr>Final Results: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Miriyala, Sree Harish Kumar</dc:creator>
  <cp:lastModifiedBy>Miriyala, Sree Harish Kumar</cp:lastModifiedBy>
  <cp:revision>2</cp:revision>
  <dcterms:created xsi:type="dcterms:W3CDTF">2024-12-14T04:00:13Z</dcterms:created>
  <dcterms:modified xsi:type="dcterms:W3CDTF">2024-12-14T08:43:57Z</dcterms:modified>
</cp:coreProperties>
</file>