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44" r:id="rId2"/>
  </p:sldMasterIdLst>
  <p:notesMasterIdLst>
    <p:notesMasterId r:id="rId18"/>
  </p:notesMasterIdLst>
  <p:handoutMasterIdLst>
    <p:handoutMasterId r:id="rId19"/>
  </p:handoutMasterIdLst>
  <p:sldIdLst>
    <p:sldId id="335" r:id="rId3"/>
    <p:sldId id="344" r:id="rId4"/>
    <p:sldId id="352" r:id="rId5"/>
    <p:sldId id="337" r:id="rId6"/>
    <p:sldId id="338" r:id="rId7"/>
    <p:sldId id="348" r:id="rId8"/>
    <p:sldId id="349" r:id="rId9"/>
    <p:sldId id="350" r:id="rId10"/>
    <p:sldId id="351" r:id="rId11"/>
    <p:sldId id="341" r:id="rId12"/>
    <p:sldId id="342" r:id="rId13"/>
    <p:sldId id="343" r:id="rId14"/>
    <p:sldId id="345" r:id="rId15"/>
    <p:sldId id="346"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4F01"/>
    <a:srgbClr val="303030"/>
    <a:srgbClr val="005FA9"/>
    <a:srgbClr val="22B297"/>
    <a:srgbClr val="6EC961"/>
    <a:srgbClr val="F0F003"/>
    <a:srgbClr val="072544"/>
    <a:srgbClr val="C97124"/>
    <a:srgbClr val="DDDDDD"/>
    <a:srgbClr val="FACB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67" autoAdjust="0"/>
  </p:normalViewPr>
  <p:slideViewPr>
    <p:cSldViewPr snapToGrid="0" showGuides="1">
      <p:cViewPr varScale="1">
        <p:scale>
          <a:sx n="66" d="100"/>
          <a:sy n="66" d="100"/>
        </p:scale>
        <p:origin x="720"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A4722E-8CA9-4D61-AB74-D9EE040A7E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9035D2-5BD9-45A4-AC3C-FC80188A72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163FA7-301C-4E65-B0E1-63045FA8C413}" type="datetimeFigureOut">
              <a:rPr lang="en-US" smtClean="0"/>
              <a:t>5/27/2023</a:t>
            </a:fld>
            <a:endParaRPr lang="en-US"/>
          </a:p>
        </p:txBody>
      </p:sp>
      <p:sp>
        <p:nvSpPr>
          <p:cNvPr id="4" name="Footer Placeholder 3">
            <a:extLst>
              <a:ext uri="{FF2B5EF4-FFF2-40B4-BE49-F238E27FC236}">
                <a16:creationId xmlns:a16="http://schemas.microsoft.com/office/drawing/2014/main" id="{87A3A713-28D4-42CB-A941-89E942AD66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770088-EDDF-436C-9673-6330508B61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4653D6-1586-431A-989C-D38E86A26B2A}" type="slidenum">
              <a:rPr lang="en-US" smtClean="0"/>
              <a:t>‹#›</a:t>
            </a:fld>
            <a:endParaRPr lang="en-US"/>
          </a:p>
        </p:txBody>
      </p:sp>
    </p:spTree>
    <p:extLst>
      <p:ext uri="{BB962C8B-B14F-4D97-AF65-F5344CB8AC3E}">
        <p14:creationId xmlns:p14="http://schemas.microsoft.com/office/powerpoint/2010/main" val="2948471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5/27/2023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322381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410A0-7071-4C83-9F90-4E9F22250601}"/>
              </a:ext>
            </a:extLst>
          </p:cNvPr>
          <p:cNvGrpSpPr/>
          <p:nvPr userDrawn="1"/>
        </p:nvGrpSpPr>
        <p:grpSpPr>
          <a:xfrm>
            <a:off x="688977" y="1"/>
            <a:ext cx="7126966" cy="6857999"/>
            <a:chOff x="688977" y="1"/>
            <a:chExt cx="7126966" cy="6857999"/>
          </a:xfrm>
        </p:grpSpPr>
        <p:sp>
          <p:nvSpPr>
            <p:cNvPr id="35" name="Freeform: Shape 34">
              <a:extLst>
                <a:ext uri="{FF2B5EF4-FFF2-40B4-BE49-F238E27FC236}">
                  <a16:creationId xmlns:a16="http://schemas.microsoft.com/office/drawing/2014/main" id="{C4055AA3-B445-4C68-B960-02DAD93B3604}"/>
                </a:ext>
              </a:extLst>
            </p:cNvPr>
            <p:cNvSpPr/>
            <p:nvPr/>
          </p:nvSpPr>
          <p:spPr>
            <a:xfrm>
              <a:off x="688977" y="1"/>
              <a:ext cx="806702" cy="6219310"/>
            </a:xfrm>
            <a:custGeom>
              <a:avLst/>
              <a:gdLst>
                <a:gd name="connsiteX0" fmla="*/ 0 w 806702"/>
                <a:gd name="connsiteY0" fmla="*/ 0 h 6219310"/>
                <a:gd name="connsiteX1" fmla="*/ 806702 w 806702"/>
                <a:gd name="connsiteY1" fmla="*/ 0 h 6219310"/>
                <a:gd name="connsiteX2" fmla="*/ 806702 w 806702"/>
                <a:gd name="connsiteY2" fmla="*/ 6219310 h 6219310"/>
                <a:gd name="connsiteX3" fmla="*/ 0 w 806702"/>
                <a:gd name="connsiteY3" fmla="*/ 5133344 h 6219310"/>
                <a:gd name="connsiteX4" fmla="*/ 0 w 806702"/>
                <a:gd name="connsiteY4" fmla="*/ 5133342 h 621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02" h="6219310">
                  <a:moveTo>
                    <a:pt x="0" y="0"/>
                  </a:moveTo>
                  <a:lnTo>
                    <a:pt x="806702" y="0"/>
                  </a:lnTo>
                  <a:lnTo>
                    <a:pt x="806702" y="6219310"/>
                  </a:lnTo>
                  <a:lnTo>
                    <a:pt x="0" y="5133344"/>
                  </a:lnTo>
                  <a:lnTo>
                    <a:pt x="0" y="513334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46AA02-0529-4C98-B382-C1E88A2DC349}"/>
                </a:ext>
              </a:extLst>
            </p:cNvPr>
            <p:cNvSpPr/>
            <p:nvPr/>
          </p:nvSpPr>
          <p:spPr>
            <a:xfrm>
              <a:off x="1495680" y="5376700"/>
              <a:ext cx="4910351" cy="1481300"/>
            </a:xfrm>
            <a:custGeom>
              <a:avLst/>
              <a:gdLst>
                <a:gd name="connsiteX0" fmla="*/ 0 w 3370463"/>
                <a:gd name="connsiteY0" fmla="*/ 0 h 1016764"/>
                <a:gd name="connsiteX1" fmla="*/ 3370463 w 3370463"/>
                <a:gd name="connsiteY1" fmla="*/ 1016764 h 1016764"/>
                <a:gd name="connsiteX2" fmla="*/ 1453239 w 3370463"/>
                <a:gd name="connsiteY2" fmla="*/ 1016764 h 1016764"/>
                <a:gd name="connsiteX3" fmla="*/ 0 w 3370463"/>
                <a:gd name="connsiteY3" fmla="*/ 578367 h 1016764"/>
              </a:gdLst>
              <a:ahLst/>
              <a:cxnLst>
                <a:cxn ang="0">
                  <a:pos x="connsiteX0" y="connsiteY0"/>
                </a:cxn>
                <a:cxn ang="0">
                  <a:pos x="connsiteX1" y="connsiteY1"/>
                </a:cxn>
                <a:cxn ang="0">
                  <a:pos x="connsiteX2" y="connsiteY2"/>
                </a:cxn>
                <a:cxn ang="0">
                  <a:pos x="connsiteX3" y="connsiteY3"/>
                </a:cxn>
              </a:cxnLst>
              <a:rect l="l" t="t" r="r" b="b"/>
              <a:pathLst>
                <a:path w="3370463" h="1016764">
                  <a:moveTo>
                    <a:pt x="0" y="0"/>
                  </a:moveTo>
                  <a:lnTo>
                    <a:pt x="3370463" y="1016764"/>
                  </a:lnTo>
                  <a:lnTo>
                    <a:pt x="1453239" y="1016764"/>
                  </a:lnTo>
                  <a:lnTo>
                    <a:pt x="0" y="5783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2D96B0-75C4-40EA-857C-6DEDCFA9B93B}"/>
                </a:ext>
              </a:extLst>
            </p:cNvPr>
            <p:cNvSpPr/>
            <p:nvPr/>
          </p:nvSpPr>
          <p:spPr>
            <a:xfrm>
              <a:off x="1871207" y="5489984"/>
              <a:ext cx="4534826" cy="1368016"/>
            </a:xfrm>
            <a:custGeom>
              <a:avLst/>
              <a:gdLst>
                <a:gd name="connsiteX0" fmla="*/ 0 w 3112703"/>
                <a:gd name="connsiteY0" fmla="*/ 0 h 939006"/>
                <a:gd name="connsiteX1" fmla="*/ 3112703 w 3112703"/>
                <a:gd name="connsiteY1" fmla="*/ 939006 h 939006"/>
                <a:gd name="connsiteX2" fmla="*/ 1690960 w 3112703"/>
                <a:gd name="connsiteY2" fmla="*/ 939006 h 939006"/>
                <a:gd name="connsiteX3" fmla="*/ 410619 w 3112703"/>
                <a:gd name="connsiteY3" fmla="*/ 552767 h 939006"/>
                <a:gd name="connsiteX4" fmla="*/ 410619 w 3112703"/>
                <a:gd name="connsiteY4" fmla="*/ 552768 h 93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2703" h="939006">
                  <a:moveTo>
                    <a:pt x="0" y="0"/>
                  </a:moveTo>
                  <a:lnTo>
                    <a:pt x="3112703" y="939006"/>
                  </a:lnTo>
                  <a:lnTo>
                    <a:pt x="1690960" y="939006"/>
                  </a:lnTo>
                  <a:lnTo>
                    <a:pt x="410619" y="552767"/>
                  </a:lnTo>
                  <a:lnTo>
                    <a:pt x="410619" y="55276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1B29736-F713-4CE6-A5C0-6354E0A34E27}"/>
                </a:ext>
              </a:extLst>
            </p:cNvPr>
            <p:cNvSpPr/>
            <p:nvPr/>
          </p:nvSpPr>
          <p:spPr>
            <a:xfrm>
              <a:off x="1730890" y="1"/>
              <a:ext cx="806702" cy="6108296"/>
            </a:xfrm>
            <a:custGeom>
              <a:avLst/>
              <a:gdLst>
                <a:gd name="connsiteX0" fmla="*/ 0 w 806702"/>
                <a:gd name="connsiteY0" fmla="*/ 0 h 6108296"/>
                <a:gd name="connsiteX1" fmla="*/ 806702 w 806702"/>
                <a:gd name="connsiteY1" fmla="*/ 0 h 6108296"/>
                <a:gd name="connsiteX2" fmla="*/ 806702 w 806702"/>
                <a:gd name="connsiteY2" fmla="*/ 6108296 h 6108296"/>
                <a:gd name="connsiteX3" fmla="*/ 0 w 806702"/>
                <a:gd name="connsiteY3" fmla="*/ 5022330 h 6108296"/>
                <a:gd name="connsiteX4" fmla="*/ 0 w 806702"/>
                <a:gd name="connsiteY4" fmla="*/ 5022328 h 6108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02" h="6108296">
                  <a:moveTo>
                    <a:pt x="0" y="0"/>
                  </a:moveTo>
                  <a:lnTo>
                    <a:pt x="806702" y="0"/>
                  </a:lnTo>
                  <a:lnTo>
                    <a:pt x="806702" y="6108296"/>
                  </a:lnTo>
                  <a:lnTo>
                    <a:pt x="0" y="5022330"/>
                  </a:lnTo>
                  <a:lnTo>
                    <a:pt x="0" y="502232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276D284-280E-4F69-AA2D-CC6CE47722CC}"/>
                </a:ext>
              </a:extLst>
            </p:cNvPr>
            <p:cNvSpPr/>
            <p:nvPr/>
          </p:nvSpPr>
          <p:spPr>
            <a:xfrm>
              <a:off x="2537592" y="5265686"/>
              <a:ext cx="5278351" cy="1592314"/>
            </a:xfrm>
            <a:custGeom>
              <a:avLst/>
              <a:gdLst>
                <a:gd name="connsiteX0" fmla="*/ 0 w 3623058"/>
                <a:gd name="connsiteY0" fmla="*/ 0 h 1092964"/>
                <a:gd name="connsiteX1" fmla="*/ 3623058 w 3623058"/>
                <a:gd name="connsiteY1" fmla="*/ 1092964 h 1092964"/>
                <a:gd name="connsiteX2" fmla="*/ 1705834 w 3623058"/>
                <a:gd name="connsiteY2" fmla="*/ 1092964 h 1092964"/>
                <a:gd name="connsiteX3" fmla="*/ 0 w 3623058"/>
                <a:gd name="connsiteY3" fmla="*/ 578367 h 1092964"/>
              </a:gdLst>
              <a:ahLst/>
              <a:cxnLst>
                <a:cxn ang="0">
                  <a:pos x="connsiteX0" y="connsiteY0"/>
                </a:cxn>
                <a:cxn ang="0">
                  <a:pos x="connsiteX1" y="connsiteY1"/>
                </a:cxn>
                <a:cxn ang="0">
                  <a:pos x="connsiteX2" y="connsiteY2"/>
                </a:cxn>
                <a:cxn ang="0">
                  <a:pos x="connsiteX3" y="connsiteY3"/>
                </a:cxn>
              </a:cxnLst>
              <a:rect l="l" t="t" r="r" b="b"/>
              <a:pathLst>
                <a:path w="3623058" h="1092964">
                  <a:moveTo>
                    <a:pt x="0" y="0"/>
                  </a:moveTo>
                  <a:lnTo>
                    <a:pt x="3623058" y="1092964"/>
                  </a:lnTo>
                  <a:lnTo>
                    <a:pt x="1705834" y="1092964"/>
                  </a:lnTo>
                  <a:lnTo>
                    <a:pt x="0" y="5783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b="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4220565"/>
            <a:ext cx="6987645" cy="1164236"/>
          </a:xfrm>
        </p:spPr>
        <p:txBody>
          <a:bodyPr anchor="t">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Your Footer Here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Rectangle 13">
            <a:extLst>
              <a:ext uri="{FF2B5EF4-FFF2-40B4-BE49-F238E27FC236}">
                <a16:creationId xmlns:a16="http://schemas.microsoft.com/office/drawing/2014/main" id="{53CEF50C-62FE-4F56-A8BE-DC8C27BF0562}"/>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2"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endParaRPr>
          </a:p>
        </p:txBody>
      </p:sp>
      <p:grpSp>
        <p:nvGrpSpPr>
          <p:cNvPr id="15" name="Group 14">
            <a:extLst>
              <a:ext uri="{FF2B5EF4-FFF2-40B4-BE49-F238E27FC236}">
                <a16:creationId xmlns:a16="http://schemas.microsoft.com/office/drawing/2014/main" id="{2552F6C6-D114-40E4-B2DC-11B3E5FA9C51}"/>
              </a:ext>
            </a:extLst>
          </p:cNvPr>
          <p:cNvGrpSpPr/>
          <p:nvPr userDrawn="1"/>
        </p:nvGrpSpPr>
        <p:grpSpPr>
          <a:xfrm>
            <a:off x="-1654908" y="-16654"/>
            <a:ext cx="1569183" cy="612144"/>
            <a:chOff x="-2096383" y="21447"/>
            <a:chExt cx="1569183" cy="612144"/>
          </a:xfrm>
        </p:grpSpPr>
        <p:sp>
          <p:nvSpPr>
            <p:cNvPr id="18" name="TextBox 17">
              <a:extLst>
                <a:ext uri="{FF2B5EF4-FFF2-40B4-BE49-F238E27FC236}">
                  <a16:creationId xmlns:a16="http://schemas.microsoft.com/office/drawing/2014/main" id="{AE6DE198-E35F-4DD8-BD39-28322275D78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9" name="TextBox 18">
              <a:extLst>
                <a:ext uri="{FF2B5EF4-FFF2-40B4-BE49-F238E27FC236}">
                  <a16:creationId xmlns:a16="http://schemas.microsoft.com/office/drawing/2014/main" id="{AD921AA4-5EBF-4C3C-B9B8-CF9FAADFBC29}"/>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22" name="Picture 21">
              <a:extLst>
                <a:ext uri="{FF2B5EF4-FFF2-40B4-BE49-F238E27FC236}">
                  <a16:creationId xmlns:a16="http://schemas.microsoft.com/office/drawing/2014/main" id="{6C7A5669-E57E-49C4-96DD-DEC92E103F31}"/>
                </a:ext>
              </a:extLst>
            </p:cNvPr>
            <p:cNvPicPr>
              <a:picLocks noChangeAspect="1"/>
            </p:cNvPicPr>
            <p:nvPr userDrawn="1"/>
          </p:nvPicPr>
          <p:blipFill>
            <a:blip r:embed="rId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87112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029839" y="4343400"/>
            <a:ext cx="947318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a:xfrm>
            <a:off x="10951856" y="5883275"/>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728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29839" y="3308581"/>
            <a:ext cx="9473184"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2029839" y="4777381"/>
            <a:ext cx="9473184"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a:xfrm>
            <a:off x="10951856" y="5883275"/>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144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Calibri" panose="020F0502020204030204" pitchFamily="34" charset="0"/>
                <a:cs typeface="Calibri" panose="020F0502020204030204" pitchFamily="34" charset="0"/>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alibri" panose="020F0502020204030204" pitchFamily="34" charset="0"/>
                <a:cs typeface="Calibri" panose="020F0502020204030204" pitchFamily="34" charset="0"/>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25040" y="3886200"/>
            <a:ext cx="9473184"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25040" y="4775200"/>
            <a:ext cx="9473184"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984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29839" y="685800"/>
            <a:ext cx="947318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029839" y="3505200"/>
            <a:ext cx="9473184"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029839" y="4343400"/>
            <a:ext cx="9473184"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a:xfrm>
            <a:off x="10951856" y="5883275"/>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738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7813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49149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30598" y="685800"/>
            <a:ext cx="7473455" cy="49149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5775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280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126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dirty="0"/>
              <a:t>Your Footer Here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412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9839" y="360154"/>
            <a:ext cx="9473184" cy="1371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29839" y="2046514"/>
            <a:ext cx="4349528" cy="355418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53493" y="2046515"/>
            <a:ext cx="4349529" cy="355418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Your Footer Here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376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30599" y="360154"/>
            <a:ext cx="9472425" cy="1371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30599" y="2046515"/>
            <a:ext cx="4352544"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30599" y="2937538"/>
            <a:ext cx="4352544" cy="2663163"/>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150480" y="2046515"/>
            <a:ext cx="4352544"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50480" y="2937538"/>
            <a:ext cx="4352544" cy="2663163"/>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p:txBody>
          <a:bodyPr/>
          <a:lstStyle/>
          <a:p>
            <a:r>
              <a:rPr lang="en-US"/>
              <a:t>Your Footer Here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5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Date</a:t>
            </a:r>
            <a:endParaRPr lang="en-US" dirty="0"/>
          </a:p>
        </p:txBody>
      </p:sp>
      <p:sp>
        <p:nvSpPr>
          <p:cNvPr id="4" name="Footer Placeholder 3"/>
          <p:cNvSpPr>
            <a:spLocks noGrp="1"/>
          </p:cNvSpPr>
          <p:nvPr>
            <p:ph type="ftr" sz="quarter" idx="11"/>
          </p:nvPr>
        </p:nvSpPr>
        <p:spPr/>
        <p:txBody>
          <a:bodyPr/>
          <a:lstStyle/>
          <a:p>
            <a:r>
              <a:rPr lang="en-US"/>
              <a:t>Your Footer Here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905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a:t>
            </a:r>
            <a:endParaRPr lang="en-US" dirty="0"/>
          </a:p>
        </p:txBody>
      </p:sp>
      <p:sp>
        <p:nvSpPr>
          <p:cNvPr id="3" name="Footer Placeholder 2"/>
          <p:cNvSpPr>
            <a:spLocks noGrp="1"/>
          </p:cNvSpPr>
          <p:nvPr>
            <p:ph type="ftr" sz="quarter" idx="11"/>
          </p:nvPr>
        </p:nvSpPr>
        <p:spPr/>
        <p:txBody>
          <a:bodyPr/>
          <a:lstStyle/>
          <a:p>
            <a:r>
              <a:rPr lang="en-US"/>
              <a:t>Your Footer Here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173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0599"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6095999" y="685799"/>
            <a:ext cx="540702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0599"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Your Footer Here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300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29839" y="685800"/>
            <a:ext cx="9473184"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2029839" y="4343400"/>
            <a:ext cx="947318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Your Footer Here</a:t>
            </a:r>
            <a:endParaRPr lang="en-US" dirty="0"/>
          </a:p>
        </p:txBody>
      </p:sp>
      <p:sp>
        <p:nvSpPr>
          <p:cNvPr id="6" name="Slide Number Placeholder 5"/>
          <p:cNvSpPr>
            <a:spLocks noGrp="1"/>
          </p:cNvSpPr>
          <p:nvPr>
            <p:ph type="sldNum" sz="quarter" idx="12"/>
          </p:nvPr>
        </p:nvSpPr>
        <p:spPr>
          <a:xfrm>
            <a:off x="10951856" y="5883275"/>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675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presentationgo.com/"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0599" y="360154"/>
            <a:ext cx="9472425" cy="1371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30598" y="2046515"/>
            <a:ext cx="9472425" cy="355418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Calibri" panose="020F0502020204030204" pitchFamily="34" charset="0"/>
                <a:cs typeface="Calibri" panose="020F0502020204030204" pitchFamily="34" charset="0"/>
              </a:defRPr>
            </a:lvl1pPr>
          </a:lstStyle>
          <a:p>
            <a:r>
              <a:rPr lang="en-US"/>
              <a:t>Date</a:t>
            </a:r>
            <a:endParaRPr lang="en-US" dirty="0"/>
          </a:p>
        </p:txBody>
      </p:sp>
      <p:sp>
        <p:nvSpPr>
          <p:cNvPr id="5" name="Footer Placeholder 4"/>
          <p:cNvSpPr>
            <a:spLocks noGrp="1"/>
          </p:cNvSpPr>
          <p:nvPr>
            <p:ph type="ftr" sz="quarter" idx="3"/>
          </p:nvPr>
        </p:nvSpPr>
        <p:spPr>
          <a:xfrm>
            <a:off x="3317065" y="5883275"/>
            <a:ext cx="6339391" cy="365125"/>
          </a:xfrm>
          <a:prstGeom prst="rect">
            <a:avLst/>
          </a:prstGeom>
        </p:spPr>
        <p:txBody>
          <a:bodyPr vert="horz" lIns="91440" tIns="45720" rIns="91440" bIns="45720" rtlCol="0" anchor="ctr"/>
          <a:lstStyle>
            <a:lvl1pPr algn="l">
              <a:defRPr sz="1000" b="0" i="0">
                <a:solidFill>
                  <a:schemeClr val="tx1"/>
                </a:solidFill>
                <a:effectLst/>
                <a:latin typeface="Calibri" panose="020F0502020204030204" pitchFamily="34" charset="0"/>
                <a:cs typeface="Calibri" panose="020F0502020204030204" pitchFamily="34" charset="0"/>
              </a:defRPr>
            </a:lvl1pPr>
          </a:lstStyle>
          <a:p>
            <a:r>
              <a:rPr lang="en-US"/>
              <a:t>Your Footer Here</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grpSp>
        <p:nvGrpSpPr>
          <p:cNvPr id="32" name="Group 31">
            <a:extLst>
              <a:ext uri="{FF2B5EF4-FFF2-40B4-BE49-F238E27FC236}">
                <a16:creationId xmlns:a16="http://schemas.microsoft.com/office/drawing/2014/main" id="{27E48170-950B-4D71-A86C-0E4CCB8BF411}"/>
              </a:ext>
            </a:extLst>
          </p:cNvPr>
          <p:cNvGrpSpPr/>
          <p:nvPr userDrawn="1"/>
        </p:nvGrpSpPr>
        <p:grpSpPr>
          <a:xfrm>
            <a:off x="209044" y="0"/>
            <a:ext cx="4891947" cy="6858000"/>
            <a:chOff x="4657672" y="0"/>
            <a:chExt cx="4891947" cy="6858000"/>
          </a:xfrm>
        </p:grpSpPr>
        <p:sp>
          <p:nvSpPr>
            <p:cNvPr id="33" name="Freeform: Shape 32">
              <a:extLst>
                <a:ext uri="{FF2B5EF4-FFF2-40B4-BE49-F238E27FC236}">
                  <a16:creationId xmlns:a16="http://schemas.microsoft.com/office/drawing/2014/main" id="{85568B2B-F48B-4541-8077-A4D2EEDC4594}"/>
                </a:ext>
              </a:extLst>
            </p:cNvPr>
            <p:cNvSpPr/>
            <p:nvPr/>
          </p:nvSpPr>
          <p:spPr>
            <a:xfrm>
              <a:off x="4657672" y="0"/>
              <a:ext cx="553720" cy="6419604"/>
            </a:xfrm>
            <a:custGeom>
              <a:avLst/>
              <a:gdLst>
                <a:gd name="connsiteX0" fmla="*/ 0 w 553720"/>
                <a:gd name="connsiteY0" fmla="*/ 0 h 6419604"/>
                <a:gd name="connsiteX1" fmla="*/ 553720 w 553720"/>
                <a:gd name="connsiteY1" fmla="*/ 0 h 6419604"/>
                <a:gd name="connsiteX2" fmla="*/ 553720 w 553720"/>
                <a:gd name="connsiteY2" fmla="*/ 6419604 h 6419604"/>
                <a:gd name="connsiteX3" fmla="*/ 0 w 553720"/>
                <a:gd name="connsiteY3" fmla="*/ 5674197 h 6419604"/>
                <a:gd name="connsiteX4" fmla="*/ 0 w 553720"/>
                <a:gd name="connsiteY4" fmla="*/ 5674196 h 641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6419604">
                  <a:moveTo>
                    <a:pt x="0" y="0"/>
                  </a:moveTo>
                  <a:lnTo>
                    <a:pt x="553720" y="0"/>
                  </a:lnTo>
                  <a:lnTo>
                    <a:pt x="553720" y="6419604"/>
                  </a:lnTo>
                  <a:lnTo>
                    <a:pt x="0" y="5674197"/>
                  </a:lnTo>
                  <a:lnTo>
                    <a:pt x="0" y="567419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7E72E4B-71D2-4D32-BE37-FBA85CDAFFD7}"/>
                </a:ext>
              </a:extLst>
            </p:cNvPr>
            <p:cNvSpPr/>
            <p:nvPr/>
          </p:nvSpPr>
          <p:spPr>
            <a:xfrm>
              <a:off x="5211393" y="5841236"/>
              <a:ext cx="3370463" cy="1016764"/>
            </a:xfrm>
            <a:custGeom>
              <a:avLst/>
              <a:gdLst>
                <a:gd name="connsiteX0" fmla="*/ 0 w 3370463"/>
                <a:gd name="connsiteY0" fmla="*/ 0 h 1016764"/>
                <a:gd name="connsiteX1" fmla="*/ 3370463 w 3370463"/>
                <a:gd name="connsiteY1" fmla="*/ 1016764 h 1016764"/>
                <a:gd name="connsiteX2" fmla="*/ 1453239 w 3370463"/>
                <a:gd name="connsiteY2" fmla="*/ 1016764 h 1016764"/>
                <a:gd name="connsiteX3" fmla="*/ 0 w 3370463"/>
                <a:gd name="connsiteY3" fmla="*/ 578367 h 1016764"/>
              </a:gdLst>
              <a:ahLst/>
              <a:cxnLst>
                <a:cxn ang="0">
                  <a:pos x="connsiteX0" y="connsiteY0"/>
                </a:cxn>
                <a:cxn ang="0">
                  <a:pos x="connsiteX1" y="connsiteY1"/>
                </a:cxn>
                <a:cxn ang="0">
                  <a:pos x="connsiteX2" y="connsiteY2"/>
                </a:cxn>
                <a:cxn ang="0">
                  <a:pos x="connsiteX3" y="connsiteY3"/>
                </a:cxn>
              </a:cxnLst>
              <a:rect l="l" t="t" r="r" b="b"/>
              <a:pathLst>
                <a:path w="3370463" h="1016764">
                  <a:moveTo>
                    <a:pt x="0" y="0"/>
                  </a:moveTo>
                  <a:lnTo>
                    <a:pt x="3370463" y="1016764"/>
                  </a:lnTo>
                  <a:lnTo>
                    <a:pt x="1453239" y="1016764"/>
                  </a:lnTo>
                  <a:lnTo>
                    <a:pt x="0" y="5783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D44DB6C-6DD9-407D-8603-EBB2B6472D9D}"/>
                </a:ext>
              </a:extLst>
            </p:cNvPr>
            <p:cNvSpPr/>
            <p:nvPr/>
          </p:nvSpPr>
          <p:spPr>
            <a:xfrm>
              <a:off x="5469154" y="5918994"/>
              <a:ext cx="3112703" cy="939006"/>
            </a:xfrm>
            <a:custGeom>
              <a:avLst/>
              <a:gdLst>
                <a:gd name="connsiteX0" fmla="*/ 0 w 3112703"/>
                <a:gd name="connsiteY0" fmla="*/ 0 h 939006"/>
                <a:gd name="connsiteX1" fmla="*/ 3112703 w 3112703"/>
                <a:gd name="connsiteY1" fmla="*/ 939006 h 939006"/>
                <a:gd name="connsiteX2" fmla="*/ 1690960 w 3112703"/>
                <a:gd name="connsiteY2" fmla="*/ 939006 h 939006"/>
                <a:gd name="connsiteX3" fmla="*/ 410619 w 3112703"/>
                <a:gd name="connsiteY3" fmla="*/ 552767 h 939006"/>
                <a:gd name="connsiteX4" fmla="*/ 410619 w 3112703"/>
                <a:gd name="connsiteY4" fmla="*/ 552768 h 93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2703" h="939006">
                  <a:moveTo>
                    <a:pt x="0" y="0"/>
                  </a:moveTo>
                  <a:lnTo>
                    <a:pt x="3112703" y="939006"/>
                  </a:lnTo>
                  <a:lnTo>
                    <a:pt x="1690960" y="939006"/>
                  </a:lnTo>
                  <a:lnTo>
                    <a:pt x="410619" y="552767"/>
                  </a:lnTo>
                  <a:lnTo>
                    <a:pt x="410619" y="55276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C525FD1-429A-4126-9546-78E5A68EF85F}"/>
                </a:ext>
              </a:extLst>
            </p:cNvPr>
            <p:cNvSpPr/>
            <p:nvPr/>
          </p:nvSpPr>
          <p:spPr>
            <a:xfrm>
              <a:off x="5372841" y="0"/>
              <a:ext cx="553720" cy="6343404"/>
            </a:xfrm>
            <a:custGeom>
              <a:avLst/>
              <a:gdLst>
                <a:gd name="connsiteX0" fmla="*/ 0 w 553720"/>
                <a:gd name="connsiteY0" fmla="*/ 0 h 6343404"/>
                <a:gd name="connsiteX1" fmla="*/ 553720 w 553720"/>
                <a:gd name="connsiteY1" fmla="*/ 0 h 6343404"/>
                <a:gd name="connsiteX2" fmla="*/ 553720 w 553720"/>
                <a:gd name="connsiteY2" fmla="*/ 6343404 h 6343404"/>
                <a:gd name="connsiteX3" fmla="*/ 0 w 553720"/>
                <a:gd name="connsiteY3" fmla="*/ 5597997 h 6343404"/>
                <a:gd name="connsiteX4" fmla="*/ 0 w 553720"/>
                <a:gd name="connsiteY4" fmla="*/ 5597996 h 634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6343404">
                  <a:moveTo>
                    <a:pt x="0" y="0"/>
                  </a:moveTo>
                  <a:lnTo>
                    <a:pt x="553720" y="0"/>
                  </a:lnTo>
                  <a:lnTo>
                    <a:pt x="553720" y="6343404"/>
                  </a:lnTo>
                  <a:lnTo>
                    <a:pt x="0" y="5597997"/>
                  </a:lnTo>
                  <a:lnTo>
                    <a:pt x="0" y="559799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D8F5D6E-BC6C-4011-B089-6D895E293610}"/>
                </a:ext>
              </a:extLst>
            </p:cNvPr>
            <p:cNvSpPr/>
            <p:nvPr/>
          </p:nvSpPr>
          <p:spPr>
            <a:xfrm>
              <a:off x="5926561" y="5765036"/>
              <a:ext cx="3623058" cy="1092964"/>
            </a:xfrm>
            <a:custGeom>
              <a:avLst/>
              <a:gdLst>
                <a:gd name="connsiteX0" fmla="*/ 0 w 3623058"/>
                <a:gd name="connsiteY0" fmla="*/ 0 h 1092964"/>
                <a:gd name="connsiteX1" fmla="*/ 3623058 w 3623058"/>
                <a:gd name="connsiteY1" fmla="*/ 1092964 h 1092964"/>
                <a:gd name="connsiteX2" fmla="*/ 1705834 w 3623058"/>
                <a:gd name="connsiteY2" fmla="*/ 1092964 h 1092964"/>
                <a:gd name="connsiteX3" fmla="*/ 0 w 3623058"/>
                <a:gd name="connsiteY3" fmla="*/ 578367 h 1092964"/>
              </a:gdLst>
              <a:ahLst/>
              <a:cxnLst>
                <a:cxn ang="0">
                  <a:pos x="connsiteX0" y="connsiteY0"/>
                </a:cxn>
                <a:cxn ang="0">
                  <a:pos x="connsiteX1" y="connsiteY1"/>
                </a:cxn>
                <a:cxn ang="0">
                  <a:pos x="connsiteX2" y="connsiteY2"/>
                </a:cxn>
                <a:cxn ang="0">
                  <a:pos x="connsiteX3" y="connsiteY3"/>
                </a:cxn>
              </a:cxnLst>
              <a:rect l="l" t="t" r="r" b="b"/>
              <a:pathLst>
                <a:path w="3623058" h="1092964">
                  <a:moveTo>
                    <a:pt x="0" y="0"/>
                  </a:moveTo>
                  <a:lnTo>
                    <a:pt x="3623058" y="1092964"/>
                  </a:lnTo>
                  <a:lnTo>
                    <a:pt x="1705834" y="1092964"/>
                  </a:lnTo>
                  <a:lnTo>
                    <a:pt x="0" y="5783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6E6067C-EDB9-416F-B9AA-B6D2F88F87DE}"/>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7"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endParaRPr>
          </a:p>
        </p:txBody>
      </p:sp>
      <p:grpSp>
        <p:nvGrpSpPr>
          <p:cNvPr id="19" name="Group 18">
            <a:extLst>
              <a:ext uri="{FF2B5EF4-FFF2-40B4-BE49-F238E27FC236}">
                <a16:creationId xmlns:a16="http://schemas.microsoft.com/office/drawing/2014/main" id="{3831341F-27B1-4E83-97F6-0AD8ABC311C0}"/>
              </a:ext>
            </a:extLst>
          </p:cNvPr>
          <p:cNvGrpSpPr/>
          <p:nvPr userDrawn="1"/>
        </p:nvGrpSpPr>
        <p:grpSpPr>
          <a:xfrm>
            <a:off x="-1654908" y="-16654"/>
            <a:ext cx="1569183" cy="612144"/>
            <a:chOff x="-2096383" y="21447"/>
            <a:chExt cx="1569183" cy="612144"/>
          </a:xfrm>
        </p:grpSpPr>
        <p:sp>
          <p:nvSpPr>
            <p:cNvPr id="20" name="TextBox 19">
              <a:extLst>
                <a:ext uri="{FF2B5EF4-FFF2-40B4-BE49-F238E27FC236}">
                  <a16:creationId xmlns:a16="http://schemas.microsoft.com/office/drawing/2014/main" id="{E74E4033-B5E8-4C9C-AE89-B6A91040763F}"/>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21" name="TextBox 20">
              <a:extLst>
                <a:ext uri="{FF2B5EF4-FFF2-40B4-BE49-F238E27FC236}">
                  <a16:creationId xmlns:a16="http://schemas.microsoft.com/office/drawing/2014/main" id="{22EA3C36-531F-4A93-A124-15264A4E655C}"/>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22" name="Picture 21">
              <a:extLst>
                <a:ext uri="{FF2B5EF4-FFF2-40B4-BE49-F238E27FC236}">
                  <a16:creationId xmlns:a16="http://schemas.microsoft.com/office/drawing/2014/main" id="{E125712D-C18D-4345-9192-07F246E2C465}"/>
                </a:ext>
              </a:extLst>
            </p:cNvPr>
            <p:cNvPicPr>
              <a:picLocks noChangeAspect="1"/>
            </p:cNvPicPr>
            <p:nvPr userDrawn="1"/>
          </p:nvPicPr>
          <p:blipFill>
            <a:blip r:embed="rId18"/>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68130012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4" r:id="rId9"/>
    <p:sldLayoutId id="2147483875" r:id="rId10"/>
    <p:sldLayoutId id="2147483876" r:id="rId11"/>
    <p:sldLayoutId id="2147483877" r:id="rId12"/>
    <p:sldLayoutId id="2147483878" r:id="rId13"/>
    <p:sldLayoutId id="2147483879" r:id="rId14"/>
    <p:sldLayoutId id="2147483880" r:id="rId15"/>
  </p:sldLayoutIdLst>
  <p:hf hdr="0"/>
  <p:txStyles>
    <p:titleStyle>
      <a:lvl1pPr algn="ctr" defTabSz="457200" rtl="0" eaLnBrk="1" latinLnBrk="0" hangingPunct="1">
        <a:spcBef>
          <a:spcPct val="0"/>
        </a:spcBef>
        <a:buNone/>
        <a:defRPr sz="4000" b="1" kern="1200" cap="none">
          <a:ln w="3175" cmpd="sng">
            <a:noFill/>
          </a:ln>
          <a:solidFill>
            <a:schemeClr val="tx1">
              <a:lumMod val="50000"/>
            </a:schemeClr>
          </a:solidFill>
          <a:effectLst/>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Calibri" panose="020F0502020204030204" pitchFamily="34" charset="0"/>
          <a:ea typeface="+mn-ea"/>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Calibri" panose="020F0502020204030204" pitchFamily="34" charset="0"/>
          <a:ea typeface="+mn-ea"/>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Calibri" panose="020F0502020204030204" pitchFamily="34" charset="0"/>
          <a:ea typeface="+mn-ea"/>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5/27/2023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1593897869"/>
      </p:ext>
    </p:ext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itsourcecode.com/free-projects/python-projects/online-assignment-submission-system-in-django-with-source-code/" TargetMode="External"/><Relationship Id="rId2" Type="http://schemas.openxmlformats.org/officeDocument/2006/relationships/hyperlink" Target="http://ir.aiktclibrary.org:8080/xmlui/bitstream/handle/123456789/3608/16CO16.pdf?sequence=1&amp;isAllowed=y" TargetMode="External"/><Relationship Id="rId1" Type="http://schemas.openxmlformats.org/officeDocument/2006/relationships/slideLayout" Target="../slideLayouts/slideLayout7.xml"/><Relationship Id="rId6" Type="http://schemas.openxmlformats.org/officeDocument/2006/relationships/hyperlink" Target="https://youtu.be/TAg4eYLkZfk" TargetMode="External"/><Relationship Id="rId5" Type="http://schemas.openxmlformats.org/officeDocument/2006/relationships/hyperlink" Target="https://youtu.be/vQLwo49nE4o" TargetMode="External"/><Relationship Id="rId4" Type="http://schemas.openxmlformats.org/officeDocument/2006/relationships/hyperlink" Target="https://youtu.be/OLrC4J2-pv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D0D48-696B-4896-8F6F-B19AA59A6AE6}"/>
              </a:ext>
            </a:extLst>
          </p:cNvPr>
          <p:cNvSpPr>
            <a:spLocks noGrp="1"/>
          </p:cNvSpPr>
          <p:nvPr>
            <p:ph type="ctrTitle"/>
          </p:nvPr>
        </p:nvSpPr>
        <p:spPr>
          <a:xfrm>
            <a:off x="2367816" y="1357162"/>
            <a:ext cx="7979342" cy="2675823"/>
          </a:xfrm>
        </p:spPr>
        <p:txBody>
          <a:bodyPr>
            <a:normAutofit/>
          </a:bodyPr>
          <a:lstStyle/>
          <a:p>
            <a:r>
              <a:rPr lang="en-US" b="1" dirty="0">
                <a:effectLst>
                  <a:outerShdw blurRad="38100" dist="38100" dir="2700000" algn="tl">
                    <a:srgbClr val="000000">
                      <a:alpha val="43137"/>
                    </a:srgbClr>
                  </a:outerShdw>
                </a:effectLst>
              </a:rPr>
              <a:t>ONLINE ASSIGNMENT      MANAGEMENT SYSTEM</a:t>
            </a:r>
          </a:p>
        </p:txBody>
      </p:sp>
      <p:sp>
        <p:nvSpPr>
          <p:cNvPr id="5" name="Subtitle 4">
            <a:extLst>
              <a:ext uri="{FF2B5EF4-FFF2-40B4-BE49-F238E27FC236}">
                <a16:creationId xmlns:a16="http://schemas.microsoft.com/office/drawing/2014/main" id="{B239C1AF-BC69-40CE-935D-B07D61F1128C}"/>
              </a:ext>
            </a:extLst>
          </p:cNvPr>
          <p:cNvSpPr>
            <a:spLocks noGrp="1"/>
          </p:cNvSpPr>
          <p:nvPr>
            <p:ph type="subTitle" idx="1"/>
          </p:nvPr>
        </p:nvSpPr>
        <p:spPr>
          <a:xfrm>
            <a:off x="7199698" y="5596977"/>
            <a:ext cx="4784588" cy="938576"/>
          </a:xfrm>
        </p:spPr>
        <p:txBody>
          <a:bodyPr>
            <a:normAutofit/>
          </a:bodyPr>
          <a:lstStyle/>
          <a:p>
            <a:r>
              <a:rPr lang="en-US" sz="2000" dirty="0"/>
              <a:t>Submitted By : Anushka Prashanth</a:t>
            </a:r>
          </a:p>
          <a:p>
            <a:r>
              <a:rPr lang="en-US" sz="2000" dirty="0"/>
              <a:t>22PMC116</a:t>
            </a:r>
          </a:p>
        </p:txBody>
      </p:sp>
    </p:spTree>
    <p:extLst>
      <p:ext uri="{BB962C8B-B14F-4D97-AF65-F5344CB8AC3E}">
        <p14:creationId xmlns:p14="http://schemas.microsoft.com/office/powerpoint/2010/main" val="1655416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ext uri="{BEBA8EAE-BF5A-486C-A8C5-ECC9F3942E4B}">
                <a14:imgProps xmlns:a14="http://schemas.microsoft.com/office/drawing/2010/main">
                  <a14:imgLayer r:embed="rId3">
                    <a14:imgEffect>
                      <a14:artisticMarker trans="19000"/>
                    </a14:imgEffect>
                  </a14:imgLayer>
                </a14:imgProps>
              </a:ext>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B8E796-A35C-98D3-46D4-B39E04C585A3}"/>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22922" y="182880"/>
            <a:ext cx="4957011" cy="3341871"/>
          </a:xfrm>
          <a:prstGeom prst="rect">
            <a:avLst/>
          </a:prstGeom>
        </p:spPr>
        <p:style>
          <a:lnRef idx="2">
            <a:schemeClr val="accent1"/>
          </a:lnRef>
          <a:fillRef idx="1">
            <a:schemeClr val="lt1"/>
          </a:fillRef>
          <a:effectRef idx="0">
            <a:schemeClr val="accent1"/>
          </a:effectRef>
          <a:fontRef idx="minor">
            <a:schemeClr val="dk1"/>
          </a:fontRef>
        </p:style>
      </p:pic>
      <p:sp>
        <p:nvSpPr>
          <p:cNvPr id="13" name="Rectangle 12">
            <a:extLst>
              <a:ext uri="{FF2B5EF4-FFF2-40B4-BE49-F238E27FC236}">
                <a16:creationId xmlns:a16="http://schemas.microsoft.com/office/drawing/2014/main" id="{0F1DA89E-4C52-F029-430E-4D0677901FCB}"/>
              </a:ext>
            </a:extLst>
          </p:cNvPr>
          <p:cNvSpPr/>
          <p:nvPr/>
        </p:nvSpPr>
        <p:spPr>
          <a:xfrm>
            <a:off x="7099836" y="77002"/>
            <a:ext cx="2404889" cy="461665"/>
          </a:xfrm>
          <a:prstGeom prst="rect">
            <a:avLst/>
          </a:prstGeom>
          <a:noFill/>
        </p:spPr>
        <p:txBody>
          <a:bodyPr wrap="none" lIns="91440" tIns="45720" rIns="91440" bIns="45720">
            <a:spAutoFit/>
          </a:bodyPr>
          <a:lstStyle/>
          <a:p>
            <a:pPr algn="ctr"/>
            <a:r>
              <a:rPr lang="en-US" sz="2400" b="1" cap="none" spc="0" dirty="0">
                <a:ln w="0"/>
                <a:solidFill>
                  <a:schemeClr val="accent1"/>
                </a:solidFill>
                <a:effectLst>
                  <a:outerShdw blurRad="38100" dist="38100" dir="2700000" algn="tl">
                    <a:srgbClr val="000000">
                      <a:alpha val="43137"/>
                    </a:srgbClr>
                  </a:outerShdw>
                </a:effectLst>
              </a:rPr>
              <a:t>Notice By College</a:t>
            </a:r>
          </a:p>
        </p:txBody>
      </p:sp>
      <p:sp>
        <p:nvSpPr>
          <p:cNvPr id="14" name="TextBox 13">
            <a:extLst>
              <a:ext uri="{FF2B5EF4-FFF2-40B4-BE49-F238E27FC236}">
                <a16:creationId xmlns:a16="http://schemas.microsoft.com/office/drawing/2014/main" id="{425ADA03-4C31-F296-937A-96AB76F7D293}"/>
              </a:ext>
            </a:extLst>
          </p:cNvPr>
          <p:cNvSpPr txBox="1"/>
          <p:nvPr/>
        </p:nvSpPr>
        <p:spPr>
          <a:xfrm>
            <a:off x="7122695" y="609600"/>
            <a:ext cx="4600876" cy="1944303"/>
          </a:xfrm>
          <a:prstGeom prst="rect">
            <a:avLst/>
          </a:prstGeom>
          <a:noFill/>
        </p:spPr>
        <p:txBody>
          <a:bodyPr wrap="square" rtlCol="0">
            <a:spAutoFit/>
          </a:bodyPr>
          <a:lstStyle/>
          <a:p>
            <a:pPr algn="just">
              <a:lnSpc>
                <a:spcPct val="150000"/>
              </a:lnSpc>
            </a:pPr>
            <a:r>
              <a:rPr lang="en-IN" sz="2000" b="1" i="1" dirty="0"/>
              <a:t>Here the admin shares the important message or announcements and the student and teachers can view it on their home page.</a:t>
            </a:r>
          </a:p>
        </p:txBody>
      </p:sp>
      <p:pic>
        <p:nvPicPr>
          <p:cNvPr id="17" name="Picture 16">
            <a:extLst>
              <a:ext uri="{FF2B5EF4-FFF2-40B4-BE49-F238E27FC236}">
                <a16:creationId xmlns:a16="http://schemas.microsoft.com/office/drawing/2014/main" id="{C4F4E6EF-34A2-88C8-BB4C-69ACA2F86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8536" y="3914194"/>
            <a:ext cx="4600875" cy="2866804"/>
          </a:xfrm>
          <a:prstGeom prst="rect">
            <a:avLst/>
          </a:prstGeom>
        </p:spPr>
      </p:pic>
      <p:sp>
        <p:nvSpPr>
          <p:cNvPr id="19" name="Rectangle 18">
            <a:extLst>
              <a:ext uri="{FF2B5EF4-FFF2-40B4-BE49-F238E27FC236}">
                <a16:creationId xmlns:a16="http://schemas.microsoft.com/office/drawing/2014/main" id="{D5CA4D92-AD6E-D4A9-E643-B4DA690BBEC7}"/>
              </a:ext>
            </a:extLst>
          </p:cNvPr>
          <p:cNvSpPr/>
          <p:nvPr/>
        </p:nvSpPr>
        <p:spPr>
          <a:xfrm>
            <a:off x="3947856" y="4472674"/>
            <a:ext cx="2314480" cy="461665"/>
          </a:xfrm>
          <a:prstGeom prst="rect">
            <a:avLst/>
          </a:prstGeom>
          <a:noFill/>
        </p:spPr>
        <p:txBody>
          <a:bodyPr wrap="none" lIns="91440" tIns="45720" rIns="91440" bIns="45720">
            <a:spAutoFit/>
          </a:bodyPr>
          <a:lstStyle/>
          <a:p>
            <a:pPr algn="ctr"/>
            <a:r>
              <a:rPr lang="en-US" sz="2400" b="1" cap="none" spc="0" dirty="0">
                <a:ln w="0"/>
                <a:solidFill>
                  <a:schemeClr val="accent1"/>
                </a:solidFill>
                <a:effectLst>
                  <a:outerShdw blurRad="38100" dist="38100" dir="2700000" algn="tl">
                    <a:srgbClr val="000000">
                      <a:alpha val="43137"/>
                    </a:srgbClr>
                  </a:outerShdw>
                </a:effectLst>
              </a:rPr>
              <a:t>News By teacher</a:t>
            </a:r>
          </a:p>
        </p:txBody>
      </p:sp>
      <p:sp>
        <p:nvSpPr>
          <p:cNvPr id="20" name="TextBox 19">
            <a:extLst>
              <a:ext uri="{FF2B5EF4-FFF2-40B4-BE49-F238E27FC236}">
                <a16:creationId xmlns:a16="http://schemas.microsoft.com/office/drawing/2014/main" id="{276EF612-FBAC-22C2-0D05-246D50ECC79E}"/>
              </a:ext>
            </a:extLst>
          </p:cNvPr>
          <p:cNvSpPr txBox="1"/>
          <p:nvPr/>
        </p:nvSpPr>
        <p:spPr>
          <a:xfrm>
            <a:off x="3917482" y="4934339"/>
            <a:ext cx="3403133" cy="1429622"/>
          </a:xfrm>
          <a:prstGeom prst="rect">
            <a:avLst/>
          </a:prstGeom>
          <a:noFill/>
        </p:spPr>
        <p:txBody>
          <a:bodyPr wrap="square" rtlCol="0">
            <a:spAutoFit/>
          </a:bodyPr>
          <a:lstStyle/>
          <a:p>
            <a:pPr>
              <a:lnSpc>
                <a:spcPct val="150000"/>
              </a:lnSpc>
            </a:pPr>
            <a:r>
              <a:rPr lang="en-IN" sz="2000" b="1" i="1" dirty="0"/>
              <a:t>Here by using this feature teacher can share important information to students.</a:t>
            </a:r>
          </a:p>
        </p:txBody>
      </p:sp>
    </p:spTree>
    <p:extLst>
      <p:ext uri="{BB962C8B-B14F-4D97-AF65-F5344CB8AC3E}">
        <p14:creationId xmlns:p14="http://schemas.microsoft.com/office/powerpoint/2010/main" val="22622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arn(inVertic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150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down)">
                                      <p:cBhvr>
                                        <p:cTn id="26" dur="5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wipe(down)">
                                      <p:cBhvr>
                                        <p:cTn id="3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1029F-8812-2D14-C07C-1B63CFD2DB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5921" y="131982"/>
            <a:ext cx="5041952" cy="2611217"/>
          </a:xfrm>
          <a:prstGeom prst="rect">
            <a:avLst/>
          </a:prstGeom>
        </p:spPr>
      </p:pic>
      <p:sp>
        <p:nvSpPr>
          <p:cNvPr id="7" name="Rectangle 6">
            <a:extLst>
              <a:ext uri="{FF2B5EF4-FFF2-40B4-BE49-F238E27FC236}">
                <a16:creationId xmlns:a16="http://schemas.microsoft.com/office/drawing/2014/main" id="{ACAA96BD-6A1F-2348-4FF4-2AD89DCC298F}"/>
              </a:ext>
            </a:extLst>
          </p:cNvPr>
          <p:cNvSpPr/>
          <p:nvPr/>
        </p:nvSpPr>
        <p:spPr>
          <a:xfrm>
            <a:off x="7516434" y="0"/>
            <a:ext cx="2722540" cy="461665"/>
          </a:xfrm>
          <a:prstGeom prst="rect">
            <a:avLst/>
          </a:prstGeom>
          <a:noFill/>
        </p:spPr>
        <p:txBody>
          <a:bodyPr wrap="none" lIns="91440" tIns="45720" rIns="91440" bIns="45720">
            <a:spAutoFit/>
          </a:bodyPr>
          <a:lstStyle/>
          <a:p>
            <a:pPr algn="ctr"/>
            <a:r>
              <a:rPr lang="en-US" sz="2400" b="1" dirty="0">
                <a:ln w="0"/>
                <a:solidFill>
                  <a:schemeClr val="accent1"/>
                </a:solidFill>
                <a:effectLst>
                  <a:outerShdw blurRad="38100" dist="38100" dir="2700000" algn="tl">
                    <a:srgbClr val="000000">
                      <a:alpha val="43137"/>
                    </a:srgbClr>
                  </a:outerShdw>
                </a:effectLst>
              </a:rPr>
              <a:t>Subject wise Report</a:t>
            </a:r>
            <a:endParaRPr lang="en-US" sz="2400" b="1" cap="none" spc="0" dirty="0">
              <a:ln w="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191332D-C8B7-AF22-6FD3-6D2921D3F171}"/>
              </a:ext>
            </a:extLst>
          </p:cNvPr>
          <p:cNvSpPr txBox="1"/>
          <p:nvPr/>
        </p:nvSpPr>
        <p:spPr>
          <a:xfrm>
            <a:off x="7701620" y="529390"/>
            <a:ext cx="4070077" cy="1429622"/>
          </a:xfrm>
          <a:prstGeom prst="rect">
            <a:avLst/>
          </a:prstGeom>
          <a:noFill/>
        </p:spPr>
        <p:txBody>
          <a:bodyPr wrap="square" rtlCol="0">
            <a:spAutoFit/>
          </a:bodyPr>
          <a:lstStyle/>
          <a:p>
            <a:pPr>
              <a:lnSpc>
                <a:spcPct val="150000"/>
              </a:lnSpc>
            </a:pPr>
            <a:r>
              <a:rPr lang="en-IN" sz="2000" b="1" i="1" dirty="0"/>
              <a:t>Here teacher can view the subject wise report of the assignments given by her.</a:t>
            </a:r>
          </a:p>
        </p:txBody>
      </p:sp>
      <p:pic>
        <p:nvPicPr>
          <p:cNvPr id="11" name="Picture 10">
            <a:extLst>
              <a:ext uri="{FF2B5EF4-FFF2-40B4-BE49-F238E27FC236}">
                <a16:creationId xmlns:a16="http://schemas.microsoft.com/office/drawing/2014/main" id="{D344CE90-6821-BE6E-F363-65BFF2AF56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9634" y="3359216"/>
            <a:ext cx="4980784" cy="3414927"/>
          </a:xfrm>
          <a:prstGeom prst="rect">
            <a:avLst/>
          </a:prstGeom>
        </p:spPr>
      </p:pic>
      <p:sp>
        <p:nvSpPr>
          <p:cNvPr id="12" name="Rectangle 11">
            <a:extLst>
              <a:ext uri="{FF2B5EF4-FFF2-40B4-BE49-F238E27FC236}">
                <a16:creationId xmlns:a16="http://schemas.microsoft.com/office/drawing/2014/main" id="{215B0CDC-DB32-5EA5-32F2-2116819FE999}"/>
              </a:ext>
            </a:extLst>
          </p:cNvPr>
          <p:cNvSpPr/>
          <p:nvPr/>
        </p:nvSpPr>
        <p:spPr>
          <a:xfrm>
            <a:off x="3883553" y="3653137"/>
            <a:ext cx="2337628" cy="461665"/>
          </a:xfrm>
          <a:prstGeom prst="rect">
            <a:avLst/>
          </a:prstGeom>
          <a:noFill/>
        </p:spPr>
        <p:txBody>
          <a:bodyPr wrap="none" lIns="91440" tIns="45720" rIns="91440" bIns="45720">
            <a:spAutoFit/>
          </a:bodyPr>
          <a:lstStyle/>
          <a:p>
            <a:pPr algn="ctr"/>
            <a:r>
              <a:rPr lang="en-US" sz="2400" b="1" cap="none" spc="0" dirty="0">
                <a:ln w="0"/>
                <a:solidFill>
                  <a:schemeClr val="accent1"/>
                </a:solidFill>
                <a:effectLst>
                  <a:outerShdw blurRad="38100" dist="38100" dir="2700000" algn="tl">
                    <a:srgbClr val="000000">
                      <a:alpha val="43137"/>
                    </a:srgbClr>
                  </a:outerShdw>
                </a:effectLst>
              </a:rPr>
              <a:t>Mail Notification</a:t>
            </a:r>
          </a:p>
        </p:txBody>
      </p:sp>
      <p:sp>
        <p:nvSpPr>
          <p:cNvPr id="13" name="TextBox 12">
            <a:extLst>
              <a:ext uri="{FF2B5EF4-FFF2-40B4-BE49-F238E27FC236}">
                <a16:creationId xmlns:a16="http://schemas.microsoft.com/office/drawing/2014/main" id="{CBB307AE-8F41-69F8-B234-30AF5C964788}"/>
              </a:ext>
            </a:extLst>
          </p:cNvPr>
          <p:cNvSpPr txBox="1"/>
          <p:nvPr/>
        </p:nvSpPr>
        <p:spPr>
          <a:xfrm>
            <a:off x="3859731" y="4042610"/>
            <a:ext cx="3003082" cy="2352952"/>
          </a:xfrm>
          <a:prstGeom prst="rect">
            <a:avLst/>
          </a:prstGeom>
          <a:noFill/>
        </p:spPr>
        <p:txBody>
          <a:bodyPr wrap="square" rtlCol="0">
            <a:spAutoFit/>
          </a:bodyPr>
          <a:lstStyle/>
          <a:p>
            <a:pPr>
              <a:lnSpc>
                <a:spcPct val="150000"/>
              </a:lnSpc>
            </a:pPr>
            <a:r>
              <a:rPr lang="en-IN" sz="2000" b="1" i="1" dirty="0"/>
              <a:t>Once the teacher adds any assignment the registered students will receive the notification through their mail.</a:t>
            </a:r>
          </a:p>
        </p:txBody>
      </p:sp>
    </p:spTree>
    <p:extLst>
      <p:ext uri="{BB962C8B-B14F-4D97-AF65-F5344CB8AC3E}">
        <p14:creationId xmlns:p14="http://schemas.microsoft.com/office/powerpoint/2010/main" val="286171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12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wipe(down)">
                                      <p:cBhvr>
                                        <p:cTn id="29" dur="500"/>
                                        <p:tgtEl>
                                          <p:spTgt spid="1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wipe(down)">
                                      <p:cBhvr>
                                        <p:cTn id="3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E8868E-74B8-DB4D-BFB2-DBD1F07455FE}"/>
              </a:ext>
            </a:extLst>
          </p:cNvPr>
          <p:cNvSpPr/>
          <p:nvPr/>
        </p:nvSpPr>
        <p:spPr>
          <a:xfrm>
            <a:off x="2683929" y="0"/>
            <a:ext cx="4879862"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                       FUTURE ENHANCEMENT</a:t>
            </a:r>
          </a:p>
        </p:txBody>
      </p:sp>
      <p:sp>
        <p:nvSpPr>
          <p:cNvPr id="9" name="TextBox 8">
            <a:extLst>
              <a:ext uri="{FF2B5EF4-FFF2-40B4-BE49-F238E27FC236}">
                <a16:creationId xmlns:a16="http://schemas.microsoft.com/office/drawing/2014/main" id="{F0FE8141-3158-34D5-80C8-00721E967ABF}"/>
              </a:ext>
            </a:extLst>
          </p:cNvPr>
          <p:cNvSpPr txBox="1"/>
          <p:nvPr/>
        </p:nvSpPr>
        <p:spPr>
          <a:xfrm>
            <a:off x="1636295" y="347439"/>
            <a:ext cx="10555705" cy="5748625"/>
          </a:xfrm>
          <a:prstGeom prst="rect">
            <a:avLst/>
          </a:prstGeom>
          <a:noFill/>
        </p:spPr>
        <p:txBody>
          <a:bodyPr wrap="square">
            <a:spAutoFit/>
          </a:bodyPr>
          <a:lstStyle/>
          <a:p>
            <a:pPr algn="just">
              <a:lnSpc>
                <a:spcPct val="150000"/>
              </a:lnSpc>
            </a:pPr>
            <a:r>
              <a:rPr lang="en-IN" sz="1900" dirty="0"/>
              <a:t>The future of online assignment management systems holds great potential for significant enhancements that will revolutionize the way assignments are managed and facilitate improved learning outcomes. These enhancements may include AI-powered plagiarism detection, adaptive learning capabilities, real-time collaboration features, integration with virtual reality, advanced analytics and insights, seamless integration with learning management systems, enhanced security measures, and the utilization of natural language processing. </a:t>
            </a:r>
            <a:r>
              <a:rPr lang="en-US" sz="1900" dirty="0"/>
              <a:t>By incorporating these advancements, online assignment management systems can provide a more personalized, engaging, and efficient learning experience for students. Educators will benefit from improved tools to detect plagiarism, customize assignments, and gain valuable insights into student performance. Furthermore, with enhanced security measures and adherence to privacy regulations, students' data will be safeguarded. As technology continues to advance, we can add even more innovative enhancements to online assignment management systems in future . These advancements will contribute to the continuous improvement of education, ensuring that students receive the best possible opportunities to develop their skills, knowledge, and critical thinking abilities.</a:t>
            </a:r>
            <a:endParaRPr lang="en-IN" sz="1900" dirty="0"/>
          </a:p>
        </p:txBody>
      </p:sp>
    </p:spTree>
    <p:extLst>
      <p:ext uri="{BB962C8B-B14F-4D97-AF65-F5344CB8AC3E}">
        <p14:creationId xmlns:p14="http://schemas.microsoft.com/office/powerpoint/2010/main" val="1321592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4CADE-7CD5-7BA1-F8BD-0BE8E94B86C1}"/>
              </a:ext>
            </a:extLst>
          </p:cNvPr>
          <p:cNvSpPr txBox="1"/>
          <p:nvPr/>
        </p:nvSpPr>
        <p:spPr>
          <a:xfrm>
            <a:off x="1691640" y="801377"/>
            <a:ext cx="10301438" cy="4661276"/>
          </a:xfrm>
          <a:prstGeom prst="rect">
            <a:avLst/>
          </a:prstGeom>
          <a:noFill/>
        </p:spPr>
        <p:txBody>
          <a:bodyPr wrap="square">
            <a:spAutoFit/>
          </a:bodyPr>
          <a:lstStyle/>
          <a:p>
            <a:pPr algn="just">
              <a:lnSpc>
                <a:spcPct val="150000"/>
              </a:lnSpc>
            </a:pPr>
            <a:r>
              <a:rPr lang="en-US" sz="2000" dirty="0"/>
              <a:t>A web based Online Assignment System facilitates submission of assignments by students. The system consists of modules where students could upload their answer. Notification are sent to students when new assignment is added . Teachers can check the assignment and provide necessary feedbacks. Students can have only limited access . Using this loss of assignments cane be managed ,that is in traditional method the assignment paper can be gone missing . Here teachers and student doesn’t have to face any such issues , their files remain safe . This system is very simple to use . Student and teacher can also view important announcements made by the college on their home page . This system is very well suited for every institution as assignment handling task can be made easier for both teachers and students . This project will bring forth a new era of better equipped online assignment management platform.  </a:t>
            </a:r>
            <a:endParaRPr lang="en-IN" sz="2000" dirty="0"/>
          </a:p>
        </p:txBody>
      </p:sp>
      <p:sp>
        <p:nvSpPr>
          <p:cNvPr id="7" name="Rectangle 6">
            <a:extLst>
              <a:ext uri="{FF2B5EF4-FFF2-40B4-BE49-F238E27FC236}">
                <a16:creationId xmlns:a16="http://schemas.microsoft.com/office/drawing/2014/main" id="{CCC62736-C670-A4CA-0A8F-89F433D80A1F}"/>
              </a:ext>
            </a:extLst>
          </p:cNvPr>
          <p:cNvSpPr/>
          <p:nvPr/>
        </p:nvSpPr>
        <p:spPr>
          <a:xfrm>
            <a:off x="4703354" y="195260"/>
            <a:ext cx="1880515" cy="461665"/>
          </a:xfrm>
          <a:prstGeom prst="rect">
            <a:avLst/>
          </a:prstGeom>
          <a:noFill/>
        </p:spPr>
        <p:txBody>
          <a:bodyPr wrap="none" lIns="91440" tIns="45720" rIns="91440" bIns="45720">
            <a:spAutoFit/>
          </a:bodyPr>
          <a:lstStyle/>
          <a:p>
            <a:pPr algn="ctr"/>
            <a:r>
              <a:rPr lang="en-US" sz="2400" b="1" dirty="0">
                <a:ln w="0"/>
                <a:effectLst>
                  <a:outerShdw blurRad="38100" dist="19050" dir="2700000" algn="tl" rotWithShape="0">
                    <a:schemeClr val="dk1">
                      <a:alpha val="40000"/>
                    </a:schemeClr>
                  </a:outerShdw>
                </a:effectLst>
              </a:rPr>
              <a:t>CONCLUSION</a:t>
            </a:r>
            <a:endParaRPr lang="en-US" sz="2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220484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F7BE50-0E89-3A22-8DBD-B73263BF841F}"/>
              </a:ext>
            </a:extLst>
          </p:cNvPr>
          <p:cNvSpPr/>
          <p:nvPr/>
        </p:nvSpPr>
        <p:spPr>
          <a:xfrm>
            <a:off x="5117848" y="281887"/>
            <a:ext cx="1783053"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REFERENCES</a:t>
            </a:r>
          </a:p>
        </p:txBody>
      </p:sp>
      <p:sp>
        <p:nvSpPr>
          <p:cNvPr id="8" name="TextBox 7">
            <a:extLst>
              <a:ext uri="{FF2B5EF4-FFF2-40B4-BE49-F238E27FC236}">
                <a16:creationId xmlns:a16="http://schemas.microsoft.com/office/drawing/2014/main" id="{40CB72C0-17CA-FA29-80DD-38685FA27239}"/>
              </a:ext>
            </a:extLst>
          </p:cNvPr>
          <p:cNvSpPr txBox="1"/>
          <p:nvPr/>
        </p:nvSpPr>
        <p:spPr>
          <a:xfrm>
            <a:off x="1751798" y="914400"/>
            <a:ext cx="8864867" cy="3373359"/>
          </a:xfrm>
          <a:prstGeom prst="rect">
            <a:avLst/>
          </a:prstGeom>
          <a:noFill/>
        </p:spPr>
        <p:txBody>
          <a:bodyPr wrap="square" rtlCol="0">
            <a:spAutoFit/>
          </a:bodyPr>
          <a:lstStyle/>
          <a:p>
            <a:pPr>
              <a:lnSpc>
                <a:spcPct val="150000"/>
              </a:lnSpc>
            </a:pPr>
            <a:r>
              <a:rPr lang="en-IN" dirty="0">
                <a:solidFill>
                  <a:schemeClr val="tx2"/>
                </a:solidFill>
                <a:hlinkClick r:id="rId2">
                  <a:extLst>
                    <a:ext uri="{A12FA001-AC4F-418D-AE19-62706E023703}">
                      <ahyp:hlinkClr xmlns:ahyp="http://schemas.microsoft.com/office/drawing/2018/hyperlinkcolor" val="tx"/>
                    </a:ext>
                  </a:extLst>
                </a:hlinkClick>
              </a:rPr>
              <a:t>http://ir.aiktclibrary.org:8080/xmlui/bitstream/handle/123456789/3608/16CO16.pdf?sequence=1&amp;isAllowed=y</a:t>
            </a:r>
            <a:endParaRPr lang="en-IN" dirty="0">
              <a:solidFill>
                <a:schemeClr val="tx2"/>
              </a:solidFill>
            </a:endParaRPr>
          </a:p>
          <a:p>
            <a:pPr>
              <a:lnSpc>
                <a:spcPct val="150000"/>
              </a:lnSpc>
            </a:pPr>
            <a:r>
              <a:rPr lang="en-IN" dirty="0">
                <a:solidFill>
                  <a:schemeClr val="tx2"/>
                </a:solidFill>
                <a:hlinkClick r:id="rId3">
                  <a:extLst>
                    <a:ext uri="{A12FA001-AC4F-418D-AE19-62706E023703}">
                      <ahyp:hlinkClr xmlns:ahyp="http://schemas.microsoft.com/office/drawing/2018/hyperlinkcolor" val="tx"/>
                    </a:ext>
                  </a:extLst>
                </a:hlinkClick>
              </a:rPr>
              <a:t>https://itsourcecode.com/free-projects/python-projects/online-assignment-submission-system-in-django-with-source-code/</a:t>
            </a:r>
            <a:endParaRPr lang="en-IN" dirty="0">
              <a:solidFill>
                <a:schemeClr val="tx2"/>
              </a:solidFill>
            </a:endParaRPr>
          </a:p>
          <a:p>
            <a:pPr>
              <a:lnSpc>
                <a:spcPct val="150000"/>
              </a:lnSpc>
            </a:pPr>
            <a:r>
              <a:rPr lang="en-IN" dirty="0">
                <a:solidFill>
                  <a:schemeClr val="tx2"/>
                </a:solidFill>
                <a:hlinkClick r:id="rId4">
                  <a:extLst>
                    <a:ext uri="{A12FA001-AC4F-418D-AE19-62706E023703}">
                      <ahyp:hlinkClr xmlns:ahyp="http://schemas.microsoft.com/office/drawing/2018/hyperlinkcolor" val="tx"/>
                    </a:ext>
                  </a:extLst>
                </a:hlinkClick>
              </a:rPr>
              <a:t>https://youtu.be/OLrC4J2-pvk</a:t>
            </a:r>
            <a:endParaRPr lang="en-IN" dirty="0">
              <a:solidFill>
                <a:schemeClr val="tx2"/>
              </a:solidFill>
            </a:endParaRPr>
          </a:p>
          <a:p>
            <a:pPr>
              <a:lnSpc>
                <a:spcPct val="150000"/>
              </a:lnSpc>
            </a:pPr>
            <a:r>
              <a:rPr lang="en-IN" dirty="0">
                <a:solidFill>
                  <a:schemeClr val="tx2"/>
                </a:solidFill>
                <a:hlinkClick r:id="rId5">
                  <a:extLst>
                    <a:ext uri="{A12FA001-AC4F-418D-AE19-62706E023703}">
                      <ahyp:hlinkClr xmlns:ahyp="http://schemas.microsoft.com/office/drawing/2018/hyperlinkcolor" val="tx"/>
                    </a:ext>
                  </a:extLst>
                </a:hlinkClick>
              </a:rPr>
              <a:t>https://youtu.be/vQLwo49nE4o</a:t>
            </a:r>
            <a:endParaRPr lang="en-IN" dirty="0">
              <a:solidFill>
                <a:schemeClr val="tx2"/>
              </a:solidFill>
            </a:endParaRPr>
          </a:p>
          <a:p>
            <a:pPr>
              <a:lnSpc>
                <a:spcPct val="150000"/>
              </a:lnSpc>
            </a:pPr>
            <a:r>
              <a:rPr lang="en-IN" dirty="0">
                <a:solidFill>
                  <a:schemeClr val="tx2"/>
                </a:solidFill>
                <a:hlinkClick r:id="rId6">
                  <a:extLst>
                    <a:ext uri="{A12FA001-AC4F-418D-AE19-62706E023703}">
                      <ahyp:hlinkClr xmlns:ahyp="http://schemas.microsoft.com/office/drawing/2018/hyperlinkcolor" val="tx"/>
                    </a:ext>
                  </a:extLst>
                </a:hlinkClick>
              </a:rPr>
              <a:t>https://youtu.be/TAg4eYLkZfk</a:t>
            </a:r>
            <a:endParaRPr lang="en-IN" dirty="0">
              <a:solidFill>
                <a:schemeClr val="tx2"/>
              </a:solidFill>
            </a:endParaRPr>
          </a:p>
          <a:p>
            <a:pPr>
              <a:lnSpc>
                <a:spcPct val="150000"/>
              </a:lnSpc>
            </a:pPr>
            <a:r>
              <a:rPr lang="en-IN" dirty="0">
                <a:solidFill>
                  <a:schemeClr val="tx2"/>
                </a:solidFill>
              </a:rPr>
              <a:t>https://youtu.be/ye5iECq7HNs</a:t>
            </a:r>
          </a:p>
        </p:txBody>
      </p:sp>
    </p:spTree>
    <p:extLst>
      <p:ext uri="{BB962C8B-B14F-4D97-AF65-F5344CB8AC3E}">
        <p14:creationId xmlns:p14="http://schemas.microsoft.com/office/powerpoint/2010/main" val="1483221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123C23-9681-F9BB-1D27-E888A685609F}"/>
              </a:ext>
            </a:extLst>
          </p:cNvPr>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87532653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F14D0-061B-9C09-0F8F-91B0AA2844CF}"/>
              </a:ext>
            </a:extLst>
          </p:cNvPr>
          <p:cNvSpPr txBox="1"/>
          <p:nvPr/>
        </p:nvSpPr>
        <p:spPr>
          <a:xfrm>
            <a:off x="4935353" y="424659"/>
            <a:ext cx="6925376" cy="461665"/>
          </a:xfrm>
          <a:prstGeom prst="rect">
            <a:avLst/>
          </a:prstGeom>
          <a:noFill/>
        </p:spPr>
        <p:txBody>
          <a:bodyPr wrap="square">
            <a:spAutoFit/>
          </a:bodyPr>
          <a:lstStyle/>
          <a:p>
            <a:r>
              <a:rPr lang="en-US" sz="2400" b="1" dirty="0">
                <a:effectLst>
                  <a:outerShdw blurRad="38100" dist="38100" dir="2700000" algn="tl">
                    <a:srgbClr val="000000">
                      <a:alpha val="43137"/>
                    </a:srgbClr>
                  </a:outerShdw>
                </a:effectLst>
              </a:rPr>
              <a:t>ABSTRACT</a:t>
            </a:r>
            <a:endParaRPr lang="en-IN" sz="2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A712E12-B27C-51F6-8E52-46C8416E63C1}"/>
              </a:ext>
            </a:extLst>
          </p:cNvPr>
          <p:cNvSpPr txBox="1"/>
          <p:nvPr/>
        </p:nvSpPr>
        <p:spPr>
          <a:xfrm>
            <a:off x="1799924" y="1078029"/>
            <a:ext cx="10299032" cy="5355312"/>
          </a:xfrm>
          <a:prstGeom prst="rect">
            <a:avLst/>
          </a:prstGeom>
          <a:noFill/>
        </p:spPr>
        <p:txBody>
          <a:bodyPr wrap="square" rtlCol="0">
            <a:spAutoFit/>
          </a:bodyPr>
          <a:lstStyle/>
          <a:p>
            <a:pPr algn="just">
              <a:lnSpc>
                <a:spcPct val="150000"/>
              </a:lnSpc>
            </a:pPr>
            <a:r>
              <a:rPr lang="en-US" sz="2400" noProof="1"/>
              <a:t>Online assignment management system is a web based application that provides a platform for both student and teachers to manage and track assignments.Here using this platform teacher can upload the assignment related to their subject.Once they upload the assignment the registered student under that teacher will receive the mail.Teacher can add assignment and provide feedback to the students once its checked.Teacher can also add any important notice and the student will be able to see it on their dashboard.This system is convenient for both teachers and students.Since students will receive the mail they will be aware of the assignment and can do the submission without delay. Using  this   system </a:t>
            </a:r>
          </a:p>
          <a:p>
            <a:endParaRPr lang="en-IN" dirty="0"/>
          </a:p>
        </p:txBody>
      </p:sp>
    </p:spTree>
    <p:extLst>
      <p:ext uri="{BB962C8B-B14F-4D97-AF65-F5344CB8AC3E}">
        <p14:creationId xmlns:p14="http://schemas.microsoft.com/office/powerpoint/2010/main" val="1001218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D80CE-75B1-95A3-02DC-628523F9B5D5}"/>
              </a:ext>
            </a:extLst>
          </p:cNvPr>
          <p:cNvSpPr txBox="1"/>
          <p:nvPr/>
        </p:nvSpPr>
        <p:spPr>
          <a:xfrm>
            <a:off x="1684422" y="221381"/>
            <a:ext cx="10048773" cy="5122941"/>
          </a:xfrm>
          <a:prstGeom prst="rect">
            <a:avLst/>
          </a:prstGeom>
          <a:noFill/>
        </p:spPr>
        <p:txBody>
          <a:bodyPr wrap="square">
            <a:spAutoFit/>
          </a:bodyPr>
          <a:lstStyle/>
          <a:p>
            <a:pPr algn="just">
              <a:lnSpc>
                <a:spcPct val="150000"/>
              </a:lnSpc>
            </a:pPr>
            <a:r>
              <a:rPr lang="en-IN" sz="2000" dirty="0"/>
              <a:t>student can view assignment , upload assignment and view their mark. The file they upload can be viewed later when needed. </a:t>
            </a:r>
            <a:r>
              <a:rPr lang="en-US" sz="2000" b="0" i="0" dirty="0">
                <a:effectLst/>
              </a:rPr>
              <a:t>To improve communication and user experience, the system incorporates a notification feature. Users receive notifications about new assignments, upcoming deadlines, grading updates, and other important events. Notifications can be delivered through email or within the system . The system also includes search and filter functionality, enabling users to quickly locate specific assignments based on various criteria such as course, deadline, or title .</a:t>
            </a:r>
            <a:r>
              <a:rPr lang="en-US" sz="2000" dirty="0"/>
              <a:t> </a:t>
            </a:r>
            <a:r>
              <a:rPr lang="en-US" sz="2000" b="0" i="0" dirty="0">
                <a:effectLst/>
              </a:rPr>
              <a:t>By implementing the Online Assignment Management System, educational institutions can centralize assignment management, automate assignment-related tasks, enhance collaboration between teachers and students, and provide timely feedback to improve the learning process.</a:t>
            </a:r>
          </a:p>
          <a:p>
            <a:pPr algn="just">
              <a:lnSpc>
                <a:spcPct val="150000"/>
              </a:lnSpc>
            </a:pPr>
            <a:r>
              <a:rPr lang="en-IN" sz="2000" dirty="0"/>
              <a:t> </a:t>
            </a:r>
          </a:p>
        </p:txBody>
      </p:sp>
    </p:spTree>
    <p:extLst>
      <p:ext uri="{BB962C8B-B14F-4D97-AF65-F5344CB8AC3E}">
        <p14:creationId xmlns:p14="http://schemas.microsoft.com/office/powerpoint/2010/main" val="11169976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ABF209-6C0D-1C3A-6E94-84712652493A}"/>
              </a:ext>
            </a:extLst>
          </p:cNvPr>
          <p:cNvSpPr txBox="1"/>
          <p:nvPr/>
        </p:nvSpPr>
        <p:spPr>
          <a:xfrm>
            <a:off x="5043639" y="374560"/>
            <a:ext cx="2762450"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REQUIREMENTS</a:t>
            </a:r>
          </a:p>
        </p:txBody>
      </p:sp>
      <p:sp>
        <p:nvSpPr>
          <p:cNvPr id="6" name="TextBox 5">
            <a:extLst>
              <a:ext uri="{FF2B5EF4-FFF2-40B4-BE49-F238E27FC236}">
                <a16:creationId xmlns:a16="http://schemas.microsoft.com/office/drawing/2014/main" id="{5E9E148C-66B3-8CF9-0CFA-5F5558679AA7}"/>
              </a:ext>
            </a:extLst>
          </p:cNvPr>
          <p:cNvSpPr txBox="1"/>
          <p:nvPr/>
        </p:nvSpPr>
        <p:spPr>
          <a:xfrm>
            <a:off x="2011680" y="510139"/>
            <a:ext cx="9962147"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Login</a:t>
            </a:r>
          </a:p>
          <a:p>
            <a:pPr marL="285750" indent="-285750">
              <a:lnSpc>
                <a:spcPct val="150000"/>
              </a:lnSpc>
              <a:buFont typeface="Wingdings" panose="05000000000000000000" pitchFamily="2" charset="2"/>
              <a:buChar char="Ø"/>
            </a:pPr>
            <a:r>
              <a:rPr lang="en-IN" dirty="0"/>
              <a:t>Registration</a:t>
            </a:r>
          </a:p>
          <a:p>
            <a:pPr marL="285750" indent="-285750">
              <a:lnSpc>
                <a:spcPct val="150000"/>
              </a:lnSpc>
              <a:buFont typeface="Wingdings" panose="05000000000000000000" pitchFamily="2" charset="2"/>
              <a:buChar char="Ø"/>
            </a:pPr>
            <a:r>
              <a:rPr lang="en-IN" dirty="0"/>
              <a:t>Assignment creation</a:t>
            </a:r>
          </a:p>
          <a:p>
            <a:pPr marL="285750" indent="-285750">
              <a:lnSpc>
                <a:spcPct val="150000"/>
              </a:lnSpc>
              <a:buFont typeface="Wingdings" panose="05000000000000000000" pitchFamily="2" charset="2"/>
              <a:buChar char="Ø"/>
            </a:pPr>
            <a:r>
              <a:rPr lang="en-IN" dirty="0"/>
              <a:t>Assignment submission </a:t>
            </a:r>
          </a:p>
          <a:p>
            <a:pPr marL="285750" indent="-285750">
              <a:lnSpc>
                <a:spcPct val="150000"/>
              </a:lnSpc>
              <a:buFont typeface="Wingdings" panose="05000000000000000000" pitchFamily="2" charset="2"/>
              <a:buChar char="Ø"/>
            </a:pPr>
            <a:r>
              <a:rPr lang="en-IN" dirty="0"/>
              <a:t>Assignment grading</a:t>
            </a:r>
          </a:p>
          <a:p>
            <a:pPr marL="285750" indent="-285750">
              <a:lnSpc>
                <a:spcPct val="150000"/>
              </a:lnSpc>
              <a:buFont typeface="Wingdings" panose="05000000000000000000" pitchFamily="2" charset="2"/>
              <a:buChar char="Ø"/>
            </a:pPr>
            <a:r>
              <a:rPr lang="en-IN" dirty="0"/>
              <a:t>Assignment feedback</a:t>
            </a:r>
          </a:p>
          <a:p>
            <a:pPr marL="285750" indent="-285750">
              <a:lnSpc>
                <a:spcPct val="150000"/>
              </a:lnSpc>
              <a:buFont typeface="Wingdings" panose="05000000000000000000" pitchFamily="2" charset="2"/>
              <a:buChar char="Ø"/>
            </a:pPr>
            <a:r>
              <a:rPr lang="en-IN" dirty="0"/>
              <a:t>Announcement from admin regarding college functions</a:t>
            </a:r>
          </a:p>
          <a:p>
            <a:pPr marL="285750" indent="-285750">
              <a:lnSpc>
                <a:spcPct val="150000"/>
              </a:lnSpc>
              <a:buFont typeface="Wingdings" panose="05000000000000000000" pitchFamily="2" charset="2"/>
              <a:buChar char="Ø"/>
            </a:pPr>
            <a:r>
              <a:rPr lang="en-IN" dirty="0"/>
              <a:t>Important notice by teacher</a:t>
            </a:r>
          </a:p>
          <a:p>
            <a:pPr marL="285750" indent="-285750">
              <a:lnSpc>
                <a:spcPct val="150000"/>
              </a:lnSpc>
              <a:buFont typeface="Wingdings" panose="05000000000000000000" pitchFamily="2" charset="2"/>
              <a:buChar char="Ø"/>
            </a:pPr>
            <a:r>
              <a:rPr lang="en-IN" dirty="0"/>
              <a:t>Mail notification by teacher about the assignment</a:t>
            </a:r>
          </a:p>
          <a:p>
            <a:pPr marL="285750" indent="-285750">
              <a:lnSpc>
                <a:spcPct val="150000"/>
              </a:lnSpc>
              <a:buFont typeface="Wingdings" panose="05000000000000000000" pitchFamily="2" charset="2"/>
              <a:buChar char="Ø"/>
            </a:pPr>
            <a:r>
              <a:rPr lang="en-IN" dirty="0"/>
              <a:t>View uploaded assignment</a:t>
            </a:r>
          </a:p>
          <a:p>
            <a:pPr marL="285750" indent="-285750">
              <a:lnSpc>
                <a:spcPct val="150000"/>
              </a:lnSpc>
              <a:buFont typeface="Wingdings" panose="05000000000000000000" pitchFamily="2" charset="2"/>
              <a:buChar char="Ø"/>
            </a:pPr>
            <a:r>
              <a:rPr lang="en-IN" dirty="0"/>
              <a:t>Subject wise report by teacher</a:t>
            </a:r>
          </a:p>
          <a:p>
            <a:pPr marL="285750" indent="-285750">
              <a:lnSpc>
                <a:spcPct val="150000"/>
              </a:lnSpc>
              <a:buFont typeface="Wingdings" panose="05000000000000000000" pitchFamily="2" charset="2"/>
              <a:buChar char="Ø"/>
            </a:pPr>
            <a:r>
              <a:rPr lang="en-IN" dirty="0"/>
              <a:t>View registered students</a:t>
            </a:r>
          </a:p>
          <a:p>
            <a:pPr marL="285750" indent="-285750">
              <a:lnSpc>
                <a:spcPct val="150000"/>
              </a:lnSpc>
              <a:buFont typeface="Wingdings" panose="05000000000000000000" pitchFamily="2" charset="2"/>
              <a:buChar char="Ø"/>
            </a:pPr>
            <a:r>
              <a:rPr lang="en-IN" dirty="0"/>
              <a:t>Managing profile</a:t>
            </a:r>
          </a:p>
          <a:p>
            <a:pPr marL="285750" indent="-285750">
              <a:lnSpc>
                <a:spcPct val="150000"/>
              </a:lnSpc>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9491331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5D838-A3DD-BCAF-867E-280D3B5F4E94}"/>
              </a:ext>
            </a:extLst>
          </p:cNvPr>
          <p:cNvSpPr txBox="1"/>
          <p:nvPr/>
        </p:nvSpPr>
        <p:spPr>
          <a:xfrm>
            <a:off x="5611529" y="221381"/>
            <a:ext cx="2492943"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FEATURES</a:t>
            </a:r>
          </a:p>
        </p:txBody>
      </p:sp>
      <p:sp>
        <p:nvSpPr>
          <p:cNvPr id="6" name="TextBox 5">
            <a:extLst>
              <a:ext uri="{FF2B5EF4-FFF2-40B4-BE49-F238E27FC236}">
                <a16:creationId xmlns:a16="http://schemas.microsoft.com/office/drawing/2014/main" id="{90CB65D4-EB8D-1DD9-CE44-D44599267389}"/>
              </a:ext>
            </a:extLst>
          </p:cNvPr>
          <p:cNvSpPr txBox="1"/>
          <p:nvPr/>
        </p:nvSpPr>
        <p:spPr>
          <a:xfrm>
            <a:off x="1645920" y="576994"/>
            <a:ext cx="10424160"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This system has a user friendly GUI</a:t>
            </a:r>
          </a:p>
          <a:p>
            <a:pPr marL="285750" indent="-285750">
              <a:lnSpc>
                <a:spcPct val="150000"/>
              </a:lnSpc>
              <a:buFont typeface="Wingdings" panose="05000000000000000000" pitchFamily="2" charset="2"/>
              <a:buChar char="Ø"/>
            </a:pPr>
            <a:r>
              <a:rPr lang="en-IN" dirty="0"/>
              <a:t>Using this system student and teacher can have a smooth interaction</a:t>
            </a:r>
          </a:p>
          <a:p>
            <a:pPr marL="285750" indent="-285750">
              <a:lnSpc>
                <a:spcPct val="150000"/>
              </a:lnSpc>
              <a:buFont typeface="Wingdings" panose="05000000000000000000" pitchFamily="2" charset="2"/>
              <a:buChar char="Ø"/>
            </a:pPr>
            <a:r>
              <a:rPr lang="en-IN" dirty="0"/>
              <a:t>Once teacher adds any assignment the student will receive the notification through their mail</a:t>
            </a:r>
          </a:p>
          <a:p>
            <a:pPr marL="285750" indent="-285750">
              <a:lnSpc>
                <a:spcPct val="150000"/>
              </a:lnSpc>
              <a:buFont typeface="Wingdings" panose="05000000000000000000" pitchFamily="2" charset="2"/>
              <a:buChar char="Ø"/>
            </a:pPr>
            <a:r>
              <a:rPr lang="en-IN" dirty="0"/>
              <a:t>Students can submit their assignment without fail since they receive the mail they’ll remain informed of assignment.</a:t>
            </a:r>
          </a:p>
          <a:p>
            <a:pPr marL="285750" indent="-285750">
              <a:lnSpc>
                <a:spcPct val="150000"/>
              </a:lnSpc>
              <a:buFont typeface="Wingdings" panose="05000000000000000000" pitchFamily="2" charset="2"/>
              <a:buChar char="Ø"/>
            </a:pPr>
            <a:r>
              <a:rPr lang="en-IN" dirty="0"/>
              <a:t>Teacher can give assignment sitting anywhere</a:t>
            </a:r>
          </a:p>
          <a:p>
            <a:pPr marL="285750" indent="-285750">
              <a:lnSpc>
                <a:spcPct val="150000"/>
              </a:lnSpc>
              <a:buFont typeface="Wingdings" panose="05000000000000000000" pitchFamily="2" charset="2"/>
              <a:buChar char="Ø"/>
            </a:pPr>
            <a:r>
              <a:rPr lang="en-IN" dirty="0"/>
              <a:t>Teacher can view and provide feedback</a:t>
            </a:r>
          </a:p>
          <a:p>
            <a:pPr marL="285750" indent="-285750">
              <a:lnSpc>
                <a:spcPct val="150000"/>
              </a:lnSpc>
              <a:buFont typeface="Wingdings" panose="05000000000000000000" pitchFamily="2" charset="2"/>
              <a:buChar char="Ø"/>
            </a:pPr>
            <a:r>
              <a:rPr lang="en-IN" dirty="0"/>
              <a:t>Student can upload their assignment</a:t>
            </a:r>
          </a:p>
          <a:p>
            <a:pPr marL="285750" indent="-285750">
              <a:lnSpc>
                <a:spcPct val="150000"/>
              </a:lnSpc>
              <a:buFont typeface="Wingdings" panose="05000000000000000000" pitchFamily="2" charset="2"/>
              <a:buChar char="Ø"/>
            </a:pPr>
            <a:r>
              <a:rPr lang="en-IN" dirty="0"/>
              <a:t>Student can view the news provided by the teacher</a:t>
            </a:r>
          </a:p>
          <a:p>
            <a:pPr marL="285750" indent="-285750">
              <a:lnSpc>
                <a:spcPct val="150000"/>
              </a:lnSpc>
              <a:buFont typeface="Wingdings" panose="05000000000000000000" pitchFamily="2" charset="2"/>
              <a:buChar char="Ø"/>
            </a:pPr>
            <a:r>
              <a:rPr lang="en-IN" dirty="0"/>
              <a:t>Teacher and student are able to see the announcement made by college</a:t>
            </a:r>
          </a:p>
          <a:p>
            <a:pPr marL="285750" indent="-285750">
              <a:lnSpc>
                <a:spcPct val="150000"/>
              </a:lnSpc>
              <a:buFont typeface="Wingdings" panose="05000000000000000000" pitchFamily="2" charset="2"/>
              <a:buChar char="Ø"/>
            </a:pPr>
            <a:r>
              <a:rPr lang="en-IN" dirty="0"/>
              <a:t>Since assignments are uploaded here there will not be any loss of assignment . Student and teacher can view the assignment when needed</a:t>
            </a:r>
          </a:p>
          <a:p>
            <a:pPr>
              <a:lnSpc>
                <a:spcPct val="150000"/>
              </a:lnSpc>
            </a:pPr>
            <a:endParaRPr lang="en-IN" dirty="0"/>
          </a:p>
          <a:p>
            <a:pPr marL="285750" indent="-285750">
              <a:lnSpc>
                <a:spcPct val="150000"/>
              </a:lnSpc>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2585800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10F31C-3477-5688-90D4-72BF960881C8}"/>
              </a:ext>
            </a:extLst>
          </p:cNvPr>
          <p:cNvSpPr/>
          <p:nvPr/>
        </p:nvSpPr>
        <p:spPr>
          <a:xfrm>
            <a:off x="4573368" y="147935"/>
            <a:ext cx="2775761"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TECHNICAL ASPECTS</a:t>
            </a:r>
          </a:p>
        </p:txBody>
      </p:sp>
      <p:sp>
        <p:nvSpPr>
          <p:cNvPr id="6" name="TextBox 5">
            <a:extLst>
              <a:ext uri="{FF2B5EF4-FFF2-40B4-BE49-F238E27FC236}">
                <a16:creationId xmlns:a16="http://schemas.microsoft.com/office/drawing/2014/main" id="{EC78DE01-4B57-9443-32F3-853058628B1A}"/>
              </a:ext>
            </a:extLst>
          </p:cNvPr>
          <p:cNvSpPr txBox="1"/>
          <p:nvPr/>
        </p:nvSpPr>
        <p:spPr>
          <a:xfrm>
            <a:off x="1684420" y="609600"/>
            <a:ext cx="10337533" cy="7112845"/>
          </a:xfrm>
          <a:prstGeom prst="rect">
            <a:avLst/>
          </a:prstGeom>
          <a:noFill/>
        </p:spPr>
        <p:txBody>
          <a:bodyPr wrap="square" rtlCol="0">
            <a:spAutoFit/>
          </a:bodyPr>
          <a:lstStyle/>
          <a:p>
            <a:pPr>
              <a:lnSpc>
                <a:spcPct val="150000"/>
              </a:lnSpc>
            </a:pPr>
            <a:r>
              <a:rPr lang="en-IN" b="1" dirty="0"/>
              <a:t>Django:</a:t>
            </a:r>
          </a:p>
          <a:p>
            <a:pPr algn="just">
              <a:lnSpc>
                <a:spcPct val="150000"/>
              </a:lnSpc>
            </a:pPr>
            <a:r>
              <a:rPr lang="en-US" b="0" i="0" dirty="0">
                <a:effectLst/>
              </a:rPr>
              <a:t>Django is a popular Python web framework known for its simplicity and scalability. It provides a robust foundation for building web applications, including online assignment management systems. Django offers features such as URL routing, database management, authentication, and session handling, making it well-suited for complex web applications.</a:t>
            </a:r>
          </a:p>
          <a:p>
            <a:pPr algn="just">
              <a:lnSpc>
                <a:spcPct val="150000"/>
              </a:lnSpc>
            </a:pPr>
            <a:r>
              <a:rPr lang="en-IN" b="1" dirty="0"/>
              <a:t>Third-Party Libraries:</a:t>
            </a:r>
            <a:endParaRPr lang="en-US" b="0" dirty="0">
              <a:effectLst/>
            </a:endParaRPr>
          </a:p>
          <a:p>
            <a:pPr marL="342900" indent="-342900" algn="just">
              <a:lnSpc>
                <a:spcPct val="150000"/>
              </a:lnSpc>
              <a:buFont typeface="Wingdings" panose="05000000000000000000" pitchFamily="2" charset="2"/>
              <a:buChar char="Ø"/>
            </a:pPr>
            <a:r>
              <a:rPr lang="en-US" b="1" dirty="0">
                <a:effectLst/>
              </a:rPr>
              <a:t>Datetime </a:t>
            </a:r>
            <a:r>
              <a:rPr lang="en-US" b="0" dirty="0">
                <a:effectLst/>
              </a:rPr>
              <a:t>: The datetime module is part of Python's standard library and provides classes for manipulating dates and times. It includes the datetime class for representing dates and times, date class for working with dates, time class for working with times, and </a:t>
            </a:r>
            <a:r>
              <a:rPr lang="en-US" b="0" dirty="0" err="1">
                <a:effectLst/>
              </a:rPr>
              <a:t>timedelta</a:t>
            </a:r>
            <a:r>
              <a:rPr lang="en-US" b="0" dirty="0">
                <a:effectLst/>
              </a:rPr>
              <a:t> class for representing time differences.</a:t>
            </a:r>
            <a:endParaRPr lang="en-IN" b="0" dirty="0">
              <a:effectLst/>
            </a:endParaRPr>
          </a:p>
          <a:p>
            <a:pPr marL="342900" indent="-342900" algn="just">
              <a:lnSpc>
                <a:spcPct val="150000"/>
              </a:lnSpc>
              <a:buFont typeface="Wingdings" panose="05000000000000000000" pitchFamily="2" charset="2"/>
              <a:buChar char="Ø"/>
            </a:pPr>
            <a:r>
              <a:rPr lang="en-US" b="1" dirty="0" err="1"/>
              <a:t>s</a:t>
            </a:r>
            <a:r>
              <a:rPr lang="en-US" b="1" i="0" dirty="0" err="1">
                <a:effectLst/>
              </a:rPr>
              <a:t>mtplib</a:t>
            </a:r>
            <a:r>
              <a:rPr lang="en-US" b="1" i="0" dirty="0">
                <a:effectLst/>
              </a:rPr>
              <a:t> : </a:t>
            </a:r>
            <a:r>
              <a:rPr lang="en-US" b="0" i="0" dirty="0">
                <a:effectLst/>
              </a:rPr>
              <a:t>This is a built-in library in Python that provides a simple way to send emails using the Simple Mail Transfer Protocol (SMTP). It allows you to establish a connection with an SMTP server and send emails programmatically.</a:t>
            </a:r>
            <a:r>
              <a:rPr lang="en-US" b="0" i="0" dirty="0">
                <a:solidFill>
                  <a:srgbClr val="D1D5DB"/>
                </a:solidFill>
                <a:effectLst/>
                <a:latin typeface="Söhne"/>
              </a:rPr>
              <a:t>..</a:t>
            </a:r>
          </a:p>
          <a:p>
            <a:pPr algn="just">
              <a:lnSpc>
                <a:spcPct val="150000"/>
              </a:lnSpc>
            </a:pPr>
            <a:endParaRPr lang="fr-FR" b="0" dirty="0">
              <a:effectLst/>
            </a:endParaRPr>
          </a:p>
          <a:p>
            <a:pPr marL="342900" indent="-342900" algn="just">
              <a:lnSpc>
                <a:spcPct val="150000"/>
              </a:lnSpc>
              <a:buFont typeface="Wingdings" panose="05000000000000000000" pitchFamily="2" charset="2"/>
              <a:buChar char="Ø"/>
            </a:pPr>
            <a:endParaRPr lang="en-IN" b="0" dirty="0">
              <a:effectLst/>
            </a:endParaRPr>
          </a:p>
          <a:p>
            <a:pPr marL="342900" indent="-342900" algn="just">
              <a:lnSpc>
                <a:spcPct val="150000"/>
              </a:lnSpc>
              <a:buFont typeface="Wingdings" panose="05000000000000000000" pitchFamily="2" charset="2"/>
              <a:buChar char="Ø"/>
            </a:pPr>
            <a:endParaRPr lang="en-US" b="0" dirty="0">
              <a:effectLst/>
            </a:endParaRPr>
          </a:p>
          <a:p>
            <a:pPr marL="342900" indent="-342900" algn="just">
              <a:lnSpc>
                <a:spcPct val="150000"/>
              </a:lnSpc>
              <a:buFont typeface="Wingdings" panose="05000000000000000000" pitchFamily="2" charset="2"/>
              <a:buChar char="Ø"/>
            </a:pPr>
            <a:endParaRPr lang="en-US" b="1" dirty="0"/>
          </a:p>
        </p:txBody>
      </p:sp>
    </p:spTree>
    <p:extLst>
      <p:ext uri="{BB962C8B-B14F-4D97-AF65-F5344CB8AC3E}">
        <p14:creationId xmlns:p14="http://schemas.microsoft.com/office/powerpoint/2010/main" val="2235463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FC1760-E869-F451-6C90-8BD4A2E952B9}"/>
              </a:ext>
            </a:extLst>
          </p:cNvPr>
          <p:cNvSpPr/>
          <p:nvPr/>
        </p:nvSpPr>
        <p:spPr>
          <a:xfrm>
            <a:off x="4564041" y="570644"/>
            <a:ext cx="2120645"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ARCHITECTURE</a:t>
            </a:r>
          </a:p>
        </p:txBody>
      </p:sp>
      <p:sp>
        <p:nvSpPr>
          <p:cNvPr id="7" name="TextBox 6">
            <a:extLst>
              <a:ext uri="{FF2B5EF4-FFF2-40B4-BE49-F238E27FC236}">
                <a16:creationId xmlns:a16="http://schemas.microsoft.com/office/drawing/2014/main" id="{A72551A0-ED4B-135A-B81F-ADB995ABE389}"/>
              </a:ext>
            </a:extLst>
          </p:cNvPr>
          <p:cNvSpPr txBox="1"/>
          <p:nvPr/>
        </p:nvSpPr>
        <p:spPr>
          <a:xfrm>
            <a:off x="1703672" y="1203157"/>
            <a:ext cx="10241279" cy="4199611"/>
          </a:xfrm>
          <a:prstGeom prst="rect">
            <a:avLst/>
          </a:prstGeom>
          <a:noFill/>
        </p:spPr>
        <p:txBody>
          <a:bodyPr wrap="square" rtlCol="0">
            <a:spAutoFit/>
          </a:bodyPr>
          <a:lstStyle/>
          <a:p>
            <a:pPr algn="just">
              <a:lnSpc>
                <a:spcPct val="150000"/>
              </a:lnSpc>
            </a:pPr>
            <a:r>
              <a:rPr lang="en-US" sz="2000" b="0" i="0" dirty="0">
                <a:effectLst/>
              </a:rPr>
              <a:t>Programming Language Used : Python is a versatile and popular programming language known for its simplicity, readability, and extensive range of libraries and frameworks.</a:t>
            </a:r>
          </a:p>
          <a:p>
            <a:pPr algn="just">
              <a:lnSpc>
                <a:spcPct val="150000"/>
              </a:lnSpc>
            </a:pPr>
            <a:r>
              <a:rPr lang="en-US" sz="2000" b="0" i="0" dirty="0">
                <a:effectLst/>
              </a:rPr>
              <a:t>Models: In Django, models represent the data structure of the application.</a:t>
            </a:r>
          </a:p>
          <a:p>
            <a:pPr algn="just">
              <a:lnSpc>
                <a:spcPct val="150000"/>
              </a:lnSpc>
            </a:pPr>
            <a:r>
              <a:rPr lang="en-US" sz="2000" b="0" i="0" dirty="0">
                <a:effectLst/>
              </a:rPr>
              <a:t>Views: Views handle the logic and processing of incoming requests and prepare the necessary data to be rendered by the templates.</a:t>
            </a:r>
          </a:p>
          <a:p>
            <a:pPr algn="just">
              <a:lnSpc>
                <a:spcPct val="150000"/>
              </a:lnSpc>
            </a:pPr>
            <a:r>
              <a:rPr lang="en-US" sz="2000" dirty="0"/>
              <a:t>HTML and CSS : For developing user interface.</a:t>
            </a:r>
          </a:p>
          <a:p>
            <a:pPr algn="just">
              <a:lnSpc>
                <a:spcPct val="150000"/>
              </a:lnSpc>
            </a:pPr>
            <a:r>
              <a:rPr lang="en-US" sz="2000" dirty="0" err="1"/>
              <a:t>Javascript</a:t>
            </a:r>
            <a:r>
              <a:rPr lang="en-US" sz="2000" dirty="0"/>
              <a:t> : For including validation.</a:t>
            </a:r>
          </a:p>
          <a:p>
            <a:pPr algn="just">
              <a:lnSpc>
                <a:spcPct val="150000"/>
              </a:lnSpc>
            </a:pPr>
            <a:r>
              <a:rPr lang="en-US" sz="2000" b="0" i="0" dirty="0">
                <a:effectLst/>
              </a:rPr>
              <a:t>URLs: Django's URL dispatcher maps URLs to the corresponding views.</a:t>
            </a:r>
          </a:p>
          <a:p>
            <a:pPr algn="just">
              <a:lnSpc>
                <a:spcPct val="150000"/>
              </a:lnSpc>
            </a:pPr>
            <a:r>
              <a:rPr lang="en-US" sz="2000" dirty="0"/>
              <a:t>Jazmine : It is used to customize Django admin.</a:t>
            </a:r>
            <a:endParaRPr lang="en-IN" sz="2000" dirty="0"/>
          </a:p>
        </p:txBody>
      </p:sp>
    </p:spTree>
    <p:extLst>
      <p:ext uri="{BB962C8B-B14F-4D97-AF65-F5344CB8AC3E}">
        <p14:creationId xmlns:p14="http://schemas.microsoft.com/office/powerpoint/2010/main" val="387530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144020-4BB6-712C-B67C-0757AF92803F}"/>
              </a:ext>
            </a:extLst>
          </p:cNvPr>
          <p:cNvSpPr/>
          <p:nvPr/>
        </p:nvSpPr>
        <p:spPr>
          <a:xfrm>
            <a:off x="4557760" y="609600"/>
            <a:ext cx="2306465"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CLASS DIAGRAM</a:t>
            </a:r>
          </a:p>
        </p:txBody>
      </p:sp>
      <p:pic>
        <p:nvPicPr>
          <p:cNvPr id="6" name="image1.png">
            <a:extLst>
              <a:ext uri="{FF2B5EF4-FFF2-40B4-BE49-F238E27FC236}">
                <a16:creationId xmlns:a16="http://schemas.microsoft.com/office/drawing/2014/main" id="{9C6EA17D-EFD8-28FF-CDE0-225BC6936120}"/>
              </a:ext>
            </a:extLst>
          </p:cNvPr>
          <p:cNvPicPr>
            <a:picLocks noChangeAspect="1"/>
          </p:cNvPicPr>
          <p:nvPr/>
        </p:nvPicPr>
        <p:blipFill>
          <a:blip r:embed="rId2" cstate="print"/>
          <a:stretch>
            <a:fillRect/>
          </a:stretch>
        </p:blipFill>
        <p:spPr>
          <a:xfrm>
            <a:off x="3284220" y="1664652"/>
            <a:ext cx="5623560" cy="3528695"/>
          </a:xfrm>
          <a:prstGeom prst="rect">
            <a:avLst/>
          </a:prstGeom>
        </p:spPr>
      </p:pic>
    </p:spTree>
    <p:extLst>
      <p:ext uri="{BB962C8B-B14F-4D97-AF65-F5344CB8AC3E}">
        <p14:creationId xmlns:p14="http://schemas.microsoft.com/office/powerpoint/2010/main" val="32029055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AB428E-83F6-FB2D-C622-2B6BA442D081}"/>
              </a:ext>
            </a:extLst>
          </p:cNvPr>
          <p:cNvSpPr/>
          <p:nvPr/>
        </p:nvSpPr>
        <p:spPr>
          <a:xfrm>
            <a:off x="4489442" y="397389"/>
            <a:ext cx="2712602" cy="461665"/>
          </a:xfrm>
          <a:prstGeom prst="rect">
            <a:avLst/>
          </a:prstGeom>
          <a:noFill/>
        </p:spPr>
        <p:txBody>
          <a:bodyPr wrap="none" lIns="91440" tIns="45720" rIns="91440" bIns="45720">
            <a:spAutoFit/>
          </a:bodyPr>
          <a:lstStyle/>
          <a:p>
            <a:pPr algn="ctr"/>
            <a:r>
              <a:rPr lang="en-US" sz="2400" b="1" cap="none" spc="0" dirty="0">
                <a:ln w="0"/>
                <a:solidFill>
                  <a:schemeClr val="tx1"/>
                </a:solidFill>
                <a:effectLst>
                  <a:outerShdw blurRad="38100" dist="19050" dir="2700000" algn="tl" rotWithShape="0">
                    <a:schemeClr val="dk1">
                      <a:alpha val="40000"/>
                    </a:schemeClr>
                  </a:outerShdw>
                </a:effectLst>
              </a:rPr>
              <a:t>CHALLENGES FACED</a:t>
            </a:r>
          </a:p>
        </p:txBody>
      </p:sp>
      <p:sp>
        <p:nvSpPr>
          <p:cNvPr id="7" name="TextBox 6">
            <a:extLst>
              <a:ext uri="{FF2B5EF4-FFF2-40B4-BE49-F238E27FC236}">
                <a16:creationId xmlns:a16="http://schemas.microsoft.com/office/drawing/2014/main" id="{ED2D7545-4211-DCDC-8A8F-96C9993E117D}"/>
              </a:ext>
            </a:extLst>
          </p:cNvPr>
          <p:cNvSpPr txBox="1"/>
          <p:nvPr/>
        </p:nvSpPr>
        <p:spPr>
          <a:xfrm>
            <a:off x="1626670" y="1020278"/>
            <a:ext cx="10318282" cy="36009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000" dirty="0"/>
              <a:t>Incorporating new features like mail functionality was a bit challenging.</a:t>
            </a:r>
          </a:p>
          <a:p>
            <a:pPr marL="285750" indent="-285750" algn="just">
              <a:lnSpc>
                <a:spcPct val="150000"/>
              </a:lnSpc>
              <a:buFont typeface="Wingdings" panose="05000000000000000000" pitchFamily="2" charset="2"/>
              <a:buChar char="Ø"/>
            </a:pPr>
            <a:r>
              <a:rPr lang="en-IN" sz="2000" dirty="0"/>
              <a:t>Understanding and removing some errors was difficult.</a:t>
            </a:r>
          </a:p>
          <a:p>
            <a:pPr marL="285750" indent="-285750" algn="just">
              <a:lnSpc>
                <a:spcPct val="150000"/>
              </a:lnSpc>
              <a:buFont typeface="Wingdings" panose="05000000000000000000" pitchFamily="2" charset="2"/>
              <a:buChar char="Ø"/>
            </a:pPr>
            <a:r>
              <a:rPr lang="en-IN" sz="2000" dirty="0"/>
              <a:t>Some errors occurred on migration understanding it was a bit difficult for me.</a:t>
            </a:r>
          </a:p>
          <a:p>
            <a:pPr marL="285750" indent="-285750" algn="just">
              <a:lnSpc>
                <a:spcPct val="150000"/>
              </a:lnSpc>
              <a:buFont typeface="Wingdings" panose="05000000000000000000" pitchFamily="2" charset="2"/>
              <a:buChar char="Ø"/>
            </a:pPr>
            <a:r>
              <a:rPr lang="en-IN" sz="2000" dirty="0"/>
              <a:t>The interface design was bit challenging.</a:t>
            </a:r>
          </a:p>
          <a:p>
            <a:pPr marL="285750" indent="-285750" algn="just">
              <a:lnSpc>
                <a:spcPct val="150000"/>
              </a:lnSpc>
              <a:buFont typeface="Wingdings" panose="05000000000000000000" pitchFamily="2" charset="2"/>
              <a:buChar char="Ø"/>
            </a:pPr>
            <a:r>
              <a:rPr lang="en-US" sz="2000" b="0" i="0" dirty="0">
                <a:effectLst/>
              </a:rPr>
              <a:t>Implementing an efficient system for managing assignment deadlines and sending notifications to users </a:t>
            </a:r>
            <a:r>
              <a:rPr lang="en-US" sz="2000" dirty="0"/>
              <a:t>was </a:t>
            </a:r>
            <a:r>
              <a:rPr lang="en-US" sz="2000" b="0" i="0" dirty="0">
                <a:effectLst/>
              </a:rPr>
              <a:t>complex. Ensuring that notifications are delivered accurately and in a timely manner.</a:t>
            </a:r>
            <a:endParaRPr lang="en-IN" sz="2000"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508865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by PresentationGO">
  <a:themeElements>
    <a:clrScheme name="PGO - 2 BANNERS">
      <a:dk1>
        <a:srgbClr val="262626"/>
      </a:dk1>
      <a:lt1>
        <a:srgbClr val="FFFFFF"/>
      </a:lt1>
      <a:dk2>
        <a:srgbClr val="303030"/>
      </a:dk2>
      <a:lt2>
        <a:srgbClr val="FFFFFF"/>
      </a:lt2>
      <a:accent1>
        <a:srgbClr val="FD4F01"/>
      </a:accent1>
      <a:accent2>
        <a:srgbClr val="303030"/>
      </a:accent2>
      <a:accent3>
        <a:srgbClr val="FD4F01"/>
      </a:accent3>
      <a:accent4>
        <a:srgbClr val="303030"/>
      </a:accent4>
      <a:accent5>
        <a:srgbClr val="FD4F01"/>
      </a:accent5>
      <a:accent6>
        <a:srgbClr val="303030"/>
      </a:accent6>
      <a:hlink>
        <a:srgbClr val="FFFFFF"/>
      </a:hlink>
      <a:folHlink>
        <a:srgbClr val="59595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0132_T_PGO_2Folded-Ribbons-16x9.pptx" id="{881614A6-288D-4213-A516-3D2C6634C8AB}" vid="{1A2AC1AA-A29F-4C00-A1AC-26B4A9BBCDE3}"/>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32_T_PGO_2Folded-Ribbons-16x9.pptx" id="{881614A6-288D-4213-A516-3D2C6634C8AB}" vid="{48FF9B96-3F7F-45EA-9DBB-02E5CDA805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0132_T_PGO_2Folded-Ribbons-16x9</Template>
  <TotalTime>433</TotalTime>
  <Words>1260</Words>
  <Application>Microsoft Office PowerPoint</Application>
  <PresentationFormat>Widescreen</PresentationFormat>
  <Paragraphs>78</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Open Sans</vt:lpstr>
      <vt:lpstr>Söhne</vt:lpstr>
      <vt:lpstr>Wingdings</vt:lpstr>
      <vt:lpstr>Custom Design by PresentationGO</vt:lpstr>
      <vt:lpstr>Designed by PresentationGO</vt:lpstr>
      <vt:lpstr>ONLINE ASSIGNMENT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ASSIGNMENT      MANAGEMENT SYSTEM</dc:title>
  <dc:creator>Anushka Prashanth</dc:creator>
  <dc:description>© Copyright PresentationGo.com</dc:description>
  <cp:lastModifiedBy>Anushka Prashanth</cp:lastModifiedBy>
  <cp:revision>16</cp:revision>
  <dcterms:created xsi:type="dcterms:W3CDTF">2023-05-24T18:03:43Z</dcterms:created>
  <dcterms:modified xsi:type="dcterms:W3CDTF">2023-05-27T05:17:53Z</dcterms:modified>
  <cp:category>Templates</cp:category>
</cp:coreProperties>
</file>